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notesSlides/notesSlide6.xml" ContentType="application/vnd.openxmlformats-officedocument.presentationml.notesSlid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notesSlides/notesSlide7.xml" ContentType="application/vnd.openxmlformats-officedocument.presentationml.notesSlide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ppt/notesSlides/notesSlide8.xml" ContentType="application/vnd.openxmlformats-officedocument.presentationml.notesSlide+xml"/>
  <Override PartName="/ppt/charts/chart73.xml" ContentType="application/vnd.openxmlformats-officedocument.drawingml.chart+xml"/>
  <Override PartName="/ppt/charts/chart74.xml" ContentType="application/vnd.openxmlformats-officedocument.drawingml.chart+xml"/>
  <Override PartName="/ppt/charts/chart75.xml" ContentType="application/vnd.openxmlformats-officedocument.drawingml.chart+xml"/>
  <Override PartName="/ppt/charts/chart76.xml" ContentType="application/vnd.openxmlformats-officedocument.drawingml.chart+xml"/>
  <Override PartName="/ppt/charts/chart77.xml" ContentType="application/vnd.openxmlformats-officedocument.drawingml.chart+xml"/>
  <Override PartName="/ppt/charts/chart78.xml" ContentType="application/vnd.openxmlformats-officedocument.drawingml.chart+xml"/>
  <Override PartName="/ppt/charts/chart79.xml" ContentType="application/vnd.openxmlformats-officedocument.drawingml.chart+xml"/>
  <Override PartName="/ppt/charts/chart80.xml" ContentType="application/vnd.openxmlformats-officedocument.drawingml.chart+xml"/>
  <Override PartName="/ppt/charts/chart81.xml" ContentType="application/vnd.openxmlformats-officedocument.drawingml.chart+xml"/>
  <Override PartName="/ppt/charts/chart82.xml" ContentType="application/vnd.openxmlformats-officedocument.drawingml.chart+xml"/>
  <Override PartName="/ppt/charts/chart83.xml" ContentType="application/vnd.openxmlformats-officedocument.drawingml.chart+xml"/>
  <Override PartName="/ppt/charts/chart84.xml" ContentType="application/vnd.openxmlformats-officedocument.drawingml.chart+xml"/>
  <Override PartName="/ppt/charts/chart85.xml" ContentType="application/vnd.openxmlformats-officedocument.drawingml.chart+xml"/>
  <Override PartName="/ppt/charts/chart86.xml" ContentType="application/vnd.openxmlformats-officedocument.drawingml.chart+xml"/>
  <Override PartName="/ppt/charts/chart87.xml" ContentType="application/vnd.openxmlformats-officedocument.drawingml.chart+xml"/>
  <Override PartName="/ppt/charts/chart88.xml" ContentType="application/vnd.openxmlformats-officedocument.drawingml.chart+xml"/>
  <Override PartName="/ppt/charts/chart89.xml" ContentType="application/vnd.openxmlformats-officedocument.drawingml.chart+xml"/>
  <Override PartName="/ppt/charts/chart90.xml" ContentType="application/vnd.openxmlformats-officedocument.drawingml.chart+xml"/>
  <Override PartName="/ppt/charts/chart91.xml" ContentType="application/vnd.openxmlformats-officedocument.drawingml.chart+xml"/>
  <Override PartName="/ppt/charts/chart92.xml" ContentType="application/vnd.openxmlformats-officedocument.drawingml.chart+xml"/>
  <Override PartName="/ppt/charts/chart93.xml" ContentType="application/vnd.openxmlformats-officedocument.drawingml.chart+xml"/>
  <Override PartName="/ppt/charts/chart94.xml" ContentType="application/vnd.openxmlformats-officedocument.drawingml.chart+xml"/>
  <Override PartName="/ppt/charts/chart95.xml" ContentType="application/vnd.openxmlformats-officedocument.drawingml.chart+xml"/>
  <Override PartName="/ppt/charts/chart96.xml" ContentType="application/vnd.openxmlformats-officedocument.drawingml.chart+xml"/>
  <Override PartName="/ppt/notesSlides/notesSlide9.xml" ContentType="application/vnd.openxmlformats-officedocument.presentationml.notesSlide+xml"/>
  <Override PartName="/ppt/charts/chart97.xml" ContentType="application/vnd.openxmlformats-officedocument.drawingml.chart+xml"/>
  <Override PartName="/ppt/charts/chart98.xml" ContentType="application/vnd.openxmlformats-officedocument.drawingml.chart+xml"/>
  <Override PartName="/ppt/charts/chart99.xml" ContentType="application/vnd.openxmlformats-officedocument.drawingml.chart+xml"/>
  <Override PartName="/ppt/charts/chart100.xml" ContentType="application/vnd.openxmlformats-officedocument.drawingml.chart+xml"/>
  <Override PartName="/ppt/charts/chart101.xml" ContentType="application/vnd.openxmlformats-officedocument.drawingml.chart+xml"/>
  <Override PartName="/ppt/charts/chart102.xml" ContentType="application/vnd.openxmlformats-officedocument.drawingml.chart+xml"/>
  <Override PartName="/ppt/charts/chart103.xml" ContentType="application/vnd.openxmlformats-officedocument.drawingml.chart+xml"/>
  <Override PartName="/ppt/charts/chart104.xml" ContentType="application/vnd.openxmlformats-officedocument.drawingml.chart+xml"/>
  <Override PartName="/ppt/charts/chart105.xml" ContentType="application/vnd.openxmlformats-officedocument.drawingml.chart+xml"/>
  <Override PartName="/ppt/charts/chart106.xml" ContentType="application/vnd.openxmlformats-officedocument.drawingml.chart+xml"/>
  <Override PartName="/ppt/charts/chart107.xml" ContentType="application/vnd.openxmlformats-officedocument.drawingml.chart+xml"/>
  <Override PartName="/ppt/charts/chart108.xml" ContentType="application/vnd.openxmlformats-officedocument.drawingml.chart+xml"/>
  <Override PartName="/ppt/charts/chart109.xml" ContentType="application/vnd.openxmlformats-officedocument.drawingml.chart+xml"/>
  <Override PartName="/ppt/charts/chart110.xml" ContentType="application/vnd.openxmlformats-officedocument.drawingml.chart+xml"/>
  <Override PartName="/ppt/charts/chart111.xml" ContentType="application/vnd.openxmlformats-officedocument.drawingml.chart+xml"/>
  <Override PartName="/ppt/charts/chart112.xml" ContentType="application/vnd.openxmlformats-officedocument.drawingml.chart+xml"/>
  <Override PartName="/ppt/charts/chart113.xml" ContentType="application/vnd.openxmlformats-officedocument.drawingml.chart+xml"/>
  <Override PartName="/ppt/charts/chart114.xml" ContentType="application/vnd.openxmlformats-officedocument.drawingml.chart+xml"/>
  <Override PartName="/ppt/charts/chart115.xml" ContentType="application/vnd.openxmlformats-officedocument.drawingml.chart+xml"/>
  <Override PartName="/ppt/charts/chart116.xml" ContentType="application/vnd.openxmlformats-officedocument.drawingml.chart+xml"/>
  <Override PartName="/ppt/charts/chart117.xml" ContentType="application/vnd.openxmlformats-officedocument.drawingml.chart+xml"/>
  <Override PartName="/ppt/charts/chart118.xml" ContentType="application/vnd.openxmlformats-officedocument.drawingml.chart+xml"/>
  <Override PartName="/ppt/charts/chart119.xml" ContentType="application/vnd.openxmlformats-officedocument.drawingml.chart+xml"/>
  <Override PartName="/ppt/charts/chart120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21.xml" ContentType="application/vnd.openxmlformats-officedocument.drawingml.chart+xml"/>
  <Override PartName="/ppt/charts/chart122.xml" ContentType="application/vnd.openxmlformats-officedocument.drawingml.chart+xml"/>
  <Override PartName="/ppt/charts/chart123.xml" ContentType="application/vnd.openxmlformats-officedocument.drawingml.chart+xml"/>
  <Override PartName="/ppt/charts/chart124.xml" ContentType="application/vnd.openxmlformats-officedocument.drawingml.chart+xml"/>
  <Override PartName="/ppt/charts/chart125.xml" ContentType="application/vnd.openxmlformats-officedocument.drawingml.chart+xml"/>
  <Override PartName="/ppt/charts/chart126.xml" ContentType="application/vnd.openxmlformats-officedocument.drawingml.chart+xml"/>
  <Override PartName="/ppt/charts/chart127.xml" ContentType="application/vnd.openxmlformats-officedocument.drawingml.chart+xml"/>
  <Override PartName="/ppt/charts/chart128.xml" ContentType="application/vnd.openxmlformats-officedocument.drawingml.chart+xml"/>
  <Override PartName="/ppt/charts/chart129.xml" ContentType="application/vnd.openxmlformats-officedocument.drawingml.chart+xml"/>
  <Override PartName="/ppt/notesSlides/notesSlide13.xml" ContentType="application/vnd.openxmlformats-officedocument.presentationml.notesSlide+xml"/>
  <Override PartName="/ppt/charts/chart130.xml" ContentType="application/vnd.openxmlformats-officedocument.drawingml.chart+xml"/>
  <Override PartName="/ppt/charts/chart131.xml" ContentType="application/vnd.openxmlformats-officedocument.drawingml.chart+xml"/>
  <Override PartName="/ppt/charts/chart132.xml" ContentType="application/vnd.openxmlformats-officedocument.drawingml.chart+xml"/>
  <Override PartName="/ppt/charts/chart133.xml" ContentType="application/vnd.openxmlformats-officedocument.drawingml.chart+xml"/>
  <Override PartName="/ppt/charts/chart134.xml" ContentType="application/vnd.openxmlformats-officedocument.drawingml.chart+xml"/>
  <Override PartName="/ppt/charts/chart135.xml" ContentType="application/vnd.openxmlformats-officedocument.drawingml.chart+xml"/>
  <Override PartName="/ppt/charts/chart136.xml" ContentType="application/vnd.openxmlformats-officedocument.drawingml.chart+xml"/>
  <Override PartName="/ppt/charts/chart137.xml" ContentType="application/vnd.openxmlformats-officedocument.drawingml.chart+xml"/>
  <Override PartName="/ppt/charts/chart138.xml" ContentType="application/vnd.openxmlformats-officedocument.drawingml.chart+xml"/>
  <Override PartName="/ppt/notesSlides/notesSlide14.xml" ContentType="application/vnd.openxmlformats-officedocument.presentationml.notesSlide+xml"/>
  <Override PartName="/ppt/charts/chart139.xml" ContentType="application/vnd.openxmlformats-officedocument.drawingml.chart+xml"/>
  <Override PartName="/ppt/charts/chart140.xml" ContentType="application/vnd.openxmlformats-officedocument.drawingml.chart+xml"/>
  <Override PartName="/ppt/charts/chart141.xml" ContentType="application/vnd.openxmlformats-officedocument.drawingml.chart+xml"/>
  <Override PartName="/ppt/charts/chart142.xml" ContentType="application/vnd.openxmlformats-officedocument.drawingml.chart+xml"/>
  <Override PartName="/ppt/charts/chart143.xml" ContentType="application/vnd.openxmlformats-officedocument.drawingml.chart+xml"/>
  <Override PartName="/ppt/charts/chart144.xml" ContentType="application/vnd.openxmlformats-officedocument.drawingml.chart+xml"/>
  <Override PartName="/ppt/charts/chart145.xml" ContentType="application/vnd.openxmlformats-officedocument.drawingml.chart+xml"/>
  <Override PartName="/ppt/charts/chart146.xml" ContentType="application/vnd.openxmlformats-officedocument.drawingml.chart+xml"/>
  <Override PartName="/ppt/charts/chart147.xml" ContentType="application/vnd.openxmlformats-officedocument.drawingml.chart+xml"/>
  <Override PartName="/ppt/notesSlides/notesSlide15.xml" ContentType="application/vnd.openxmlformats-officedocument.presentationml.notesSlide+xml"/>
  <Override PartName="/ppt/charts/chart148.xml" ContentType="application/vnd.openxmlformats-officedocument.drawingml.chart+xml"/>
  <Override PartName="/ppt/charts/chart149.xml" ContentType="application/vnd.openxmlformats-officedocument.drawingml.chart+xml"/>
  <Override PartName="/ppt/charts/chart150.xml" ContentType="application/vnd.openxmlformats-officedocument.drawingml.chart+xml"/>
  <Override PartName="/ppt/charts/chart151.xml" ContentType="application/vnd.openxmlformats-officedocument.drawingml.chart+xml"/>
  <Override PartName="/ppt/charts/chart152.xml" ContentType="application/vnd.openxmlformats-officedocument.drawingml.chart+xml"/>
  <Override PartName="/ppt/charts/chart153.xml" ContentType="application/vnd.openxmlformats-officedocument.drawingml.chart+xml"/>
  <Override PartName="/ppt/charts/chart154.xml" ContentType="application/vnd.openxmlformats-officedocument.drawingml.chart+xml"/>
  <Override PartName="/ppt/charts/chart155.xml" ContentType="application/vnd.openxmlformats-officedocument.drawingml.chart+xml"/>
  <Override PartName="/ppt/charts/chart156.xml" ContentType="application/vnd.openxmlformats-officedocument.drawingml.chart+xml"/>
  <Override PartName="/ppt/charts/chart157.xml" ContentType="application/vnd.openxmlformats-officedocument.drawingml.chart+xml"/>
  <Override PartName="/ppt/charts/chart158.xml" ContentType="application/vnd.openxmlformats-officedocument.drawingml.chart+xml"/>
  <Override PartName="/ppt/charts/chart159.xml" ContentType="application/vnd.openxmlformats-officedocument.drawingml.chart+xml"/>
  <Override PartName="/ppt/notesSlides/notesSlide16.xml" ContentType="application/vnd.openxmlformats-officedocument.presentationml.notesSlide+xml"/>
  <Override PartName="/ppt/charts/chart160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34" r:id="rId2"/>
    <p:sldId id="335" r:id="rId3"/>
    <p:sldId id="336" r:id="rId4"/>
    <p:sldId id="337" r:id="rId5"/>
    <p:sldId id="391" r:id="rId6"/>
    <p:sldId id="392" r:id="rId7"/>
    <p:sldId id="393" r:id="rId8"/>
    <p:sldId id="394" r:id="rId9"/>
    <p:sldId id="395" r:id="rId10"/>
    <p:sldId id="400" r:id="rId11"/>
    <p:sldId id="376" r:id="rId12"/>
    <p:sldId id="396" r:id="rId13"/>
    <p:sldId id="397" r:id="rId14"/>
    <p:sldId id="398" r:id="rId15"/>
    <p:sldId id="399" r:id="rId16"/>
    <p:sldId id="390" r:id="rId17"/>
    <p:sldId id="403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Uverture du Colloque" id="{BBAE6B72-28CC-1C43-8186-9327E72C12E9}">
          <p14:sldIdLst/>
        </p14:section>
        <p14:section name="Introduction" id="{B959065C-6C46-7C4C-888E-CDEC1DC2E28A}">
          <p14:sldIdLst/>
        </p14:section>
        <p14:section name="Partie I" id="{EAA10772-C66B-F44C-BCD4-D2C96C8FF32F}">
          <p14:sldIdLst/>
        </p14:section>
        <p14:section name="Épidémio" id="{C5AE923D-F647-EB40-9486-EBEE1FC1978E}">
          <p14:sldIdLst/>
        </p14:section>
        <p14:section name="Didier TRUCHOT" id="{A5344DAB-CB0D-1A4D-93FB-6355766E2F11}">
          <p14:sldIdLst/>
        </p14:section>
        <p14:section name="Henri FARINA" id="{31121342-9548-024E-BB42-CD03B712CEF8}">
          <p14:sldIdLst>
            <p14:sldId id="334"/>
            <p14:sldId id="335"/>
            <p14:sldId id="336"/>
            <p14:sldId id="337"/>
            <p14:sldId id="391"/>
            <p14:sldId id="392"/>
            <p14:sldId id="393"/>
            <p14:sldId id="394"/>
            <p14:sldId id="395"/>
            <p14:sldId id="400"/>
            <p14:sldId id="376"/>
            <p14:sldId id="396"/>
            <p14:sldId id="397"/>
            <p14:sldId id="398"/>
            <p14:sldId id="399"/>
            <p14:sldId id="390"/>
            <p14:sldId id="403"/>
          </p14:sldIdLst>
        </p14:section>
        <p14:section name="risque induits" id="{693EFD1F-7CD3-2E4D-86DB-8FADB5063136}">
          <p14:sldIdLst/>
        </p14:section>
        <p14:section name="Roselyne VASSEUR" id="{7B7DD217-F6C3-0948-B43A-F0E6828CBA40}">
          <p14:sldIdLst/>
        </p14:section>
        <p14:section name="François PAILLE" id="{554D7087-836D-F148-B375-8D5BD8A79B9A}">
          <p14:sldIdLst/>
        </p14:section>
        <p14:section name="J-L TERRA" id="{EB67BDD3-EF7E-394C-B9EA-F31F6BCD962C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6F3"/>
    <a:srgbClr val="000090"/>
    <a:srgbClr val="FF9999"/>
    <a:srgbClr val="66CCFF"/>
    <a:srgbClr val="CE7674"/>
    <a:srgbClr val="F79646"/>
    <a:srgbClr val="FFD757"/>
    <a:srgbClr val="BAD1E8"/>
    <a:srgbClr val="A8C5E2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24" autoAdjust="0"/>
  </p:normalViewPr>
  <p:slideViewPr>
    <p:cSldViewPr snapToGrid="0" snapToObjects="1">
      <p:cViewPr varScale="1">
        <p:scale>
          <a:sx n="87" d="100"/>
          <a:sy n="87" d="100"/>
        </p:scale>
        <p:origin x="-1380" y="-150"/>
      </p:cViewPr>
      <p:guideLst>
        <p:guide orient="horz" pos="14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0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1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2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3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4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5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6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7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8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0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2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3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4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5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6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7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8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0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1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2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3.xlsx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4.xlsx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5.xlsx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6.xlsx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7.xlsx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8.xlsx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0.xlsx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1.xlsx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2.xlsx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3.xlsx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4.xlsx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5.xlsx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6.xlsx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7.xlsx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8.xlsx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9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0.xlsx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1.xlsx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2.xlsx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3.xlsx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4.xlsx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5.xlsx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6.xlsx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7.xlsx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8.xlsx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0.xlsx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1.xlsx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2.xlsx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3.xlsx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4.xlsx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5.xlsx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6.xlsx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7.xlsx"/></Relationships>
</file>

<file path=ppt/charts/_rels/chart1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8.xlsx"/></Relationships>
</file>

<file path=ppt/charts/_rels/chart1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0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6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7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8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0.20599999999999999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8694912"/>
        <c:axId val="108700800"/>
      </c:barChart>
      <c:catAx>
        <c:axId val="108694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8700800"/>
        <c:crosses val="autoZero"/>
        <c:auto val="1"/>
        <c:lblAlgn val="ctr"/>
        <c:lblOffset val="100"/>
        <c:noMultiLvlLbl val="0"/>
      </c:catAx>
      <c:valAx>
        <c:axId val="108700800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86949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0.45200000000000001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824384"/>
        <c:axId val="119825920"/>
      </c:barChart>
      <c:catAx>
        <c:axId val="119824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9825920"/>
        <c:crosses val="autoZero"/>
        <c:auto val="1"/>
        <c:lblAlgn val="ctr"/>
        <c:lblOffset val="100"/>
        <c:noMultiLvlLbl val="0"/>
      </c:catAx>
      <c:valAx>
        <c:axId val="119825920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982438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0.47899999999999998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9936768"/>
        <c:axId val="169938304"/>
      </c:barChart>
      <c:catAx>
        <c:axId val="169936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69938304"/>
        <c:crosses val="autoZero"/>
        <c:auto val="1"/>
        <c:lblAlgn val="ctr"/>
        <c:lblOffset val="100"/>
        <c:noMultiLvlLbl val="0"/>
      </c:catAx>
      <c:valAx>
        <c:axId val="169938304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6993676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0.48699999999999999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9970688"/>
        <c:axId val="198251264"/>
      </c:barChart>
      <c:catAx>
        <c:axId val="169970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251264"/>
        <c:crosses val="autoZero"/>
        <c:auto val="1"/>
        <c:lblAlgn val="ctr"/>
        <c:lblOffset val="100"/>
        <c:noMultiLvlLbl val="0"/>
      </c:catAx>
      <c:valAx>
        <c:axId val="198251264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699706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280320"/>
        <c:axId val="198281856"/>
      </c:barChart>
      <c:catAx>
        <c:axId val="198280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281856"/>
        <c:crosses val="autoZero"/>
        <c:auto val="1"/>
        <c:lblAlgn val="ctr"/>
        <c:lblOffset val="100"/>
        <c:noMultiLvlLbl val="0"/>
      </c:catAx>
      <c:valAx>
        <c:axId val="198281856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28032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0.46300000000000002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203648"/>
        <c:axId val="198209536"/>
      </c:barChart>
      <c:catAx>
        <c:axId val="198203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209536"/>
        <c:crosses val="autoZero"/>
        <c:auto val="1"/>
        <c:lblAlgn val="ctr"/>
        <c:lblOffset val="100"/>
        <c:noMultiLvlLbl val="0"/>
      </c:catAx>
      <c:valAx>
        <c:axId val="198209536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20364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609152"/>
        <c:axId val="200610944"/>
      </c:barChart>
      <c:catAx>
        <c:axId val="200609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610944"/>
        <c:crosses val="autoZero"/>
        <c:auto val="1"/>
        <c:lblAlgn val="ctr"/>
        <c:lblOffset val="100"/>
        <c:noMultiLvlLbl val="0"/>
      </c:catAx>
      <c:valAx>
        <c:axId val="200610944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60915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655616"/>
        <c:axId val="200657152"/>
      </c:barChart>
      <c:catAx>
        <c:axId val="200655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657152"/>
        <c:crosses val="autoZero"/>
        <c:auto val="1"/>
        <c:lblAlgn val="ctr"/>
        <c:lblOffset val="100"/>
        <c:noMultiLvlLbl val="0"/>
      </c:catAx>
      <c:valAx>
        <c:axId val="20065715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6556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693632"/>
        <c:axId val="200695168"/>
      </c:barChart>
      <c:catAx>
        <c:axId val="200693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695168"/>
        <c:crosses val="autoZero"/>
        <c:auto val="1"/>
        <c:lblAlgn val="ctr"/>
        <c:lblOffset val="100"/>
        <c:noMultiLvlLbl val="0"/>
      </c:catAx>
      <c:valAx>
        <c:axId val="200695168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69363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748032"/>
        <c:axId val="200782592"/>
      </c:barChart>
      <c:catAx>
        <c:axId val="200748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782592"/>
        <c:crosses val="autoZero"/>
        <c:auto val="1"/>
        <c:lblAlgn val="ctr"/>
        <c:lblOffset val="100"/>
        <c:noMultiLvlLbl val="0"/>
      </c:catAx>
      <c:valAx>
        <c:axId val="20078259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74803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827264"/>
        <c:axId val="200828800"/>
      </c:barChart>
      <c:catAx>
        <c:axId val="200827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828800"/>
        <c:crosses val="autoZero"/>
        <c:auto val="1"/>
        <c:lblAlgn val="ctr"/>
        <c:lblOffset val="100"/>
        <c:noMultiLvlLbl val="0"/>
      </c:catAx>
      <c:valAx>
        <c:axId val="200828800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8272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914432"/>
        <c:axId val="200915968"/>
      </c:barChart>
      <c:catAx>
        <c:axId val="200914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915968"/>
        <c:crosses val="autoZero"/>
        <c:auto val="1"/>
        <c:lblAlgn val="ctr"/>
        <c:lblOffset val="100"/>
        <c:noMultiLvlLbl val="0"/>
      </c:catAx>
      <c:valAx>
        <c:axId val="200915968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91443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886976"/>
        <c:axId val="119888512"/>
      </c:barChart>
      <c:catAx>
        <c:axId val="119886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9888512"/>
        <c:crosses val="autoZero"/>
        <c:auto val="1"/>
        <c:lblAlgn val="ctr"/>
        <c:lblOffset val="100"/>
        <c:noMultiLvlLbl val="0"/>
      </c:catAx>
      <c:valAx>
        <c:axId val="11988851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988697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960640"/>
        <c:axId val="200421760"/>
      </c:barChart>
      <c:catAx>
        <c:axId val="200960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421760"/>
        <c:crosses val="autoZero"/>
        <c:auto val="1"/>
        <c:lblAlgn val="ctr"/>
        <c:lblOffset val="100"/>
        <c:noMultiLvlLbl val="0"/>
      </c:catAx>
      <c:valAx>
        <c:axId val="200421760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9606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474624"/>
        <c:axId val="200476160"/>
      </c:barChart>
      <c:catAx>
        <c:axId val="200474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476160"/>
        <c:crosses val="autoZero"/>
        <c:auto val="1"/>
        <c:lblAlgn val="ctr"/>
        <c:lblOffset val="100"/>
        <c:noMultiLvlLbl val="0"/>
      </c:catAx>
      <c:valAx>
        <c:axId val="200476160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47462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561792"/>
        <c:axId val="200563328"/>
      </c:barChart>
      <c:catAx>
        <c:axId val="200561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563328"/>
        <c:crosses val="autoZero"/>
        <c:auto val="1"/>
        <c:lblAlgn val="ctr"/>
        <c:lblOffset val="100"/>
        <c:noMultiLvlLbl val="0"/>
      </c:catAx>
      <c:valAx>
        <c:axId val="200563328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56179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0.52200000000000002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279744"/>
        <c:axId val="201285632"/>
      </c:barChart>
      <c:catAx>
        <c:axId val="201279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285632"/>
        <c:crosses val="autoZero"/>
        <c:auto val="1"/>
        <c:lblAlgn val="ctr"/>
        <c:lblOffset val="100"/>
        <c:noMultiLvlLbl val="0"/>
      </c:catAx>
      <c:valAx>
        <c:axId val="20128563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12797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0.54400000000000004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309568"/>
        <c:axId val="201061504"/>
      </c:barChart>
      <c:catAx>
        <c:axId val="201309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061504"/>
        <c:crosses val="autoZero"/>
        <c:auto val="1"/>
        <c:lblAlgn val="ctr"/>
        <c:lblOffset val="100"/>
        <c:noMultiLvlLbl val="0"/>
      </c:catAx>
      <c:valAx>
        <c:axId val="201061504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130956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0.46200000000000002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106176"/>
        <c:axId val="201107712"/>
      </c:barChart>
      <c:catAx>
        <c:axId val="201106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107712"/>
        <c:crosses val="autoZero"/>
        <c:auto val="1"/>
        <c:lblAlgn val="ctr"/>
        <c:lblOffset val="100"/>
        <c:noMultiLvlLbl val="0"/>
      </c:catAx>
      <c:valAx>
        <c:axId val="20110771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110617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0.51900000000000002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584576"/>
        <c:axId val="176586112"/>
      </c:barChart>
      <c:catAx>
        <c:axId val="176584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586112"/>
        <c:crosses val="autoZero"/>
        <c:auto val="1"/>
        <c:lblAlgn val="ctr"/>
        <c:lblOffset val="100"/>
        <c:noMultiLvlLbl val="0"/>
      </c:catAx>
      <c:valAx>
        <c:axId val="17658611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658457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0.52400000000000002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449472"/>
        <c:axId val="201451008"/>
      </c:barChart>
      <c:catAx>
        <c:axId val="201449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451008"/>
        <c:crosses val="autoZero"/>
        <c:auto val="1"/>
        <c:lblAlgn val="ctr"/>
        <c:lblOffset val="100"/>
        <c:noMultiLvlLbl val="0"/>
      </c:catAx>
      <c:valAx>
        <c:axId val="201451008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14494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0.54200000000000004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033408"/>
        <c:axId val="202039296"/>
      </c:barChart>
      <c:catAx>
        <c:axId val="202033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039296"/>
        <c:crosses val="autoZero"/>
        <c:auto val="1"/>
        <c:lblAlgn val="ctr"/>
        <c:lblOffset val="100"/>
        <c:noMultiLvlLbl val="0"/>
      </c:catAx>
      <c:valAx>
        <c:axId val="202039296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203340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093696"/>
        <c:axId val="202095232"/>
      </c:barChart>
      <c:catAx>
        <c:axId val="202093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095232"/>
        <c:crosses val="autoZero"/>
        <c:auto val="1"/>
        <c:lblAlgn val="ctr"/>
        <c:lblOffset val="100"/>
        <c:noMultiLvlLbl val="0"/>
      </c:catAx>
      <c:valAx>
        <c:axId val="20209523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209369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0.41799999999999998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900416"/>
        <c:axId val="119918592"/>
      </c:barChart>
      <c:catAx>
        <c:axId val="11990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9918592"/>
        <c:crosses val="autoZero"/>
        <c:auto val="1"/>
        <c:lblAlgn val="ctr"/>
        <c:lblOffset val="100"/>
        <c:noMultiLvlLbl val="0"/>
      </c:catAx>
      <c:valAx>
        <c:axId val="11991859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99004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0.46700000000000003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845376"/>
        <c:axId val="201863552"/>
      </c:barChart>
      <c:catAx>
        <c:axId val="201845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863552"/>
        <c:crosses val="autoZero"/>
        <c:auto val="1"/>
        <c:lblAlgn val="ctr"/>
        <c:lblOffset val="100"/>
        <c:noMultiLvlLbl val="0"/>
      </c:catAx>
      <c:valAx>
        <c:axId val="20186355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184537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345088"/>
        <c:axId val="202346880"/>
      </c:barChart>
      <c:catAx>
        <c:axId val="202345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346880"/>
        <c:crosses val="autoZero"/>
        <c:auto val="1"/>
        <c:lblAlgn val="ctr"/>
        <c:lblOffset val="100"/>
        <c:noMultiLvlLbl val="0"/>
      </c:catAx>
      <c:valAx>
        <c:axId val="20234688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3450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857088"/>
        <c:axId val="202867072"/>
      </c:barChart>
      <c:catAx>
        <c:axId val="202857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867072"/>
        <c:crosses val="autoZero"/>
        <c:auto val="1"/>
        <c:lblAlgn val="ctr"/>
        <c:lblOffset val="100"/>
        <c:noMultiLvlLbl val="0"/>
      </c:catAx>
      <c:valAx>
        <c:axId val="20286707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8570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479488"/>
        <c:axId val="202481024"/>
      </c:barChart>
      <c:catAx>
        <c:axId val="202479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481024"/>
        <c:crosses val="autoZero"/>
        <c:auto val="1"/>
        <c:lblAlgn val="ctr"/>
        <c:lblOffset val="100"/>
        <c:noMultiLvlLbl val="0"/>
      </c:catAx>
      <c:valAx>
        <c:axId val="20248102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4794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594176"/>
        <c:axId val="202595712"/>
      </c:barChart>
      <c:catAx>
        <c:axId val="202594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595712"/>
        <c:crosses val="autoZero"/>
        <c:auto val="1"/>
        <c:lblAlgn val="ctr"/>
        <c:lblOffset val="100"/>
        <c:noMultiLvlLbl val="0"/>
      </c:catAx>
      <c:valAx>
        <c:axId val="20259571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59417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941568"/>
        <c:axId val="202943872"/>
      </c:barChart>
      <c:catAx>
        <c:axId val="202941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943872"/>
        <c:crosses val="autoZero"/>
        <c:auto val="1"/>
        <c:lblAlgn val="ctr"/>
        <c:lblOffset val="100"/>
        <c:noMultiLvlLbl val="0"/>
      </c:catAx>
      <c:valAx>
        <c:axId val="20294387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94156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0.57999999999999996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268096"/>
        <c:axId val="203269632"/>
      </c:barChart>
      <c:catAx>
        <c:axId val="203268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269632"/>
        <c:crosses val="autoZero"/>
        <c:auto val="1"/>
        <c:lblAlgn val="ctr"/>
        <c:lblOffset val="100"/>
        <c:noMultiLvlLbl val="0"/>
      </c:catAx>
      <c:valAx>
        <c:axId val="20326963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26809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621888"/>
        <c:axId val="203623424"/>
      </c:barChart>
      <c:catAx>
        <c:axId val="203621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623424"/>
        <c:crosses val="autoZero"/>
        <c:auto val="1"/>
        <c:lblAlgn val="ctr"/>
        <c:lblOffset val="100"/>
        <c:noMultiLvlLbl val="0"/>
      </c:catAx>
      <c:valAx>
        <c:axId val="20362342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6218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659904"/>
        <c:axId val="203714944"/>
      </c:barChart>
      <c:catAx>
        <c:axId val="203659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714944"/>
        <c:crosses val="autoZero"/>
        <c:auto val="1"/>
        <c:lblAlgn val="ctr"/>
        <c:lblOffset val="100"/>
        <c:noMultiLvlLbl val="0"/>
      </c:catAx>
      <c:valAx>
        <c:axId val="20371494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6599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727232"/>
        <c:axId val="203728768"/>
      </c:barChart>
      <c:catAx>
        <c:axId val="20372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728768"/>
        <c:crosses val="autoZero"/>
        <c:auto val="1"/>
        <c:lblAlgn val="ctr"/>
        <c:lblOffset val="100"/>
        <c:noMultiLvlLbl val="0"/>
      </c:catAx>
      <c:valAx>
        <c:axId val="20372876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72723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0.44500000000000001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999872"/>
        <c:axId val="120042624"/>
      </c:barChart>
      <c:catAx>
        <c:axId val="119999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20042624"/>
        <c:crosses val="autoZero"/>
        <c:auto val="1"/>
        <c:lblAlgn val="ctr"/>
        <c:lblOffset val="100"/>
        <c:noMultiLvlLbl val="0"/>
      </c:catAx>
      <c:valAx>
        <c:axId val="12004262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99998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972544"/>
        <c:axId val="203027584"/>
      </c:barChart>
      <c:catAx>
        <c:axId val="202972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027584"/>
        <c:crosses val="autoZero"/>
        <c:auto val="1"/>
        <c:lblAlgn val="ctr"/>
        <c:lblOffset val="100"/>
        <c:noMultiLvlLbl val="0"/>
      </c:catAx>
      <c:valAx>
        <c:axId val="20302758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9725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125504"/>
        <c:axId val="203127040"/>
      </c:barChart>
      <c:catAx>
        <c:axId val="203125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127040"/>
        <c:crosses val="autoZero"/>
        <c:auto val="1"/>
        <c:lblAlgn val="ctr"/>
        <c:lblOffset val="100"/>
        <c:noMultiLvlLbl val="0"/>
      </c:catAx>
      <c:valAx>
        <c:axId val="20312704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1255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171712"/>
        <c:axId val="203173248"/>
      </c:barChart>
      <c:catAx>
        <c:axId val="203171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173248"/>
        <c:crosses val="autoZero"/>
        <c:auto val="1"/>
        <c:lblAlgn val="ctr"/>
        <c:lblOffset val="100"/>
        <c:noMultiLvlLbl val="0"/>
      </c:catAx>
      <c:valAx>
        <c:axId val="20317324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1717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205632"/>
        <c:axId val="203207424"/>
      </c:barChart>
      <c:catAx>
        <c:axId val="203205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207424"/>
        <c:crosses val="autoZero"/>
        <c:auto val="1"/>
        <c:lblAlgn val="ctr"/>
        <c:lblOffset val="100"/>
        <c:noMultiLvlLbl val="0"/>
      </c:catAx>
      <c:valAx>
        <c:axId val="20320742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20563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026368"/>
        <c:axId val="218027904"/>
      </c:barChart>
      <c:catAx>
        <c:axId val="218026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8027904"/>
        <c:crosses val="autoZero"/>
        <c:auto val="1"/>
        <c:lblAlgn val="ctr"/>
        <c:lblOffset val="100"/>
        <c:noMultiLvlLbl val="0"/>
      </c:catAx>
      <c:valAx>
        <c:axId val="21802790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802636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109440"/>
        <c:axId val="218110976"/>
      </c:barChart>
      <c:catAx>
        <c:axId val="218109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8110976"/>
        <c:crosses val="autoZero"/>
        <c:auto val="1"/>
        <c:lblAlgn val="ctr"/>
        <c:lblOffset val="100"/>
        <c:noMultiLvlLbl val="0"/>
      </c:catAx>
      <c:valAx>
        <c:axId val="21811097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81094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135552"/>
        <c:axId val="218051328"/>
      </c:barChart>
      <c:catAx>
        <c:axId val="218135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8051328"/>
        <c:crosses val="autoZero"/>
        <c:auto val="1"/>
        <c:lblAlgn val="ctr"/>
        <c:lblOffset val="100"/>
        <c:noMultiLvlLbl val="0"/>
      </c:catAx>
      <c:valAx>
        <c:axId val="21805132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813555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083712"/>
        <c:axId val="218085248"/>
      </c:barChart>
      <c:catAx>
        <c:axId val="218083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8085248"/>
        <c:crosses val="autoZero"/>
        <c:auto val="1"/>
        <c:lblAlgn val="ctr"/>
        <c:lblOffset val="100"/>
        <c:noMultiLvlLbl val="0"/>
      </c:catAx>
      <c:valAx>
        <c:axId val="21808524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80837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601792"/>
        <c:axId val="203603328"/>
      </c:barChart>
      <c:catAx>
        <c:axId val="203601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603328"/>
        <c:crosses val="autoZero"/>
        <c:auto val="1"/>
        <c:lblAlgn val="ctr"/>
        <c:lblOffset val="100"/>
        <c:noMultiLvlLbl val="0"/>
      </c:catAx>
      <c:valAx>
        <c:axId val="20360332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60179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916416"/>
        <c:axId val="203917952"/>
      </c:barChart>
      <c:catAx>
        <c:axId val="203916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3917952"/>
        <c:crosses val="autoZero"/>
        <c:auto val="1"/>
        <c:lblAlgn val="ctr"/>
        <c:lblOffset val="100"/>
        <c:noMultiLvlLbl val="0"/>
      </c:catAx>
      <c:valAx>
        <c:axId val="20391795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39164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0.44900000000000001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1836288"/>
        <c:axId val="121837824"/>
      </c:barChart>
      <c:catAx>
        <c:axId val="121836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21837824"/>
        <c:crosses val="autoZero"/>
        <c:auto val="1"/>
        <c:lblAlgn val="ctr"/>
        <c:lblOffset val="100"/>
        <c:noMultiLvlLbl val="0"/>
      </c:catAx>
      <c:valAx>
        <c:axId val="12183782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218362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4048640"/>
        <c:axId val="204054528"/>
      </c:barChart>
      <c:catAx>
        <c:axId val="204048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4054528"/>
        <c:crosses val="autoZero"/>
        <c:auto val="1"/>
        <c:lblAlgn val="ctr"/>
        <c:lblOffset val="100"/>
        <c:noMultiLvlLbl val="0"/>
      </c:catAx>
      <c:valAx>
        <c:axId val="20405452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40486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4070272"/>
        <c:axId val="204076160"/>
      </c:barChart>
      <c:catAx>
        <c:axId val="204070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4076160"/>
        <c:crosses val="autoZero"/>
        <c:auto val="1"/>
        <c:lblAlgn val="ctr"/>
        <c:lblOffset val="100"/>
        <c:noMultiLvlLbl val="0"/>
      </c:catAx>
      <c:valAx>
        <c:axId val="20407616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40702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216896"/>
        <c:axId val="215218432"/>
      </c:barChart>
      <c:catAx>
        <c:axId val="215216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5218432"/>
        <c:crosses val="autoZero"/>
        <c:auto val="1"/>
        <c:lblAlgn val="ctr"/>
        <c:lblOffset val="100"/>
        <c:noMultiLvlLbl val="0"/>
      </c:catAx>
      <c:valAx>
        <c:axId val="21521843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21689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955328"/>
        <c:axId val="215956864"/>
      </c:barChart>
      <c:catAx>
        <c:axId val="215955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5956864"/>
        <c:crosses val="autoZero"/>
        <c:auto val="1"/>
        <c:lblAlgn val="ctr"/>
        <c:lblOffset val="100"/>
        <c:noMultiLvlLbl val="0"/>
      </c:catAx>
      <c:valAx>
        <c:axId val="21595686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95532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976960"/>
        <c:axId val="216040192"/>
      </c:barChart>
      <c:catAx>
        <c:axId val="215976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6040192"/>
        <c:crosses val="autoZero"/>
        <c:auto val="1"/>
        <c:lblAlgn val="ctr"/>
        <c:lblOffset val="100"/>
        <c:noMultiLvlLbl val="0"/>
      </c:catAx>
      <c:valAx>
        <c:axId val="21604019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97696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6060672"/>
        <c:axId val="216062208"/>
      </c:barChart>
      <c:catAx>
        <c:axId val="216060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6062208"/>
        <c:crosses val="autoZero"/>
        <c:auto val="1"/>
        <c:lblAlgn val="ctr"/>
        <c:lblOffset val="100"/>
        <c:noMultiLvlLbl val="0"/>
      </c:catAx>
      <c:valAx>
        <c:axId val="21606220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60606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042752"/>
        <c:axId val="201986048"/>
      </c:barChart>
      <c:catAx>
        <c:axId val="202042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986048"/>
        <c:crosses val="autoZero"/>
        <c:auto val="1"/>
        <c:lblAlgn val="ctr"/>
        <c:lblOffset val="100"/>
        <c:noMultiLvlLbl val="0"/>
      </c:catAx>
      <c:valAx>
        <c:axId val="20198604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04275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803264"/>
        <c:axId val="201865856"/>
      </c:barChart>
      <c:catAx>
        <c:axId val="201803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1865856"/>
        <c:crosses val="autoZero"/>
        <c:auto val="1"/>
        <c:lblAlgn val="ctr"/>
        <c:lblOffset val="100"/>
        <c:noMultiLvlLbl val="0"/>
      </c:catAx>
      <c:valAx>
        <c:axId val="20186585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18032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246016"/>
        <c:axId val="202247552"/>
      </c:barChart>
      <c:catAx>
        <c:axId val="202246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247552"/>
        <c:crosses val="autoZero"/>
        <c:auto val="1"/>
        <c:lblAlgn val="ctr"/>
        <c:lblOffset val="100"/>
        <c:noMultiLvlLbl val="0"/>
      </c:catAx>
      <c:valAx>
        <c:axId val="20224755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2460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354688"/>
        <c:axId val="202357760"/>
      </c:barChart>
      <c:catAx>
        <c:axId val="202354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357760"/>
        <c:crosses val="autoZero"/>
        <c:auto val="1"/>
        <c:lblAlgn val="ctr"/>
        <c:lblOffset val="100"/>
        <c:noMultiLvlLbl val="0"/>
      </c:catAx>
      <c:valAx>
        <c:axId val="20235776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3546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0.40400000000000003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1505664"/>
        <c:axId val="121507200"/>
      </c:barChart>
      <c:catAx>
        <c:axId val="121505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21507200"/>
        <c:crosses val="autoZero"/>
        <c:auto val="1"/>
        <c:lblAlgn val="ctr"/>
        <c:lblOffset val="100"/>
        <c:noMultiLvlLbl val="0"/>
      </c:catAx>
      <c:valAx>
        <c:axId val="121507200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215056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502144"/>
        <c:axId val="202505216"/>
      </c:barChart>
      <c:catAx>
        <c:axId val="202502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505216"/>
        <c:crosses val="autoZero"/>
        <c:auto val="1"/>
        <c:lblAlgn val="ctr"/>
        <c:lblOffset val="100"/>
        <c:noMultiLvlLbl val="0"/>
      </c:catAx>
      <c:valAx>
        <c:axId val="20250521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5021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715904"/>
        <c:axId val="202868608"/>
      </c:barChart>
      <c:catAx>
        <c:axId val="202715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2868608"/>
        <c:crosses val="autoZero"/>
        <c:auto val="1"/>
        <c:lblAlgn val="ctr"/>
        <c:lblOffset val="100"/>
        <c:noMultiLvlLbl val="0"/>
      </c:catAx>
      <c:valAx>
        <c:axId val="20286860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027159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807872"/>
        <c:axId val="215809408"/>
      </c:barChart>
      <c:catAx>
        <c:axId val="215807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5809408"/>
        <c:crosses val="autoZero"/>
        <c:auto val="1"/>
        <c:lblAlgn val="ctr"/>
        <c:lblOffset val="100"/>
        <c:noMultiLvlLbl val="0"/>
      </c:catAx>
      <c:valAx>
        <c:axId val="215809408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8078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833600"/>
        <c:axId val="215847680"/>
      </c:barChart>
      <c:catAx>
        <c:axId val="215833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5847680"/>
        <c:crosses val="autoZero"/>
        <c:auto val="1"/>
        <c:lblAlgn val="ctr"/>
        <c:lblOffset val="100"/>
        <c:noMultiLvlLbl val="0"/>
      </c:catAx>
      <c:valAx>
        <c:axId val="21584768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83360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904640"/>
        <c:axId val="215906176"/>
      </c:barChart>
      <c:catAx>
        <c:axId val="215904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5906176"/>
        <c:crosses val="autoZero"/>
        <c:auto val="1"/>
        <c:lblAlgn val="ctr"/>
        <c:lblOffset val="100"/>
        <c:noMultiLvlLbl val="0"/>
      </c:catAx>
      <c:valAx>
        <c:axId val="21590617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9046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926656"/>
        <c:axId val="215928192"/>
      </c:barChart>
      <c:catAx>
        <c:axId val="215926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5928192"/>
        <c:crosses val="autoZero"/>
        <c:auto val="1"/>
        <c:lblAlgn val="ctr"/>
        <c:lblOffset val="100"/>
        <c:noMultiLvlLbl val="0"/>
      </c:catAx>
      <c:valAx>
        <c:axId val="21592819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92665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6140800"/>
        <c:axId val="216179456"/>
      </c:barChart>
      <c:catAx>
        <c:axId val="216140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6179456"/>
        <c:crosses val="autoZero"/>
        <c:auto val="1"/>
        <c:lblAlgn val="ctr"/>
        <c:lblOffset val="100"/>
        <c:noMultiLvlLbl val="0"/>
      </c:catAx>
      <c:valAx>
        <c:axId val="21617945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614080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6207744"/>
        <c:axId val="216209280"/>
      </c:barChart>
      <c:catAx>
        <c:axId val="216207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6209280"/>
        <c:crosses val="autoZero"/>
        <c:auto val="1"/>
        <c:lblAlgn val="ctr"/>
        <c:lblOffset val="100"/>
        <c:noMultiLvlLbl val="0"/>
      </c:catAx>
      <c:valAx>
        <c:axId val="21620928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62077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6274816"/>
        <c:axId val="216276352"/>
      </c:barChart>
      <c:catAx>
        <c:axId val="216274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6276352"/>
        <c:crosses val="autoZero"/>
        <c:auto val="1"/>
        <c:lblAlgn val="ctr"/>
        <c:lblOffset val="100"/>
        <c:noMultiLvlLbl val="0"/>
      </c:catAx>
      <c:valAx>
        <c:axId val="21627635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62748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96525450448531E-2"/>
          <c:y val="0.18884120171673821"/>
          <c:w val="0.84452175945482377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0%</c:formatCode>
                <c:ptCount val="1"/>
                <c:pt idx="0">
                  <c:v>0.54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6300544"/>
        <c:axId val="216306432"/>
      </c:barChart>
      <c:catAx>
        <c:axId val="216300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6306432"/>
        <c:crosses val="autoZero"/>
        <c:auto val="1"/>
        <c:lblAlgn val="ctr"/>
        <c:lblOffset val="100"/>
        <c:noMultiLvlLbl val="0"/>
      </c:catAx>
      <c:valAx>
        <c:axId val="216306432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63005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0.40200000000000002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1535488"/>
        <c:axId val="121545472"/>
      </c:barChart>
      <c:catAx>
        <c:axId val="121535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21545472"/>
        <c:crosses val="autoZero"/>
        <c:auto val="1"/>
        <c:lblAlgn val="ctr"/>
        <c:lblOffset val="100"/>
        <c:noMultiLvlLbl val="0"/>
      </c:catAx>
      <c:valAx>
        <c:axId val="12154547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215354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D757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9999"/>
              </a:solidFill>
            </c:spPr>
          </c:dPt>
          <c:dPt>
            <c:idx val="5"/>
            <c:invertIfNegative val="0"/>
            <c:bubble3D val="0"/>
            <c:spPr>
              <a:solidFill>
                <a:srgbClr val="66CCFF"/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13"/>
            <c:invertIfNegative val="0"/>
            <c:bubble3D val="0"/>
            <c:spPr>
              <a:solidFill>
                <a:schemeClr val="tx2"/>
              </a:solidFill>
            </c:spPr>
          </c:dPt>
          <c:dLbls>
            <c:txPr>
              <a:bodyPr/>
              <a:lstStyle/>
              <a:p>
                <a:pPr>
                  <a:defRPr sz="12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Feuil1!$A$2:$A$15</c:f>
              <c:strCache>
                <c:ptCount val="14"/>
                <c:pt idx="0">
                  <c:v>Mixte </c:v>
                </c:pt>
                <c:pt idx="1">
                  <c:v>Public</c:v>
                </c:pt>
                <c:pt idx="2">
                  <c:v>Privé</c:v>
                </c:pt>
                <c:pt idx="4">
                  <c:v>Femmes</c:v>
                </c:pt>
                <c:pt idx="5">
                  <c:v>Hommes</c:v>
                </c:pt>
                <c:pt idx="7">
                  <c:v>Autres Professionnels de Santé </c:v>
                </c:pt>
                <c:pt idx="8">
                  <c:v>Médecins</c:v>
                </c:pt>
                <c:pt idx="10">
                  <c:v>Professionnels non concernés </c:v>
                </c:pt>
                <c:pt idx="11">
                  <c:v>Professionnels concernés </c:v>
                </c:pt>
                <c:pt idx="13">
                  <c:v>TOTAL</c:v>
                </c:pt>
              </c:strCache>
            </c:strRef>
          </c:cat>
          <c:val>
            <c:numRef>
              <c:f>Feuil1!$B$2:$B$15</c:f>
              <c:numCache>
                <c:formatCode>0%</c:formatCode>
                <c:ptCount val="14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4">
                  <c:v>0.84</c:v>
                </c:pt>
                <c:pt idx="5">
                  <c:v>0.75</c:v>
                </c:pt>
                <c:pt idx="7">
                  <c:v>0.79</c:v>
                </c:pt>
                <c:pt idx="8">
                  <c:v>0.8</c:v>
                </c:pt>
                <c:pt idx="10">
                  <c:v>0.79</c:v>
                </c:pt>
                <c:pt idx="11">
                  <c:v>0.83</c:v>
                </c:pt>
                <c:pt idx="13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5488384"/>
        <c:axId val="215489920"/>
      </c:barChart>
      <c:catAx>
        <c:axId val="2154883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fr-FR"/>
          </a:p>
        </c:txPr>
        <c:crossAx val="215489920"/>
        <c:crosses val="autoZero"/>
        <c:auto val="1"/>
        <c:lblAlgn val="ctr"/>
        <c:lblOffset val="100"/>
        <c:noMultiLvlLbl val="0"/>
      </c:catAx>
      <c:valAx>
        <c:axId val="215489920"/>
        <c:scaling>
          <c:orientation val="minMax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215488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0.48399999999999999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9918080"/>
        <c:axId val="149919616"/>
      </c:barChart>
      <c:catAx>
        <c:axId val="149918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49919616"/>
        <c:crosses val="autoZero"/>
        <c:auto val="1"/>
        <c:lblAlgn val="ctr"/>
        <c:lblOffset val="100"/>
        <c:noMultiLvlLbl val="0"/>
      </c:catAx>
      <c:valAx>
        <c:axId val="149919616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4991808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9943808"/>
        <c:axId val="149945344"/>
      </c:barChart>
      <c:catAx>
        <c:axId val="149943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49945344"/>
        <c:crosses val="autoZero"/>
        <c:auto val="1"/>
        <c:lblAlgn val="ctr"/>
        <c:lblOffset val="100"/>
        <c:noMultiLvlLbl val="0"/>
      </c:catAx>
      <c:valAx>
        <c:axId val="14994534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4994380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1931520"/>
        <c:axId val="154603904"/>
      </c:barChart>
      <c:catAx>
        <c:axId val="151931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603904"/>
        <c:crosses val="autoZero"/>
        <c:auto val="1"/>
        <c:lblAlgn val="ctr"/>
        <c:lblOffset val="100"/>
        <c:noMultiLvlLbl val="0"/>
      </c:catAx>
      <c:valAx>
        <c:axId val="15460390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193152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8815104"/>
        <c:axId val="108816640"/>
      </c:barChart>
      <c:catAx>
        <c:axId val="108815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8816640"/>
        <c:crosses val="autoZero"/>
        <c:auto val="1"/>
        <c:lblAlgn val="ctr"/>
        <c:lblOffset val="100"/>
        <c:noMultiLvlLbl val="0"/>
      </c:catAx>
      <c:valAx>
        <c:axId val="108816640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88151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0.47899999999999998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628096"/>
        <c:axId val="154629632"/>
      </c:barChart>
      <c:catAx>
        <c:axId val="154628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629632"/>
        <c:crosses val="autoZero"/>
        <c:auto val="1"/>
        <c:lblAlgn val="ctr"/>
        <c:lblOffset val="100"/>
        <c:noMultiLvlLbl val="0"/>
      </c:catAx>
      <c:valAx>
        <c:axId val="15462963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462809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0.48699999999999999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0083456"/>
        <c:axId val="170084992"/>
      </c:barChart>
      <c:catAx>
        <c:axId val="170083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0084992"/>
        <c:crosses val="autoZero"/>
        <c:auto val="1"/>
        <c:lblAlgn val="ctr"/>
        <c:lblOffset val="100"/>
        <c:noMultiLvlLbl val="0"/>
      </c:catAx>
      <c:valAx>
        <c:axId val="17008499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008345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0121472"/>
        <c:axId val="170123264"/>
      </c:barChart>
      <c:catAx>
        <c:axId val="170121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0123264"/>
        <c:crosses val="autoZero"/>
        <c:auto val="1"/>
        <c:lblAlgn val="ctr"/>
        <c:lblOffset val="100"/>
        <c:noMultiLvlLbl val="0"/>
      </c:catAx>
      <c:valAx>
        <c:axId val="17012326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01214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0.46300000000000002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0175872"/>
        <c:axId val="170189952"/>
      </c:barChart>
      <c:catAx>
        <c:axId val="170175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0189952"/>
        <c:crosses val="autoZero"/>
        <c:auto val="1"/>
        <c:lblAlgn val="ctr"/>
        <c:lblOffset val="100"/>
        <c:noMultiLvlLbl val="0"/>
      </c:catAx>
      <c:valAx>
        <c:axId val="17018995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01758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0210048"/>
        <c:axId val="170211584"/>
      </c:barChart>
      <c:catAx>
        <c:axId val="170210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0211584"/>
        <c:crosses val="autoZero"/>
        <c:auto val="1"/>
        <c:lblAlgn val="ctr"/>
        <c:lblOffset val="100"/>
        <c:noMultiLvlLbl val="0"/>
      </c:catAx>
      <c:valAx>
        <c:axId val="17021158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021004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3.5999999999999997E-2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458368"/>
        <c:axId val="110272512"/>
      </c:barChart>
      <c:catAx>
        <c:axId val="154458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0272512"/>
        <c:crosses val="autoZero"/>
        <c:auto val="1"/>
        <c:lblAlgn val="ctr"/>
        <c:lblOffset val="100"/>
        <c:noMultiLvlLbl val="0"/>
      </c:catAx>
      <c:valAx>
        <c:axId val="110272512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445836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4.8000000000000001E-2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5936640"/>
        <c:axId val="115950720"/>
      </c:barChart>
      <c:catAx>
        <c:axId val="115936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5950720"/>
        <c:crosses val="autoZero"/>
        <c:auto val="1"/>
        <c:lblAlgn val="ctr"/>
        <c:lblOffset val="100"/>
        <c:noMultiLvlLbl val="0"/>
      </c:catAx>
      <c:valAx>
        <c:axId val="11595072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59366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473216"/>
        <c:axId val="154474752"/>
      </c:barChart>
      <c:catAx>
        <c:axId val="154473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474752"/>
        <c:crosses val="autoZero"/>
        <c:auto val="1"/>
        <c:lblAlgn val="ctr"/>
        <c:lblOffset val="100"/>
        <c:noMultiLvlLbl val="0"/>
      </c:catAx>
      <c:valAx>
        <c:axId val="154474752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44732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3.6999999999999998E-2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503040"/>
        <c:axId val="154504576"/>
      </c:barChart>
      <c:catAx>
        <c:axId val="154503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504576"/>
        <c:crosses val="autoZero"/>
        <c:auto val="1"/>
        <c:lblAlgn val="ctr"/>
        <c:lblOffset val="100"/>
        <c:noMultiLvlLbl val="0"/>
      </c:catAx>
      <c:valAx>
        <c:axId val="154504576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45030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5.6000000000000001E-2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549248"/>
        <c:axId val="154559232"/>
      </c:barChart>
      <c:catAx>
        <c:axId val="154549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559232"/>
        <c:crosses val="autoZero"/>
        <c:auto val="1"/>
        <c:lblAlgn val="ctr"/>
        <c:lblOffset val="100"/>
        <c:noMultiLvlLbl val="0"/>
      </c:catAx>
      <c:valAx>
        <c:axId val="154559232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454924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070208"/>
        <c:axId val="109071744"/>
      </c:barChart>
      <c:catAx>
        <c:axId val="1090702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071744"/>
        <c:crosses val="autoZero"/>
        <c:auto val="1"/>
        <c:lblAlgn val="ctr"/>
        <c:lblOffset val="100"/>
        <c:noMultiLvlLbl val="0"/>
      </c:catAx>
      <c:valAx>
        <c:axId val="10907174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07020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7.4999999999999997E-2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579712"/>
        <c:axId val="154581248"/>
      </c:barChart>
      <c:catAx>
        <c:axId val="15457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581248"/>
        <c:crosses val="autoZero"/>
        <c:auto val="1"/>
        <c:lblAlgn val="ctr"/>
        <c:lblOffset val="100"/>
        <c:noMultiLvlLbl val="0"/>
      </c:catAx>
      <c:valAx>
        <c:axId val="154581248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545797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2.9000000000000001E-2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1370368"/>
        <c:axId val="171371904"/>
      </c:barChart>
      <c:catAx>
        <c:axId val="171370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1371904"/>
        <c:crosses val="autoZero"/>
        <c:auto val="1"/>
        <c:lblAlgn val="ctr"/>
        <c:lblOffset val="100"/>
        <c:noMultiLvlLbl val="0"/>
      </c:catAx>
      <c:valAx>
        <c:axId val="17137190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137036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5.6000000000000001E-2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1388288"/>
        <c:axId val="171402368"/>
      </c:barChart>
      <c:catAx>
        <c:axId val="171388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1402368"/>
        <c:crosses val="autoZero"/>
        <c:auto val="1"/>
        <c:lblAlgn val="ctr"/>
        <c:lblOffset val="100"/>
        <c:noMultiLvlLbl val="0"/>
      </c:catAx>
      <c:valAx>
        <c:axId val="171402368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13882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7.2999999999999995E-2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2507904"/>
        <c:axId val="172509440"/>
      </c:barChart>
      <c:catAx>
        <c:axId val="172507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2509440"/>
        <c:crosses val="autoZero"/>
        <c:auto val="1"/>
        <c:lblAlgn val="ctr"/>
        <c:lblOffset val="100"/>
        <c:noMultiLvlLbl val="0"/>
      </c:catAx>
      <c:valAx>
        <c:axId val="17250944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25079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4319272917153131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66CCFF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0.10299999999999999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2538112"/>
        <c:axId val="172544000"/>
      </c:barChart>
      <c:catAx>
        <c:axId val="172538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2544000"/>
        <c:crosses val="autoZero"/>
        <c:auto val="1"/>
        <c:lblAlgn val="ctr"/>
        <c:lblOffset val="100"/>
        <c:noMultiLvlLbl val="0"/>
      </c:catAx>
      <c:valAx>
        <c:axId val="172544000"/>
        <c:scaling>
          <c:orientation val="minMax"/>
          <c:max val="0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25381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2.5000000000000001E-2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2929024"/>
        <c:axId val="172930560"/>
      </c:barChart>
      <c:catAx>
        <c:axId val="172929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2930560"/>
        <c:crosses val="autoZero"/>
        <c:auto val="1"/>
        <c:lblAlgn val="ctr"/>
        <c:lblOffset val="100"/>
        <c:noMultiLvlLbl val="0"/>
      </c:catAx>
      <c:valAx>
        <c:axId val="17293056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292902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3.7999999999999999E-2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5461888"/>
        <c:axId val="175463424"/>
      </c:barChart>
      <c:catAx>
        <c:axId val="175461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5463424"/>
        <c:crosses val="autoZero"/>
        <c:auto val="1"/>
        <c:lblAlgn val="ctr"/>
        <c:lblOffset val="100"/>
        <c:noMultiLvlLbl val="0"/>
      </c:catAx>
      <c:valAx>
        <c:axId val="17546342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54618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5.1999999999999998E-2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5488000"/>
        <c:axId val="176837376"/>
      </c:barChart>
      <c:catAx>
        <c:axId val="175488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837376"/>
        <c:crosses val="autoZero"/>
        <c:auto val="1"/>
        <c:lblAlgn val="ctr"/>
        <c:lblOffset val="100"/>
        <c:noMultiLvlLbl val="0"/>
      </c:catAx>
      <c:valAx>
        <c:axId val="176837376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548800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7.0999999999999994E-2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866048"/>
        <c:axId val="176867584"/>
      </c:barChart>
      <c:catAx>
        <c:axId val="176866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867584"/>
        <c:crosses val="autoZero"/>
        <c:auto val="1"/>
        <c:lblAlgn val="ctr"/>
        <c:lblOffset val="100"/>
        <c:noMultiLvlLbl val="0"/>
      </c:catAx>
      <c:valAx>
        <c:axId val="17686758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686604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3.2000000000000001E-2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937216"/>
        <c:axId val="176943104"/>
      </c:barChart>
      <c:catAx>
        <c:axId val="176937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943104"/>
        <c:crosses val="autoZero"/>
        <c:auto val="1"/>
        <c:lblAlgn val="ctr"/>
        <c:lblOffset val="100"/>
        <c:noMultiLvlLbl val="0"/>
      </c:catAx>
      <c:valAx>
        <c:axId val="17694310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69372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0.22500000000000001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130496"/>
        <c:axId val="109132032"/>
      </c:barChart>
      <c:catAx>
        <c:axId val="109130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132032"/>
        <c:crosses val="autoZero"/>
        <c:auto val="1"/>
        <c:lblAlgn val="ctr"/>
        <c:lblOffset val="100"/>
        <c:noMultiLvlLbl val="0"/>
      </c:catAx>
      <c:valAx>
        <c:axId val="109132032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13049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6.4000000000000001E-2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631808"/>
        <c:axId val="176633344"/>
      </c:barChart>
      <c:catAx>
        <c:axId val="176631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633344"/>
        <c:crosses val="autoZero"/>
        <c:auto val="1"/>
        <c:lblAlgn val="ctr"/>
        <c:lblOffset val="100"/>
        <c:noMultiLvlLbl val="0"/>
      </c:catAx>
      <c:valAx>
        <c:axId val="17663334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663180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751744"/>
        <c:axId val="176753280"/>
      </c:barChart>
      <c:catAx>
        <c:axId val="176751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753280"/>
        <c:crosses val="autoZero"/>
        <c:auto val="1"/>
        <c:lblAlgn val="ctr"/>
        <c:lblOffset val="100"/>
        <c:noMultiLvlLbl val="0"/>
      </c:catAx>
      <c:valAx>
        <c:axId val="17675328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67517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790144"/>
        <c:axId val="176808320"/>
      </c:barChart>
      <c:catAx>
        <c:axId val="176790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6808320"/>
        <c:crosses val="autoZero"/>
        <c:auto val="1"/>
        <c:lblAlgn val="ctr"/>
        <c:lblOffset val="100"/>
        <c:noMultiLvlLbl val="0"/>
      </c:catAx>
      <c:valAx>
        <c:axId val="17680832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67901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6.5000000000000002E-2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254784"/>
        <c:axId val="177256320"/>
      </c:barChart>
      <c:catAx>
        <c:axId val="177254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256320"/>
        <c:crosses val="autoZero"/>
        <c:auto val="1"/>
        <c:lblAlgn val="ctr"/>
        <c:lblOffset val="100"/>
        <c:noMultiLvlLbl val="0"/>
      </c:catAx>
      <c:valAx>
        <c:axId val="17725632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25478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3.5000000000000003E-2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276416"/>
        <c:axId val="177277952"/>
      </c:barChart>
      <c:catAx>
        <c:axId val="177276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277952"/>
        <c:crosses val="autoZero"/>
        <c:auto val="1"/>
        <c:lblAlgn val="ctr"/>
        <c:lblOffset val="100"/>
        <c:noMultiLvlLbl val="0"/>
      </c:catAx>
      <c:valAx>
        <c:axId val="177277952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2764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5.5E-2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310336"/>
        <c:axId val="177357184"/>
      </c:barChart>
      <c:catAx>
        <c:axId val="177310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357184"/>
        <c:crosses val="autoZero"/>
        <c:auto val="1"/>
        <c:lblAlgn val="ctr"/>
        <c:lblOffset val="100"/>
        <c:noMultiLvlLbl val="0"/>
      </c:catAx>
      <c:valAx>
        <c:axId val="17735718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31033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1.9E-2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377280"/>
        <c:axId val="177378816"/>
      </c:barChart>
      <c:catAx>
        <c:axId val="177377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378816"/>
        <c:crosses val="autoZero"/>
        <c:auto val="1"/>
        <c:lblAlgn val="ctr"/>
        <c:lblOffset val="100"/>
        <c:noMultiLvlLbl val="0"/>
      </c:catAx>
      <c:valAx>
        <c:axId val="177378816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37728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3.5999999999999997E-2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5905664"/>
        <c:axId val="115907200"/>
      </c:barChart>
      <c:catAx>
        <c:axId val="115905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5907200"/>
        <c:crosses val="autoZero"/>
        <c:auto val="1"/>
        <c:lblAlgn val="ctr"/>
        <c:lblOffset val="100"/>
        <c:noMultiLvlLbl val="0"/>
      </c:catAx>
      <c:valAx>
        <c:axId val="115907200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59056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408256"/>
        <c:axId val="177414144"/>
      </c:barChart>
      <c:catAx>
        <c:axId val="177408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414144"/>
        <c:crosses val="autoZero"/>
        <c:auto val="1"/>
        <c:lblAlgn val="ctr"/>
        <c:lblOffset val="100"/>
        <c:noMultiLvlLbl val="0"/>
      </c:catAx>
      <c:valAx>
        <c:axId val="177414144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40825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011328"/>
        <c:axId val="177086848"/>
      </c:barChart>
      <c:catAx>
        <c:axId val="177011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086848"/>
        <c:crosses val="autoZero"/>
        <c:auto val="1"/>
        <c:lblAlgn val="ctr"/>
        <c:lblOffset val="100"/>
        <c:noMultiLvlLbl val="0"/>
      </c:catAx>
      <c:valAx>
        <c:axId val="177086848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01132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422464"/>
        <c:axId val="109424000"/>
      </c:barChart>
      <c:catAx>
        <c:axId val="109422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424000"/>
        <c:crosses val="autoZero"/>
        <c:auto val="1"/>
        <c:lblAlgn val="ctr"/>
        <c:lblOffset val="100"/>
        <c:noMultiLvlLbl val="0"/>
      </c:catAx>
      <c:valAx>
        <c:axId val="109424000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4224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7.5999999999999998E-2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115136"/>
        <c:axId val="177116672"/>
      </c:barChart>
      <c:catAx>
        <c:axId val="177115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116672"/>
        <c:crosses val="autoZero"/>
        <c:auto val="1"/>
        <c:lblAlgn val="ctr"/>
        <c:lblOffset val="100"/>
        <c:noMultiLvlLbl val="0"/>
      </c:catAx>
      <c:valAx>
        <c:axId val="177116672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11513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8.5000000000000006E-2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173632"/>
        <c:axId val="177175168"/>
      </c:barChart>
      <c:catAx>
        <c:axId val="177173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7175168"/>
        <c:crosses val="autoZero"/>
        <c:auto val="1"/>
        <c:lblAlgn val="ctr"/>
        <c:lblOffset val="100"/>
        <c:noMultiLvlLbl val="0"/>
      </c:catAx>
      <c:valAx>
        <c:axId val="177175168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17363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207552"/>
        <c:axId val="184492032"/>
      </c:barChart>
      <c:catAx>
        <c:axId val="177207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492032"/>
        <c:crosses val="autoZero"/>
        <c:auto val="1"/>
        <c:lblAlgn val="ctr"/>
        <c:lblOffset val="100"/>
        <c:noMultiLvlLbl val="0"/>
      </c:catAx>
      <c:valAx>
        <c:axId val="184492032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720755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8.3000000000000004E-2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541184"/>
        <c:axId val="184542720"/>
      </c:barChart>
      <c:catAx>
        <c:axId val="184541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542720"/>
        <c:crosses val="autoZero"/>
        <c:auto val="1"/>
        <c:lblAlgn val="ctr"/>
        <c:lblOffset val="100"/>
        <c:noMultiLvlLbl val="0"/>
      </c:catAx>
      <c:valAx>
        <c:axId val="184542720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54118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9.4E-2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583680"/>
        <c:axId val="184585216"/>
      </c:barChart>
      <c:catAx>
        <c:axId val="184583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585216"/>
        <c:crosses val="autoZero"/>
        <c:auto val="1"/>
        <c:lblAlgn val="ctr"/>
        <c:lblOffset val="100"/>
        <c:noMultiLvlLbl val="0"/>
      </c:catAx>
      <c:valAx>
        <c:axId val="184585216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58368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5.6000000000000001E-2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605312"/>
        <c:axId val="184648064"/>
      </c:barChart>
      <c:catAx>
        <c:axId val="184605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648064"/>
        <c:crosses val="autoZero"/>
        <c:auto val="1"/>
        <c:lblAlgn val="ctr"/>
        <c:lblOffset val="100"/>
        <c:noMultiLvlLbl val="0"/>
      </c:catAx>
      <c:valAx>
        <c:axId val="184648064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6053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6.2E-2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672640"/>
        <c:axId val="184674176"/>
      </c:barChart>
      <c:catAx>
        <c:axId val="184672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674176"/>
        <c:crosses val="autoZero"/>
        <c:auto val="1"/>
        <c:lblAlgn val="ctr"/>
        <c:lblOffset val="100"/>
        <c:noMultiLvlLbl val="0"/>
      </c:catAx>
      <c:valAx>
        <c:axId val="184674176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67264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sz="800" b="1">
                      <a:latin typeface="Helvetica" panose="020B0604020202020204" pitchFamily="34" charset="0"/>
                      <a:cs typeface="Helvetica" panose="020B0604020202020204" pitchFamily="34" charset="0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2.8000000000000001E-2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954944"/>
        <c:axId val="109956480"/>
      </c:barChart>
      <c:catAx>
        <c:axId val="109954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956480"/>
        <c:crosses val="autoZero"/>
        <c:auto val="1"/>
        <c:lblAlgn val="ctr"/>
        <c:lblOffset val="100"/>
        <c:noMultiLvlLbl val="0"/>
      </c:catAx>
      <c:valAx>
        <c:axId val="109956480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9549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988864"/>
        <c:axId val="110002944"/>
      </c:barChart>
      <c:catAx>
        <c:axId val="109988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0002944"/>
        <c:crosses val="autoZero"/>
        <c:auto val="1"/>
        <c:lblAlgn val="ctr"/>
        <c:lblOffset val="100"/>
        <c:noMultiLvlLbl val="0"/>
      </c:catAx>
      <c:valAx>
        <c:axId val="110002944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9888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66CCFF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709888"/>
        <c:axId val="184711424"/>
      </c:barChart>
      <c:catAx>
        <c:axId val="184709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711424"/>
        <c:crosses val="autoZero"/>
        <c:auto val="1"/>
        <c:lblAlgn val="ctr"/>
        <c:lblOffset val="100"/>
        <c:noMultiLvlLbl val="0"/>
      </c:catAx>
      <c:valAx>
        <c:axId val="184711424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7098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618688"/>
        <c:axId val="109620224"/>
      </c:barChart>
      <c:catAx>
        <c:axId val="109618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620224"/>
        <c:crosses val="autoZero"/>
        <c:auto val="1"/>
        <c:lblAlgn val="ctr"/>
        <c:lblOffset val="100"/>
        <c:noMultiLvlLbl val="0"/>
      </c:catAx>
      <c:valAx>
        <c:axId val="10962022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6186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2.1000000000000001E-2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727424"/>
        <c:axId val="184728960"/>
      </c:barChart>
      <c:catAx>
        <c:axId val="184727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728960"/>
        <c:crosses val="autoZero"/>
        <c:auto val="1"/>
        <c:lblAlgn val="ctr"/>
        <c:lblOffset val="100"/>
        <c:noMultiLvlLbl val="0"/>
      </c:catAx>
      <c:valAx>
        <c:axId val="184728960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72742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8.1000000000000003E-2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327552"/>
        <c:axId val="184345728"/>
      </c:barChart>
      <c:catAx>
        <c:axId val="184327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345728"/>
        <c:crosses val="autoZero"/>
        <c:auto val="1"/>
        <c:lblAlgn val="ctr"/>
        <c:lblOffset val="100"/>
        <c:noMultiLvlLbl val="0"/>
      </c:catAx>
      <c:valAx>
        <c:axId val="184345728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32755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767616"/>
        <c:axId val="184769152"/>
      </c:barChart>
      <c:catAx>
        <c:axId val="184767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769152"/>
        <c:crosses val="autoZero"/>
        <c:auto val="1"/>
        <c:lblAlgn val="ctr"/>
        <c:lblOffset val="100"/>
        <c:noMultiLvlLbl val="0"/>
      </c:catAx>
      <c:valAx>
        <c:axId val="184769152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7676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sz="800" b="1">
                      <a:latin typeface="Helvetica" panose="020B0604020202020204" pitchFamily="34" charset="0"/>
                      <a:cs typeface="Helvetica" panose="020B0604020202020204" pitchFamily="34" charset="0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2.5999999999999999E-2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429184"/>
        <c:axId val="184439168"/>
      </c:barChart>
      <c:catAx>
        <c:axId val="184429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439168"/>
        <c:crosses val="autoZero"/>
        <c:auto val="1"/>
        <c:lblAlgn val="ctr"/>
        <c:lblOffset val="100"/>
        <c:noMultiLvlLbl val="0"/>
      </c:catAx>
      <c:valAx>
        <c:axId val="184439168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42918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1.4999999999999999E-2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463360"/>
        <c:axId val="184464896"/>
      </c:barChart>
      <c:catAx>
        <c:axId val="18446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464896"/>
        <c:crosses val="autoZero"/>
        <c:auto val="1"/>
        <c:lblAlgn val="ctr"/>
        <c:lblOffset val="100"/>
        <c:noMultiLvlLbl val="0"/>
      </c:catAx>
      <c:valAx>
        <c:axId val="184464896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46336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3.5000000000000003E-2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5111680"/>
        <c:axId val="185113216"/>
      </c:barChart>
      <c:catAx>
        <c:axId val="185111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5113216"/>
        <c:crosses val="autoZero"/>
        <c:auto val="1"/>
        <c:lblAlgn val="ctr"/>
        <c:lblOffset val="100"/>
        <c:noMultiLvlLbl val="0"/>
      </c:catAx>
      <c:valAx>
        <c:axId val="185113216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511168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7.6999999999999999E-2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5141888"/>
        <c:axId val="185143680"/>
      </c:barChart>
      <c:catAx>
        <c:axId val="185141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5143680"/>
        <c:crosses val="autoZero"/>
        <c:auto val="1"/>
        <c:lblAlgn val="ctr"/>
        <c:lblOffset val="100"/>
        <c:noMultiLvlLbl val="0"/>
      </c:catAx>
      <c:valAx>
        <c:axId val="185143680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514188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8.5000000000000006E-2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565696"/>
        <c:axId val="199567232"/>
      </c:barChart>
      <c:catAx>
        <c:axId val="199565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567232"/>
        <c:crosses val="autoZero"/>
        <c:auto val="1"/>
        <c:lblAlgn val="ctr"/>
        <c:lblOffset val="100"/>
        <c:noMultiLvlLbl val="0"/>
      </c:catAx>
      <c:valAx>
        <c:axId val="199567232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56569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1.4571932278378915E-2"/>
                  <c:y val="1.716738197424892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8.7999999999999995E-2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595904"/>
        <c:axId val="199597440"/>
      </c:barChart>
      <c:catAx>
        <c:axId val="199595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597440"/>
        <c:crosses val="autoZero"/>
        <c:auto val="1"/>
        <c:lblAlgn val="ctr"/>
        <c:lblOffset val="100"/>
        <c:noMultiLvlLbl val="0"/>
      </c:catAx>
      <c:valAx>
        <c:axId val="199597440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5959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9.7000000000000003E-2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667072"/>
        <c:axId val="199677056"/>
      </c:barChart>
      <c:catAx>
        <c:axId val="199667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677056"/>
        <c:crosses val="autoZero"/>
        <c:auto val="1"/>
        <c:lblAlgn val="ctr"/>
        <c:lblOffset val="100"/>
        <c:noMultiLvlLbl val="0"/>
      </c:catAx>
      <c:valAx>
        <c:axId val="199677056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6670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0.17100000000000001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810048"/>
        <c:axId val="109811584"/>
      </c:barChart>
      <c:catAx>
        <c:axId val="109810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811584"/>
        <c:crosses val="autoZero"/>
        <c:auto val="1"/>
        <c:lblAlgn val="ctr"/>
        <c:lblOffset val="100"/>
        <c:noMultiLvlLbl val="0"/>
      </c:catAx>
      <c:valAx>
        <c:axId val="109811584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81004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3.6999999999999998E-2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697536"/>
        <c:axId val="199699072"/>
      </c:barChart>
      <c:catAx>
        <c:axId val="199697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699072"/>
        <c:crosses val="autoZero"/>
        <c:auto val="1"/>
        <c:lblAlgn val="ctr"/>
        <c:lblOffset val="100"/>
        <c:noMultiLvlLbl val="0"/>
      </c:catAx>
      <c:valAx>
        <c:axId val="199699072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69753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4.9000000000000002E-2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760512"/>
        <c:axId val="199766400"/>
      </c:barChart>
      <c:catAx>
        <c:axId val="199760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766400"/>
        <c:crosses val="autoZero"/>
        <c:auto val="1"/>
        <c:lblAlgn val="ctr"/>
        <c:lblOffset val="100"/>
        <c:noMultiLvlLbl val="0"/>
      </c:catAx>
      <c:valAx>
        <c:axId val="199766400"/>
        <c:scaling>
          <c:orientation val="minMax"/>
          <c:max val="0.16000000000000003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7605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8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795072"/>
        <c:axId val="199796608"/>
      </c:barChart>
      <c:catAx>
        <c:axId val="199795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796608"/>
        <c:crosses val="autoZero"/>
        <c:auto val="1"/>
        <c:lblAlgn val="ctr"/>
        <c:lblOffset val="100"/>
        <c:noMultiLvlLbl val="0"/>
      </c:catAx>
      <c:valAx>
        <c:axId val="199796608"/>
        <c:scaling>
          <c:orientation val="minMax"/>
          <c:max val="0.1400000000000000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79507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858880"/>
        <c:axId val="184868864"/>
      </c:barChart>
      <c:catAx>
        <c:axId val="184858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868864"/>
        <c:crosses val="autoZero"/>
        <c:auto val="1"/>
        <c:lblAlgn val="ctr"/>
        <c:lblOffset val="100"/>
        <c:noMultiLvlLbl val="0"/>
      </c:catAx>
      <c:valAx>
        <c:axId val="184868864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858880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8.9999999999999993E-3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4966528"/>
        <c:axId val="184980608"/>
      </c:barChart>
      <c:catAx>
        <c:axId val="184966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980608"/>
        <c:crosses val="autoZero"/>
        <c:auto val="1"/>
        <c:lblAlgn val="ctr"/>
        <c:lblOffset val="100"/>
        <c:noMultiLvlLbl val="0"/>
      </c:catAx>
      <c:valAx>
        <c:axId val="184980608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4966528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430272"/>
        <c:axId val="185036800"/>
      </c:barChart>
      <c:catAx>
        <c:axId val="109430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5036800"/>
        <c:crosses val="autoZero"/>
        <c:auto val="1"/>
        <c:lblAlgn val="ctr"/>
        <c:lblOffset val="100"/>
        <c:noMultiLvlLbl val="0"/>
      </c:catAx>
      <c:valAx>
        <c:axId val="18503680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430272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5052544"/>
        <c:axId val="184956032"/>
      </c:barChart>
      <c:catAx>
        <c:axId val="185052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4956032"/>
        <c:crosses val="autoZero"/>
        <c:auto val="1"/>
        <c:lblAlgn val="ctr"/>
        <c:lblOffset val="100"/>
        <c:noMultiLvlLbl val="0"/>
      </c:catAx>
      <c:valAx>
        <c:axId val="18495603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505254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8.9999999999999993E-3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070464"/>
        <c:axId val="199072000"/>
      </c:barChart>
      <c:catAx>
        <c:axId val="199070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072000"/>
        <c:crosses val="autoZero"/>
        <c:auto val="1"/>
        <c:lblAlgn val="ctr"/>
        <c:lblOffset val="100"/>
        <c:noMultiLvlLbl val="0"/>
      </c:catAx>
      <c:valAx>
        <c:axId val="19907200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070464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5063296"/>
        <c:axId val="185064832"/>
      </c:barChart>
      <c:catAx>
        <c:axId val="185063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85064832"/>
        <c:crosses val="autoZero"/>
        <c:auto val="1"/>
        <c:lblAlgn val="ctr"/>
        <c:lblOffset val="100"/>
        <c:noMultiLvlLbl val="0"/>
      </c:catAx>
      <c:valAx>
        <c:axId val="18506483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85063296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486464"/>
        <c:axId val="199492352"/>
      </c:barChart>
      <c:catAx>
        <c:axId val="199486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492352"/>
        <c:crosses val="autoZero"/>
        <c:auto val="1"/>
        <c:lblAlgn val="ctr"/>
        <c:lblOffset val="100"/>
        <c:noMultiLvlLbl val="0"/>
      </c:catAx>
      <c:valAx>
        <c:axId val="19949235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48646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0.189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831680"/>
        <c:axId val="109833216"/>
      </c:barChart>
      <c:catAx>
        <c:axId val="109831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9833216"/>
        <c:crosses val="autoZero"/>
        <c:auto val="1"/>
        <c:lblAlgn val="ctr"/>
        <c:lblOffset val="100"/>
        <c:noMultiLvlLbl val="0"/>
      </c:catAx>
      <c:valAx>
        <c:axId val="109833216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09831680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8.0000000000000002E-3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524736"/>
        <c:axId val="199526272"/>
      </c:barChart>
      <c:catAx>
        <c:axId val="199524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526272"/>
        <c:crosses val="autoZero"/>
        <c:auto val="1"/>
        <c:lblAlgn val="ctr"/>
        <c:lblOffset val="100"/>
        <c:noMultiLvlLbl val="0"/>
      </c:catAx>
      <c:valAx>
        <c:axId val="19952627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524736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8.0000000000000002E-3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740224"/>
        <c:axId val="198750208"/>
      </c:barChart>
      <c:catAx>
        <c:axId val="198740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750208"/>
        <c:crosses val="autoZero"/>
        <c:auto val="1"/>
        <c:lblAlgn val="ctr"/>
        <c:lblOffset val="100"/>
        <c:noMultiLvlLbl val="0"/>
      </c:catAx>
      <c:valAx>
        <c:axId val="198750208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740224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144576"/>
        <c:axId val="199146112"/>
      </c:barChart>
      <c:catAx>
        <c:axId val="199144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146112"/>
        <c:crosses val="autoZero"/>
        <c:auto val="1"/>
        <c:lblAlgn val="ctr"/>
        <c:lblOffset val="100"/>
        <c:noMultiLvlLbl val="0"/>
      </c:catAx>
      <c:valAx>
        <c:axId val="19914611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144576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248896"/>
        <c:axId val="198447872"/>
      </c:barChart>
      <c:catAx>
        <c:axId val="199248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447872"/>
        <c:crosses val="autoZero"/>
        <c:auto val="1"/>
        <c:lblAlgn val="ctr"/>
        <c:lblOffset val="100"/>
        <c:noMultiLvlLbl val="0"/>
      </c:catAx>
      <c:valAx>
        <c:axId val="19844787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248896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1.0999999999999999E-2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484352"/>
        <c:axId val="198485888"/>
      </c:barChart>
      <c:catAx>
        <c:axId val="198484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485888"/>
        <c:crosses val="autoZero"/>
        <c:auto val="1"/>
        <c:lblAlgn val="ctr"/>
        <c:lblOffset val="100"/>
        <c:noMultiLvlLbl val="0"/>
      </c:catAx>
      <c:valAx>
        <c:axId val="198485888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484352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403584"/>
        <c:axId val="198405120"/>
      </c:barChart>
      <c:catAx>
        <c:axId val="198403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405120"/>
        <c:crosses val="autoZero"/>
        <c:auto val="1"/>
        <c:lblAlgn val="ctr"/>
        <c:lblOffset val="100"/>
        <c:noMultiLvlLbl val="0"/>
      </c:catAx>
      <c:valAx>
        <c:axId val="19840512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40358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421120"/>
        <c:axId val="198435200"/>
      </c:barChart>
      <c:catAx>
        <c:axId val="198421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435200"/>
        <c:crosses val="autoZero"/>
        <c:auto val="1"/>
        <c:lblAlgn val="ctr"/>
        <c:lblOffset val="100"/>
        <c:noMultiLvlLbl val="0"/>
      </c:catAx>
      <c:valAx>
        <c:axId val="19843520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421120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8.0000000000000002E-3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578560"/>
        <c:axId val="198580096"/>
      </c:barChart>
      <c:catAx>
        <c:axId val="198578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580096"/>
        <c:crosses val="autoZero"/>
        <c:auto val="1"/>
        <c:lblAlgn val="ctr"/>
        <c:lblOffset val="100"/>
        <c:noMultiLvlLbl val="0"/>
      </c:catAx>
      <c:valAx>
        <c:axId val="198580096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578560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608384"/>
        <c:axId val="198609920"/>
      </c:barChart>
      <c:catAx>
        <c:axId val="198608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609920"/>
        <c:crosses val="autoZero"/>
        <c:auto val="1"/>
        <c:lblAlgn val="ctr"/>
        <c:lblOffset val="100"/>
        <c:noMultiLvlLbl val="0"/>
      </c:catAx>
      <c:valAx>
        <c:axId val="19860992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60838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8.9999999999999993E-3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654592"/>
        <c:axId val="198660480"/>
      </c:barChart>
      <c:catAx>
        <c:axId val="198654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660480"/>
        <c:crosses val="autoZero"/>
        <c:auto val="1"/>
        <c:lblAlgn val="ctr"/>
        <c:lblOffset val="100"/>
        <c:noMultiLvlLbl val="0"/>
      </c:catAx>
      <c:valAx>
        <c:axId val="19866048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654592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786112"/>
        <c:axId val="119796096"/>
      </c:barChart>
      <c:catAx>
        <c:axId val="119786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9796096"/>
        <c:crosses val="autoZero"/>
        <c:auto val="1"/>
        <c:lblAlgn val="ctr"/>
        <c:lblOffset val="100"/>
        <c:noMultiLvlLbl val="0"/>
      </c:catAx>
      <c:valAx>
        <c:axId val="119796096"/>
        <c:scaling>
          <c:orientation val="minMax"/>
          <c:max val="1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197861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701440"/>
        <c:axId val="198702976"/>
      </c:barChart>
      <c:catAx>
        <c:axId val="198701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702976"/>
        <c:crosses val="autoZero"/>
        <c:auto val="1"/>
        <c:lblAlgn val="ctr"/>
        <c:lblOffset val="100"/>
        <c:noMultiLvlLbl val="0"/>
      </c:catAx>
      <c:valAx>
        <c:axId val="198702976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701440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345664"/>
        <c:axId val="199347200"/>
      </c:barChart>
      <c:catAx>
        <c:axId val="199345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347200"/>
        <c:crosses val="autoZero"/>
        <c:auto val="1"/>
        <c:lblAlgn val="ctr"/>
        <c:lblOffset val="100"/>
        <c:noMultiLvlLbl val="0"/>
      </c:catAx>
      <c:valAx>
        <c:axId val="19934720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34566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7.0000000000000001E-3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9379584"/>
        <c:axId val="199389568"/>
      </c:barChart>
      <c:catAx>
        <c:axId val="199379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9389568"/>
        <c:crosses val="autoZero"/>
        <c:auto val="1"/>
        <c:lblAlgn val="ctr"/>
        <c:lblOffset val="100"/>
        <c:noMultiLvlLbl val="0"/>
      </c:catAx>
      <c:valAx>
        <c:axId val="199389568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9379584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66CC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102272"/>
        <c:axId val="200103808"/>
      </c:barChart>
      <c:catAx>
        <c:axId val="200102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103808"/>
        <c:crosses val="autoZero"/>
        <c:auto val="1"/>
        <c:lblAlgn val="ctr"/>
        <c:lblOffset val="100"/>
        <c:noMultiLvlLbl val="0"/>
      </c:catAx>
      <c:valAx>
        <c:axId val="200103808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102272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4.0000000000000001E-3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123904"/>
        <c:axId val="200125440"/>
      </c:barChart>
      <c:catAx>
        <c:axId val="200123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125440"/>
        <c:crosses val="autoZero"/>
        <c:auto val="1"/>
        <c:lblAlgn val="ctr"/>
        <c:lblOffset val="100"/>
        <c:noMultiLvlLbl val="0"/>
      </c:catAx>
      <c:valAx>
        <c:axId val="20012544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12390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8.0000000000000002E-3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314624"/>
        <c:axId val="198361472"/>
      </c:barChart>
      <c:catAx>
        <c:axId val="198314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98361472"/>
        <c:crosses val="autoZero"/>
        <c:auto val="1"/>
        <c:lblAlgn val="ctr"/>
        <c:lblOffset val="100"/>
        <c:noMultiLvlLbl val="0"/>
      </c:catAx>
      <c:valAx>
        <c:axId val="198361472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98314624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7688274635139"/>
          <c:y val="0.18884120171673821"/>
          <c:w val="0.51648263387102233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2.914386455675796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8.0000000000000002E-3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151424"/>
        <c:axId val="200152960"/>
      </c:barChart>
      <c:catAx>
        <c:axId val="200151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0152960"/>
        <c:crosses val="autoZero"/>
        <c:auto val="1"/>
        <c:lblAlgn val="ctr"/>
        <c:lblOffset val="100"/>
        <c:noMultiLvlLbl val="0"/>
      </c:catAx>
      <c:valAx>
        <c:axId val="200152960"/>
        <c:scaling>
          <c:orientation val="minMax"/>
          <c:max val="2.0000000000000004E-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200151424"/>
        <c:crosses val="autoZero"/>
        <c:crossBetween val="between"/>
        <c:majorUnit val="2.0000000000000004E-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0.48399999999999999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9871616"/>
        <c:axId val="169881600"/>
      </c:barChart>
      <c:catAx>
        <c:axId val="169871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69881600"/>
        <c:crosses val="autoZero"/>
        <c:auto val="1"/>
        <c:lblAlgn val="ctr"/>
        <c:lblOffset val="100"/>
        <c:noMultiLvlLbl val="0"/>
      </c:catAx>
      <c:valAx>
        <c:axId val="169881600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6987161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0.503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9897344"/>
        <c:axId val="169923712"/>
      </c:barChart>
      <c:catAx>
        <c:axId val="169897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69923712"/>
        <c:crosses val="autoZero"/>
        <c:auto val="1"/>
        <c:lblAlgn val="ctr"/>
        <c:lblOffset val="100"/>
        <c:noMultiLvlLbl val="0"/>
      </c:catAx>
      <c:valAx>
        <c:axId val="169923712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698973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2362204724409"/>
          <c:y val="0.18884120171673821"/>
          <c:w val="0.40686962373770819"/>
          <c:h val="0.62231759656652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</c:f>
              <c:numCache>
                <c:formatCode>General</c:formatCode>
                <c:ptCount val="1"/>
              </c:numCache>
            </c:numRef>
          </c:cat>
          <c:val>
            <c:numRef>
              <c:f>Feuil1!$B$2</c:f>
              <c:numCache>
                <c:formatCode>0.0%</c:formatCode>
                <c:ptCount val="1"/>
                <c:pt idx="0">
                  <c:v>0.434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0042112"/>
        <c:axId val="170043648"/>
      </c:barChart>
      <c:catAx>
        <c:axId val="170042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0043648"/>
        <c:crosses val="autoZero"/>
        <c:auto val="1"/>
        <c:lblAlgn val="ctr"/>
        <c:lblOffset val="100"/>
        <c:noMultiLvlLbl val="0"/>
      </c:catAx>
      <c:valAx>
        <c:axId val="170043648"/>
        <c:scaling>
          <c:orientation val="minMax"/>
          <c:max val="1.2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170042112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FED71-715D-504B-B56C-03FDA6BEAEF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66A02-02EC-B247-BDAC-E386930645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1079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3E530-D003-6445-B895-C91E3239ACEF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55C06-9D63-9B45-8CF4-81B2E640FE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2155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8D7E4102-8346-45DF-AD0C-4453D49F90B6}" type="slidenum">
              <a:rPr lang="it-IT" altLang="it-IT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</a:t>
            </a:fld>
            <a:endParaRPr lang="it-IT" altLang="it-IT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10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C7228ED-E871-48BE-A335-D9417C5BC654}" type="slidenum">
              <a:rPr lang="it-IT" altLang="it-IT" smtClean="0">
                <a:solidFill>
                  <a:srgbClr val="000000"/>
                </a:solidFill>
              </a:rPr>
              <a:pPr eaLnBrk="1" hangingPunct="1"/>
              <a:t>11</a:t>
            </a:fld>
            <a:endParaRPr lang="it-IT" altLang="it-IT" smtClean="0">
              <a:solidFill>
                <a:srgbClr val="000000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8738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6226" y="4342050"/>
            <a:ext cx="5025549" cy="41142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12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13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14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15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16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17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2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3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C7228ED-E871-48BE-A335-D9417C5BC654}" type="slidenum">
              <a:rPr lang="it-IT" altLang="it-IT" smtClean="0">
                <a:solidFill>
                  <a:srgbClr val="000000"/>
                </a:solidFill>
              </a:rPr>
              <a:pPr eaLnBrk="1" hangingPunct="1"/>
              <a:t>4</a:t>
            </a:fld>
            <a:endParaRPr lang="it-IT" altLang="it-IT" smtClean="0">
              <a:solidFill>
                <a:srgbClr val="000000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8738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6226" y="4342050"/>
            <a:ext cx="5025549" cy="41142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5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6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7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8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8418" indent="-284007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36028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0439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44850" indent="-22720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99261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53672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08083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62494" indent="-2272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4514632-FD41-4007-BCA3-138DE85E0D21}" type="slidenum">
              <a:rPr lang="fr-FR" altLang="it-IT" smtClean="0">
                <a:latin typeface="Calibri" pitchFamily="34" charset="0"/>
              </a:rPr>
              <a:pPr eaLnBrk="1" hangingPunct="1"/>
              <a:t>9</a:t>
            </a:fld>
            <a:endParaRPr lang="fr-FR" altLang="it-IT" smtClean="0">
              <a:latin typeface="Calibri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 cstate="email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1829" y="6450135"/>
            <a:ext cx="8917356" cy="365125"/>
          </a:xfrm>
          <a:prstGeom prst="rect">
            <a:avLst/>
          </a:prstGeom>
        </p:spPr>
        <p:txBody>
          <a:bodyPr/>
          <a:lstStyle>
            <a:lvl1pPr algn="l">
              <a:defRPr lang="fr-FR" sz="1200" b="1" smtClean="0"/>
            </a:lvl1pPr>
          </a:lstStyle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72231" y="71316"/>
            <a:ext cx="636954" cy="368544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891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44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2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2 Diapositiva 1°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513123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498" y="145220"/>
            <a:ext cx="7042975" cy="673533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13476"/>
            <a:ext cx="8229600" cy="5012687"/>
          </a:xfrm>
        </p:spPr>
        <p:txBody>
          <a:bodyPr/>
          <a:lstStyle>
            <a:lvl1pPr marL="342900" indent="-342900">
              <a:buClr>
                <a:srgbClr val="000090"/>
              </a:buClr>
              <a:buSzPct val="85000"/>
              <a:buFont typeface="Wingdings" charset="2"/>
              <a:buChar char="§"/>
              <a:defRPr sz="2800">
                <a:solidFill>
                  <a:srgbClr val="000090"/>
                </a:solidFill>
              </a:defRPr>
            </a:lvl1pPr>
            <a:lvl2pPr marL="742950" indent="-285750">
              <a:buClr>
                <a:srgbClr val="000090"/>
              </a:buClr>
              <a:buSzPct val="70000"/>
              <a:buFont typeface="Wingdings" charset="2"/>
              <a:buChar char="§"/>
              <a:defRPr sz="2400"/>
            </a:lvl2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1829" y="6450135"/>
            <a:ext cx="8917356" cy="365125"/>
          </a:xfrm>
          <a:prstGeom prst="rect">
            <a:avLst/>
          </a:prstGeom>
        </p:spPr>
        <p:txBody>
          <a:bodyPr/>
          <a:lstStyle>
            <a:lvl1pPr algn="l">
              <a:defRPr lang="fr-FR" sz="1200" b="1" smtClean="0"/>
            </a:lvl1pPr>
          </a:lstStyle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97277" y="0"/>
            <a:ext cx="646723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53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6398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329400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rgbClr val="00009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646723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12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56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31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2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8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13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DE38A6-BC19-A249-8091-FB07CD57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87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email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443899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1829" y="6450135"/>
            <a:ext cx="8917356" cy="365125"/>
          </a:xfrm>
          <a:prstGeom prst="rect">
            <a:avLst/>
          </a:prstGeom>
        </p:spPr>
        <p:txBody>
          <a:bodyPr/>
          <a:lstStyle>
            <a:lvl1pPr algn="l">
              <a:defRPr lang="fr-FR" sz="1200" b="1" smtClean="0"/>
            </a:lvl1pPr>
          </a:lstStyle>
          <a:p>
            <a:r>
              <a:rPr lang="fr-FR" smtClean="0"/>
              <a:t>1er Colloque National  Soigner les vulnérabilités des professionnels de santé – Académie Nationale de Médecine – Jeudi 3 décembre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140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6.xml"/><Relationship Id="rId13" Type="http://schemas.openxmlformats.org/officeDocument/2006/relationships/image" Target="../media/image5.png"/><Relationship Id="rId3" Type="http://schemas.openxmlformats.org/officeDocument/2006/relationships/chart" Target="../charts/chart121.xml"/><Relationship Id="rId7" Type="http://schemas.openxmlformats.org/officeDocument/2006/relationships/chart" Target="../charts/chart12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24.xml"/><Relationship Id="rId11" Type="http://schemas.openxmlformats.org/officeDocument/2006/relationships/chart" Target="../charts/chart129.xml"/><Relationship Id="rId5" Type="http://schemas.openxmlformats.org/officeDocument/2006/relationships/chart" Target="../charts/chart123.xml"/><Relationship Id="rId10" Type="http://schemas.openxmlformats.org/officeDocument/2006/relationships/chart" Target="../charts/chart128.xml"/><Relationship Id="rId4" Type="http://schemas.openxmlformats.org/officeDocument/2006/relationships/chart" Target="../charts/chart122.xml"/><Relationship Id="rId9" Type="http://schemas.openxmlformats.org/officeDocument/2006/relationships/chart" Target="../charts/chart12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5.xml"/><Relationship Id="rId13" Type="http://schemas.openxmlformats.org/officeDocument/2006/relationships/image" Target="../media/image5.png"/><Relationship Id="rId3" Type="http://schemas.openxmlformats.org/officeDocument/2006/relationships/chart" Target="../charts/chart130.xml"/><Relationship Id="rId7" Type="http://schemas.openxmlformats.org/officeDocument/2006/relationships/chart" Target="../charts/chart13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33.xml"/><Relationship Id="rId11" Type="http://schemas.openxmlformats.org/officeDocument/2006/relationships/chart" Target="../charts/chart138.xml"/><Relationship Id="rId5" Type="http://schemas.openxmlformats.org/officeDocument/2006/relationships/chart" Target="../charts/chart132.xml"/><Relationship Id="rId10" Type="http://schemas.openxmlformats.org/officeDocument/2006/relationships/chart" Target="../charts/chart137.xml"/><Relationship Id="rId4" Type="http://schemas.openxmlformats.org/officeDocument/2006/relationships/chart" Target="../charts/chart131.xml"/><Relationship Id="rId9" Type="http://schemas.openxmlformats.org/officeDocument/2006/relationships/chart" Target="../charts/chart13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44.xml"/><Relationship Id="rId13" Type="http://schemas.openxmlformats.org/officeDocument/2006/relationships/image" Target="../media/image5.png"/><Relationship Id="rId3" Type="http://schemas.openxmlformats.org/officeDocument/2006/relationships/chart" Target="../charts/chart139.xml"/><Relationship Id="rId7" Type="http://schemas.openxmlformats.org/officeDocument/2006/relationships/chart" Target="../charts/chart143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42.xml"/><Relationship Id="rId11" Type="http://schemas.openxmlformats.org/officeDocument/2006/relationships/chart" Target="../charts/chart147.xml"/><Relationship Id="rId5" Type="http://schemas.openxmlformats.org/officeDocument/2006/relationships/chart" Target="../charts/chart141.xml"/><Relationship Id="rId10" Type="http://schemas.openxmlformats.org/officeDocument/2006/relationships/chart" Target="../charts/chart146.xml"/><Relationship Id="rId4" Type="http://schemas.openxmlformats.org/officeDocument/2006/relationships/chart" Target="../charts/chart140.xml"/><Relationship Id="rId9" Type="http://schemas.openxmlformats.org/officeDocument/2006/relationships/chart" Target="../charts/chart14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3.xml"/><Relationship Id="rId13" Type="http://schemas.openxmlformats.org/officeDocument/2006/relationships/chart" Target="../charts/chart158.xml"/><Relationship Id="rId3" Type="http://schemas.openxmlformats.org/officeDocument/2006/relationships/chart" Target="../charts/chart148.xml"/><Relationship Id="rId7" Type="http://schemas.openxmlformats.org/officeDocument/2006/relationships/chart" Target="../charts/chart152.xml"/><Relationship Id="rId12" Type="http://schemas.openxmlformats.org/officeDocument/2006/relationships/chart" Target="../charts/chart157.xml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51.xml"/><Relationship Id="rId11" Type="http://schemas.openxmlformats.org/officeDocument/2006/relationships/chart" Target="../charts/chart156.xml"/><Relationship Id="rId5" Type="http://schemas.openxmlformats.org/officeDocument/2006/relationships/chart" Target="../charts/chart150.xml"/><Relationship Id="rId15" Type="http://schemas.openxmlformats.org/officeDocument/2006/relationships/image" Target="../media/image4.png"/><Relationship Id="rId10" Type="http://schemas.openxmlformats.org/officeDocument/2006/relationships/chart" Target="../charts/chart155.xml"/><Relationship Id="rId4" Type="http://schemas.openxmlformats.org/officeDocument/2006/relationships/chart" Target="../charts/chart149.xml"/><Relationship Id="rId9" Type="http://schemas.openxmlformats.org/officeDocument/2006/relationships/chart" Target="../charts/chart154.xml"/><Relationship Id="rId14" Type="http://schemas.openxmlformats.org/officeDocument/2006/relationships/chart" Target="../charts/chart15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18" Type="http://schemas.openxmlformats.org/officeDocument/2006/relationships/chart" Target="../charts/chart16.xml"/><Relationship Id="rId26" Type="http://schemas.openxmlformats.org/officeDocument/2006/relationships/chart" Target="../charts/chart24.xml"/><Relationship Id="rId3" Type="http://schemas.openxmlformats.org/officeDocument/2006/relationships/chart" Target="../charts/chart1.xml"/><Relationship Id="rId21" Type="http://schemas.openxmlformats.org/officeDocument/2006/relationships/chart" Target="../charts/chart19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5" Type="http://schemas.openxmlformats.org/officeDocument/2006/relationships/chart" Target="../charts/chart23.xml"/><Relationship Id="rId2" Type="http://schemas.openxmlformats.org/officeDocument/2006/relationships/notesSlide" Target="../notesSlides/notesSlide5.xml"/><Relationship Id="rId16" Type="http://schemas.openxmlformats.org/officeDocument/2006/relationships/chart" Target="../charts/chart14.xml"/><Relationship Id="rId20" Type="http://schemas.openxmlformats.org/officeDocument/2006/relationships/chart" Target="../charts/chart18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24" Type="http://schemas.openxmlformats.org/officeDocument/2006/relationships/chart" Target="../charts/chart22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23" Type="http://schemas.openxmlformats.org/officeDocument/2006/relationships/chart" Target="../charts/chart21.xml"/><Relationship Id="rId28" Type="http://schemas.openxmlformats.org/officeDocument/2006/relationships/image" Target="../media/image5.png"/><Relationship Id="rId10" Type="http://schemas.openxmlformats.org/officeDocument/2006/relationships/chart" Target="../charts/chart8.xml"/><Relationship Id="rId19" Type="http://schemas.openxmlformats.org/officeDocument/2006/relationships/chart" Target="../charts/chart17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Relationship Id="rId22" Type="http://schemas.openxmlformats.org/officeDocument/2006/relationships/chart" Target="../charts/chart20.xml"/><Relationship Id="rId27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0.xml"/><Relationship Id="rId13" Type="http://schemas.openxmlformats.org/officeDocument/2006/relationships/chart" Target="../charts/chart35.xml"/><Relationship Id="rId18" Type="http://schemas.openxmlformats.org/officeDocument/2006/relationships/chart" Target="../charts/chart40.xml"/><Relationship Id="rId26" Type="http://schemas.openxmlformats.org/officeDocument/2006/relationships/chart" Target="../charts/chart48.xml"/><Relationship Id="rId3" Type="http://schemas.openxmlformats.org/officeDocument/2006/relationships/chart" Target="../charts/chart25.xml"/><Relationship Id="rId21" Type="http://schemas.openxmlformats.org/officeDocument/2006/relationships/chart" Target="../charts/chart43.xml"/><Relationship Id="rId7" Type="http://schemas.openxmlformats.org/officeDocument/2006/relationships/chart" Target="../charts/chart29.xml"/><Relationship Id="rId12" Type="http://schemas.openxmlformats.org/officeDocument/2006/relationships/chart" Target="../charts/chart34.xml"/><Relationship Id="rId17" Type="http://schemas.openxmlformats.org/officeDocument/2006/relationships/chart" Target="../charts/chart39.xml"/><Relationship Id="rId25" Type="http://schemas.openxmlformats.org/officeDocument/2006/relationships/chart" Target="../charts/chart47.xml"/><Relationship Id="rId2" Type="http://schemas.openxmlformats.org/officeDocument/2006/relationships/notesSlide" Target="../notesSlides/notesSlide6.xml"/><Relationship Id="rId16" Type="http://schemas.openxmlformats.org/officeDocument/2006/relationships/chart" Target="../charts/chart38.xml"/><Relationship Id="rId20" Type="http://schemas.openxmlformats.org/officeDocument/2006/relationships/chart" Target="../charts/chart42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28.xml"/><Relationship Id="rId11" Type="http://schemas.openxmlformats.org/officeDocument/2006/relationships/chart" Target="../charts/chart33.xml"/><Relationship Id="rId24" Type="http://schemas.openxmlformats.org/officeDocument/2006/relationships/chart" Target="../charts/chart46.xml"/><Relationship Id="rId5" Type="http://schemas.openxmlformats.org/officeDocument/2006/relationships/chart" Target="../charts/chart27.xml"/><Relationship Id="rId15" Type="http://schemas.openxmlformats.org/officeDocument/2006/relationships/chart" Target="../charts/chart37.xml"/><Relationship Id="rId23" Type="http://schemas.openxmlformats.org/officeDocument/2006/relationships/chart" Target="../charts/chart45.xml"/><Relationship Id="rId28" Type="http://schemas.openxmlformats.org/officeDocument/2006/relationships/image" Target="../media/image5.png"/><Relationship Id="rId10" Type="http://schemas.openxmlformats.org/officeDocument/2006/relationships/chart" Target="../charts/chart32.xml"/><Relationship Id="rId19" Type="http://schemas.openxmlformats.org/officeDocument/2006/relationships/chart" Target="../charts/chart41.xml"/><Relationship Id="rId4" Type="http://schemas.openxmlformats.org/officeDocument/2006/relationships/chart" Target="../charts/chart26.xml"/><Relationship Id="rId9" Type="http://schemas.openxmlformats.org/officeDocument/2006/relationships/chart" Target="../charts/chart31.xml"/><Relationship Id="rId14" Type="http://schemas.openxmlformats.org/officeDocument/2006/relationships/chart" Target="../charts/chart36.xml"/><Relationship Id="rId22" Type="http://schemas.openxmlformats.org/officeDocument/2006/relationships/chart" Target="../charts/chart44.xml"/><Relationship Id="rId27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4.xml"/><Relationship Id="rId13" Type="http://schemas.openxmlformats.org/officeDocument/2006/relationships/chart" Target="../charts/chart59.xml"/><Relationship Id="rId18" Type="http://schemas.openxmlformats.org/officeDocument/2006/relationships/chart" Target="../charts/chart64.xml"/><Relationship Id="rId26" Type="http://schemas.openxmlformats.org/officeDocument/2006/relationships/chart" Target="../charts/chart72.xml"/><Relationship Id="rId3" Type="http://schemas.openxmlformats.org/officeDocument/2006/relationships/chart" Target="../charts/chart49.xml"/><Relationship Id="rId21" Type="http://schemas.openxmlformats.org/officeDocument/2006/relationships/chart" Target="../charts/chart67.xml"/><Relationship Id="rId7" Type="http://schemas.openxmlformats.org/officeDocument/2006/relationships/chart" Target="../charts/chart53.xml"/><Relationship Id="rId12" Type="http://schemas.openxmlformats.org/officeDocument/2006/relationships/chart" Target="../charts/chart58.xml"/><Relationship Id="rId17" Type="http://schemas.openxmlformats.org/officeDocument/2006/relationships/chart" Target="../charts/chart63.xml"/><Relationship Id="rId25" Type="http://schemas.openxmlformats.org/officeDocument/2006/relationships/chart" Target="../charts/chart71.xml"/><Relationship Id="rId2" Type="http://schemas.openxmlformats.org/officeDocument/2006/relationships/notesSlide" Target="../notesSlides/notesSlide7.xml"/><Relationship Id="rId16" Type="http://schemas.openxmlformats.org/officeDocument/2006/relationships/chart" Target="../charts/chart62.xml"/><Relationship Id="rId20" Type="http://schemas.openxmlformats.org/officeDocument/2006/relationships/chart" Target="../charts/chart66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52.xml"/><Relationship Id="rId11" Type="http://schemas.openxmlformats.org/officeDocument/2006/relationships/chart" Target="../charts/chart57.xml"/><Relationship Id="rId24" Type="http://schemas.openxmlformats.org/officeDocument/2006/relationships/chart" Target="../charts/chart70.xml"/><Relationship Id="rId5" Type="http://schemas.openxmlformats.org/officeDocument/2006/relationships/chart" Target="../charts/chart51.xml"/><Relationship Id="rId15" Type="http://schemas.openxmlformats.org/officeDocument/2006/relationships/chart" Target="../charts/chart61.xml"/><Relationship Id="rId23" Type="http://schemas.openxmlformats.org/officeDocument/2006/relationships/chart" Target="../charts/chart69.xml"/><Relationship Id="rId28" Type="http://schemas.openxmlformats.org/officeDocument/2006/relationships/image" Target="../media/image5.png"/><Relationship Id="rId10" Type="http://schemas.openxmlformats.org/officeDocument/2006/relationships/chart" Target="../charts/chart56.xml"/><Relationship Id="rId19" Type="http://schemas.openxmlformats.org/officeDocument/2006/relationships/chart" Target="../charts/chart65.xml"/><Relationship Id="rId4" Type="http://schemas.openxmlformats.org/officeDocument/2006/relationships/chart" Target="../charts/chart50.xml"/><Relationship Id="rId9" Type="http://schemas.openxmlformats.org/officeDocument/2006/relationships/chart" Target="../charts/chart55.xml"/><Relationship Id="rId14" Type="http://schemas.openxmlformats.org/officeDocument/2006/relationships/chart" Target="../charts/chart60.xml"/><Relationship Id="rId22" Type="http://schemas.openxmlformats.org/officeDocument/2006/relationships/chart" Target="../charts/chart68.xml"/><Relationship Id="rId27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8.xml"/><Relationship Id="rId13" Type="http://schemas.openxmlformats.org/officeDocument/2006/relationships/chart" Target="../charts/chart83.xml"/><Relationship Id="rId18" Type="http://schemas.openxmlformats.org/officeDocument/2006/relationships/chart" Target="../charts/chart88.xml"/><Relationship Id="rId26" Type="http://schemas.openxmlformats.org/officeDocument/2006/relationships/chart" Target="../charts/chart96.xml"/><Relationship Id="rId3" Type="http://schemas.openxmlformats.org/officeDocument/2006/relationships/chart" Target="../charts/chart73.xml"/><Relationship Id="rId21" Type="http://schemas.openxmlformats.org/officeDocument/2006/relationships/chart" Target="../charts/chart91.xml"/><Relationship Id="rId7" Type="http://schemas.openxmlformats.org/officeDocument/2006/relationships/chart" Target="../charts/chart77.xml"/><Relationship Id="rId12" Type="http://schemas.openxmlformats.org/officeDocument/2006/relationships/chart" Target="../charts/chart82.xml"/><Relationship Id="rId17" Type="http://schemas.openxmlformats.org/officeDocument/2006/relationships/chart" Target="../charts/chart87.xml"/><Relationship Id="rId25" Type="http://schemas.openxmlformats.org/officeDocument/2006/relationships/chart" Target="../charts/chart95.xml"/><Relationship Id="rId2" Type="http://schemas.openxmlformats.org/officeDocument/2006/relationships/notesSlide" Target="../notesSlides/notesSlide8.xml"/><Relationship Id="rId16" Type="http://schemas.openxmlformats.org/officeDocument/2006/relationships/chart" Target="../charts/chart86.xml"/><Relationship Id="rId20" Type="http://schemas.openxmlformats.org/officeDocument/2006/relationships/chart" Target="../charts/chart90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76.xml"/><Relationship Id="rId11" Type="http://schemas.openxmlformats.org/officeDocument/2006/relationships/chart" Target="../charts/chart81.xml"/><Relationship Id="rId24" Type="http://schemas.openxmlformats.org/officeDocument/2006/relationships/chart" Target="../charts/chart94.xml"/><Relationship Id="rId5" Type="http://schemas.openxmlformats.org/officeDocument/2006/relationships/chart" Target="../charts/chart75.xml"/><Relationship Id="rId15" Type="http://schemas.openxmlformats.org/officeDocument/2006/relationships/chart" Target="../charts/chart85.xml"/><Relationship Id="rId23" Type="http://schemas.openxmlformats.org/officeDocument/2006/relationships/chart" Target="../charts/chart93.xml"/><Relationship Id="rId28" Type="http://schemas.openxmlformats.org/officeDocument/2006/relationships/image" Target="../media/image5.png"/><Relationship Id="rId10" Type="http://schemas.openxmlformats.org/officeDocument/2006/relationships/chart" Target="../charts/chart80.xml"/><Relationship Id="rId19" Type="http://schemas.openxmlformats.org/officeDocument/2006/relationships/chart" Target="../charts/chart89.xml"/><Relationship Id="rId4" Type="http://schemas.openxmlformats.org/officeDocument/2006/relationships/chart" Target="../charts/chart74.xml"/><Relationship Id="rId9" Type="http://schemas.openxmlformats.org/officeDocument/2006/relationships/chart" Target="../charts/chart79.xml"/><Relationship Id="rId14" Type="http://schemas.openxmlformats.org/officeDocument/2006/relationships/chart" Target="../charts/chart84.xml"/><Relationship Id="rId22" Type="http://schemas.openxmlformats.org/officeDocument/2006/relationships/chart" Target="../charts/chart92.xml"/><Relationship Id="rId27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2.xml"/><Relationship Id="rId13" Type="http://schemas.openxmlformats.org/officeDocument/2006/relationships/chart" Target="../charts/chart107.xml"/><Relationship Id="rId18" Type="http://schemas.openxmlformats.org/officeDocument/2006/relationships/chart" Target="../charts/chart112.xml"/><Relationship Id="rId26" Type="http://schemas.openxmlformats.org/officeDocument/2006/relationships/chart" Target="../charts/chart120.xml"/><Relationship Id="rId3" Type="http://schemas.openxmlformats.org/officeDocument/2006/relationships/chart" Target="../charts/chart97.xml"/><Relationship Id="rId21" Type="http://schemas.openxmlformats.org/officeDocument/2006/relationships/chart" Target="../charts/chart115.xml"/><Relationship Id="rId7" Type="http://schemas.openxmlformats.org/officeDocument/2006/relationships/chart" Target="../charts/chart101.xml"/><Relationship Id="rId12" Type="http://schemas.openxmlformats.org/officeDocument/2006/relationships/chart" Target="../charts/chart106.xml"/><Relationship Id="rId17" Type="http://schemas.openxmlformats.org/officeDocument/2006/relationships/chart" Target="../charts/chart111.xml"/><Relationship Id="rId25" Type="http://schemas.openxmlformats.org/officeDocument/2006/relationships/chart" Target="../charts/chart119.xml"/><Relationship Id="rId2" Type="http://schemas.openxmlformats.org/officeDocument/2006/relationships/notesSlide" Target="../notesSlides/notesSlide9.xml"/><Relationship Id="rId16" Type="http://schemas.openxmlformats.org/officeDocument/2006/relationships/chart" Target="../charts/chart110.xml"/><Relationship Id="rId20" Type="http://schemas.openxmlformats.org/officeDocument/2006/relationships/chart" Target="../charts/chart11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00.xml"/><Relationship Id="rId11" Type="http://schemas.openxmlformats.org/officeDocument/2006/relationships/chart" Target="../charts/chart105.xml"/><Relationship Id="rId24" Type="http://schemas.openxmlformats.org/officeDocument/2006/relationships/chart" Target="../charts/chart118.xml"/><Relationship Id="rId5" Type="http://schemas.openxmlformats.org/officeDocument/2006/relationships/chart" Target="../charts/chart99.xml"/><Relationship Id="rId15" Type="http://schemas.openxmlformats.org/officeDocument/2006/relationships/chart" Target="../charts/chart109.xml"/><Relationship Id="rId23" Type="http://schemas.openxmlformats.org/officeDocument/2006/relationships/chart" Target="../charts/chart117.xml"/><Relationship Id="rId28" Type="http://schemas.openxmlformats.org/officeDocument/2006/relationships/image" Target="../media/image5.png"/><Relationship Id="rId10" Type="http://schemas.openxmlformats.org/officeDocument/2006/relationships/chart" Target="../charts/chart104.xml"/><Relationship Id="rId19" Type="http://schemas.openxmlformats.org/officeDocument/2006/relationships/chart" Target="../charts/chart113.xml"/><Relationship Id="rId4" Type="http://schemas.openxmlformats.org/officeDocument/2006/relationships/chart" Target="../charts/chart98.xml"/><Relationship Id="rId9" Type="http://schemas.openxmlformats.org/officeDocument/2006/relationships/chart" Target="../charts/chart103.xml"/><Relationship Id="rId14" Type="http://schemas.openxmlformats.org/officeDocument/2006/relationships/chart" Target="../charts/chart108.xml"/><Relationship Id="rId22" Type="http://schemas.openxmlformats.org/officeDocument/2006/relationships/chart" Target="../charts/chart116.xml"/><Relationship Id="rId2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ttangolo 18"/>
          <p:cNvSpPr>
            <a:spLocks noChangeArrowheads="1"/>
          </p:cNvSpPr>
          <p:nvPr/>
        </p:nvSpPr>
        <p:spPr bwMode="auto">
          <a:xfrm>
            <a:off x="876300" y="1098124"/>
            <a:ext cx="7381875" cy="383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altLang="it-IT" sz="2800" b="1" dirty="0">
                <a:solidFill>
                  <a:schemeClr val="tx2"/>
                </a:solidFill>
                <a:latin typeface="Helvetica"/>
                <a:cs typeface="Helvetica"/>
              </a:rPr>
              <a:t>Les </a:t>
            </a:r>
            <a:r>
              <a:rPr lang="it-IT" altLang="it-IT" sz="2800" b="1" dirty="0">
                <a:solidFill>
                  <a:srgbClr val="1F497D"/>
                </a:solidFill>
                <a:latin typeface="Helvetica"/>
                <a:cs typeface="Helvetica"/>
              </a:rPr>
              <a:t>souffrances des </a:t>
            </a:r>
            <a:r>
              <a:rPr lang="it-IT" altLang="it-IT" sz="2800" b="1" dirty="0" smtClean="0">
                <a:solidFill>
                  <a:srgbClr val="1F497D"/>
                </a:solidFill>
                <a:latin typeface="Helvetica"/>
                <a:cs typeface="Helvetica"/>
              </a:rPr>
              <a:t/>
            </a:r>
            <a:br>
              <a:rPr lang="it-IT" altLang="it-IT" sz="2800" b="1" dirty="0" smtClean="0">
                <a:solidFill>
                  <a:srgbClr val="1F497D"/>
                </a:solidFill>
                <a:latin typeface="Helvetica"/>
                <a:cs typeface="Helvetica"/>
              </a:rPr>
            </a:br>
            <a:r>
              <a:rPr lang="it-IT" altLang="it-IT" sz="2800" b="1" dirty="0" smtClean="0">
                <a:solidFill>
                  <a:srgbClr val="1F497D"/>
                </a:solidFill>
                <a:latin typeface="Helvetica"/>
                <a:cs typeface="Helvetica"/>
              </a:rPr>
              <a:t>Professionnels </a:t>
            </a:r>
            <a:r>
              <a:rPr lang="it-IT" altLang="it-IT" sz="2800" b="1" dirty="0">
                <a:solidFill>
                  <a:schemeClr val="tx2"/>
                </a:solidFill>
                <a:latin typeface="Helvetica"/>
                <a:cs typeface="Helvetica"/>
              </a:rPr>
              <a:t>de Santé</a:t>
            </a:r>
          </a:p>
          <a:p>
            <a:pPr algn="ctr"/>
            <a:endParaRPr lang="it-IT" altLang="it-IT" sz="2000" i="1" dirty="0" smtClean="0">
              <a:solidFill>
                <a:srgbClr val="006600"/>
              </a:solidFill>
              <a:cs typeface="Arial" panose="020B0604020202020204" pitchFamily="34" charset="0"/>
            </a:endParaRPr>
          </a:p>
          <a:p>
            <a:pPr algn="ctr"/>
            <a:endParaRPr lang="it-IT" altLang="it-IT" sz="1400" i="1" dirty="0" smtClean="0">
              <a:solidFill>
                <a:srgbClr val="808080"/>
              </a:solidFill>
              <a:cs typeface="Arial" panose="020B0604020202020204" pitchFamily="34" charset="0"/>
            </a:endParaRPr>
          </a:p>
          <a:p>
            <a:pPr marL="430213" indent="-250825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altLang="it-IT" sz="1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Résultats de l'enquête menée par Internet en Novembre 2015</a:t>
            </a:r>
          </a:p>
          <a:p>
            <a:pPr marL="430213" indent="-250825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it-IT" altLang="it-IT" sz="16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30213" indent="-250825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altLang="it-IT" sz="1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Cette enquête n'aurait pas pu avoir lieu sans l'implication et la réactivité </a:t>
            </a:r>
            <a:br>
              <a:rPr lang="it-IT" altLang="it-IT" sz="1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it-IT" altLang="it-IT" sz="1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du </a:t>
            </a:r>
            <a:r>
              <a:rPr lang="it-IT" altLang="it-IT" sz="1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CPNS</a:t>
            </a:r>
            <a:r>
              <a:rPr lang="it-IT" altLang="it-IT" sz="1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et des syndicats qui ont activement sollicité leurs adhérents. Qu’ils soient ici chaleureusement remerciés.</a:t>
            </a:r>
          </a:p>
          <a:p>
            <a:pPr marL="179388">
              <a:spcBef>
                <a:spcPts val="600"/>
              </a:spcBef>
            </a:pPr>
            <a:endParaRPr lang="it-IT" altLang="it-IT" sz="16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30213" indent="-250825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altLang="it-IT" sz="1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Enquête totalement anonymisée par utilisation d'une société "tiers de confiance" : www.karapace.org</a:t>
            </a:r>
            <a:endParaRPr lang="it-IT" altLang="it-IT" sz="16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 rot="5400000">
            <a:off x="4436037" y="466220"/>
            <a:ext cx="46038" cy="3571875"/>
          </a:xfrm>
          <a:prstGeom prst="rect">
            <a:avLst/>
          </a:prstGeom>
          <a:gradFill rotWithShape="1">
            <a:gsLst>
              <a:gs pos="0">
                <a:srgbClr val="83D3FF"/>
              </a:gs>
              <a:gs pos="999">
                <a:srgbClr val="002060"/>
              </a:gs>
              <a:gs pos="50000">
                <a:srgbClr val="B5E2FF"/>
              </a:gs>
              <a:gs pos="100000">
                <a:srgbClr val="DBF0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500314" y="5515916"/>
            <a:ext cx="4248150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lnSpc>
                <a:spcPct val="120000"/>
              </a:lnSpc>
            </a:pPr>
            <a:endParaRPr lang="en-US" altLang="it-IT" sz="11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 eaLnBrk="1" hangingPunct="1"/>
            <a:endParaRPr lang="en-US" altLang="it-IT" sz="11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 eaLnBrk="1" hangingPunct="1"/>
            <a:r>
              <a:rPr lang="en-US" altLang="it-IT" sz="11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Henri FARINA</a:t>
            </a:r>
            <a:endParaRPr lang="en-US" altLang="it-IT" sz="1100" b="1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 eaLnBrk="1" hangingPunct="1"/>
            <a:r>
              <a:rPr lang="en-US" altLang="it-IT" sz="1100" b="1" i="1" dirty="0" smtClean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farina@stethos.fr</a:t>
            </a:r>
            <a:endParaRPr lang="en-US" altLang="it-IT" sz="1100" i="1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Image 6" descr="WEB-logo0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747" y="4929942"/>
            <a:ext cx="1240506" cy="13067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llipse 1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Afficher l'image d'origi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43915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6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5"/>
          <p:cNvSpPr txBox="1">
            <a:spLocks noChangeArrowheads="1"/>
          </p:cNvSpPr>
          <p:nvPr/>
        </p:nvSpPr>
        <p:spPr bwMode="auto">
          <a:xfrm>
            <a:off x="323850" y="919272"/>
            <a:ext cx="8496300" cy="3361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Près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50%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des 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Professionnels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Santé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estiment être, ou avoir été, en situation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fr-FR" altLang="it-IT" sz="1400" b="1" u="sng" dirty="0" err="1">
                <a:latin typeface="Helvetica" panose="020B0604020202020204" pitchFamily="34" charset="0"/>
                <a:cs typeface="Helvetica" panose="020B0604020202020204" pitchFamily="34" charset="0"/>
              </a:rPr>
              <a:t>Burn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 Out ou de fort risque de </a:t>
            </a:r>
            <a:r>
              <a:rPr lang="fr-FR" altLang="it-IT" sz="1400" b="1" u="sng" dirty="0" err="1">
                <a:latin typeface="Helvetica" panose="020B0604020202020204" pitchFamily="34" charset="0"/>
                <a:cs typeface="Helvetica" panose="020B0604020202020204" pitchFamily="34" charset="0"/>
              </a:rPr>
              <a:t>Burn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 Out.</a:t>
            </a:r>
          </a:p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endParaRPr lang="fr-FR" altLang="it-IT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Près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7%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en situation 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dépendance ou, fort risque de dépendance, à l’alcool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Cette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dépendance concerne davantage les hommes : 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10,3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% sont concernés, 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contre 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3,8% des femmes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endParaRPr lang="fr-FR" altLang="it-IT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Près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8,5%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en situation 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dépendance, ou fort risque de </a:t>
            </a:r>
            <a:r>
              <a:rPr lang="fr-FR" altLang="it-IT" sz="1400" b="1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dépendance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aux psychotropes / </a:t>
            </a:r>
            <a:r>
              <a:rPr lang="fr-FR" altLang="it-IT" sz="1400" b="1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anxiolytiques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Ici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pas de différence homme/femme, les deux sexes sont également exposés.</a:t>
            </a:r>
          </a:p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endParaRPr lang="fr-FR" altLang="it-IT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60363" indent="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Près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1%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en situation de 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dépendance, ou fort risque de dépendance, aux stupéfiants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</a:p>
          <a:p>
            <a:pPr marL="234950" indent="-34290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fr-FR" alt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Flèche vers le bas 1"/>
          <p:cNvSpPr/>
          <p:nvPr/>
        </p:nvSpPr>
        <p:spPr>
          <a:xfrm>
            <a:off x="4370677" y="4037618"/>
            <a:ext cx="332509" cy="3048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60375" y="4680857"/>
            <a:ext cx="8359775" cy="155665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Au global c’est près de la moitié des Professionnels de Santé qui estime avoir été en </a:t>
            </a:r>
            <a:r>
              <a:rPr lang="fr-FR" sz="1600" b="1" dirty="0" smtClean="0">
                <a:solidFill>
                  <a:schemeClr val="bg1"/>
                </a:solidFill>
              </a:rPr>
              <a:t/>
            </a:r>
            <a:br>
              <a:rPr lang="fr-FR" sz="1600" b="1" dirty="0" smtClean="0">
                <a:solidFill>
                  <a:schemeClr val="bg1"/>
                </a:solidFill>
              </a:rPr>
            </a:br>
            <a:r>
              <a:rPr lang="fr-FR" sz="1600" b="1" dirty="0" smtClean="0">
                <a:solidFill>
                  <a:schemeClr val="bg1"/>
                </a:solidFill>
              </a:rPr>
              <a:t>situation </a:t>
            </a:r>
            <a:r>
              <a:rPr lang="fr-FR" sz="1600" b="1" dirty="0">
                <a:solidFill>
                  <a:schemeClr val="bg1"/>
                </a:solidFill>
              </a:rPr>
              <a:t>de souffrance dans leur carrière… </a:t>
            </a:r>
            <a:endParaRPr lang="fr-FR" sz="16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/>
            </a:r>
            <a:br>
              <a:rPr lang="fr-FR" sz="1600" b="1" dirty="0" smtClean="0">
                <a:solidFill>
                  <a:schemeClr val="bg1"/>
                </a:solidFill>
              </a:rPr>
            </a:br>
            <a:r>
              <a:rPr lang="fr-FR" sz="1600" b="1" dirty="0" smtClean="0">
                <a:solidFill>
                  <a:schemeClr val="bg1"/>
                </a:solidFill>
              </a:rPr>
              <a:t>… avec </a:t>
            </a:r>
            <a:r>
              <a:rPr lang="fr-FR" sz="1600" b="1" dirty="0">
                <a:solidFill>
                  <a:schemeClr val="bg1"/>
                </a:solidFill>
              </a:rPr>
              <a:t>près de 14% d’entre eux qui ont été concernés par des conduites addictives</a:t>
            </a:r>
            <a:r>
              <a:rPr lang="fr-FR" sz="1600" b="1" dirty="0" smtClean="0">
                <a:solidFill>
                  <a:schemeClr val="bg1"/>
                </a:solidFill>
              </a:rPr>
              <a:t>.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55" name="Flèche vers le bas 54"/>
          <p:cNvSpPr/>
          <p:nvPr/>
        </p:nvSpPr>
        <p:spPr>
          <a:xfrm rot="-5400000">
            <a:off x="322232" y="963169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Flèche vers le bas 68"/>
          <p:cNvSpPr/>
          <p:nvPr/>
        </p:nvSpPr>
        <p:spPr>
          <a:xfrm rot="-5400000">
            <a:off x="322232" y="1694644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Flèche vers le bas 69"/>
          <p:cNvSpPr/>
          <p:nvPr/>
        </p:nvSpPr>
        <p:spPr>
          <a:xfrm rot="-5400000">
            <a:off x="324591" y="2704772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Flèche vers le bas 70"/>
          <p:cNvSpPr/>
          <p:nvPr/>
        </p:nvSpPr>
        <p:spPr>
          <a:xfrm rot="-5400000">
            <a:off x="324591" y="3472012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07452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gray">
          <a:xfrm>
            <a:off x="876993" y="2910320"/>
            <a:ext cx="738028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b="1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ATTENTES</a:t>
            </a:r>
            <a:endParaRPr lang="fr-FR" sz="2400" b="1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 rot="5400000">
            <a:off x="4553079" y="2439832"/>
            <a:ext cx="46038" cy="1980000"/>
          </a:xfrm>
          <a:prstGeom prst="rect">
            <a:avLst/>
          </a:prstGeom>
          <a:gradFill rotWithShape="1">
            <a:gsLst>
              <a:gs pos="0">
                <a:srgbClr val="83D3FF"/>
              </a:gs>
              <a:gs pos="999">
                <a:srgbClr val="002060"/>
              </a:gs>
              <a:gs pos="50000">
                <a:srgbClr val="B5E2FF"/>
              </a:gs>
              <a:gs pos="100000">
                <a:srgbClr val="DBF0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29189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313624"/>
              </p:ext>
            </p:extLst>
          </p:nvPr>
        </p:nvGraphicFramePr>
        <p:xfrm>
          <a:off x="88900" y="2189030"/>
          <a:ext cx="3918527" cy="31182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2835"/>
                <a:gridCol w="2395692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n=1795</a:t>
                      </a:r>
                      <a:b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105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également destiné à leurs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PATIENTS </a:t>
                      </a:r>
                      <a:endParaRPr lang="fr-FR" sz="1000" b="1" u="sng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 réservé aux </a:t>
                      </a:r>
                      <a:r>
                        <a:rPr lang="fr-FR" sz="1000" b="1" u="sng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PROFESSIONNELS DE SANTÉ</a:t>
                      </a:r>
                      <a:r>
                        <a:rPr lang="fr-FR" sz="1000" b="1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(au sens large)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réservé à leur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SEULE PROFESSION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(Aide soignant ou médecin ou vétérinaire, …)</a:t>
                      </a:r>
                      <a:endParaRPr lang="fr-FR" sz="900" b="0" i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095326"/>
              </p:ext>
            </p:extLst>
          </p:nvPr>
        </p:nvGraphicFramePr>
        <p:xfrm>
          <a:off x="4146091" y="2195965"/>
          <a:ext cx="2394508" cy="31182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4508"/>
              </a:tblGrid>
              <a:tr h="297866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PROFESSIONNELS CONCERNES PAR UN PROBLEME</a:t>
                      </a:r>
                    </a:p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D'ADDICTION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n=257</a:t>
                      </a:r>
                      <a:endParaRPr lang="fr-FR" sz="105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782814"/>
              </p:ext>
            </p:extLst>
          </p:nvPr>
        </p:nvGraphicFramePr>
        <p:xfrm>
          <a:off x="6662227" y="2195965"/>
          <a:ext cx="2394508" cy="31182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4508"/>
              </a:tblGrid>
              <a:tr h="297865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PROFESSIONNELS NON CONCERNES PAR UN PROBLEME D'ADDICTION 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n=1538</a:t>
                      </a:r>
                      <a:endParaRPr lang="fr-FR" sz="105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sp>
        <p:nvSpPr>
          <p:cNvPr id="44" name="Rectangle 43"/>
          <p:cNvSpPr>
            <a:spLocks noChangeArrowheads="1"/>
          </p:cNvSpPr>
          <p:nvPr/>
        </p:nvSpPr>
        <p:spPr bwMode="gray">
          <a:xfrm>
            <a:off x="179512" y="1255424"/>
            <a:ext cx="78838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SOUHAITERAIENT ÊTRE SOIGNÉS DANS UN CENTRE D'ADDICTOLOGIE</a:t>
            </a:r>
            <a:r>
              <a:rPr lang="fr-FR" sz="1600" b="1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TYPE DE STRUCTURE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779013620"/>
              </p:ext>
            </p:extLst>
          </p:nvPr>
        </p:nvGraphicFramePr>
        <p:xfrm>
          <a:off x="1446065" y="2947127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9" name="Graphique 48"/>
          <p:cNvGraphicFramePr/>
          <p:nvPr>
            <p:extLst>
              <p:ext uri="{D42A27DB-BD31-4B8C-83A1-F6EECF244321}">
                <p14:modId xmlns:p14="http://schemas.microsoft.com/office/powerpoint/2010/main" val="3885833121"/>
              </p:ext>
            </p:extLst>
          </p:nvPr>
        </p:nvGraphicFramePr>
        <p:xfrm>
          <a:off x="1446125" y="3788389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1" name="Graphique 50"/>
          <p:cNvGraphicFramePr/>
          <p:nvPr>
            <p:extLst>
              <p:ext uri="{D42A27DB-BD31-4B8C-83A1-F6EECF244321}">
                <p14:modId xmlns:p14="http://schemas.microsoft.com/office/powerpoint/2010/main" val="403340593"/>
              </p:ext>
            </p:extLst>
          </p:nvPr>
        </p:nvGraphicFramePr>
        <p:xfrm>
          <a:off x="1446125" y="454380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3" name="Graphique 52"/>
          <p:cNvGraphicFramePr/>
          <p:nvPr>
            <p:extLst>
              <p:ext uri="{D42A27DB-BD31-4B8C-83A1-F6EECF244321}">
                <p14:modId xmlns:p14="http://schemas.microsoft.com/office/powerpoint/2010/main" val="2733703931"/>
              </p:ext>
            </p:extLst>
          </p:nvPr>
        </p:nvGraphicFramePr>
        <p:xfrm>
          <a:off x="3981530" y="2943234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4" name="Graphique 53"/>
          <p:cNvGraphicFramePr/>
          <p:nvPr>
            <p:extLst>
              <p:ext uri="{D42A27DB-BD31-4B8C-83A1-F6EECF244321}">
                <p14:modId xmlns:p14="http://schemas.microsoft.com/office/powerpoint/2010/main" val="3652276738"/>
              </p:ext>
            </p:extLst>
          </p:nvPr>
        </p:nvGraphicFramePr>
        <p:xfrm>
          <a:off x="3981590" y="378449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5" name="Graphique 54"/>
          <p:cNvGraphicFramePr/>
          <p:nvPr>
            <p:extLst>
              <p:ext uri="{D42A27DB-BD31-4B8C-83A1-F6EECF244321}">
                <p14:modId xmlns:p14="http://schemas.microsoft.com/office/powerpoint/2010/main" val="1796999800"/>
              </p:ext>
            </p:extLst>
          </p:nvPr>
        </p:nvGraphicFramePr>
        <p:xfrm>
          <a:off x="3981590" y="4539913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6" name="Graphique 55"/>
          <p:cNvGraphicFramePr/>
          <p:nvPr>
            <p:extLst>
              <p:ext uri="{D42A27DB-BD31-4B8C-83A1-F6EECF244321}">
                <p14:modId xmlns:p14="http://schemas.microsoft.com/office/powerpoint/2010/main" val="610985482"/>
              </p:ext>
            </p:extLst>
          </p:nvPr>
        </p:nvGraphicFramePr>
        <p:xfrm>
          <a:off x="6529151" y="2943234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689549424"/>
              </p:ext>
            </p:extLst>
          </p:nvPr>
        </p:nvGraphicFramePr>
        <p:xfrm>
          <a:off x="6529211" y="378449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8" name="Graphique 57"/>
          <p:cNvGraphicFramePr/>
          <p:nvPr>
            <p:extLst>
              <p:ext uri="{D42A27DB-BD31-4B8C-83A1-F6EECF244321}">
                <p14:modId xmlns:p14="http://schemas.microsoft.com/office/powerpoint/2010/main" val="267226169"/>
              </p:ext>
            </p:extLst>
          </p:nvPr>
        </p:nvGraphicFramePr>
        <p:xfrm>
          <a:off x="6529211" y="4539913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4855405" y="319650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578137" y="319650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701712" y="478718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044295" y="478186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2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Afficher l'image d'origin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19793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356437"/>
              </p:ext>
            </p:extLst>
          </p:nvPr>
        </p:nvGraphicFramePr>
        <p:xfrm>
          <a:off x="88900" y="2189030"/>
          <a:ext cx="3918527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2835"/>
                <a:gridCol w="2395692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n=1846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…également destiné à leurs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PATIENTS </a:t>
                      </a:r>
                      <a:endParaRPr lang="fr-FR" sz="1000" b="1" u="sng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 réservé aux </a:t>
                      </a:r>
                      <a:r>
                        <a:rPr lang="fr-FR" sz="1000" b="1" u="sng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PROFESSIONNELS DE SANTÉ</a:t>
                      </a:r>
                      <a:r>
                        <a:rPr lang="fr-FR" sz="1000" b="1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(au sens large)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réservé à leur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SEULE PROFESSION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(Médecin ou kiné ou infirmière, …)</a:t>
                      </a:r>
                      <a:endParaRPr lang="fr-FR" sz="900" b="0" i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219890"/>
              </p:ext>
            </p:extLst>
          </p:nvPr>
        </p:nvGraphicFramePr>
        <p:xfrm>
          <a:off x="4146091" y="2195965"/>
          <a:ext cx="2394508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4508"/>
              </a:tblGrid>
              <a:tr h="297866"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MEDECINS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n=1344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621661"/>
              </p:ext>
            </p:extLst>
          </p:nvPr>
        </p:nvGraphicFramePr>
        <p:xfrm>
          <a:off x="6662227" y="2195965"/>
          <a:ext cx="2394508" cy="29582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4508"/>
              </a:tblGrid>
              <a:tr h="297865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AUTRES PROFESSIONNELS 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 SANTE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n=502</a:t>
                      </a:r>
                      <a:endParaRPr lang="fr-FR" sz="105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sp>
        <p:nvSpPr>
          <p:cNvPr id="44" name="Rectangle 43"/>
          <p:cNvSpPr>
            <a:spLocks noChangeArrowheads="1"/>
          </p:cNvSpPr>
          <p:nvPr/>
        </p:nvSpPr>
        <p:spPr bwMode="gray">
          <a:xfrm>
            <a:off x="179512" y="1255424"/>
            <a:ext cx="78838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SOUHAITERAIENT ÊTRE SOIGNÉS DANS UN CENTRE D'ADDICTOLOGIE</a:t>
            </a:r>
            <a:r>
              <a:rPr lang="fr-FR" sz="1600" b="1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TYPE DE STRUCTURE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501717494"/>
              </p:ext>
            </p:extLst>
          </p:nvPr>
        </p:nvGraphicFramePr>
        <p:xfrm>
          <a:off x="1446065" y="2807427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9" name="Graphique 48"/>
          <p:cNvGraphicFramePr/>
          <p:nvPr>
            <p:extLst>
              <p:ext uri="{D42A27DB-BD31-4B8C-83A1-F6EECF244321}">
                <p14:modId xmlns:p14="http://schemas.microsoft.com/office/powerpoint/2010/main" val="167582723"/>
              </p:ext>
            </p:extLst>
          </p:nvPr>
        </p:nvGraphicFramePr>
        <p:xfrm>
          <a:off x="1446125" y="3648689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1" name="Graphique 50"/>
          <p:cNvGraphicFramePr/>
          <p:nvPr>
            <p:extLst>
              <p:ext uri="{D42A27DB-BD31-4B8C-83A1-F6EECF244321}">
                <p14:modId xmlns:p14="http://schemas.microsoft.com/office/powerpoint/2010/main" val="856048861"/>
              </p:ext>
            </p:extLst>
          </p:nvPr>
        </p:nvGraphicFramePr>
        <p:xfrm>
          <a:off x="1446125" y="440410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3" name="Graphique 52"/>
          <p:cNvGraphicFramePr/>
          <p:nvPr>
            <p:extLst>
              <p:ext uri="{D42A27DB-BD31-4B8C-83A1-F6EECF244321}">
                <p14:modId xmlns:p14="http://schemas.microsoft.com/office/powerpoint/2010/main" val="1148001010"/>
              </p:ext>
            </p:extLst>
          </p:nvPr>
        </p:nvGraphicFramePr>
        <p:xfrm>
          <a:off x="3981530" y="2803534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4" name="Graphique 53"/>
          <p:cNvGraphicFramePr/>
          <p:nvPr>
            <p:extLst>
              <p:ext uri="{D42A27DB-BD31-4B8C-83A1-F6EECF244321}">
                <p14:modId xmlns:p14="http://schemas.microsoft.com/office/powerpoint/2010/main" val="2174505962"/>
              </p:ext>
            </p:extLst>
          </p:nvPr>
        </p:nvGraphicFramePr>
        <p:xfrm>
          <a:off x="3981590" y="364479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5" name="Graphique 54"/>
          <p:cNvGraphicFramePr/>
          <p:nvPr>
            <p:extLst>
              <p:ext uri="{D42A27DB-BD31-4B8C-83A1-F6EECF244321}">
                <p14:modId xmlns:p14="http://schemas.microsoft.com/office/powerpoint/2010/main" val="4219896711"/>
              </p:ext>
            </p:extLst>
          </p:nvPr>
        </p:nvGraphicFramePr>
        <p:xfrm>
          <a:off x="3981590" y="4400213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6" name="Graphique 55"/>
          <p:cNvGraphicFramePr/>
          <p:nvPr>
            <p:extLst>
              <p:ext uri="{D42A27DB-BD31-4B8C-83A1-F6EECF244321}">
                <p14:modId xmlns:p14="http://schemas.microsoft.com/office/powerpoint/2010/main" val="103827714"/>
              </p:ext>
            </p:extLst>
          </p:nvPr>
        </p:nvGraphicFramePr>
        <p:xfrm>
          <a:off x="6529151" y="2803534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904456321"/>
              </p:ext>
            </p:extLst>
          </p:nvPr>
        </p:nvGraphicFramePr>
        <p:xfrm>
          <a:off x="6529211" y="364479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8" name="Graphique 57"/>
          <p:cNvGraphicFramePr/>
          <p:nvPr>
            <p:extLst>
              <p:ext uri="{D42A27DB-BD31-4B8C-83A1-F6EECF244321}">
                <p14:modId xmlns:p14="http://schemas.microsoft.com/office/powerpoint/2010/main" val="3863867163"/>
              </p:ext>
            </p:extLst>
          </p:nvPr>
        </p:nvGraphicFramePr>
        <p:xfrm>
          <a:off x="6529211" y="4400213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4922080" y="305363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802407" y="305363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706907" y="465383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526182" y="465383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2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Afficher l'image d'origin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22512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769124"/>
              </p:ext>
            </p:extLst>
          </p:nvPr>
        </p:nvGraphicFramePr>
        <p:xfrm>
          <a:off x="88900" y="2189030"/>
          <a:ext cx="3918527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2835"/>
                <a:gridCol w="2395692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n=1844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…également destiné à leurs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PATIENTS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endParaRPr lang="fr-FR" sz="1000" b="1" u="sng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 réservé aux </a:t>
                      </a:r>
                      <a:r>
                        <a:rPr lang="fr-FR" sz="1000" b="1" u="sng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PROFESSIONNELS DE SANTÉ</a:t>
                      </a:r>
                      <a:r>
                        <a:rPr lang="fr-FR" sz="1000" b="1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(au sens large)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réservé à leur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SEULE PROFESSION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(Médecin ou kiné ou infirmière, …)</a:t>
                      </a:r>
                      <a:endParaRPr lang="fr-FR" sz="900" b="0" i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745623"/>
              </p:ext>
            </p:extLst>
          </p:nvPr>
        </p:nvGraphicFramePr>
        <p:xfrm>
          <a:off x="4146091" y="2195965"/>
          <a:ext cx="2394508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4508"/>
              </a:tblGrid>
              <a:tr h="297866"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HOMMES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n=909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504188"/>
              </p:ext>
            </p:extLst>
          </p:nvPr>
        </p:nvGraphicFramePr>
        <p:xfrm>
          <a:off x="6662227" y="2195965"/>
          <a:ext cx="2394508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4508"/>
              </a:tblGrid>
              <a:tr h="297865"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FEMMES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n=935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sp>
        <p:nvSpPr>
          <p:cNvPr id="44" name="Rectangle 43"/>
          <p:cNvSpPr>
            <a:spLocks noChangeArrowheads="1"/>
          </p:cNvSpPr>
          <p:nvPr/>
        </p:nvSpPr>
        <p:spPr bwMode="gray">
          <a:xfrm>
            <a:off x="179512" y="1255424"/>
            <a:ext cx="78838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SOUHAITERAIENT ÊTRE SOIGNÉS DANS UN CENTRE D'ADDICTOLOGIE</a:t>
            </a:r>
            <a:r>
              <a:rPr lang="fr-FR" sz="1600" b="1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TYPE DE STRUCTURE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1564552904"/>
              </p:ext>
            </p:extLst>
          </p:nvPr>
        </p:nvGraphicFramePr>
        <p:xfrm>
          <a:off x="1446065" y="2807427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9" name="Graphique 48"/>
          <p:cNvGraphicFramePr/>
          <p:nvPr>
            <p:extLst>
              <p:ext uri="{D42A27DB-BD31-4B8C-83A1-F6EECF244321}">
                <p14:modId xmlns:p14="http://schemas.microsoft.com/office/powerpoint/2010/main" val="1652713265"/>
              </p:ext>
            </p:extLst>
          </p:nvPr>
        </p:nvGraphicFramePr>
        <p:xfrm>
          <a:off x="1446125" y="3648689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1" name="Graphique 50"/>
          <p:cNvGraphicFramePr/>
          <p:nvPr>
            <p:extLst>
              <p:ext uri="{D42A27DB-BD31-4B8C-83A1-F6EECF244321}">
                <p14:modId xmlns:p14="http://schemas.microsoft.com/office/powerpoint/2010/main" val="2363690774"/>
              </p:ext>
            </p:extLst>
          </p:nvPr>
        </p:nvGraphicFramePr>
        <p:xfrm>
          <a:off x="1446125" y="440410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3" name="Graphique 52"/>
          <p:cNvGraphicFramePr/>
          <p:nvPr>
            <p:extLst>
              <p:ext uri="{D42A27DB-BD31-4B8C-83A1-F6EECF244321}">
                <p14:modId xmlns:p14="http://schemas.microsoft.com/office/powerpoint/2010/main" val="3553679948"/>
              </p:ext>
            </p:extLst>
          </p:nvPr>
        </p:nvGraphicFramePr>
        <p:xfrm>
          <a:off x="3981530" y="2803534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4" name="Graphique 53"/>
          <p:cNvGraphicFramePr/>
          <p:nvPr>
            <p:extLst>
              <p:ext uri="{D42A27DB-BD31-4B8C-83A1-F6EECF244321}">
                <p14:modId xmlns:p14="http://schemas.microsoft.com/office/powerpoint/2010/main" val="3604330903"/>
              </p:ext>
            </p:extLst>
          </p:nvPr>
        </p:nvGraphicFramePr>
        <p:xfrm>
          <a:off x="3981590" y="364479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5" name="Graphique 54"/>
          <p:cNvGraphicFramePr/>
          <p:nvPr>
            <p:extLst>
              <p:ext uri="{D42A27DB-BD31-4B8C-83A1-F6EECF244321}">
                <p14:modId xmlns:p14="http://schemas.microsoft.com/office/powerpoint/2010/main" val="3477141917"/>
              </p:ext>
            </p:extLst>
          </p:nvPr>
        </p:nvGraphicFramePr>
        <p:xfrm>
          <a:off x="3981590" y="4400213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6" name="Graphique 55"/>
          <p:cNvGraphicFramePr/>
          <p:nvPr>
            <p:extLst>
              <p:ext uri="{D42A27DB-BD31-4B8C-83A1-F6EECF244321}">
                <p14:modId xmlns:p14="http://schemas.microsoft.com/office/powerpoint/2010/main" val="3035632721"/>
              </p:ext>
            </p:extLst>
          </p:nvPr>
        </p:nvGraphicFramePr>
        <p:xfrm>
          <a:off x="6529151" y="2803534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3257437110"/>
              </p:ext>
            </p:extLst>
          </p:nvPr>
        </p:nvGraphicFramePr>
        <p:xfrm>
          <a:off x="6529211" y="3644796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8" name="Graphique 57"/>
          <p:cNvGraphicFramePr/>
          <p:nvPr>
            <p:extLst>
              <p:ext uri="{D42A27DB-BD31-4B8C-83A1-F6EECF244321}">
                <p14:modId xmlns:p14="http://schemas.microsoft.com/office/powerpoint/2010/main" val="2930868068"/>
              </p:ext>
            </p:extLst>
          </p:nvPr>
        </p:nvGraphicFramePr>
        <p:xfrm>
          <a:off x="6529211" y="4400213"/>
          <a:ext cx="24643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5621182" y="465383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954807" y="465383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0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Afficher l'image d'origin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26003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210988"/>
              </p:ext>
            </p:extLst>
          </p:nvPr>
        </p:nvGraphicFramePr>
        <p:xfrm>
          <a:off x="88900" y="2189030"/>
          <a:ext cx="3340100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2835"/>
                <a:gridCol w="1817265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n=1823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…également destiné à leurs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PATIENTS </a:t>
                      </a:r>
                      <a:endParaRPr lang="fr-FR" sz="1000" b="1" u="sng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 réservé aux </a:t>
                      </a:r>
                      <a:r>
                        <a:rPr lang="fr-FR" sz="1000" b="1" u="sng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PROFESSIONNELS DE SANTÉ</a:t>
                      </a:r>
                      <a:r>
                        <a:rPr lang="fr-FR" sz="1000" b="1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(au sens large)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… spécifiquement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réservé à leur 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SEULE PROFESSION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900" b="0" i="1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(Médecin ou kiné ou infirmière, …)</a:t>
                      </a:r>
                      <a:endParaRPr lang="fr-FR" sz="900" b="0" i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734174"/>
              </p:ext>
            </p:extLst>
          </p:nvPr>
        </p:nvGraphicFramePr>
        <p:xfrm>
          <a:off x="3522594" y="2193225"/>
          <a:ext cx="1824106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4106"/>
              </a:tblGrid>
              <a:tr h="297866"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PRIVÉ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n=1171 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(a)</a:t>
                      </a: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sp>
        <p:nvSpPr>
          <p:cNvPr id="44" name="Rectangle 43"/>
          <p:cNvSpPr>
            <a:spLocks noChangeArrowheads="1"/>
          </p:cNvSpPr>
          <p:nvPr/>
        </p:nvSpPr>
        <p:spPr bwMode="gray">
          <a:xfrm>
            <a:off x="179512" y="1255424"/>
            <a:ext cx="78838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SOUHAITERAIENT ÊTRE SOIGNÉS DANS UN CENTRE D'ADDICTOLOGIE</a:t>
            </a:r>
            <a:r>
              <a:rPr lang="fr-FR" sz="1600" b="1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TYPE DE STRUCTURE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14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2923016886"/>
              </p:ext>
            </p:extLst>
          </p:nvPr>
        </p:nvGraphicFramePr>
        <p:xfrm>
          <a:off x="1446065" y="2807427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9" name="Graphique 48"/>
          <p:cNvGraphicFramePr/>
          <p:nvPr>
            <p:extLst>
              <p:ext uri="{D42A27DB-BD31-4B8C-83A1-F6EECF244321}">
                <p14:modId xmlns:p14="http://schemas.microsoft.com/office/powerpoint/2010/main" val="3906657184"/>
              </p:ext>
            </p:extLst>
          </p:nvPr>
        </p:nvGraphicFramePr>
        <p:xfrm>
          <a:off x="1446125" y="3648689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1" name="Graphique 50"/>
          <p:cNvGraphicFramePr/>
          <p:nvPr>
            <p:extLst>
              <p:ext uri="{D42A27DB-BD31-4B8C-83A1-F6EECF244321}">
                <p14:modId xmlns:p14="http://schemas.microsoft.com/office/powerpoint/2010/main" val="1919654618"/>
              </p:ext>
            </p:extLst>
          </p:nvPr>
        </p:nvGraphicFramePr>
        <p:xfrm>
          <a:off x="1446125" y="4404106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519138"/>
              </p:ext>
            </p:extLst>
          </p:nvPr>
        </p:nvGraphicFramePr>
        <p:xfrm>
          <a:off x="5387147" y="2193225"/>
          <a:ext cx="1824106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4106"/>
              </a:tblGrid>
              <a:tr h="297866"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PUBLIC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n=399 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(b)</a:t>
                      </a: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576120"/>
              </p:ext>
            </p:extLst>
          </p:nvPr>
        </p:nvGraphicFramePr>
        <p:xfrm>
          <a:off x="7254047" y="2193225"/>
          <a:ext cx="1824106" cy="29506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4106"/>
              </a:tblGrid>
              <a:tr h="297866">
                <a:tc>
                  <a:txBody>
                    <a:bodyPr/>
                    <a:lstStyle/>
                    <a:p>
                      <a:pPr algn="ctr"/>
                      <a: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5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n=253 </a:t>
                      </a: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(c)</a:t>
                      </a:r>
                      <a: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5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fr-FR" sz="50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Graphique 19"/>
          <p:cNvGraphicFramePr/>
          <p:nvPr>
            <p:extLst>
              <p:ext uri="{D42A27DB-BD31-4B8C-83A1-F6EECF244321}">
                <p14:modId xmlns:p14="http://schemas.microsoft.com/office/powerpoint/2010/main" val="3772096993"/>
              </p:ext>
            </p:extLst>
          </p:nvPr>
        </p:nvGraphicFramePr>
        <p:xfrm>
          <a:off x="3330419" y="2807427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Graphique 20"/>
          <p:cNvGraphicFramePr/>
          <p:nvPr>
            <p:extLst>
              <p:ext uri="{D42A27DB-BD31-4B8C-83A1-F6EECF244321}">
                <p14:modId xmlns:p14="http://schemas.microsoft.com/office/powerpoint/2010/main" val="89177627"/>
              </p:ext>
            </p:extLst>
          </p:nvPr>
        </p:nvGraphicFramePr>
        <p:xfrm>
          <a:off x="3330479" y="3648689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2" name="Graphique 21"/>
          <p:cNvGraphicFramePr/>
          <p:nvPr>
            <p:extLst>
              <p:ext uri="{D42A27DB-BD31-4B8C-83A1-F6EECF244321}">
                <p14:modId xmlns:p14="http://schemas.microsoft.com/office/powerpoint/2010/main" val="2147356236"/>
              </p:ext>
            </p:extLst>
          </p:nvPr>
        </p:nvGraphicFramePr>
        <p:xfrm>
          <a:off x="3330479" y="4404106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3" name="Graphique 22"/>
          <p:cNvGraphicFramePr/>
          <p:nvPr>
            <p:extLst>
              <p:ext uri="{D42A27DB-BD31-4B8C-83A1-F6EECF244321}">
                <p14:modId xmlns:p14="http://schemas.microsoft.com/office/powerpoint/2010/main" val="3583025180"/>
              </p:ext>
            </p:extLst>
          </p:nvPr>
        </p:nvGraphicFramePr>
        <p:xfrm>
          <a:off x="5207000" y="2807427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4" name="Graphique 23"/>
          <p:cNvGraphicFramePr/>
          <p:nvPr>
            <p:extLst>
              <p:ext uri="{D42A27DB-BD31-4B8C-83A1-F6EECF244321}">
                <p14:modId xmlns:p14="http://schemas.microsoft.com/office/powerpoint/2010/main" val="3961080699"/>
              </p:ext>
            </p:extLst>
          </p:nvPr>
        </p:nvGraphicFramePr>
        <p:xfrm>
          <a:off x="5207060" y="3648689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5" name="Graphique 24"/>
          <p:cNvGraphicFramePr/>
          <p:nvPr>
            <p:extLst>
              <p:ext uri="{D42A27DB-BD31-4B8C-83A1-F6EECF244321}">
                <p14:modId xmlns:p14="http://schemas.microsoft.com/office/powerpoint/2010/main" val="2550754987"/>
              </p:ext>
            </p:extLst>
          </p:nvPr>
        </p:nvGraphicFramePr>
        <p:xfrm>
          <a:off x="5207060" y="4404106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6" name="Graphique 25"/>
          <p:cNvGraphicFramePr/>
          <p:nvPr>
            <p:extLst>
              <p:ext uri="{D42A27DB-BD31-4B8C-83A1-F6EECF244321}">
                <p14:modId xmlns:p14="http://schemas.microsoft.com/office/powerpoint/2010/main" val="4126012179"/>
              </p:ext>
            </p:extLst>
          </p:nvPr>
        </p:nvGraphicFramePr>
        <p:xfrm>
          <a:off x="7065894" y="2807427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7" name="Graphique 26"/>
          <p:cNvGraphicFramePr/>
          <p:nvPr>
            <p:extLst>
              <p:ext uri="{D42A27DB-BD31-4B8C-83A1-F6EECF244321}">
                <p14:modId xmlns:p14="http://schemas.microsoft.com/office/powerpoint/2010/main" val="92053016"/>
              </p:ext>
            </p:extLst>
          </p:nvPr>
        </p:nvGraphicFramePr>
        <p:xfrm>
          <a:off x="7065954" y="3648689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8" name="Graphique 27"/>
          <p:cNvGraphicFramePr/>
          <p:nvPr>
            <p:extLst>
              <p:ext uri="{D42A27DB-BD31-4B8C-83A1-F6EECF244321}">
                <p14:modId xmlns:p14="http://schemas.microsoft.com/office/powerpoint/2010/main" val="3297806437"/>
              </p:ext>
            </p:extLst>
          </p:nvPr>
        </p:nvGraphicFramePr>
        <p:xfrm>
          <a:off x="7065954" y="4404106"/>
          <a:ext cx="1982875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4230240" y="3049743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687440" y="4649943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268590" y="304974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fr-FR" sz="1000" dirty="0" err="1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a,c</a:t>
            </a:r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928497" y="3059268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8483436" y="4649942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6411465" y="464994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fr-FR" sz="1000" dirty="0" err="1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a,c</a:t>
            </a:r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5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Afficher l'image d'origin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24085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8221538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PREFERENT QUE LA STRUCTURE SOIT ELOIGNEE DE LEUR LIEU D'EXERCICE </a:t>
            </a:r>
            <a:r>
              <a:rPr lang="fr-FR" sz="1600" i="1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(% réponses OUI)</a:t>
            </a:r>
            <a:endParaRPr lang="fr-FR" sz="1600" i="1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LOCALISATION DE LA STRUCTURE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3" name="Graphique 2"/>
          <p:cNvGraphicFramePr/>
          <p:nvPr>
            <p:extLst>
              <p:ext uri="{D42A27DB-BD31-4B8C-83A1-F6EECF244321}">
                <p14:modId xmlns:p14="http://schemas.microsoft.com/office/powerpoint/2010/main" val="3894348932"/>
              </p:ext>
            </p:extLst>
          </p:nvPr>
        </p:nvGraphicFramePr>
        <p:xfrm>
          <a:off x="1524000" y="222885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llipse 6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15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935632" y="4549773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44762" y="481504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1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Afficher l'image d'origi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96645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6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5"/>
          <p:cNvSpPr txBox="1">
            <a:spLocks noChangeArrowheads="1"/>
          </p:cNvSpPr>
          <p:nvPr/>
        </p:nvSpPr>
        <p:spPr bwMode="auto">
          <a:xfrm>
            <a:off x="307975" y="653105"/>
            <a:ext cx="8496300" cy="3646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Seuls 25% des Professionnels de Santé accepteraient être pris en charge dans les structures actuelles, celles destinées à leurs patients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Seuls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49% accepteraient être pris en charge dans des structures spécifiquement dédiées à leur seule profession </a:t>
            </a: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</a:p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						</a:t>
            </a:r>
          </a:p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					EN </a:t>
            </a:r>
            <a:r>
              <a:rPr lang="fr-FR" altLang="it-IT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REVANCHE</a:t>
            </a:r>
          </a:p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endParaRPr lang="fr-FR" alt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80</a:t>
            </a: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% accepteraient être pris en charge dans une structure dédiée aux seuls Professionnels de Santé, mais au sens large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, regroupant l’ensemble des Professionnels de Santé </a:t>
            </a:r>
            <a:r>
              <a:rPr lang="fr-FR" altLang="it-IT" sz="1400" i="1" dirty="0">
                <a:latin typeface="Helvetica" panose="020B0604020202020204" pitchFamily="34" charset="0"/>
                <a:cs typeface="Helvetica" panose="020B0604020202020204" pitchFamily="34" charset="0"/>
              </a:rPr>
              <a:t>(Médecins, infirmières, aide soignantes, kinésithérapeutes, vétérinaires, pharmaciens…)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. On peut interpréter ce choix comme </a:t>
            </a: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un souhait de ne 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pas croiser </a:t>
            </a: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les 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patients dans </a:t>
            </a: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le 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centre </a:t>
            </a: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et de 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ne pas, non plus, rester trop confiné entre les représentants d’une seule et unique profession.</a:t>
            </a:r>
          </a:p>
          <a:p>
            <a:pPr marL="803275" lvl="1" indent="0"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fr-FR" altLang="it-IT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Ils sont également 80% à préférer aller dans un centre éloigné de leur lieu d’exercice</a:t>
            </a: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234950" indent="-342900" algn="just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fr-FR" alt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Flèche vers le bas 1"/>
          <p:cNvSpPr/>
          <p:nvPr/>
        </p:nvSpPr>
        <p:spPr>
          <a:xfrm>
            <a:off x="4370676" y="4826467"/>
            <a:ext cx="332509" cy="3048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587375" y="5138058"/>
            <a:ext cx="8232775" cy="12041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it-IT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Les souhaits en termes de structures d’accueil ne peuvent pas être plus clairs </a:t>
            </a:r>
            <a:r>
              <a:rPr lang="fr-FR" altLang="it-IT" sz="1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algn="ctr"/>
            <a:endParaRPr lang="fr-FR" sz="1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 centre dédié aux professionnels de santé , au sens large, éloigné du lieu d’exercice.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55" name="Flèche vers le bas 54"/>
          <p:cNvSpPr/>
          <p:nvPr/>
        </p:nvSpPr>
        <p:spPr>
          <a:xfrm rot="-5400000">
            <a:off x="917658" y="716733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Flèche vers le bas 68"/>
          <p:cNvSpPr/>
          <p:nvPr/>
        </p:nvSpPr>
        <p:spPr>
          <a:xfrm rot="-5400000">
            <a:off x="917657" y="1351089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Flèche vers le bas 69"/>
          <p:cNvSpPr/>
          <p:nvPr/>
        </p:nvSpPr>
        <p:spPr>
          <a:xfrm rot="-5400000">
            <a:off x="910028" y="2920772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Flèche vers le bas 70"/>
          <p:cNvSpPr/>
          <p:nvPr/>
        </p:nvSpPr>
        <p:spPr>
          <a:xfrm rot="-5400000">
            <a:off x="910028" y="4501609"/>
            <a:ext cx="216000" cy="216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95996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323850" y="1916833"/>
            <a:ext cx="84963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1905 Professionnels de Santé ont répondu à l'enquête.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endParaRPr lang="fr-FR" altLang="it-IT" sz="1400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Profil des répondants : 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Médecins : 1383 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(73%)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Sage femmes : 239 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(13%)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Pharmaciens : 106 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(6%)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Infirmières : 63 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(3%)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Vétérinaires : 42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(2%)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Biologistes : 20 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(1%)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Chirurgiens dentistes : 15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(0,7%)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Autres : 37 </a:t>
            </a:r>
            <a:r>
              <a:rPr lang="fr-FR" altLang="it-IT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(2%)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738028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RÉPONDANTS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70532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738028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PROFIL DES RÉPONDANTS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377831"/>
              </p:ext>
            </p:extLst>
          </p:nvPr>
        </p:nvGraphicFramePr>
        <p:xfrm>
          <a:off x="467545" y="2107429"/>
          <a:ext cx="8136903" cy="9937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41161"/>
                <a:gridCol w="1065957"/>
                <a:gridCol w="1065957"/>
                <a:gridCol w="1065957"/>
                <a:gridCol w="1065957"/>
                <a:gridCol w="1065957"/>
                <a:gridCol w="1065957"/>
              </a:tblGrid>
              <a:tr h="361379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♂</a:t>
                      </a:r>
                      <a:endParaRPr lang="fr-FR" sz="16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366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♀</a:t>
                      </a:r>
                      <a:endParaRPr lang="fr-FR" sz="16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3366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Age </a:t>
                      </a:r>
                      <a:b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(moyenne)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366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Secteur</a:t>
                      </a:r>
                      <a:r>
                        <a:rPr lang="fr-FR" sz="1050" baseline="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d’activité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</a:tr>
              <a:tr h="361379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66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66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Hôpital 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Libéral 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 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GLOBAL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49%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51%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52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22%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64%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5466184"/>
            <a:ext cx="849630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179388" lvl="0" indent="-179388" eaLnBrk="1" hangingPunct="1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§"/>
            </a:pPr>
            <a:r>
              <a:rPr lang="fr-FR" altLang="it-IT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Pour la suite, nous avons divisé les répondants en deux segments : </a:t>
            </a:r>
            <a:endParaRPr lang="fr-FR" altLang="it-IT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Médecins </a:t>
            </a: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n=1383</a:t>
            </a:r>
          </a:p>
          <a:p>
            <a:pPr marL="623888" lvl="1" indent="-166688" eaLnBrk="1" hangingPunct="1">
              <a:lnSpc>
                <a:spcPct val="120000"/>
              </a:lnSpc>
              <a:spcBef>
                <a:spcPts val="300"/>
              </a:spcBef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altLang="it-IT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Autres Professionnels de Santé : n=522</a:t>
            </a:r>
            <a:endParaRPr lang="fr-FR" alt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fr-FR" alt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493341"/>
              </p:ext>
            </p:extLst>
          </p:nvPr>
        </p:nvGraphicFramePr>
        <p:xfrm>
          <a:off x="465448" y="3257788"/>
          <a:ext cx="8136903" cy="18972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41161"/>
                <a:gridCol w="1065957"/>
                <a:gridCol w="1065957"/>
                <a:gridCol w="1065957"/>
                <a:gridCol w="1065957"/>
                <a:gridCol w="1065957"/>
                <a:gridCol w="1065957"/>
              </a:tblGrid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Médecins 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43%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54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66%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Sage femmes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42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46%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Pharmaciens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33%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49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68%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Infirmières 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39%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61%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44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Vétérinaires</a:t>
                      </a:r>
                      <a:r>
                        <a:rPr lang="fr-FR" sz="1100" b="1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33%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100%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Biologistes 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53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95%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6F3"/>
                    </a:solidFill>
                  </a:tcPr>
                </a:tc>
              </a:tr>
              <a:tr h="271034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Chirurgiens dentistes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52 ans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79%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14%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C5E2"/>
                    </a:solidFill>
                  </a:tcPr>
                </a:tc>
              </a:tr>
            </a:tbl>
          </a:graphicData>
        </a:graphic>
      </p:graphicFrame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2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51209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876993" y="2910320"/>
            <a:ext cx="738028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b="1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 CONSTAT</a:t>
            </a:r>
            <a:endParaRPr lang="fr-FR" sz="2400" b="1" i="1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rot="5400000">
            <a:off x="4553079" y="2439832"/>
            <a:ext cx="46038" cy="1980000"/>
          </a:xfrm>
          <a:prstGeom prst="rect">
            <a:avLst/>
          </a:prstGeom>
          <a:gradFill rotWithShape="1">
            <a:gsLst>
              <a:gs pos="0">
                <a:srgbClr val="83D3FF"/>
              </a:gs>
              <a:gs pos="999">
                <a:srgbClr val="002060"/>
              </a:gs>
              <a:gs pos="50000">
                <a:srgbClr val="B5E2FF"/>
              </a:gs>
              <a:gs pos="100000">
                <a:srgbClr val="DBF0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17349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40538" y="1092139"/>
            <a:ext cx="7380287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BURN OUT</a:t>
            </a:r>
            <a:b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Professionnels en situation de BURN OUT ou de fort risque de BURN OUT</a:t>
            </a:r>
            <a:r>
              <a:rPr lang="fr-FR" sz="1000" b="1" i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fr-FR" sz="1000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233742"/>
              </p:ext>
            </p:extLst>
          </p:nvPr>
        </p:nvGraphicFramePr>
        <p:xfrm>
          <a:off x="138535" y="2189030"/>
          <a:ext cx="2298303" cy="3301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8900"/>
                <a:gridCol w="939403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n=1901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ACTUELLEMENT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L'ONT ÉTÉ DANS LE PASSÉ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SONT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et/ou ONT ÉTÉ CONCERNÉS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083984"/>
              </p:ext>
            </p:extLst>
          </p:nvPr>
        </p:nvGraphicFramePr>
        <p:xfrm>
          <a:off x="2493885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PROFIL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599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Médecins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n=1379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Autres prof. de santé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n=522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976393"/>
              </p:ext>
            </p:extLst>
          </p:nvPr>
        </p:nvGraphicFramePr>
        <p:xfrm>
          <a:off x="4441966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5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SEXE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n=937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n=962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989127"/>
              </p:ext>
            </p:extLst>
          </p:nvPr>
        </p:nvGraphicFramePr>
        <p:xfrm>
          <a:off x="6396801" y="2190533"/>
          <a:ext cx="2624238" cy="32996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4746"/>
                <a:gridCol w="874746"/>
                <a:gridCol w="874746"/>
              </a:tblGrid>
              <a:tr h="30329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SECTEUR ACTIVITE 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Privé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n=1210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Public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n=409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(b)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n=259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(c)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aphique 12"/>
          <p:cNvGraphicFramePr/>
          <p:nvPr>
            <p:extLst>
              <p:ext uri="{D42A27DB-BD31-4B8C-83A1-F6EECF244321}">
                <p14:modId xmlns:p14="http://schemas.microsoft.com/office/powerpoint/2010/main" val="3807179240"/>
              </p:ext>
            </p:extLst>
          </p:nvPr>
        </p:nvGraphicFramePr>
        <p:xfrm>
          <a:off x="1057273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1543050" y="5819775"/>
            <a:ext cx="6231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 Les différences significatives, pour un intervalle de confiance de 95%, sont signalées par un </a:t>
            </a:r>
            <a:r>
              <a:rPr lang="fr-FR" sz="1200" dirty="0" smtClean="0">
                <a:solidFill>
                  <a:srgbClr val="FF0000"/>
                </a:solidFill>
              </a:rPr>
              <a:t>( S )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987673" y="42894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51" name="Graphique 50"/>
          <p:cNvGraphicFramePr/>
          <p:nvPr>
            <p:extLst>
              <p:ext uri="{D42A27DB-BD31-4B8C-83A1-F6EECF244321}">
                <p14:modId xmlns:p14="http://schemas.microsoft.com/office/powerpoint/2010/main" val="2907257976"/>
              </p:ext>
            </p:extLst>
          </p:nvPr>
        </p:nvGraphicFramePr>
        <p:xfrm>
          <a:off x="2067217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3" name="Graphique 52"/>
          <p:cNvGraphicFramePr/>
          <p:nvPr>
            <p:extLst>
              <p:ext uri="{D42A27DB-BD31-4B8C-83A1-F6EECF244321}">
                <p14:modId xmlns:p14="http://schemas.microsoft.com/office/powerpoint/2010/main" val="2149470092"/>
              </p:ext>
            </p:extLst>
          </p:nvPr>
        </p:nvGraphicFramePr>
        <p:xfrm>
          <a:off x="2987673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Graphique 54"/>
          <p:cNvGraphicFramePr/>
          <p:nvPr>
            <p:extLst>
              <p:ext uri="{D42A27DB-BD31-4B8C-83A1-F6EECF244321}">
                <p14:modId xmlns:p14="http://schemas.microsoft.com/office/powerpoint/2010/main" val="2563221"/>
              </p:ext>
            </p:extLst>
          </p:nvPr>
        </p:nvGraphicFramePr>
        <p:xfrm>
          <a:off x="4008064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1795400485"/>
              </p:ext>
            </p:extLst>
          </p:nvPr>
        </p:nvGraphicFramePr>
        <p:xfrm>
          <a:off x="4952723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8" name="ZoneTexte 57"/>
          <p:cNvSpPr txBox="1"/>
          <p:nvPr/>
        </p:nvSpPr>
        <p:spPr>
          <a:xfrm>
            <a:off x="5022178" y="33750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59" name="Graphique 58"/>
          <p:cNvGraphicFramePr/>
          <p:nvPr>
            <p:extLst>
              <p:ext uri="{D42A27DB-BD31-4B8C-83A1-F6EECF244321}">
                <p14:modId xmlns:p14="http://schemas.microsoft.com/office/powerpoint/2010/main" val="2492749091"/>
              </p:ext>
            </p:extLst>
          </p:nvPr>
        </p:nvGraphicFramePr>
        <p:xfrm>
          <a:off x="5975264" y="31305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0" name="ZoneTexte 59"/>
          <p:cNvSpPr txBox="1"/>
          <p:nvPr/>
        </p:nvSpPr>
        <p:spPr>
          <a:xfrm>
            <a:off x="5949570" y="33750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61" name="Graphique 60"/>
          <p:cNvGraphicFramePr/>
          <p:nvPr>
            <p:extLst>
              <p:ext uri="{D42A27DB-BD31-4B8C-83A1-F6EECF244321}">
                <p14:modId xmlns:p14="http://schemas.microsoft.com/office/powerpoint/2010/main" val="3707283757"/>
              </p:ext>
            </p:extLst>
          </p:nvPr>
        </p:nvGraphicFramePr>
        <p:xfrm>
          <a:off x="6834515" y="31305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63" name="Graphique 62"/>
          <p:cNvGraphicFramePr/>
          <p:nvPr>
            <p:extLst>
              <p:ext uri="{D42A27DB-BD31-4B8C-83A1-F6EECF244321}">
                <p14:modId xmlns:p14="http://schemas.microsoft.com/office/powerpoint/2010/main" val="1656546491"/>
              </p:ext>
            </p:extLst>
          </p:nvPr>
        </p:nvGraphicFramePr>
        <p:xfrm>
          <a:off x="7712258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1" name="Graphique 80"/>
          <p:cNvGraphicFramePr/>
          <p:nvPr>
            <p:extLst>
              <p:ext uri="{D42A27DB-BD31-4B8C-83A1-F6EECF244321}">
                <p14:modId xmlns:p14="http://schemas.microsoft.com/office/powerpoint/2010/main" val="177971060"/>
              </p:ext>
            </p:extLst>
          </p:nvPr>
        </p:nvGraphicFramePr>
        <p:xfrm>
          <a:off x="1057273" y="39211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82" name="Graphique 81"/>
          <p:cNvGraphicFramePr/>
          <p:nvPr>
            <p:extLst>
              <p:ext uri="{D42A27DB-BD31-4B8C-83A1-F6EECF244321}">
                <p14:modId xmlns:p14="http://schemas.microsoft.com/office/powerpoint/2010/main" val="813377894"/>
              </p:ext>
            </p:extLst>
          </p:nvPr>
        </p:nvGraphicFramePr>
        <p:xfrm>
          <a:off x="2067217" y="39211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83" name="Graphique 82"/>
          <p:cNvGraphicFramePr/>
          <p:nvPr>
            <p:extLst>
              <p:ext uri="{D42A27DB-BD31-4B8C-83A1-F6EECF244321}">
                <p14:modId xmlns:p14="http://schemas.microsoft.com/office/powerpoint/2010/main" val="1017188905"/>
              </p:ext>
            </p:extLst>
          </p:nvPr>
        </p:nvGraphicFramePr>
        <p:xfrm>
          <a:off x="2987673" y="39211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84" name="Graphique 83"/>
          <p:cNvGraphicFramePr/>
          <p:nvPr>
            <p:extLst>
              <p:ext uri="{D42A27DB-BD31-4B8C-83A1-F6EECF244321}">
                <p14:modId xmlns:p14="http://schemas.microsoft.com/office/powerpoint/2010/main" val="1129761823"/>
              </p:ext>
            </p:extLst>
          </p:nvPr>
        </p:nvGraphicFramePr>
        <p:xfrm>
          <a:off x="4008064" y="39211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85" name="Graphique 84"/>
          <p:cNvGraphicFramePr/>
          <p:nvPr>
            <p:extLst>
              <p:ext uri="{D42A27DB-BD31-4B8C-83A1-F6EECF244321}">
                <p14:modId xmlns:p14="http://schemas.microsoft.com/office/powerpoint/2010/main" val="687589472"/>
              </p:ext>
            </p:extLst>
          </p:nvPr>
        </p:nvGraphicFramePr>
        <p:xfrm>
          <a:off x="4952723" y="39211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86" name="Graphique 85"/>
          <p:cNvGraphicFramePr/>
          <p:nvPr>
            <p:extLst>
              <p:ext uri="{D42A27DB-BD31-4B8C-83A1-F6EECF244321}">
                <p14:modId xmlns:p14="http://schemas.microsoft.com/office/powerpoint/2010/main" val="3307989131"/>
              </p:ext>
            </p:extLst>
          </p:nvPr>
        </p:nvGraphicFramePr>
        <p:xfrm>
          <a:off x="5975264" y="391477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87" name="Graphique 86"/>
          <p:cNvGraphicFramePr/>
          <p:nvPr>
            <p:extLst>
              <p:ext uri="{D42A27DB-BD31-4B8C-83A1-F6EECF244321}">
                <p14:modId xmlns:p14="http://schemas.microsoft.com/office/powerpoint/2010/main" val="3912052662"/>
              </p:ext>
            </p:extLst>
          </p:nvPr>
        </p:nvGraphicFramePr>
        <p:xfrm>
          <a:off x="6834515" y="391477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88" name="Graphique 87"/>
          <p:cNvGraphicFramePr/>
          <p:nvPr>
            <p:extLst>
              <p:ext uri="{D42A27DB-BD31-4B8C-83A1-F6EECF244321}">
                <p14:modId xmlns:p14="http://schemas.microsoft.com/office/powerpoint/2010/main" val="3026757027"/>
              </p:ext>
            </p:extLst>
          </p:nvPr>
        </p:nvGraphicFramePr>
        <p:xfrm>
          <a:off x="7712258" y="39211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89" name="Graphique 88"/>
          <p:cNvGraphicFramePr/>
          <p:nvPr>
            <p:extLst>
              <p:ext uri="{D42A27DB-BD31-4B8C-83A1-F6EECF244321}">
                <p14:modId xmlns:p14="http://schemas.microsoft.com/office/powerpoint/2010/main" val="2776448700"/>
              </p:ext>
            </p:extLst>
          </p:nvPr>
        </p:nvGraphicFramePr>
        <p:xfrm>
          <a:off x="1057273" y="47212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90" name="Graphique 89"/>
          <p:cNvGraphicFramePr/>
          <p:nvPr>
            <p:extLst>
              <p:ext uri="{D42A27DB-BD31-4B8C-83A1-F6EECF244321}">
                <p14:modId xmlns:p14="http://schemas.microsoft.com/office/powerpoint/2010/main" val="401657591"/>
              </p:ext>
            </p:extLst>
          </p:nvPr>
        </p:nvGraphicFramePr>
        <p:xfrm>
          <a:off x="2067217" y="47212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91" name="Graphique 90"/>
          <p:cNvGraphicFramePr/>
          <p:nvPr>
            <p:extLst>
              <p:ext uri="{D42A27DB-BD31-4B8C-83A1-F6EECF244321}">
                <p14:modId xmlns:p14="http://schemas.microsoft.com/office/powerpoint/2010/main" val="3159398299"/>
              </p:ext>
            </p:extLst>
          </p:nvPr>
        </p:nvGraphicFramePr>
        <p:xfrm>
          <a:off x="2987673" y="47212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92" name="Graphique 91"/>
          <p:cNvGraphicFramePr/>
          <p:nvPr>
            <p:extLst>
              <p:ext uri="{D42A27DB-BD31-4B8C-83A1-F6EECF244321}">
                <p14:modId xmlns:p14="http://schemas.microsoft.com/office/powerpoint/2010/main" val="3386636581"/>
              </p:ext>
            </p:extLst>
          </p:nvPr>
        </p:nvGraphicFramePr>
        <p:xfrm>
          <a:off x="4008064" y="47212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93" name="Graphique 92"/>
          <p:cNvGraphicFramePr/>
          <p:nvPr>
            <p:extLst>
              <p:ext uri="{D42A27DB-BD31-4B8C-83A1-F6EECF244321}">
                <p14:modId xmlns:p14="http://schemas.microsoft.com/office/powerpoint/2010/main" val="2396394833"/>
              </p:ext>
            </p:extLst>
          </p:nvPr>
        </p:nvGraphicFramePr>
        <p:xfrm>
          <a:off x="4952723" y="47212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94" name="Graphique 93"/>
          <p:cNvGraphicFramePr/>
          <p:nvPr>
            <p:extLst>
              <p:ext uri="{D42A27DB-BD31-4B8C-83A1-F6EECF244321}">
                <p14:modId xmlns:p14="http://schemas.microsoft.com/office/powerpoint/2010/main" val="3432851971"/>
              </p:ext>
            </p:extLst>
          </p:nvPr>
        </p:nvGraphicFramePr>
        <p:xfrm>
          <a:off x="5975264" y="471487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95" name="Graphique 94"/>
          <p:cNvGraphicFramePr/>
          <p:nvPr>
            <p:extLst>
              <p:ext uri="{D42A27DB-BD31-4B8C-83A1-F6EECF244321}">
                <p14:modId xmlns:p14="http://schemas.microsoft.com/office/powerpoint/2010/main" val="1743889943"/>
              </p:ext>
            </p:extLst>
          </p:nvPr>
        </p:nvGraphicFramePr>
        <p:xfrm>
          <a:off x="6834515" y="471487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96" name="Graphique 95"/>
          <p:cNvGraphicFramePr/>
          <p:nvPr>
            <p:extLst>
              <p:ext uri="{D42A27DB-BD31-4B8C-83A1-F6EECF244321}">
                <p14:modId xmlns:p14="http://schemas.microsoft.com/office/powerpoint/2010/main" val="3344793500"/>
              </p:ext>
            </p:extLst>
          </p:nvPr>
        </p:nvGraphicFramePr>
        <p:xfrm>
          <a:off x="7712258" y="4721225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sp>
        <p:nvSpPr>
          <p:cNvPr id="97" name="ZoneTexte 96"/>
          <p:cNvSpPr txBox="1"/>
          <p:nvPr/>
        </p:nvSpPr>
        <p:spPr>
          <a:xfrm>
            <a:off x="3850895" y="42894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3044823" y="508777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3908045" y="508777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ZoneTexte 39"/>
          <p:cNvSpPr txBox="1"/>
          <p:nvPr/>
        </p:nvSpPr>
        <p:spPr>
          <a:xfrm>
            <a:off x="7812985" y="3372365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ZoneTexte 40"/>
          <p:cNvSpPr txBox="1"/>
          <p:nvPr/>
        </p:nvSpPr>
        <p:spPr>
          <a:xfrm>
            <a:off x="6990005" y="3372765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5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Afficher l'image d'origine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57275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7380287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ALCOOL</a:t>
            </a:r>
            <a:b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Professionnels en situation de dépendance ou à fort risque de dépendance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792945"/>
              </p:ext>
            </p:extLst>
          </p:nvPr>
        </p:nvGraphicFramePr>
        <p:xfrm>
          <a:off x="138535" y="2189030"/>
          <a:ext cx="2298303" cy="3301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8900"/>
                <a:gridCol w="939403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n=1901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ACTUELLEMENT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L'ONT ÉTÉ DANS LE PASSÉ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SONT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et/ou ONT ÉTÉ CONCERNÉS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920753"/>
              </p:ext>
            </p:extLst>
          </p:nvPr>
        </p:nvGraphicFramePr>
        <p:xfrm>
          <a:off x="2493885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PROFIL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599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Médecins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n=1379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Autres prof. de santé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n=522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859386"/>
              </p:ext>
            </p:extLst>
          </p:nvPr>
        </p:nvGraphicFramePr>
        <p:xfrm>
          <a:off x="4441966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5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SEXE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n=937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n=962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395727"/>
              </p:ext>
            </p:extLst>
          </p:nvPr>
        </p:nvGraphicFramePr>
        <p:xfrm>
          <a:off x="6396801" y="2190533"/>
          <a:ext cx="2624238" cy="32996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4746"/>
                <a:gridCol w="874746"/>
                <a:gridCol w="874746"/>
              </a:tblGrid>
              <a:tr h="30329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SECTEUR ACTIVITE 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Privé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n=1210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Public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n=409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aphique 12"/>
          <p:cNvGraphicFramePr/>
          <p:nvPr>
            <p:extLst>
              <p:ext uri="{D42A27DB-BD31-4B8C-83A1-F6EECF244321}">
                <p14:modId xmlns:p14="http://schemas.microsoft.com/office/powerpoint/2010/main" val="3716168713"/>
              </p:ext>
            </p:extLst>
          </p:nvPr>
        </p:nvGraphicFramePr>
        <p:xfrm>
          <a:off x="1295397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" name="Graphique 43"/>
          <p:cNvGraphicFramePr/>
          <p:nvPr>
            <p:extLst>
              <p:ext uri="{D42A27DB-BD31-4B8C-83A1-F6EECF244321}">
                <p14:modId xmlns:p14="http://schemas.microsoft.com/office/powerpoint/2010/main" val="3826440136"/>
              </p:ext>
            </p:extLst>
          </p:nvPr>
        </p:nvGraphicFramePr>
        <p:xfrm>
          <a:off x="1293732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Graphique 46"/>
          <p:cNvGraphicFramePr/>
          <p:nvPr>
            <p:extLst>
              <p:ext uri="{D42A27DB-BD31-4B8C-83A1-F6EECF244321}">
                <p14:modId xmlns:p14="http://schemas.microsoft.com/office/powerpoint/2010/main" val="3259513148"/>
              </p:ext>
            </p:extLst>
          </p:nvPr>
        </p:nvGraphicFramePr>
        <p:xfrm>
          <a:off x="1293732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2415521851"/>
              </p:ext>
            </p:extLst>
          </p:nvPr>
        </p:nvGraphicFramePr>
        <p:xfrm>
          <a:off x="2276578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9" name="Graphique 48"/>
          <p:cNvGraphicFramePr/>
          <p:nvPr>
            <p:extLst>
              <p:ext uri="{D42A27DB-BD31-4B8C-83A1-F6EECF244321}">
                <p14:modId xmlns:p14="http://schemas.microsoft.com/office/powerpoint/2010/main" val="3882021222"/>
              </p:ext>
            </p:extLst>
          </p:nvPr>
        </p:nvGraphicFramePr>
        <p:xfrm>
          <a:off x="2274913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0" name="Graphique 49"/>
          <p:cNvGraphicFramePr/>
          <p:nvPr>
            <p:extLst>
              <p:ext uri="{D42A27DB-BD31-4B8C-83A1-F6EECF244321}">
                <p14:modId xmlns:p14="http://schemas.microsoft.com/office/powerpoint/2010/main" val="116165873"/>
              </p:ext>
            </p:extLst>
          </p:nvPr>
        </p:nvGraphicFramePr>
        <p:xfrm>
          <a:off x="2274913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Graphique 51"/>
          <p:cNvGraphicFramePr/>
          <p:nvPr>
            <p:extLst>
              <p:ext uri="{D42A27DB-BD31-4B8C-83A1-F6EECF244321}">
                <p14:modId xmlns:p14="http://schemas.microsoft.com/office/powerpoint/2010/main" val="407760382"/>
              </p:ext>
            </p:extLst>
          </p:nvPr>
        </p:nvGraphicFramePr>
        <p:xfrm>
          <a:off x="3227413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3" name="Graphique 52"/>
          <p:cNvGraphicFramePr/>
          <p:nvPr>
            <p:extLst>
              <p:ext uri="{D42A27DB-BD31-4B8C-83A1-F6EECF244321}">
                <p14:modId xmlns:p14="http://schemas.microsoft.com/office/powerpoint/2010/main" val="1756921065"/>
              </p:ext>
            </p:extLst>
          </p:nvPr>
        </p:nvGraphicFramePr>
        <p:xfrm>
          <a:off x="3227413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5" name="Graphique 54"/>
          <p:cNvGraphicFramePr/>
          <p:nvPr>
            <p:extLst>
              <p:ext uri="{D42A27DB-BD31-4B8C-83A1-F6EECF244321}">
                <p14:modId xmlns:p14="http://schemas.microsoft.com/office/powerpoint/2010/main" val="401010083"/>
              </p:ext>
            </p:extLst>
          </p:nvPr>
        </p:nvGraphicFramePr>
        <p:xfrm>
          <a:off x="4218013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6" name="Graphique 55"/>
          <p:cNvGraphicFramePr/>
          <p:nvPr>
            <p:extLst>
              <p:ext uri="{D42A27DB-BD31-4B8C-83A1-F6EECF244321}">
                <p14:modId xmlns:p14="http://schemas.microsoft.com/office/powerpoint/2010/main" val="3475662415"/>
              </p:ext>
            </p:extLst>
          </p:nvPr>
        </p:nvGraphicFramePr>
        <p:xfrm>
          <a:off x="4151338" y="4702175"/>
          <a:ext cx="2102759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58" name="Graphique 57"/>
          <p:cNvGraphicFramePr/>
          <p:nvPr>
            <p:extLst>
              <p:ext uri="{D42A27DB-BD31-4B8C-83A1-F6EECF244321}">
                <p14:modId xmlns:p14="http://schemas.microsoft.com/office/powerpoint/2010/main" val="792907862"/>
              </p:ext>
            </p:extLst>
          </p:nvPr>
        </p:nvGraphicFramePr>
        <p:xfrm>
          <a:off x="5184696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59" name="Graphique 58"/>
          <p:cNvGraphicFramePr/>
          <p:nvPr>
            <p:extLst>
              <p:ext uri="{D42A27DB-BD31-4B8C-83A1-F6EECF244321}">
                <p14:modId xmlns:p14="http://schemas.microsoft.com/office/powerpoint/2010/main" val="112248085"/>
              </p:ext>
            </p:extLst>
          </p:nvPr>
        </p:nvGraphicFramePr>
        <p:xfrm>
          <a:off x="5184696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61" name="Graphique 60"/>
          <p:cNvGraphicFramePr/>
          <p:nvPr>
            <p:extLst>
              <p:ext uri="{D42A27DB-BD31-4B8C-83A1-F6EECF244321}">
                <p14:modId xmlns:p14="http://schemas.microsoft.com/office/powerpoint/2010/main" val="3429249661"/>
              </p:ext>
            </p:extLst>
          </p:nvPr>
        </p:nvGraphicFramePr>
        <p:xfrm>
          <a:off x="6191250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62" name="Graphique 61"/>
          <p:cNvGraphicFramePr/>
          <p:nvPr>
            <p:extLst>
              <p:ext uri="{D42A27DB-BD31-4B8C-83A1-F6EECF244321}">
                <p14:modId xmlns:p14="http://schemas.microsoft.com/office/powerpoint/2010/main" val="1289972666"/>
              </p:ext>
            </p:extLst>
          </p:nvPr>
        </p:nvGraphicFramePr>
        <p:xfrm>
          <a:off x="6191250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64" name="Graphique 63"/>
          <p:cNvGraphicFramePr/>
          <p:nvPr>
            <p:extLst>
              <p:ext uri="{D42A27DB-BD31-4B8C-83A1-F6EECF244321}">
                <p14:modId xmlns:p14="http://schemas.microsoft.com/office/powerpoint/2010/main" val="2789166521"/>
              </p:ext>
            </p:extLst>
          </p:nvPr>
        </p:nvGraphicFramePr>
        <p:xfrm>
          <a:off x="7062057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65" name="Graphique 64"/>
          <p:cNvGraphicFramePr/>
          <p:nvPr>
            <p:extLst>
              <p:ext uri="{D42A27DB-BD31-4B8C-83A1-F6EECF244321}">
                <p14:modId xmlns:p14="http://schemas.microsoft.com/office/powerpoint/2010/main" val="3692839793"/>
              </p:ext>
            </p:extLst>
          </p:nvPr>
        </p:nvGraphicFramePr>
        <p:xfrm>
          <a:off x="7062057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66" name="Graphique 65"/>
          <p:cNvGraphicFramePr/>
          <p:nvPr>
            <p:extLst>
              <p:ext uri="{D42A27DB-BD31-4B8C-83A1-F6EECF244321}">
                <p14:modId xmlns:p14="http://schemas.microsoft.com/office/powerpoint/2010/main" val="4263739427"/>
              </p:ext>
            </p:extLst>
          </p:nvPr>
        </p:nvGraphicFramePr>
        <p:xfrm>
          <a:off x="7942716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67" name="Graphique 66"/>
          <p:cNvGraphicFramePr/>
          <p:nvPr>
            <p:extLst>
              <p:ext uri="{D42A27DB-BD31-4B8C-83A1-F6EECF244321}">
                <p14:modId xmlns:p14="http://schemas.microsoft.com/office/powerpoint/2010/main" val="3709706206"/>
              </p:ext>
            </p:extLst>
          </p:nvPr>
        </p:nvGraphicFramePr>
        <p:xfrm>
          <a:off x="7941051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68" name="Graphique 67"/>
          <p:cNvGraphicFramePr/>
          <p:nvPr>
            <p:extLst>
              <p:ext uri="{D42A27DB-BD31-4B8C-83A1-F6EECF244321}">
                <p14:modId xmlns:p14="http://schemas.microsoft.com/office/powerpoint/2010/main" val="3211776546"/>
              </p:ext>
            </p:extLst>
          </p:nvPr>
        </p:nvGraphicFramePr>
        <p:xfrm>
          <a:off x="7941051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35" name="Graphique 34"/>
          <p:cNvGraphicFramePr/>
          <p:nvPr>
            <p:extLst>
              <p:ext uri="{D42A27DB-BD31-4B8C-83A1-F6EECF244321}">
                <p14:modId xmlns:p14="http://schemas.microsoft.com/office/powerpoint/2010/main" val="1445743926"/>
              </p:ext>
            </p:extLst>
          </p:nvPr>
        </p:nvGraphicFramePr>
        <p:xfrm>
          <a:off x="3227413" y="3156664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sp>
        <p:nvSpPr>
          <p:cNvPr id="37" name="ZoneTexte 36"/>
          <p:cNvSpPr txBox="1"/>
          <p:nvPr/>
        </p:nvSpPr>
        <p:spPr>
          <a:xfrm>
            <a:off x="4932390" y="507999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877923" y="494664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804604" y="337502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5080704" y="337676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54" name="Graphique 53"/>
          <p:cNvGraphicFramePr/>
          <p:nvPr>
            <p:extLst>
              <p:ext uri="{D42A27DB-BD31-4B8C-83A1-F6EECF244321}">
                <p14:modId xmlns:p14="http://schemas.microsoft.com/office/powerpoint/2010/main" val="2043343271"/>
              </p:ext>
            </p:extLst>
          </p:nvPr>
        </p:nvGraphicFramePr>
        <p:xfrm>
          <a:off x="4219678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3320565380"/>
              </p:ext>
            </p:extLst>
          </p:nvPr>
        </p:nvGraphicFramePr>
        <p:xfrm>
          <a:off x="5186361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41" name="Graphique 40"/>
          <p:cNvGraphicFramePr/>
          <p:nvPr>
            <p:extLst>
              <p:ext uri="{D42A27DB-BD31-4B8C-83A1-F6EECF244321}">
                <p14:modId xmlns:p14="http://schemas.microsoft.com/office/powerpoint/2010/main" val="635028490"/>
              </p:ext>
            </p:extLst>
          </p:nvPr>
        </p:nvGraphicFramePr>
        <p:xfrm>
          <a:off x="6192915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63" name="Graphique 62"/>
          <p:cNvGraphicFramePr/>
          <p:nvPr>
            <p:extLst>
              <p:ext uri="{D42A27DB-BD31-4B8C-83A1-F6EECF244321}">
                <p14:modId xmlns:p14="http://schemas.microsoft.com/office/powerpoint/2010/main" val="356787749"/>
              </p:ext>
            </p:extLst>
          </p:nvPr>
        </p:nvGraphicFramePr>
        <p:xfrm>
          <a:off x="7063722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sp>
        <p:nvSpPr>
          <p:cNvPr id="42" name="ZoneTexte 41"/>
          <p:cNvSpPr txBox="1"/>
          <p:nvPr/>
        </p:nvSpPr>
        <p:spPr>
          <a:xfrm>
            <a:off x="4941915" y="428942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5839823" y="4156074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5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Afficher l'image d'origine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35692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7380287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PSYCHOTROPES / ANXIOLYTIQUES</a:t>
            </a:r>
            <a:b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Professionnels en situation de dépendance ou à fort risque de dépendance</a:t>
            </a:r>
            <a:r>
              <a:rPr lang="fr-FR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fr-FR" sz="16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254675"/>
              </p:ext>
            </p:extLst>
          </p:nvPr>
        </p:nvGraphicFramePr>
        <p:xfrm>
          <a:off x="138535" y="2189030"/>
          <a:ext cx="2298303" cy="3301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8900"/>
                <a:gridCol w="939403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n=1901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ACTUELLEMENT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L'ONT ÉTÉ DANS LE PASSÉ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SONT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et/ou ONT ÉTÉ CONCERNÉS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05981"/>
              </p:ext>
            </p:extLst>
          </p:nvPr>
        </p:nvGraphicFramePr>
        <p:xfrm>
          <a:off x="2493885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PROFIL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599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Médecins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n=1379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Autres prof. de santé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n=522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965327"/>
              </p:ext>
            </p:extLst>
          </p:nvPr>
        </p:nvGraphicFramePr>
        <p:xfrm>
          <a:off x="4441966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5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SEXE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n=937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n=962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848637"/>
              </p:ext>
            </p:extLst>
          </p:nvPr>
        </p:nvGraphicFramePr>
        <p:xfrm>
          <a:off x="6396801" y="2190533"/>
          <a:ext cx="2624238" cy="32996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4746"/>
                <a:gridCol w="874746"/>
                <a:gridCol w="874746"/>
              </a:tblGrid>
              <a:tr h="30329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SECTEUR ACTIVITE 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Privé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n=1210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Public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n=409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(b)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n=259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(c)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aphique 12"/>
          <p:cNvGraphicFramePr/>
          <p:nvPr>
            <p:extLst>
              <p:ext uri="{D42A27DB-BD31-4B8C-83A1-F6EECF244321}">
                <p14:modId xmlns:p14="http://schemas.microsoft.com/office/powerpoint/2010/main" val="1874142519"/>
              </p:ext>
            </p:extLst>
          </p:nvPr>
        </p:nvGraphicFramePr>
        <p:xfrm>
          <a:off x="1295397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" name="Graphique 43"/>
          <p:cNvGraphicFramePr/>
          <p:nvPr>
            <p:extLst>
              <p:ext uri="{D42A27DB-BD31-4B8C-83A1-F6EECF244321}">
                <p14:modId xmlns:p14="http://schemas.microsoft.com/office/powerpoint/2010/main" val="1483841748"/>
              </p:ext>
            </p:extLst>
          </p:nvPr>
        </p:nvGraphicFramePr>
        <p:xfrm>
          <a:off x="1293732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Graphique 46"/>
          <p:cNvGraphicFramePr/>
          <p:nvPr>
            <p:extLst>
              <p:ext uri="{D42A27DB-BD31-4B8C-83A1-F6EECF244321}">
                <p14:modId xmlns:p14="http://schemas.microsoft.com/office/powerpoint/2010/main" val="4062832482"/>
              </p:ext>
            </p:extLst>
          </p:nvPr>
        </p:nvGraphicFramePr>
        <p:xfrm>
          <a:off x="1293732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584891421"/>
              </p:ext>
            </p:extLst>
          </p:nvPr>
        </p:nvGraphicFramePr>
        <p:xfrm>
          <a:off x="2276578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9" name="Graphique 48"/>
          <p:cNvGraphicFramePr/>
          <p:nvPr>
            <p:extLst>
              <p:ext uri="{D42A27DB-BD31-4B8C-83A1-F6EECF244321}">
                <p14:modId xmlns:p14="http://schemas.microsoft.com/office/powerpoint/2010/main" val="1660159788"/>
              </p:ext>
            </p:extLst>
          </p:nvPr>
        </p:nvGraphicFramePr>
        <p:xfrm>
          <a:off x="2274913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0" name="Graphique 49"/>
          <p:cNvGraphicFramePr/>
          <p:nvPr>
            <p:extLst>
              <p:ext uri="{D42A27DB-BD31-4B8C-83A1-F6EECF244321}">
                <p14:modId xmlns:p14="http://schemas.microsoft.com/office/powerpoint/2010/main" val="3046717090"/>
              </p:ext>
            </p:extLst>
          </p:nvPr>
        </p:nvGraphicFramePr>
        <p:xfrm>
          <a:off x="2274913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Graphique 51"/>
          <p:cNvGraphicFramePr/>
          <p:nvPr>
            <p:extLst>
              <p:ext uri="{D42A27DB-BD31-4B8C-83A1-F6EECF244321}">
                <p14:modId xmlns:p14="http://schemas.microsoft.com/office/powerpoint/2010/main" val="760990161"/>
              </p:ext>
            </p:extLst>
          </p:nvPr>
        </p:nvGraphicFramePr>
        <p:xfrm>
          <a:off x="3227413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3" name="Graphique 52"/>
          <p:cNvGraphicFramePr/>
          <p:nvPr>
            <p:extLst>
              <p:ext uri="{D42A27DB-BD31-4B8C-83A1-F6EECF244321}">
                <p14:modId xmlns:p14="http://schemas.microsoft.com/office/powerpoint/2010/main" val="2466499213"/>
              </p:ext>
            </p:extLst>
          </p:nvPr>
        </p:nvGraphicFramePr>
        <p:xfrm>
          <a:off x="3227413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4" name="Graphique 53"/>
          <p:cNvGraphicFramePr/>
          <p:nvPr>
            <p:extLst>
              <p:ext uri="{D42A27DB-BD31-4B8C-83A1-F6EECF244321}">
                <p14:modId xmlns:p14="http://schemas.microsoft.com/office/powerpoint/2010/main" val="1951095178"/>
              </p:ext>
            </p:extLst>
          </p:nvPr>
        </p:nvGraphicFramePr>
        <p:xfrm>
          <a:off x="4219678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5" name="Graphique 54"/>
          <p:cNvGraphicFramePr/>
          <p:nvPr>
            <p:extLst>
              <p:ext uri="{D42A27DB-BD31-4B8C-83A1-F6EECF244321}">
                <p14:modId xmlns:p14="http://schemas.microsoft.com/office/powerpoint/2010/main" val="913848348"/>
              </p:ext>
            </p:extLst>
          </p:nvPr>
        </p:nvGraphicFramePr>
        <p:xfrm>
          <a:off x="4218013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56" name="Graphique 55"/>
          <p:cNvGraphicFramePr/>
          <p:nvPr>
            <p:extLst>
              <p:ext uri="{D42A27DB-BD31-4B8C-83A1-F6EECF244321}">
                <p14:modId xmlns:p14="http://schemas.microsoft.com/office/powerpoint/2010/main" val="1476842471"/>
              </p:ext>
            </p:extLst>
          </p:nvPr>
        </p:nvGraphicFramePr>
        <p:xfrm>
          <a:off x="4218013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1626227510"/>
              </p:ext>
            </p:extLst>
          </p:nvPr>
        </p:nvGraphicFramePr>
        <p:xfrm>
          <a:off x="5186361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58" name="Graphique 57"/>
          <p:cNvGraphicFramePr/>
          <p:nvPr>
            <p:extLst>
              <p:ext uri="{D42A27DB-BD31-4B8C-83A1-F6EECF244321}">
                <p14:modId xmlns:p14="http://schemas.microsoft.com/office/powerpoint/2010/main" val="1209587622"/>
              </p:ext>
            </p:extLst>
          </p:nvPr>
        </p:nvGraphicFramePr>
        <p:xfrm>
          <a:off x="5184696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59" name="Graphique 58"/>
          <p:cNvGraphicFramePr/>
          <p:nvPr>
            <p:extLst>
              <p:ext uri="{D42A27DB-BD31-4B8C-83A1-F6EECF244321}">
                <p14:modId xmlns:p14="http://schemas.microsoft.com/office/powerpoint/2010/main" val="1395809374"/>
              </p:ext>
            </p:extLst>
          </p:nvPr>
        </p:nvGraphicFramePr>
        <p:xfrm>
          <a:off x="5184696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60" name="Graphique 59"/>
          <p:cNvGraphicFramePr/>
          <p:nvPr>
            <p:extLst>
              <p:ext uri="{D42A27DB-BD31-4B8C-83A1-F6EECF244321}">
                <p14:modId xmlns:p14="http://schemas.microsoft.com/office/powerpoint/2010/main" val="3924920854"/>
              </p:ext>
            </p:extLst>
          </p:nvPr>
        </p:nvGraphicFramePr>
        <p:xfrm>
          <a:off x="6192915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63" name="Graphique 62"/>
          <p:cNvGraphicFramePr/>
          <p:nvPr>
            <p:extLst>
              <p:ext uri="{D42A27DB-BD31-4B8C-83A1-F6EECF244321}">
                <p14:modId xmlns:p14="http://schemas.microsoft.com/office/powerpoint/2010/main" val="2326889803"/>
              </p:ext>
            </p:extLst>
          </p:nvPr>
        </p:nvGraphicFramePr>
        <p:xfrm>
          <a:off x="7063722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66" name="Graphique 65"/>
          <p:cNvGraphicFramePr/>
          <p:nvPr>
            <p:extLst>
              <p:ext uri="{D42A27DB-BD31-4B8C-83A1-F6EECF244321}">
                <p14:modId xmlns:p14="http://schemas.microsoft.com/office/powerpoint/2010/main" val="1686687670"/>
              </p:ext>
            </p:extLst>
          </p:nvPr>
        </p:nvGraphicFramePr>
        <p:xfrm>
          <a:off x="7942716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67" name="Graphique 66"/>
          <p:cNvGraphicFramePr/>
          <p:nvPr>
            <p:extLst>
              <p:ext uri="{D42A27DB-BD31-4B8C-83A1-F6EECF244321}">
                <p14:modId xmlns:p14="http://schemas.microsoft.com/office/powerpoint/2010/main" val="37622816"/>
              </p:ext>
            </p:extLst>
          </p:nvPr>
        </p:nvGraphicFramePr>
        <p:xfrm>
          <a:off x="7941051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68" name="Graphique 67"/>
          <p:cNvGraphicFramePr/>
          <p:nvPr>
            <p:extLst>
              <p:ext uri="{D42A27DB-BD31-4B8C-83A1-F6EECF244321}">
                <p14:modId xmlns:p14="http://schemas.microsoft.com/office/powerpoint/2010/main" val="738763242"/>
              </p:ext>
            </p:extLst>
          </p:nvPr>
        </p:nvGraphicFramePr>
        <p:xfrm>
          <a:off x="7941051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61" name="Graphique 60"/>
          <p:cNvGraphicFramePr/>
          <p:nvPr>
            <p:extLst>
              <p:ext uri="{D42A27DB-BD31-4B8C-83A1-F6EECF244321}">
                <p14:modId xmlns:p14="http://schemas.microsoft.com/office/powerpoint/2010/main" val="1677850922"/>
              </p:ext>
            </p:extLst>
          </p:nvPr>
        </p:nvGraphicFramePr>
        <p:xfrm>
          <a:off x="6191250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62" name="Graphique 61"/>
          <p:cNvGraphicFramePr/>
          <p:nvPr>
            <p:extLst>
              <p:ext uri="{D42A27DB-BD31-4B8C-83A1-F6EECF244321}">
                <p14:modId xmlns:p14="http://schemas.microsoft.com/office/powerpoint/2010/main" val="4115262396"/>
              </p:ext>
            </p:extLst>
          </p:nvPr>
        </p:nvGraphicFramePr>
        <p:xfrm>
          <a:off x="6191250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64" name="Graphique 63"/>
          <p:cNvGraphicFramePr/>
          <p:nvPr>
            <p:extLst>
              <p:ext uri="{D42A27DB-BD31-4B8C-83A1-F6EECF244321}">
                <p14:modId xmlns:p14="http://schemas.microsoft.com/office/powerpoint/2010/main" val="2271602679"/>
              </p:ext>
            </p:extLst>
          </p:nvPr>
        </p:nvGraphicFramePr>
        <p:xfrm>
          <a:off x="7062057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65" name="Graphique 64"/>
          <p:cNvGraphicFramePr/>
          <p:nvPr>
            <p:extLst>
              <p:ext uri="{D42A27DB-BD31-4B8C-83A1-F6EECF244321}">
                <p14:modId xmlns:p14="http://schemas.microsoft.com/office/powerpoint/2010/main" val="716626915"/>
              </p:ext>
            </p:extLst>
          </p:nvPr>
        </p:nvGraphicFramePr>
        <p:xfrm>
          <a:off x="7062057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sp>
        <p:nvSpPr>
          <p:cNvPr id="34" name="ZoneTexte 33"/>
          <p:cNvSpPr txBox="1"/>
          <p:nvPr/>
        </p:nvSpPr>
        <p:spPr>
          <a:xfrm>
            <a:off x="2949090" y="33750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017084" y="42894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046563" y="4168060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017988" y="4949110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022166" y="506269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7782497" y="4938470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6959517" y="5072220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927773" y="4300695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763447" y="415924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fr-FR" sz="1000" dirty="0" err="1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a,c</a:t>
            </a:r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8641664" y="4300695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6" name="Graphique 45"/>
          <p:cNvGraphicFramePr/>
          <p:nvPr>
            <p:extLst>
              <p:ext uri="{D42A27DB-BD31-4B8C-83A1-F6EECF244321}">
                <p14:modId xmlns:p14="http://schemas.microsoft.com/office/powerpoint/2010/main" val="1492354696"/>
              </p:ext>
            </p:extLst>
          </p:nvPr>
        </p:nvGraphicFramePr>
        <p:xfrm>
          <a:off x="3227413" y="3156664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sp>
        <p:nvSpPr>
          <p:cNvPr id="35" name="ZoneTexte 34"/>
          <p:cNvSpPr txBox="1"/>
          <p:nvPr/>
        </p:nvSpPr>
        <p:spPr>
          <a:xfrm>
            <a:off x="3782744" y="3395821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1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5" descr="Afficher l'image d'origine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94056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7380287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STUPEFIANTS</a:t>
            </a:r>
            <a:b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Professionnels en situation de dépendance ou à fort risque de dépendance</a:t>
            </a:r>
            <a:r>
              <a:rPr lang="fr-FR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fr-FR" sz="1000" b="1" i="1" u="sng" dirty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479778"/>
              </p:ext>
            </p:extLst>
          </p:nvPr>
        </p:nvGraphicFramePr>
        <p:xfrm>
          <a:off x="138535" y="2189030"/>
          <a:ext cx="2298303" cy="3301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8900"/>
                <a:gridCol w="939403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n=1901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ACTUELLEMENT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L'ONT ÉTÉ DANS LE PASSÉ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SONT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et/ou ONT ÉTÉ CONCERNÉS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417164"/>
              </p:ext>
            </p:extLst>
          </p:nvPr>
        </p:nvGraphicFramePr>
        <p:xfrm>
          <a:off x="2493885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PROFIL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599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Médecins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n=1379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Autres prof. de santé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n=522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171143"/>
              </p:ext>
            </p:extLst>
          </p:nvPr>
        </p:nvGraphicFramePr>
        <p:xfrm>
          <a:off x="4441966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5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SEXE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n=937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n=962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267052"/>
              </p:ext>
            </p:extLst>
          </p:nvPr>
        </p:nvGraphicFramePr>
        <p:xfrm>
          <a:off x="6396801" y="2190533"/>
          <a:ext cx="2624238" cy="32996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4746"/>
                <a:gridCol w="874746"/>
                <a:gridCol w="874746"/>
              </a:tblGrid>
              <a:tr h="30329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SECTEUR ACTIVITE 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Privé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n=1210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Public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n=409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aphique 12"/>
          <p:cNvGraphicFramePr/>
          <p:nvPr>
            <p:extLst>
              <p:ext uri="{D42A27DB-BD31-4B8C-83A1-F6EECF244321}">
                <p14:modId xmlns:p14="http://schemas.microsoft.com/office/powerpoint/2010/main" val="2263825733"/>
              </p:ext>
            </p:extLst>
          </p:nvPr>
        </p:nvGraphicFramePr>
        <p:xfrm>
          <a:off x="1295397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" name="Graphique 43"/>
          <p:cNvGraphicFramePr/>
          <p:nvPr>
            <p:extLst>
              <p:ext uri="{D42A27DB-BD31-4B8C-83A1-F6EECF244321}">
                <p14:modId xmlns:p14="http://schemas.microsoft.com/office/powerpoint/2010/main" val="3913338447"/>
              </p:ext>
            </p:extLst>
          </p:nvPr>
        </p:nvGraphicFramePr>
        <p:xfrm>
          <a:off x="1293732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Graphique 46"/>
          <p:cNvGraphicFramePr/>
          <p:nvPr>
            <p:extLst>
              <p:ext uri="{D42A27DB-BD31-4B8C-83A1-F6EECF244321}">
                <p14:modId xmlns:p14="http://schemas.microsoft.com/office/powerpoint/2010/main" val="3018679714"/>
              </p:ext>
            </p:extLst>
          </p:nvPr>
        </p:nvGraphicFramePr>
        <p:xfrm>
          <a:off x="1293732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Graphique 33"/>
          <p:cNvGraphicFramePr/>
          <p:nvPr>
            <p:extLst>
              <p:ext uri="{D42A27DB-BD31-4B8C-83A1-F6EECF244321}">
                <p14:modId xmlns:p14="http://schemas.microsoft.com/office/powerpoint/2010/main" val="362118179"/>
              </p:ext>
            </p:extLst>
          </p:nvPr>
        </p:nvGraphicFramePr>
        <p:xfrm>
          <a:off x="2286000" y="31400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5" name="Graphique 34"/>
          <p:cNvGraphicFramePr/>
          <p:nvPr>
            <p:extLst>
              <p:ext uri="{D42A27DB-BD31-4B8C-83A1-F6EECF244321}">
                <p14:modId xmlns:p14="http://schemas.microsoft.com/office/powerpoint/2010/main" val="3656226178"/>
              </p:ext>
            </p:extLst>
          </p:nvPr>
        </p:nvGraphicFramePr>
        <p:xfrm>
          <a:off x="2284335" y="39243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6" name="Graphique 35"/>
          <p:cNvGraphicFramePr/>
          <p:nvPr>
            <p:extLst>
              <p:ext uri="{D42A27DB-BD31-4B8C-83A1-F6EECF244321}">
                <p14:modId xmlns:p14="http://schemas.microsoft.com/office/powerpoint/2010/main" val="1162660350"/>
              </p:ext>
            </p:extLst>
          </p:nvPr>
        </p:nvGraphicFramePr>
        <p:xfrm>
          <a:off x="2284335" y="470535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Graphique 36"/>
          <p:cNvGraphicFramePr/>
          <p:nvPr>
            <p:extLst>
              <p:ext uri="{D42A27DB-BD31-4B8C-83A1-F6EECF244321}">
                <p14:modId xmlns:p14="http://schemas.microsoft.com/office/powerpoint/2010/main" val="2514115859"/>
              </p:ext>
            </p:extLst>
          </p:nvPr>
        </p:nvGraphicFramePr>
        <p:xfrm>
          <a:off x="3217888" y="31400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8" name="Graphique 37"/>
          <p:cNvGraphicFramePr/>
          <p:nvPr>
            <p:extLst>
              <p:ext uri="{D42A27DB-BD31-4B8C-83A1-F6EECF244321}">
                <p14:modId xmlns:p14="http://schemas.microsoft.com/office/powerpoint/2010/main" val="778399004"/>
              </p:ext>
            </p:extLst>
          </p:nvPr>
        </p:nvGraphicFramePr>
        <p:xfrm>
          <a:off x="3216223" y="39243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9" name="Graphique 38"/>
          <p:cNvGraphicFramePr/>
          <p:nvPr>
            <p:extLst>
              <p:ext uri="{D42A27DB-BD31-4B8C-83A1-F6EECF244321}">
                <p14:modId xmlns:p14="http://schemas.microsoft.com/office/powerpoint/2010/main" val="3632522726"/>
              </p:ext>
            </p:extLst>
          </p:nvPr>
        </p:nvGraphicFramePr>
        <p:xfrm>
          <a:off x="3216223" y="470535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0" name="Graphique 39"/>
          <p:cNvGraphicFramePr/>
          <p:nvPr>
            <p:extLst>
              <p:ext uri="{D42A27DB-BD31-4B8C-83A1-F6EECF244321}">
                <p14:modId xmlns:p14="http://schemas.microsoft.com/office/powerpoint/2010/main" val="3125467841"/>
              </p:ext>
            </p:extLst>
          </p:nvPr>
        </p:nvGraphicFramePr>
        <p:xfrm>
          <a:off x="4229203" y="31400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1" name="Graphique 40"/>
          <p:cNvGraphicFramePr/>
          <p:nvPr>
            <p:extLst>
              <p:ext uri="{D42A27DB-BD31-4B8C-83A1-F6EECF244321}">
                <p14:modId xmlns:p14="http://schemas.microsoft.com/office/powerpoint/2010/main" val="1753337824"/>
              </p:ext>
            </p:extLst>
          </p:nvPr>
        </p:nvGraphicFramePr>
        <p:xfrm>
          <a:off x="4227538" y="39243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42" name="Graphique 41"/>
          <p:cNvGraphicFramePr/>
          <p:nvPr>
            <p:extLst>
              <p:ext uri="{D42A27DB-BD31-4B8C-83A1-F6EECF244321}">
                <p14:modId xmlns:p14="http://schemas.microsoft.com/office/powerpoint/2010/main" val="3600756105"/>
              </p:ext>
            </p:extLst>
          </p:nvPr>
        </p:nvGraphicFramePr>
        <p:xfrm>
          <a:off x="4227538" y="470535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3" name="Graphique 42"/>
          <p:cNvGraphicFramePr/>
          <p:nvPr>
            <p:extLst>
              <p:ext uri="{D42A27DB-BD31-4B8C-83A1-F6EECF244321}">
                <p14:modId xmlns:p14="http://schemas.microsoft.com/office/powerpoint/2010/main" val="316578373"/>
              </p:ext>
            </p:extLst>
          </p:nvPr>
        </p:nvGraphicFramePr>
        <p:xfrm>
          <a:off x="5186361" y="31400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45" name="Graphique 44"/>
          <p:cNvGraphicFramePr/>
          <p:nvPr>
            <p:extLst>
              <p:ext uri="{D42A27DB-BD31-4B8C-83A1-F6EECF244321}">
                <p14:modId xmlns:p14="http://schemas.microsoft.com/office/powerpoint/2010/main" val="1477502238"/>
              </p:ext>
            </p:extLst>
          </p:nvPr>
        </p:nvGraphicFramePr>
        <p:xfrm>
          <a:off x="5184696" y="39243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46" name="Graphique 45"/>
          <p:cNvGraphicFramePr/>
          <p:nvPr>
            <p:extLst>
              <p:ext uri="{D42A27DB-BD31-4B8C-83A1-F6EECF244321}">
                <p14:modId xmlns:p14="http://schemas.microsoft.com/office/powerpoint/2010/main" val="1754186570"/>
              </p:ext>
            </p:extLst>
          </p:nvPr>
        </p:nvGraphicFramePr>
        <p:xfrm>
          <a:off x="5184696" y="470535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69" name="Graphique 68"/>
          <p:cNvGraphicFramePr/>
          <p:nvPr>
            <p:extLst>
              <p:ext uri="{D42A27DB-BD31-4B8C-83A1-F6EECF244321}">
                <p14:modId xmlns:p14="http://schemas.microsoft.com/office/powerpoint/2010/main" val="478860700"/>
              </p:ext>
            </p:extLst>
          </p:nvPr>
        </p:nvGraphicFramePr>
        <p:xfrm>
          <a:off x="6196011" y="31400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70" name="Graphique 69"/>
          <p:cNvGraphicFramePr/>
          <p:nvPr>
            <p:extLst>
              <p:ext uri="{D42A27DB-BD31-4B8C-83A1-F6EECF244321}">
                <p14:modId xmlns:p14="http://schemas.microsoft.com/office/powerpoint/2010/main" val="946151093"/>
              </p:ext>
            </p:extLst>
          </p:nvPr>
        </p:nvGraphicFramePr>
        <p:xfrm>
          <a:off x="6194346" y="39243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71" name="Graphique 70"/>
          <p:cNvGraphicFramePr/>
          <p:nvPr>
            <p:extLst>
              <p:ext uri="{D42A27DB-BD31-4B8C-83A1-F6EECF244321}">
                <p14:modId xmlns:p14="http://schemas.microsoft.com/office/powerpoint/2010/main" val="241114728"/>
              </p:ext>
            </p:extLst>
          </p:nvPr>
        </p:nvGraphicFramePr>
        <p:xfrm>
          <a:off x="6194346" y="470535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72" name="Graphique 71"/>
          <p:cNvGraphicFramePr/>
          <p:nvPr>
            <p:extLst>
              <p:ext uri="{D42A27DB-BD31-4B8C-83A1-F6EECF244321}">
                <p14:modId xmlns:p14="http://schemas.microsoft.com/office/powerpoint/2010/main" val="821859464"/>
              </p:ext>
            </p:extLst>
          </p:nvPr>
        </p:nvGraphicFramePr>
        <p:xfrm>
          <a:off x="7058024" y="31400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73" name="Graphique 72"/>
          <p:cNvGraphicFramePr/>
          <p:nvPr>
            <p:extLst>
              <p:ext uri="{D42A27DB-BD31-4B8C-83A1-F6EECF244321}">
                <p14:modId xmlns:p14="http://schemas.microsoft.com/office/powerpoint/2010/main" val="1789837645"/>
              </p:ext>
            </p:extLst>
          </p:nvPr>
        </p:nvGraphicFramePr>
        <p:xfrm>
          <a:off x="7056359" y="39243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74" name="Graphique 73"/>
          <p:cNvGraphicFramePr/>
          <p:nvPr>
            <p:extLst>
              <p:ext uri="{D42A27DB-BD31-4B8C-83A1-F6EECF244321}">
                <p14:modId xmlns:p14="http://schemas.microsoft.com/office/powerpoint/2010/main" val="1622941929"/>
              </p:ext>
            </p:extLst>
          </p:nvPr>
        </p:nvGraphicFramePr>
        <p:xfrm>
          <a:off x="7056359" y="470535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75" name="Graphique 74"/>
          <p:cNvGraphicFramePr/>
          <p:nvPr>
            <p:extLst>
              <p:ext uri="{D42A27DB-BD31-4B8C-83A1-F6EECF244321}">
                <p14:modId xmlns:p14="http://schemas.microsoft.com/office/powerpoint/2010/main" val="3980941143"/>
              </p:ext>
            </p:extLst>
          </p:nvPr>
        </p:nvGraphicFramePr>
        <p:xfrm>
          <a:off x="7938811" y="3136900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76" name="Graphique 75"/>
          <p:cNvGraphicFramePr/>
          <p:nvPr>
            <p:extLst>
              <p:ext uri="{D42A27DB-BD31-4B8C-83A1-F6EECF244321}">
                <p14:modId xmlns:p14="http://schemas.microsoft.com/office/powerpoint/2010/main" val="3269356324"/>
              </p:ext>
            </p:extLst>
          </p:nvPr>
        </p:nvGraphicFramePr>
        <p:xfrm>
          <a:off x="7937146" y="392112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77" name="Graphique 76"/>
          <p:cNvGraphicFramePr/>
          <p:nvPr>
            <p:extLst>
              <p:ext uri="{D42A27DB-BD31-4B8C-83A1-F6EECF244321}">
                <p14:modId xmlns:p14="http://schemas.microsoft.com/office/powerpoint/2010/main" val="859620421"/>
              </p:ext>
            </p:extLst>
          </p:nvPr>
        </p:nvGraphicFramePr>
        <p:xfrm>
          <a:off x="7937146" y="4702175"/>
          <a:ext cx="1743077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pic>
        <p:nvPicPr>
          <p:cNvPr id="48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Afficher l'image d'origine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90174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179512" y="1255424"/>
            <a:ext cx="7380287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 SYNTHESE</a:t>
            </a:r>
            <a:r>
              <a:rPr lang="fr-FR" sz="1600" b="1" dirty="0" smtClean="0">
                <a:solidFill>
                  <a:srgbClr val="00009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                                       </a:t>
            </a:r>
            <a:r>
              <a:rPr lang="fr-FR" sz="1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Sont </a:t>
            </a:r>
            <a:r>
              <a:rPr lang="fr-FR" sz="14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ou ont été concernés par…</a:t>
            </a:r>
          </a:p>
          <a:p>
            <a:pPr>
              <a:spcBef>
                <a:spcPct val="50000"/>
              </a:spcBef>
              <a:defRPr/>
            </a:pPr>
            <a:endParaRPr lang="fr-FR" sz="1200" b="1" dirty="0" smtClean="0">
              <a:solidFill>
                <a:srgbClr val="00009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AutoShape 4" descr="Résultat de recherche d'images pour &quot;bonhomme blanc 3D épuisé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50" y="177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algn="r">
              <a:defRPr/>
            </a:pPr>
            <a:r>
              <a:rPr lang="fr-FR" sz="1400" dirty="0" smtClean="0">
                <a:solidFill>
                  <a:srgbClr val="1F497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 SOUFFRANCES DES PROFESSIONNELS DE SANTÉ</a:t>
            </a:r>
            <a:endParaRPr lang="fr-FR" sz="1400" dirty="0">
              <a:solidFill>
                <a:srgbClr val="1F497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831594" y="6567056"/>
            <a:ext cx="252788" cy="249186"/>
          </a:xfrm>
          <a:prstGeom prst="ellipse">
            <a:avLst/>
          </a:prstGeom>
          <a:solidFill>
            <a:srgbClr val="CE76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fr-FR" sz="105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8" name="Tableau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034377"/>
              </p:ext>
            </p:extLst>
          </p:nvPr>
        </p:nvGraphicFramePr>
        <p:xfrm>
          <a:off x="138535" y="2189030"/>
          <a:ext cx="2298303" cy="3301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8900"/>
                <a:gridCol w="939403"/>
              </a:tblGrid>
              <a:tr h="3048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n=1901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LE</a:t>
                      </a:r>
                      <a:r>
                        <a:rPr lang="fr-FR" sz="1000" b="0" u="none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BURN</a:t>
                      </a:r>
                      <a:r>
                        <a:rPr lang="fr-FR" sz="1000" b="0" u="none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OUT</a:t>
                      </a:r>
                      <a:endParaRPr lang="fr-FR" sz="1000" b="0" u="non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3600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DES</a:t>
                      </a:r>
                      <a:r>
                        <a:rPr lang="fr-FR" sz="1000" b="0" u="none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PROBLÈMES D'ADDICTION </a:t>
                      </a:r>
                    </a:p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/>
                      </a:r>
                      <a:br>
                        <a:rPr lang="fr-FR" sz="1000" b="0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</a:br>
                      <a:r>
                        <a:rPr lang="fr-FR" sz="800" b="0" i="1" u="none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(Alcool / Psychotropes-Anxiolytiques / Stupéfiants)</a:t>
                      </a:r>
                      <a:endParaRPr lang="fr-FR" sz="800" b="0" i="1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3600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LE BURN OUT </a:t>
                      </a:r>
                    </a:p>
                    <a:p>
                      <a:pPr marL="0" lvl="0" indent="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et/ou un      PROBLEME             D’ ADDICTION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68580" marR="3600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" name="Tableau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6549"/>
              </p:ext>
            </p:extLst>
          </p:nvPr>
        </p:nvGraphicFramePr>
        <p:xfrm>
          <a:off x="2493885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PROFIL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599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Médecins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n=1379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Autres prof. de santé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n=522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" name="Tableau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724714"/>
              </p:ext>
            </p:extLst>
          </p:nvPr>
        </p:nvGraphicFramePr>
        <p:xfrm>
          <a:off x="4441966" y="2195965"/>
          <a:ext cx="1878806" cy="32942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9403"/>
                <a:gridCol w="939403"/>
              </a:tblGrid>
              <a:tr h="297865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SEXE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n=937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Femmes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n=962</a:t>
                      </a:r>
                      <a:endParaRPr lang="fr-FR" sz="105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au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695062"/>
              </p:ext>
            </p:extLst>
          </p:nvPr>
        </p:nvGraphicFramePr>
        <p:xfrm>
          <a:off x="6396801" y="2190533"/>
          <a:ext cx="2624238" cy="32996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4746"/>
                <a:gridCol w="874746"/>
                <a:gridCol w="874746"/>
              </a:tblGrid>
              <a:tr h="30329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SECTEUR ACTIVITE </a:t>
                      </a:r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5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Privé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n=1210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Public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n=409 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(b)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Mixtes </a:t>
                      </a:r>
                      <a:b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FR" sz="105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n=259</a:t>
                      </a:r>
                      <a:r>
                        <a:rPr lang="fr-FR" sz="1050" b="0" dirty="0" smtClean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(c)</a:t>
                      </a:r>
                      <a:endParaRPr lang="fr-FR" sz="1050" b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4B8DC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BAD1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D1E8"/>
                    </a:solidFill>
                  </a:tcPr>
                </a:tc>
              </a:tr>
              <a:tr h="795592"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rgbClr val="D9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E6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Graphique 46"/>
          <p:cNvGraphicFramePr/>
          <p:nvPr>
            <p:extLst>
              <p:ext uri="{D42A27DB-BD31-4B8C-83A1-F6EECF244321}">
                <p14:modId xmlns:p14="http://schemas.microsoft.com/office/powerpoint/2010/main" val="1421989097"/>
              </p:ext>
            </p:extLst>
          </p:nvPr>
        </p:nvGraphicFramePr>
        <p:xfrm>
          <a:off x="1057273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6" name="Graphique 55"/>
          <p:cNvGraphicFramePr/>
          <p:nvPr>
            <p:extLst>
              <p:ext uri="{D42A27DB-BD31-4B8C-83A1-F6EECF244321}">
                <p14:modId xmlns:p14="http://schemas.microsoft.com/office/powerpoint/2010/main" val="3859691553"/>
              </p:ext>
            </p:extLst>
          </p:nvPr>
        </p:nvGraphicFramePr>
        <p:xfrm>
          <a:off x="2067217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7" name="Graphique 56"/>
          <p:cNvGraphicFramePr/>
          <p:nvPr>
            <p:extLst>
              <p:ext uri="{D42A27DB-BD31-4B8C-83A1-F6EECF244321}">
                <p14:modId xmlns:p14="http://schemas.microsoft.com/office/powerpoint/2010/main" val="884149607"/>
              </p:ext>
            </p:extLst>
          </p:nvPr>
        </p:nvGraphicFramePr>
        <p:xfrm>
          <a:off x="2987673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8" name="Graphique 57"/>
          <p:cNvGraphicFramePr/>
          <p:nvPr>
            <p:extLst>
              <p:ext uri="{D42A27DB-BD31-4B8C-83A1-F6EECF244321}">
                <p14:modId xmlns:p14="http://schemas.microsoft.com/office/powerpoint/2010/main" val="3346637097"/>
              </p:ext>
            </p:extLst>
          </p:nvPr>
        </p:nvGraphicFramePr>
        <p:xfrm>
          <a:off x="4008064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9" name="Graphique 58"/>
          <p:cNvGraphicFramePr/>
          <p:nvPr>
            <p:extLst>
              <p:ext uri="{D42A27DB-BD31-4B8C-83A1-F6EECF244321}">
                <p14:modId xmlns:p14="http://schemas.microsoft.com/office/powerpoint/2010/main" val="2215019371"/>
              </p:ext>
            </p:extLst>
          </p:nvPr>
        </p:nvGraphicFramePr>
        <p:xfrm>
          <a:off x="4952723" y="31369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0" name="ZoneTexte 59"/>
          <p:cNvSpPr txBox="1"/>
          <p:nvPr/>
        </p:nvSpPr>
        <p:spPr>
          <a:xfrm>
            <a:off x="2962187" y="3519171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61" name="Graphique 60"/>
          <p:cNvGraphicFramePr/>
          <p:nvPr>
            <p:extLst>
              <p:ext uri="{D42A27DB-BD31-4B8C-83A1-F6EECF244321}">
                <p14:modId xmlns:p14="http://schemas.microsoft.com/office/powerpoint/2010/main" val="3170468124"/>
              </p:ext>
            </p:extLst>
          </p:nvPr>
        </p:nvGraphicFramePr>
        <p:xfrm>
          <a:off x="5975264" y="31305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2" name="ZoneTexte 61"/>
          <p:cNvSpPr txBox="1"/>
          <p:nvPr/>
        </p:nvSpPr>
        <p:spPr>
          <a:xfrm>
            <a:off x="3860130" y="3519171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63" name="Graphique 62"/>
          <p:cNvGraphicFramePr/>
          <p:nvPr>
            <p:extLst>
              <p:ext uri="{D42A27DB-BD31-4B8C-83A1-F6EECF244321}">
                <p14:modId xmlns:p14="http://schemas.microsoft.com/office/powerpoint/2010/main" val="1616723427"/>
              </p:ext>
            </p:extLst>
          </p:nvPr>
        </p:nvGraphicFramePr>
        <p:xfrm>
          <a:off x="6834515" y="31305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82" name="Graphique 81"/>
          <p:cNvGraphicFramePr/>
          <p:nvPr>
            <p:extLst>
              <p:ext uri="{D42A27DB-BD31-4B8C-83A1-F6EECF244321}">
                <p14:modId xmlns:p14="http://schemas.microsoft.com/office/powerpoint/2010/main" val="1553052837"/>
              </p:ext>
            </p:extLst>
          </p:nvPr>
        </p:nvGraphicFramePr>
        <p:xfrm>
          <a:off x="7712505" y="31305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13" name="Graphique 112"/>
          <p:cNvGraphicFramePr/>
          <p:nvPr>
            <p:extLst>
              <p:ext uri="{D42A27DB-BD31-4B8C-83A1-F6EECF244321}">
                <p14:modId xmlns:p14="http://schemas.microsoft.com/office/powerpoint/2010/main" val="3146166312"/>
              </p:ext>
            </p:extLst>
          </p:nvPr>
        </p:nvGraphicFramePr>
        <p:xfrm>
          <a:off x="1057273" y="39306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14" name="Graphique 113"/>
          <p:cNvGraphicFramePr/>
          <p:nvPr>
            <p:extLst>
              <p:ext uri="{D42A27DB-BD31-4B8C-83A1-F6EECF244321}">
                <p14:modId xmlns:p14="http://schemas.microsoft.com/office/powerpoint/2010/main" val="4198959121"/>
              </p:ext>
            </p:extLst>
          </p:nvPr>
        </p:nvGraphicFramePr>
        <p:xfrm>
          <a:off x="2067217" y="39306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15" name="Graphique 114"/>
          <p:cNvGraphicFramePr/>
          <p:nvPr>
            <p:extLst>
              <p:ext uri="{D42A27DB-BD31-4B8C-83A1-F6EECF244321}">
                <p14:modId xmlns:p14="http://schemas.microsoft.com/office/powerpoint/2010/main" val="2151795396"/>
              </p:ext>
            </p:extLst>
          </p:nvPr>
        </p:nvGraphicFramePr>
        <p:xfrm>
          <a:off x="2987673" y="39306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16" name="Graphique 115"/>
          <p:cNvGraphicFramePr/>
          <p:nvPr>
            <p:extLst>
              <p:ext uri="{D42A27DB-BD31-4B8C-83A1-F6EECF244321}">
                <p14:modId xmlns:p14="http://schemas.microsoft.com/office/powerpoint/2010/main" val="2136964670"/>
              </p:ext>
            </p:extLst>
          </p:nvPr>
        </p:nvGraphicFramePr>
        <p:xfrm>
          <a:off x="4008064" y="39306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17" name="Graphique 116"/>
          <p:cNvGraphicFramePr/>
          <p:nvPr>
            <p:extLst>
              <p:ext uri="{D42A27DB-BD31-4B8C-83A1-F6EECF244321}">
                <p14:modId xmlns:p14="http://schemas.microsoft.com/office/powerpoint/2010/main" val="425413527"/>
              </p:ext>
            </p:extLst>
          </p:nvPr>
        </p:nvGraphicFramePr>
        <p:xfrm>
          <a:off x="4952723" y="393065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19" name="Graphique 118"/>
          <p:cNvGraphicFramePr/>
          <p:nvPr>
            <p:extLst>
              <p:ext uri="{D42A27DB-BD31-4B8C-83A1-F6EECF244321}">
                <p14:modId xmlns:p14="http://schemas.microsoft.com/office/powerpoint/2010/main" val="2318035756"/>
              </p:ext>
            </p:extLst>
          </p:nvPr>
        </p:nvGraphicFramePr>
        <p:xfrm>
          <a:off x="5975264" y="39243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21" name="Graphique 120"/>
          <p:cNvGraphicFramePr/>
          <p:nvPr>
            <p:extLst>
              <p:ext uri="{D42A27DB-BD31-4B8C-83A1-F6EECF244321}">
                <p14:modId xmlns:p14="http://schemas.microsoft.com/office/powerpoint/2010/main" val="2992627279"/>
              </p:ext>
            </p:extLst>
          </p:nvPr>
        </p:nvGraphicFramePr>
        <p:xfrm>
          <a:off x="6834515" y="39243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22" name="Graphique 121"/>
          <p:cNvGraphicFramePr/>
          <p:nvPr>
            <p:extLst>
              <p:ext uri="{D42A27DB-BD31-4B8C-83A1-F6EECF244321}">
                <p14:modId xmlns:p14="http://schemas.microsoft.com/office/powerpoint/2010/main" val="2275253033"/>
              </p:ext>
            </p:extLst>
          </p:nvPr>
        </p:nvGraphicFramePr>
        <p:xfrm>
          <a:off x="7712505" y="3924300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123" name="Graphique 122"/>
          <p:cNvGraphicFramePr/>
          <p:nvPr>
            <p:extLst>
              <p:ext uri="{D42A27DB-BD31-4B8C-83A1-F6EECF244321}">
                <p14:modId xmlns:p14="http://schemas.microsoft.com/office/powerpoint/2010/main" val="2123578915"/>
              </p:ext>
            </p:extLst>
          </p:nvPr>
        </p:nvGraphicFramePr>
        <p:xfrm>
          <a:off x="1057273" y="473090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24" name="Graphique 123"/>
          <p:cNvGraphicFramePr/>
          <p:nvPr>
            <p:extLst>
              <p:ext uri="{D42A27DB-BD31-4B8C-83A1-F6EECF244321}">
                <p14:modId xmlns:p14="http://schemas.microsoft.com/office/powerpoint/2010/main" val="211876155"/>
              </p:ext>
            </p:extLst>
          </p:nvPr>
        </p:nvGraphicFramePr>
        <p:xfrm>
          <a:off x="2067217" y="473090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125" name="Graphique 124"/>
          <p:cNvGraphicFramePr/>
          <p:nvPr>
            <p:extLst>
              <p:ext uri="{D42A27DB-BD31-4B8C-83A1-F6EECF244321}">
                <p14:modId xmlns:p14="http://schemas.microsoft.com/office/powerpoint/2010/main" val="2677345307"/>
              </p:ext>
            </p:extLst>
          </p:nvPr>
        </p:nvGraphicFramePr>
        <p:xfrm>
          <a:off x="2987673" y="473090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126" name="Graphique 125"/>
          <p:cNvGraphicFramePr/>
          <p:nvPr>
            <p:extLst>
              <p:ext uri="{D42A27DB-BD31-4B8C-83A1-F6EECF244321}">
                <p14:modId xmlns:p14="http://schemas.microsoft.com/office/powerpoint/2010/main" val="1952463748"/>
              </p:ext>
            </p:extLst>
          </p:nvPr>
        </p:nvGraphicFramePr>
        <p:xfrm>
          <a:off x="4008064" y="473090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127" name="Graphique 126"/>
          <p:cNvGraphicFramePr/>
          <p:nvPr>
            <p:extLst>
              <p:ext uri="{D42A27DB-BD31-4B8C-83A1-F6EECF244321}">
                <p14:modId xmlns:p14="http://schemas.microsoft.com/office/powerpoint/2010/main" val="4286511512"/>
              </p:ext>
            </p:extLst>
          </p:nvPr>
        </p:nvGraphicFramePr>
        <p:xfrm>
          <a:off x="4952723" y="473090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29" name="Graphique 128"/>
          <p:cNvGraphicFramePr/>
          <p:nvPr>
            <p:extLst>
              <p:ext uri="{D42A27DB-BD31-4B8C-83A1-F6EECF244321}">
                <p14:modId xmlns:p14="http://schemas.microsoft.com/office/powerpoint/2010/main" val="1102071546"/>
              </p:ext>
            </p:extLst>
          </p:nvPr>
        </p:nvGraphicFramePr>
        <p:xfrm>
          <a:off x="5975264" y="472455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31" name="Graphique 130"/>
          <p:cNvGraphicFramePr/>
          <p:nvPr>
            <p:extLst>
              <p:ext uri="{D42A27DB-BD31-4B8C-83A1-F6EECF244321}">
                <p14:modId xmlns:p14="http://schemas.microsoft.com/office/powerpoint/2010/main" val="1512973105"/>
              </p:ext>
            </p:extLst>
          </p:nvPr>
        </p:nvGraphicFramePr>
        <p:xfrm>
          <a:off x="6834515" y="472455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32" name="Graphique 131"/>
          <p:cNvGraphicFramePr/>
          <p:nvPr>
            <p:extLst>
              <p:ext uri="{D42A27DB-BD31-4B8C-83A1-F6EECF244321}">
                <p14:modId xmlns:p14="http://schemas.microsoft.com/office/powerpoint/2010/main" val="275083044"/>
              </p:ext>
            </p:extLst>
          </p:nvPr>
        </p:nvGraphicFramePr>
        <p:xfrm>
          <a:off x="7712505" y="4724558"/>
          <a:ext cx="2234824" cy="73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sp>
        <p:nvSpPr>
          <p:cNvPr id="133" name="ZoneTexte 132"/>
          <p:cNvSpPr txBox="1"/>
          <p:nvPr/>
        </p:nvSpPr>
        <p:spPr>
          <a:xfrm>
            <a:off x="2990762" y="4170046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3888705" y="4170046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2990762" y="5112306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6" name="ZoneTexte 135"/>
          <p:cNvSpPr txBox="1"/>
          <p:nvPr/>
        </p:nvSpPr>
        <p:spPr>
          <a:xfrm>
            <a:off x="3888705" y="5112306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7" name="ZoneTexte 136"/>
          <p:cNvSpPr txBox="1"/>
          <p:nvPr/>
        </p:nvSpPr>
        <p:spPr>
          <a:xfrm>
            <a:off x="6891665" y="4160521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7716512" y="4160521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ZoneTexte 139"/>
          <p:cNvSpPr txBox="1"/>
          <p:nvPr/>
        </p:nvSpPr>
        <p:spPr>
          <a:xfrm>
            <a:off x="8593042" y="5089923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1" name="ZoneTexte 140"/>
          <p:cNvSpPr txBox="1"/>
          <p:nvPr/>
        </p:nvSpPr>
        <p:spPr>
          <a:xfrm>
            <a:off x="6860062" y="5089923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2" name="ZoneTexte 141"/>
          <p:cNvSpPr txBox="1"/>
          <p:nvPr/>
        </p:nvSpPr>
        <p:spPr>
          <a:xfrm>
            <a:off x="4939712" y="4170046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3" name="ZoneTexte 142"/>
          <p:cNvSpPr txBox="1"/>
          <p:nvPr/>
        </p:nvSpPr>
        <p:spPr>
          <a:xfrm>
            <a:off x="5856705" y="4170046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(S)</a:t>
            </a:r>
            <a:endParaRPr lang="fr-FR" sz="1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6" name="Picture 2" descr="C:\Users\ebrever\Desktop\Services généraux STETHOS\Logos groupe non HD\STETHOS INTERNATIONAL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23" y="6550116"/>
            <a:ext cx="1389185" cy="2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Afficher l'image d'origine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1" y="6342243"/>
            <a:ext cx="940109" cy="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23882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2846</TotalTime>
  <Words>1043</Words>
  <Application>Microsoft Office PowerPoint</Application>
  <PresentationFormat>Affichage à l'écran (4:3)</PresentationFormat>
  <Paragraphs>356</Paragraphs>
  <Slides>17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avec les titres en première page du programme + colloque présidé par Didier SICARD</dc:title>
  <dc:creator>AJEH</dc:creator>
  <cp:lastModifiedBy>Farina Henri</cp:lastModifiedBy>
  <cp:revision>184</cp:revision>
  <dcterms:created xsi:type="dcterms:W3CDTF">2015-07-07T14:11:21Z</dcterms:created>
  <dcterms:modified xsi:type="dcterms:W3CDTF">2015-12-11T15:37:51Z</dcterms:modified>
</cp:coreProperties>
</file>