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755" r:id="rId2"/>
  </p:sldMasterIdLst>
  <p:notesMasterIdLst>
    <p:notesMasterId r:id="rId17"/>
  </p:notesMasterIdLst>
  <p:sldIdLst>
    <p:sldId id="613" r:id="rId3"/>
    <p:sldId id="681" r:id="rId4"/>
    <p:sldId id="772" r:id="rId5"/>
    <p:sldId id="773" r:id="rId6"/>
    <p:sldId id="774" r:id="rId7"/>
    <p:sldId id="775" r:id="rId8"/>
    <p:sldId id="776" r:id="rId9"/>
    <p:sldId id="777" r:id="rId10"/>
    <p:sldId id="778" r:id="rId11"/>
    <p:sldId id="779" r:id="rId12"/>
    <p:sldId id="781" r:id="rId13"/>
    <p:sldId id="780" r:id="rId14"/>
    <p:sldId id="783" r:id="rId15"/>
    <p:sldId id="784" r:id="rId16"/>
  </p:sldIdLst>
  <p:sldSz cx="9144000" cy="6858000" type="screen4x3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8000"/>
    <a:srgbClr val="F9F9F9"/>
    <a:srgbClr val="E9E9E9"/>
    <a:srgbClr val="FF9900"/>
    <a:srgbClr val="404040"/>
    <a:srgbClr val="FF9933"/>
    <a:srgbClr val="B2B2B2"/>
    <a:srgbClr val="6699FF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98897" autoAdjust="0"/>
  </p:normalViewPr>
  <p:slideViewPr>
    <p:cSldViewPr showGuides="1">
      <p:cViewPr>
        <p:scale>
          <a:sx n="100" d="100"/>
          <a:sy n="100" d="100"/>
        </p:scale>
        <p:origin x="-1176" y="451"/>
      </p:cViewPr>
      <p:guideLst>
        <p:guide orient="horz" pos="2160"/>
        <p:guide pos="269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99419178598558"/>
          <c:y val="3.9593106434885922E-2"/>
          <c:w val="0.63359811618036954"/>
          <c:h val="0.8596244408217681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  <a:latin typeface="Calibri Light" panose="020F030202020403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Feuil1!$B$2:$B$6</c:f>
              <c:numCache>
                <c:formatCode>0%</c:formatCode>
                <c:ptCount val="5"/>
                <c:pt idx="0">
                  <c:v>0.43</c:v>
                </c:pt>
                <c:pt idx="1">
                  <c:v>0.43</c:v>
                </c:pt>
                <c:pt idx="2">
                  <c:v>0.43</c:v>
                </c:pt>
                <c:pt idx="3">
                  <c:v>0.45</c:v>
                </c:pt>
                <c:pt idx="4">
                  <c:v>0.42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 + </c:v>
                </c:pt>
              </c:strCache>
            </c:strRef>
          </c:tx>
          <c:spPr>
            <a:solidFill>
              <a:schemeClr val="accent1"/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  <a:latin typeface="Calibri Light" panose="020F030202020403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Feuil1!$C$2:$C$6</c:f>
              <c:numCache>
                <c:formatCode>0%</c:formatCode>
                <c:ptCount val="5"/>
                <c:pt idx="0">
                  <c:v>0.28999999999999998</c:v>
                </c:pt>
                <c:pt idx="1">
                  <c:v>0.28999999999999998</c:v>
                </c:pt>
                <c:pt idx="2">
                  <c:v>0.31</c:v>
                </c:pt>
                <c:pt idx="3">
                  <c:v>0.26</c:v>
                </c:pt>
                <c:pt idx="4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 ++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3366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Feuil1!$D$2:$D$6</c:f>
              <c:numCache>
                <c:formatCode>0%</c:formatCode>
                <c:ptCount val="5"/>
                <c:pt idx="0">
                  <c:v>0.19</c:v>
                </c:pt>
                <c:pt idx="1">
                  <c:v>0.18</c:v>
                </c:pt>
                <c:pt idx="2">
                  <c:v>0.19</c:v>
                </c:pt>
                <c:pt idx="3">
                  <c:v>0.15</c:v>
                </c:pt>
                <c:pt idx="4">
                  <c:v>0.21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 +++ </c:v>
                </c:pt>
              </c:strCache>
            </c:strRef>
          </c:tx>
          <c:spPr>
            <a:solidFill>
              <a:schemeClr val="bg2"/>
            </a:solidFill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3366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Feuil1!$E$2:$E$6</c:f>
              <c:numCache>
                <c:formatCode>0%</c:formatCode>
                <c:ptCount val="5"/>
                <c:pt idx="0">
                  <c:v>0.09</c:v>
                </c:pt>
                <c:pt idx="1">
                  <c:v>0.09</c:v>
                </c:pt>
                <c:pt idx="2">
                  <c:v>7.0000000000000007E-2</c:v>
                </c:pt>
                <c:pt idx="3">
                  <c:v>0.13</c:v>
                </c:pt>
                <c:pt idx="4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5"/>
        <c:overlap val="100"/>
        <c:axId val="93860992"/>
        <c:axId val="93862528"/>
      </c:barChart>
      <c:catAx>
        <c:axId val="93860992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0">
                <a:solidFill>
                  <a:srgbClr val="003366"/>
                </a:solidFill>
                <a:latin typeface="Calibri Light" panose="020F0302020204030204" pitchFamily="34" charset="0"/>
              </a:defRPr>
            </a:pPr>
            <a:endParaRPr lang="fr-FR"/>
          </a:p>
        </c:txPr>
        <c:crossAx val="93862528"/>
        <c:crosses val="autoZero"/>
        <c:auto val="1"/>
        <c:lblAlgn val="ctr"/>
        <c:lblOffset val="100"/>
        <c:noMultiLvlLbl val="0"/>
      </c:catAx>
      <c:valAx>
        <c:axId val="93862528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93860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897324819829294"/>
          <c:y val="0.16522459782751733"/>
          <c:w val="7.7610593382497442E-2"/>
          <c:h val="0.48604143937477889"/>
        </c:manualLayout>
      </c:layout>
      <c:overlay val="0"/>
      <c:txPr>
        <a:bodyPr/>
        <a:lstStyle/>
        <a:p>
          <a:pPr>
            <a:defRPr sz="1200" b="0">
              <a:solidFill>
                <a:srgbClr val="003366"/>
              </a:solidFill>
              <a:latin typeface="Calibri Light" panose="020F0302020204030204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332766838429812"/>
          <c:y val="1.8963915441065512E-2"/>
          <c:w val="0.61602455644566279"/>
          <c:h val="0.947712592252770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Spontané</c:v>
                </c:pt>
              </c:strCache>
            </c:strRef>
          </c:tx>
          <c:spPr>
            <a:solidFill>
              <a:srgbClr val="003366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sz="1200" b="0">
                    <a:latin typeface="Calibri Light" panose="020F03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Autres </c:v>
                </c:pt>
                <c:pt idx="1">
                  <c:v>Infirmières </c:v>
                </c:pt>
                <c:pt idx="2">
                  <c:v>Pharmaciens </c:v>
                </c:pt>
                <c:pt idx="3">
                  <c:v>Médecins </c:v>
                </c:pt>
                <c:pt idx="4">
                  <c:v>TOTAL </c:v>
                </c:pt>
              </c:strCache>
            </c:strRef>
          </c:cat>
          <c:val>
            <c:numRef>
              <c:f>Feuil1!$B$2:$B$6</c:f>
              <c:numCache>
                <c:formatCode>0%</c:formatCode>
                <c:ptCount val="5"/>
                <c:pt idx="0">
                  <c:v>0.53</c:v>
                </c:pt>
                <c:pt idx="1">
                  <c:v>0.28999999999999998</c:v>
                </c:pt>
                <c:pt idx="2">
                  <c:v>0.32</c:v>
                </c:pt>
                <c:pt idx="3">
                  <c:v>0.44</c:v>
                </c:pt>
                <c:pt idx="4">
                  <c:v>0.42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axId val="104877440"/>
        <c:axId val="104879232"/>
      </c:barChart>
      <c:catAx>
        <c:axId val="104877440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0">
                <a:latin typeface="Calibri Light" panose="020F0302020204030204" pitchFamily="34" charset="0"/>
              </a:defRPr>
            </a:pPr>
            <a:endParaRPr lang="fr-FR"/>
          </a:p>
        </c:txPr>
        <c:crossAx val="104879232"/>
        <c:crosses val="autoZero"/>
        <c:auto val="1"/>
        <c:lblAlgn val="ctr"/>
        <c:lblOffset val="100"/>
        <c:noMultiLvlLbl val="0"/>
      </c:catAx>
      <c:valAx>
        <c:axId val="104879232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104877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002060"/>
          </a:solidFill>
          <a:latin typeface="Arial" pitchFamily="34" charset="0"/>
          <a:cs typeface="Arial" pitchFamily="34" charset="0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99419178598558"/>
          <c:y val="3.9593106434885922E-2"/>
          <c:w val="0.63359811618036954"/>
          <c:h val="0.8596244408217681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  <a:latin typeface="Calibri Light" panose="020F030202020403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Feuil1!$B$2:$B$6</c:f>
              <c:numCache>
                <c:formatCode>0%</c:formatCode>
                <c:ptCount val="5"/>
                <c:pt idx="0">
                  <c:v>0.32</c:v>
                </c:pt>
                <c:pt idx="1">
                  <c:v>0.33</c:v>
                </c:pt>
                <c:pt idx="2">
                  <c:v>0.33</c:v>
                </c:pt>
                <c:pt idx="3">
                  <c:v>0.28000000000000003</c:v>
                </c:pt>
                <c:pt idx="4">
                  <c:v>0.31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 + </c:v>
                </c:pt>
              </c:strCache>
            </c:strRef>
          </c:tx>
          <c:spPr>
            <a:solidFill>
              <a:schemeClr val="accent1"/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  <a:latin typeface="Calibri Light" panose="020F030202020403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Feuil1!$C$2:$C$6</c:f>
              <c:numCache>
                <c:formatCode>0%</c:formatCode>
                <c:ptCount val="5"/>
                <c:pt idx="0">
                  <c:v>0.27</c:v>
                </c:pt>
                <c:pt idx="1">
                  <c:v>0.28999999999999998</c:v>
                </c:pt>
                <c:pt idx="2">
                  <c:v>0.26</c:v>
                </c:pt>
                <c:pt idx="3">
                  <c:v>0.19</c:v>
                </c:pt>
                <c:pt idx="4">
                  <c:v>0.21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 ++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3366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Feuil1!$D$2:$D$6</c:f>
              <c:numCache>
                <c:formatCode>0%</c:formatCode>
                <c:ptCount val="5"/>
                <c:pt idx="0">
                  <c:v>0.27</c:v>
                </c:pt>
                <c:pt idx="1">
                  <c:v>0.25</c:v>
                </c:pt>
                <c:pt idx="2">
                  <c:v>0.32</c:v>
                </c:pt>
                <c:pt idx="3">
                  <c:v>0.3</c:v>
                </c:pt>
                <c:pt idx="4">
                  <c:v>0.25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 +++ </c:v>
                </c:pt>
              </c:strCache>
            </c:strRef>
          </c:tx>
          <c:spPr>
            <a:solidFill>
              <a:schemeClr val="bg2"/>
            </a:solidFill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3366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Feuil1!$E$2:$E$6</c:f>
              <c:numCache>
                <c:formatCode>0%</c:formatCode>
                <c:ptCount val="5"/>
                <c:pt idx="0">
                  <c:v>0.14000000000000001</c:v>
                </c:pt>
                <c:pt idx="1">
                  <c:v>0.13</c:v>
                </c:pt>
                <c:pt idx="2">
                  <c:v>0.08</c:v>
                </c:pt>
                <c:pt idx="3">
                  <c:v>0.23</c:v>
                </c:pt>
                <c:pt idx="4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5"/>
        <c:overlap val="100"/>
        <c:axId val="94963968"/>
        <c:axId val="94986240"/>
      </c:barChart>
      <c:catAx>
        <c:axId val="94963968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0">
                <a:solidFill>
                  <a:srgbClr val="003366"/>
                </a:solidFill>
                <a:latin typeface="Calibri Light" panose="020F0302020204030204" pitchFamily="34" charset="0"/>
              </a:defRPr>
            </a:pPr>
            <a:endParaRPr lang="fr-FR"/>
          </a:p>
        </c:txPr>
        <c:crossAx val="94986240"/>
        <c:crosses val="autoZero"/>
        <c:auto val="1"/>
        <c:lblAlgn val="ctr"/>
        <c:lblOffset val="100"/>
        <c:noMultiLvlLbl val="0"/>
      </c:catAx>
      <c:valAx>
        <c:axId val="94986240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94963968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99419178598558"/>
          <c:y val="3.9593106434885922E-2"/>
          <c:w val="0.63359811618036954"/>
          <c:h val="0.8596244408217681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  <a:latin typeface="Calibri Light" panose="020F030202020403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Feuil1!$B$2:$B$6</c:f>
              <c:numCache>
                <c:formatCode>0%</c:formatCode>
                <c:ptCount val="5"/>
                <c:pt idx="0">
                  <c:v>0.27</c:v>
                </c:pt>
                <c:pt idx="1">
                  <c:v>0.28000000000000003</c:v>
                </c:pt>
                <c:pt idx="2">
                  <c:v>0.28999999999999998</c:v>
                </c:pt>
                <c:pt idx="3">
                  <c:v>0.28000000000000003</c:v>
                </c:pt>
                <c:pt idx="4">
                  <c:v>0.21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 + </c:v>
                </c:pt>
              </c:strCache>
            </c:strRef>
          </c:tx>
          <c:spPr>
            <a:solidFill>
              <a:schemeClr val="accent1"/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  <a:latin typeface="Calibri Light" panose="020F030202020403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Feuil1!$C$2:$C$6</c:f>
              <c:numCache>
                <c:formatCode>0%</c:formatCode>
                <c:ptCount val="5"/>
                <c:pt idx="0">
                  <c:v>0.28000000000000003</c:v>
                </c:pt>
                <c:pt idx="1">
                  <c:v>0.28000000000000003</c:v>
                </c:pt>
                <c:pt idx="2">
                  <c:v>0.31</c:v>
                </c:pt>
                <c:pt idx="3">
                  <c:v>0.34</c:v>
                </c:pt>
                <c:pt idx="4">
                  <c:v>0.18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 ++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3366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Feuil1!$D$2:$D$6</c:f>
              <c:numCache>
                <c:formatCode>0%</c:formatCode>
                <c:ptCount val="5"/>
                <c:pt idx="0">
                  <c:v>0.28999999999999998</c:v>
                </c:pt>
                <c:pt idx="1">
                  <c:v>0.28999999999999998</c:v>
                </c:pt>
                <c:pt idx="2">
                  <c:v>0.28999999999999998</c:v>
                </c:pt>
                <c:pt idx="3">
                  <c:v>0.26</c:v>
                </c:pt>
                <c:pt idx="4">
                  <c:v>0.3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 +++ </c:v>
                </c:pt>
              </c:strCache>
            </c:strRef>
          </c:tx>
          <c:spPr>
            <a:solidFill>
              <a:schemeClr val="bg2"/>
            </a:solidFill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3366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Feuil1!$E$2:$E$6</c:f>
              <c:numCache>
                <c:formatCode>0%</c:formatCode>
                <c:ptCount val="5"/>
                <c:pt idx="0">
                  <c:v>0.16</c:v>
                </c:pt>
                <c:pt idx="1">
                  <c:v>0.15</c:v>
                </c:pt>
                <c:pt idx="2">
                  <c:v>0.11</c:v>
                </c:pt>
                <c:pt idx="3">
                  <c:v>0.11</c:v>
                </c:pt>
                <c:pt idx="4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5"/>
        <c:overlap val="100"/>
        <c:axId val="95085696"/>
        <c:axId val="95087232"/>
      </c:barChart>
      <c:catAx>
        <c:axId val="95085696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0">
                <a:solidFill>
                  <a:srgbClr val="003366"/>
                </a:solidFill>
                <a:latin typeface="Calibri Light" panose="020F0302020204030204" pitchFamily="34" charset="0"/>
              </a:defRPr>
            </a:pPr>
            <a:endParaRPr lang="fr-FR"/>
          </a:p>
        </c:txPr>
        <c:crossAx val="95087232"/>
        <c:crosses val="autoZero"/>
        <c:auto val="1"/>
        <c:lblAlgn val="ctr"/>
        <c:lblOffset val="100"/>
        <c:noMultiLvlLbl val="0"/>
      </c:catAx>
      <c:valAx>
        <c:axId val="95087232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950856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897324819829294"/>
          <c:y val="0.16522459782751733"/>
          <c:w val="7.7610593382497442E-2"/>
          <c:h val="0.48604143937477889"/>
        </c:manualLayout>
      </c:layout>
      <c:overlay val="0"/>
      <c:txPr>
        <a:bodyPr/>
        <a:lstStyle/>
        <a:p>
          <a:pPr>
            <a:defRPr sz="1200" b="0">
              <a:solidFill>
                <a:srgbClr val="003366"/>
              </a:solidFill>
              <a:latin typeface="Calibri Light" panose="020F0302020204030204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99419178598558"/>
          <c:y val="3.9593106434885922E-2"/>
          <c:w val="0.63359811618036954"/>
          <c:h val="0.8596244408217681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  <a:latin typeface="Calibri Light" panose="020F030202020403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Feuil1!$B$2:$B$6</c:f>
              <c:numCache>
                <c:formatCode>0%</c:formatCode>
                <c:ptCount val="5"/>
                <c:pt idx="0">
                  <c:v>0.46</c:v>
                </c:pt>
                <c:pt idx="1">
                  <c:v>0.47</c:v>
                </c:pt>
                <c:pt idx="2">
                  <c:v>0.43</c:v>
                </c:pt>
                <c:pt idx="3">
                  <c:v>0.47</c:v>
                </c:pt>
                <c:pt idx="4">
                  <c:v>0.44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 + </c:v>
                </c:pt>
              </c:strCache>
            </c:strRef>
          </c:tx>
          <c:spPr>
            <a:solidFill>
              <a:schemeClr val="accent1"/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  <a:latin typeface="Calibri Light" panose="020F030202020403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Feuil1!$C$2:$C$6</c:f>
              <c:numCache>
                <c:formatCode>0%</c:formatCode>
                <c:ptCount val="5"/>
                <c:pt idx="0">
                  <c:v>0.31</c:v>
                </c:pt>
                <c:pt idx="1">
                  <c:v>0.31</c:v>
                </c:pt>
                <c:pt idx="2">
                  <c:v>0.35</c:v>
                </c:pt>
                <c:pt idx="3">
                  <c:v>0.3</c:v>
                </c:pt>
                <c:pt idx="4">
                  <c:v>0.23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 ++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3366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Feuil1!$D$2:$D$6</c:f>
              <c:numCache>
                <c:formatCode>0%</c:formatCode>
                <c:ptCount val="5"/>
                <c:pt idx="0">
                  <c:v>0.15</c:v>
                </c:pt>
                <c:pt idx="1">
                  <c:v>0.15</c:v>
                </c:pt>
                <c:pt idx="2">
                  <c:v>0.15</c:v>
                </c:pt>
                <c:pt idx="3">
                  <c:v>0.13</c:v>
                </c:pt>
                <c:pt idx="4">
                  <c:v>0.2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 +++ </c:v>
                </c:pt>
              </c:strCache>
            </c:strRef>
          </c:tx>
          <c:spPr>
            <a:solidFill>
              <a:schemeClr val="bg2"/>
            </a:solidFill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3366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Total</c:v>
                </c:pt>
                <c:pt idx="1">
                  <c:v>Médecins </c:v>
                </c:pt>
                <c:pt idx="2">
                  <c:v>Pharmaciens </c:v>
                </c:pt>
                <c:pt idx="3">
                  <c:v>Infirmières</c:v>
                </c:pt>
                <c:pt idx="4">
                  <c:v>Autres </c:v>
                </c:pt>
              </c:strCache>
            </c:strRef>
          </c:cat>
          <c:val>
            <c:numRef>
              <c:f>Feuil1!$E$2:$E$6</c:f>
              <c:numCache>
                <c:formatCode>0%</c:formatCode>
                <c:ptCount val="5"/>
                <c:pt idx="0">
                  <c:v>0.08</c:v>
                </c:pt>
                <c:pt idx="1">
                  <c:v>7.0000000000000007E-2</c:v>
                </c:pt>
                <c:pt idx="2">
                  <c:v>7.0000000000000007E-2</c:v>
                </c:pt>
                <c:pt idx="3">
                  <c:v>0.09</c:v>
                </c:pt>
                <c:pt idx="4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5"/>
        <c:overlap val="100"/>
        <c:axId val="96692480"/>
        <c:axId val="96706560"/>
      </c:barChart>
      <c:catAx>
        <c:axId val="96692480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0">
                <a:solidFill>
                  <a:srgbClr val="003366"/>
                </a:solidFill>
                <a:latin typeface="Calibri Light" panose="020F0302020204030204" pitchFamily="34" charset="0"/>
              </a:defRPr>
            </a:pPr>
            <a:endParaRPr lang="fr-FR"/>
          </a:p>
        </c:txPr>
        <c:crossAx val="96706560"/>
        <c:crosses val="autoZero"/>
        <c:auto val="1"/>
        <c:lblAlgn val="ctr"/>
        <c:lblOffset val="100"/>
        <c:noMultiLvlLbl val="0"/>
      </c:catAx>
      <c:valAx>
        <c:axId val="96706560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96692480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332766838429812"/>
          <c:y val="1.8963915441065512E-2"/>
          <c:w val="0.61602455644566279"/>
          <c:h val="0.947712592252770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Spontané</c:v>
                </c:pt>
              </c:strCache>
            </c:strRef>
          </c:tx>
          <c:spPr>
            <a:solidFill>
              <a:srgbClr val="003366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sz="1200" b="0">
                    <a:latin typeface="Calibri Light" panose="020F03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Feuil1!$A$2:$A$6</c:f>
              <c:strCache>
                <c:ptCount val="5"/>
                <c:pt idx="0">
                  <c:v>Autres </c:v>
                </c:pt>
                <c:pt idx="1">
                  <c:v>Infirmières </c:v>
                </c:pt>
                <c:pt idx="2">
                  <c:v>Pharmaciens </c:v>
                </c:pt>
                <c:pt idx="3">
                  <c:v>Médecins </c:v>
                </c:pt>
                <c:pt idx="4">
                  <c:v>TOTAL (n=667)</c:v>
                </c:pt>
              </c:strCache>
            </c:strRef>
          </c:cat>
          <c:val>
            <c:numRef>
              <c:f>Feuil1!$B$2:$B$6</c:f>
              <c:numCache>
                <c:formatCode>0%</c:formatCode>
                <c:ptCount val="5"/>
                <c:pt idx="0">
                  <c:v>0.27</c:v>
                </c:pt>
                <c:pt idx="1">
                  <c:v>0.26</c:v>
                </c:pt>
                <c:pt idx="2">
                  <c:v>0.25</c:v>
                </c:pt>
                <c:pt idx="3">
                  <c:v>0.25</c:v>
                </c:pt>
                <c:pt idx="4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axId val="96836608"/>
        <c:axId val="96854784"/>
      </c:barChart>
      <c:catAx>
        <c:axId val="96836608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0">
                <a:latin typeface="Calibri Light" panose="020F0302020204030204" pitchFamily="34" charset="0"/>
              </a:defRPr>
            </a:pPr>
            <a:endParaRPr lang="fr-FR"/>
          </a:p>
        </c:txPr>
        <c:crossAx val="96854784"/>
        <c:crosses val="autoZero"/>
        <c:auto val="1"/>
        <c:lblAlgn val="ctr"/>
        <c:lblOffset val="100"/>
        <c:noMultiLvlLbl val="0"/>
      </c:catAx>
      <c:valAx>
        <c:axId val="96854784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96836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002060"/>
          </a:solidFill>
          <a:latin typeface="Arial" pitchFamily="34" charset="0"/>
          <a:cs typeface="Arial" pitchFamily="34" charset="0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788557780759719"/>
          <c:y val="1.5692289734414774E-3"/>
          <c:w val="0.61602455644566279"/>
          <c:h val="0.947712592252770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Spontané</c:v>
                </c:pt>
              </c:strCache>
            </c:strRef>
          </c:tx>
          <c:spPr>
            <a:solidFill>
              <a:srgbClr val="003366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sz="1200" b="0">
                    <a:latin typeface="Calibri Light" panose="020F03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Feuil1!$A$2:$A$3</c:f>
              <c:strCache>
                <c:ptCount val="2"/>
                <c:pt idx="0">
                  <c:v>Femmes (n=381)</c:v>
                </c:pt>
                <c:pt idx="1">
                  <c:v>Hommes (n=381)</c:v>
                </c:pt>
              </c:strCache>
            </c:strRef>
          </c:cat>
          <c:val>
            <c:numRef>
              <c:f>Feuil1!$B$2:$B$3</c:f>
              <c:numCache>
                <c:formatCode>0%</c:formatCode>
                <c:ptCount val="2"/>
                <c:pt idx="0">
                  <c:v>0.24</c:v>
                </c:pt>
                <c:pt idx="1">
                  <c:v>0.27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axId val="102338560"/>
        <c:axId val="102340096"/>
      </c:barChart>
      <c:catAx>
        <c:axId val="102338560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0">
                <a:latin typeface="Calibri Light" panose="020F0302020204030204" pitchFamily="34" charset="0"/>
              </a:defRPr>
            </a:pPr>
            <a:endParaRPr lang="fr-FR"/>
          </a:p>
        </c:txPr>
        <c:crossAx val="102340096"/>
        <c:crosses val="autoZero"/>
        <c:auto val="1"/>
        <c:lblAlgn val="ctr"/>
        <c:lblOffset val="100"/>
        <c:noMultiLvlLbl val="0"/>
      </c:catAx>
      <c:valAx>
        <c:axId val="102340096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102338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002060"/>
          </a:solidFill>
          <a:latin typeface="Arial" pitchFamily="34" charset="0"/>
          <a:cs typeface="Arial" pitchFamily="34" charset="0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02641267702615"/>
          <c:y val="2.2448634019361077E-2"/>
          <c:w val="0.61602455644566279"/>
          <c:h val="0.947712592252770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Spontané</c:v>
                </c:pt>
              </c:strCache>
            </c:strRef>
          </c:tx>
          <c:spPr>
            <a:solidFill>
              <a:srgbClr val="003366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sz="1200" b="0">
                    <a:latin typeface="Calibri Light" panose="020F03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Feuil1!$A$2:$A$4</c:f>
              <c:strCache>
                <c:ptCount val="3"/>
                <c:pt idx="0">
                  <c:v>≥ 56 ans (n=277)</c:v>
                </c:pt>
                <c:pt idx="1">
                  <c:v>46 - 55 ans (n=216)</c:v>
                </c:pt>
                <c:pt idx="2">
                  <c:v>20 - 45 ans (n=216)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0.25</c:v>
                </c:pt>
                <c:pt idx="1">
                  <c:v>0.25</c:v>
                </c:pt>
                <c:pt idx="2">
                  <c:v>0.27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axId val="104532608"/>
        <c:axId val="104538496"/>
      </c:barChart>
      <c:catAx>
        <c:axId val="104532608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0">
                <a:latin typeface="Calibri Light" panose="020F0302020204030204" pitchFamily="34" charset="0"/>
              </a:defRPr>
            </a:pPr>
            <a:endParaRPr lang="fr-FR"/>
          </a:p>
        </c:txPr>
        <c:crossAx val="104538496"/>
        <c:crosses val="autoZero"/>
        <c:auto val="1"/>
        <c:lblAlgn val="ctr"/>
        <c:lblOffset val="100"/>
        <c:noMultiLvlLbl val="0"/>
      </c:catAx>
      <c:valAx>
        <c:axId val="104538496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104532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002060"/>
          </a:solidFill>
          <a:latin typeface="Arial" pitchFamily="34" charset="0"/>
          <a:cs typeface="Arial" pitchFamily="34" charset="0"/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02641267702615"/>
          <c:y val="2.2448634019361077E-2"/>
          <c:w val="0.61602455644566279"/>
          <c:h val="0.947712592252770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Spontané</c:v>
                </c:pt>
              </c:strCache>
            </c:strRef>
          </c:tx>
          <c:spPr>
            <a:solidFill>
              <a:srgbClr val="003366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sz="1200" b="0">
                    <a:latin typeface="Calibri Light" panose="020F03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Feuil1!$A$2:$A$5</c:f>
              <c:strCache>
                <c:ptCount val="4"/>
                <c:pt idx="0">
                  <c:v>Rural (n=90)</c:v>
                </c:pt>
                <c:pt idx="1">
                  <c:v>Semi urbain (n=140)</c:v>
                </c:pt>
                <c:pt idx="2">
                  <c:v>Urbain (n=358)</c:v>
                </c:pt>
                <c:pt idx="3">
                  <c:v>Région Parisienne (n=121)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0.39</c:v>
                </c:pt>
                <c:pt idx="1">
                  <c:v>0.24</c:v>
                </c:pt>
                <c:pt idx="2">
                  <c:v>0.25</c:v>
                </c:pt>
                <c:pt idx="3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axId val="104689024"/>
        <c:axId val="104690816"/>
      </c:barChart>
      <c:catAx>
        <c:axId val="104689024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0">
                <a:latin typeface="Calibri Light" panose="020F0302020204030204" pitchFamily="34" charset="0"/>
              </a:defRPr>
            </a:pPr>
            <a:endParaRPr lang="fr-FR"/>
          </a:p>
        </c:txPr>
        <c:crossAx val="104690816"/>
        <c:crosses val="autoZero"/>
        <c:auto val="1"/>
        <c:lblAlgn val="ctr"/>
        <c:lblOffset val="100"/>
        <c:noMultiLvlLbl val="0"/>
      </c:catAx>
      <c:valAx>
        <c:axId val="104690816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104689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002060"/>
          </a:solidFill>
          <a:latin typeface="Arial" pitchFamily="34" charset="0"/>
          <a:cs typeface="Arial" pitchFamily="34" charset="0"/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02641267702615"/>
          <c:y val="2.2448634019361077E-2"/>
          <c:w val="0.61602455644566279"/>
          <c:h val="0.947712592252770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Spontané</c:v>
                </c:pt>
              </c:strCache>
            </c:strRef>
          </c:tx>
          <c:spPr>
            <a:solidFill>
              <a:srgbClr val="003366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sz="1200" b="0">
                    <a:latin typeface="Calibri Light" panose="020F030202020403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Feuil1!$A$2:$A$4</c:f>
              <c:strCache>
                <c:ptCount val="3"/>
                <c:pt idx="0">
                  <c:v>Mixte (n=87)</c:v>
                </c:pt>
                <c:pt idx="1">
                  <c:v>Libéral exclusif (n=384)</c:v>
                </c:pt>
                <c:pt idx="2">
                  <c:v>Hospitalier exclusif (n=219)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0.25</c:v>
                </c:pt>
                <c:pt idx="1">
                  <c:v>0.28000000000000003</c:v>
                </c:pt>
                <c:pt idx="2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axId val="104724736"/>
        <c:axId val="104792064"/>
      </c:barChart>
      <c:catAx>
        <c:axId val="104724736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0">
                <a:latin typeface="Calibri Light" panose="020F0302020204030204" pitchFamily="34" charset="0"/>
              </a:defRPr>
            </a:pPr>
            <a:endParaRPr lang="fr-FR"/>
          </a:p>
        </c:txPr>
        <c:crossAx val="104792064"/>
        <c:crosses val="autoZero"/>
        <c:auto val="1"/>
        <c:lblAlgn val="ctr"/>
        <c:lblOffset val="100"/>
        <c:noMultiLvlLbl val="0"/>
      </c:catAx>
      <c:valAx>
        <c:axId val="104792064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104724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002060"/>
          </a:solidFill>
          <a:latin typeface="Arial" pitchFamily="34" charset="0"/>
          <a:cs typeface="Arial" pitchFamily="34" charset="0"/>
        </a:defRPr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BDA6F-8243-409C-A36A-8AE3D4110D53}" type="datetimeFigureOut">
              <a:rPr lang="fr-FR" smtClean="0"/>
              <a:t>27/11/2017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63B57-32F0-474B-829C-78BEDBC43F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972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067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7392" y="193630"/>
            <a:ext cx="5612425" cy="426939"/>
          </a:xfrm>
          <a:prstGeom prst="rect">
            <a:avLst/>
          </a:prstGeom>
        </p:spPr>
        <p:txBody>
          <a:bodyPr lIns="91413" tIns="45707" rIns="91413" bIns="45707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121" y="1599829"/>
            <a:ext cx="8229759" cy="1715691"/>
          </a:xfrm>
          <a:prstGeom prst="rect">
            <a:avLst/>
          </a:prstGeom>
        </p:spPr>
        <p:txBody>
          <a:bodyPr vert="eaVert" lIns="91413" tIns="45707" rIns="91413" bIns="45707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03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838" y="193632"/>
            <a:ext cx="2057043" cy="3121890"/>
          </a:xfrm>
          <a:prstGeom prst="rect">
            <a:avLst/>
          </a:prstGeom>
        </p:spPr>
        <p:txBody>
          <a:bodyPr vert="eaVert" lIns="91413" tIns="45707" rIns="91413" bIns="45707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121" y="193632"/>
            <a:ext cx="6020342" cy="3121890"/>
          </a:xfrm>
          <a:prstGeom prst="rect">
            <a:avLst/>
          </a:prstGeom>
        </p:spPr>
        <p:txBody>
          <a:bodyPr vert="eaVert" lIns="91413" tIns="45707" rIns="91413" bIns="45707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148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121" y="193632"/>
            <a:ext cx="8229759" cy="3121890"/>
          </a:xfrm>
          <a:prstGeom prst="rect">
            <a:avLst/>
          </a:prstGeom>
        </p:spPr>
        <p:txBody>
          <a:bodyPr lIns="91413" tIns="45707" rIns="91413" bIns="45707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9305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11/27/2017</a:t>
            </a:fld>
            <a:endParaRPr lang="en-U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11/27/2017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11/27/2017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11/27/2017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11/27/2017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11/27/2017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11/27/2017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61303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11/27/2017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11/27/2017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11/27/2017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11/27/2017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0938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738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006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7392" y="193630"/>
            <a:ext cx="5612425" cy="426939"/>
          </a:xfrm>
          <a:prstGeom prst="rect">
            <a:avLst/>
          </a:prstGeom>
        </p:spPr>
        <p:txBody>
          <a:bodyPr lIns="91413" tIns="45707" rIns="91413" bIns="45707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120" y="1599829"/>
            <a:ext cx="4037899" cy="1715691"/>
          </a:xfrm>
          <a:prstGeom prst="rect">
            <a:avLst/>
          </a:prstGeom>
        </p:spPr>
        <p:txBody>
          <a:bodyPr lIns="91413" tIns="45707" rIns="91413" bIns="45707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7393" y="1599829"/>
            <a:ext cx="4039486" cy="1715691"/>
          </a:xfrm>
          <a:prstGeom prst="rect">
            <a:avLst/>
          </a:prstGeom>
        </p:spPr>
        <p:txBody>
          <a:bodyPr lIns="91413" tIns="45707" rIns="91413" bIns="45707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31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21" y="274576"/>
            <a:ext cx="8229759" cy="1142735"/>
          </a:xfrm>
          <a:prstGeom prst="rect">
            <a:avLst/>
          </a:prstGeom>
        </p:spPr>
        <p:txBody>
          <a:bodyPr lIns="91413" tIns="45707" rIns="91413" bIns="45707"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121" y="1534758"/>
            <a:ext cx="4039486" cy="639614"/>
          </a:xfrm>
          <a:prstGeom prst="rect">
            <a:avLst/>
          </a:prstGeom>
        </p:spPr>
        <p:txBody>
          <a:bodyPr lIns="91413" tIns="45707" rIns="91413" bIns="45707" anchor="b"/>
          <a:lstStyle>
            <a:lvl1pPr marL="0" indent="0">
              <a:buNone/>
              <a:defRPr sz="2400" b="1"/>
            </a:lvl1pPr>
            <a:lvl2pPr marL="457064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5" indent="0">
              <a:buNone/>
              <a:defRPr sz="1600" b="1"/>
            </a:lvl6pPr>
            <a:lvl7pPr marL="2742376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121" y="2174373"/>
            <a:ext cx="4039486" cy="3951960"/>
          </a:xfrm>
          <a:prstGeom prst="rect">
            <a:avLst/>
          </a:prstGeom>
        </p:spPr>
        <p:txBody>
          <a:bodyPr lIns="91413" tIns="45707" rIns="91413" bIns="45707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808" y="1534758"/>
            <a:ext cx="4041073" cy="639614"/>
          </a:xfrm>
          <a:prstGeom prst="rect">
            <a:avLst/>
          </a:prstGeom>
        </p:spPr>
        <p:txBody>
          <a:bodyPr lIns="91413" tIns="45707" rIns="91413" bIns="45707" anchor="b"/>
          <a:lstStyle>
            <a:lvl1pPr marL="0" indent="0">
              <a:buNone/>
              <a:defRPr sz="2400" b="1"/>
            </a:lvl1pPr>
            <a:lvl2pPr marL="457064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5" indent="0">
              <a:buNone/>
              <a:defRPr sz="1600" b="1"/>
            </a:lvl6pPr>
            <a:lvl7pPr marL="2742376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808" y="2174373"/>
            <a:ext cx="4041073" cy="3951960"/>
          </a:xfrm>
          <a:prstGeom prst="rect">
            <a:avLst/>
          </a:prstGeom>
        </p:spPr>
        <p:txBody>
          <a:bodyPr lIns="91413" tIns="45707" rIns="91413" bIns="45707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29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7392" y="193630"/>
            <a:ext cx="5612425" cy="426939"/>
          </a:xfrm>
          <a:prstGeom prst="rect">
            <a:avLst/>
          </a:prstGeom>
        </p:spPr>
        <p:txBody>
          <a:bodyPr lIns="91413" tIns="45707" rIns="91413" bIns="45707"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95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49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22" y="272988"/>
            <a:ext cx="3007791" cy="1161781"/>
          </a:xfrm>
          <a:prstGeom prst="rect">
            <a:avLst/>
          </a:prstGeom>
        </p:spPr>
        <p:txBody>
          <a:bodyPr lIns="91413" tIns="45707" rIns="91413" bIns="45707"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4429" y="272988"/>
            <a:ext cx="5112450" cy="5853345"/>
          </a:xfrm>
          <a:prstGeom prst="rect">
            <a:avLst/>
          </a:prstGeom>
        </p:spPr>
        <p:txBody>
          <a:bodyPr lIns="91413" tIns="45707" rIns="91413" bIns="45707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122" y="1434768"/>
            <a:ext cx="3007791" cy="4691564"/>
          </a:xfrm>
          <a:prstGeom prst="rect">
            <a:avLst/>
          </a:prstGeom>
        </p:spPr>
        <p:txBody>
          <a:bodyPr lIns="91413" tIns="45707" rIns="91413" bIns="45707"/>
          <a:lstStyle>
            <a:lvl1pPr marL="0" indent="0">
              <a:buNone/>
              <a:defRPr sz="1400"/>
            </a:lvl1pPr>
            <a:lvl2pPr marL="457064" indent="0">
              <a:buNone/>
              <a:defRPr sz="1200"/>
            </a:lvl2pPr>
            <a:lvl3pPr marL="914125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5" indent="0">
              <a:buNone/>
              <a:defRPr sz="900"/>
            </a:lvl6pPr>
            <a:lvl7pPr marL="2742376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1072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1977" y="4801078"/>
            <a:ext cx="5487034" cy="566606"/>
          </a:xfrm>
          <a:prstGeom prst="rect">
            <a:avLst/>
          </a:prstGeom>
        </p:spPr>
        <p:txBody>
          <a:bodyPr lIns="91413" tIns="45707" rIns="91413" bIns="45707"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1977" y="612633"/>
            <a:ext cx="5487034" cy="4115435"/>
          </a:xfrm>
          <a:prstGeom prst="rect">
            <a:avLst/>
          </a:prstGeom>
        </p:spPr>
        <p:txBody>
          <a:bodyPr lIns="91413" tIns="45707" rIns="91413" bIns="45707"/>
          <a:lstStyle>
            <a:lvl1pPr marL="0" indent="0">
              <a:buNone/>
              <a:defRPr sz="3200"/>
            </a:lvl1pPr>
            <a:lvl2pPr marL="457064" indent="0">
              <a:buNone/>
              <a:defRPr sz="2800"/>
            </a:lvl2pPr>
            <a:lvl3pPr marL="914125" indent="0">
              <a:buNone/>
              <a:defRPr sz="2400"/>
            </a:lvl3pPr>
            <a:lvl4pPr marL="1371189" indent="0">
              <a:buNone/>
              <a:defRPr sz="2000"/>
            </a:lvl4pPr>
            <a:lvl5pPr marL="1828251" indent="0">
              <a:buNone/>
              <a:defRPr sz="2000"/>
            </a:lvl5pPr>
            <a:lvl6pPr marL="2285315" indent="0">
              <a:buNone/>
              <a:defRPr sz="2000"/>
            </a:lvl6pPr>
            <a:lvl7pPr marL="2742376" indent="0">
              <a:buNone/>
              <a:defRPr sz="2000"/>
            </a:lvl7pPr>
            <a:lvl8pPr marL="3199440" indent="0">
              <a:buNone/>
              <a:defRPr sz="2000"/>
            </a:lvl8pPr>
            <a:lvl9pPr marL="3656503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1977" y="5367683"/>
            <a:ext cx="5487034" cy="804677"/>
          </a:xfrm>
          <a:prstGeom prst="rect">
            <a:avLst/>
          </a:prstGeom>
        </p:spPr>
        <p:txBody>
          <a:bodyPr lIns="91413" tIns="45707" rIns="91413" bIns="45707"/>
          <a:lstStyle>
            <a:lvl1pPr marL="0" indent="0">
              <a:buNone/>
              <a:defRPr sz="1400"/>
            </a:lvl1pPr>
            <a:lvl2pPr marL="457064" indent="0">
              <a:buNone/>
              <a:defRPr sz="1200"/>
            </a:lvl2pPr>
            <a:lvl3pPr marL="914125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5" indent="0">
              <a:buNone/>
              <a:defRPr sz="900"/>
            </a:lvl6pPr>
            <a:lvl7pPr marL="2742376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8659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082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anchor="ctr"/>
          <a:lstStyle/>
          <a:p>
            <a:pPr algn="ctr" fontAlgn="base">
              <a:lnSpc>
                <a:spcPct val="21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sz="1400" b="1">
              <a:solidFill>
                <a:srgbClr val="FFFFFF"/>
              </a:solidFill>
            </a:endParaRPr>
          </a:p>
        </p:txBody>
      </p:sp>
      <p:sp>
        <p:nvSpPr>
          <p:cNvPr id="4099" name="Rectangle 9"/>
          <p:cNvSpPr>
            <a:spLocks noChangeArrowheads="1"/>
          </p:cNvSpPr>
          <p:nvPr/>
        </p:nvSpPr>
        <p:spPr bwMode="auto">
          <a:xfrm>
            <a:off x="4387088" y="6686590"/>
            <a:ext cx="368236" cy="21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182F"/>
                    </a:gs>
                    <a:gs pos="100000">
                      <a:srgbClr val="0033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3" tIns="45707" rIns="91413" bIns="45707">
            <a:spAutoFit/>
          </a:bodyPr>
          <a:lstStyle>
            <a:lvl1pPr defTabSz="976313" eaLnBrk="0" hangingPunct="0"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76313" eaLnBrk="0" hangingPunct="0"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76313" eaLnBrk="0" hangingPunct="0"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76313" eaLnBrk="0" hangingPunct="0"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76313" eaLnBrk="0" hangingPunct="0"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defTabSz="976313" eaLnBrk="0" fontAlgn="base" hangingPunct="0">
              <a:lnSpc>
                <a:spcPct val="21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defTabSz="976313" eaLnBrk="0" fontAlgn="base" hangingPunct="0">
              <a:lnSpc>
                <a:spcPct val="21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defTabSz="976313" eaLnBrk="0" fontAlgn="base" hangingPunct="0">
              <a:lnSpc>
                <a:spcPct val="21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defTabSz="976313" eaLnBrk="0" fontAlgn="base" hangingPunct="0">
              <a:lnSpc>
                <a:spcPct val="21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172D6864-614C-4829-9237-5410A0F0CB75}" type="slidenum">
              <a:rPr lang="fr-FR" altLang="fr-FR" sz="800" b="0" smtClean="0">
                <a:solidFill>
                  <a:srgbClr val="777777"/>
                </a:solidFill>
                <a:latin typeface="Lucida San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 sz="800" b="0" smtClean="0">
              <a:solidFill>
                <a:srgbClr val="777777"/>
              </a:solidFill>
              <a:latin typeface="Lucida Sans" pitchFamily="34" charset="0"/>
            </a:endParaRPr>
          </a:p>
        </p:txBody>
      </p:sp>
      <p:sp>
        <p:nvSpPr>
          <p:cNvPr id="11" name="Line 17"/>
          <p:cNvSpPr>
            <a:spLocks noChangeShapeType="1"/>
          </p:cNvSpPr>
          <p:nvPr/>
        </p:nvSpPr>
        <p:spPr bwMode="auto">
          <a:xfrm>
            <a:off x="4456926" y="6542160"/>
            <a:ext cx="203165" cy="0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3" tIns="45707" rIns="91413" bIns="45707"/>
          <a:lstStyle/>
          <a:p>
            <a:pPr algn="ctr" fontAlgn="base">
              <a:lnSpc>
                <a:spcPct val="21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sz="14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e 11"/>
          <p:cNvGrpSpPr>
            <a:grpSpLocks/>
          </p:cNvGrpSpPr>
          <p:nvPr/>
        </p:nvGrpSpPr>
        <p:grpSpPr bwMode="auto">
          <a:xfrm>
            <a:off x="68251" y="63485"/>
            <a:ext cx="9072574" cy="431700"/>
            <a:chOff x="68520" y="63674"/>
            <a:chExt cx="9073892" cy="432000"/>
          </a:xfrm>
        </p:grpSpPr>
        <p:cxnSp>
          <p:nvCxnSpPr>
            <p:cNvPr id="13" name="Connecteur droit 12"/>
            <p:cNvCxnSpPr/>
            <p:nvPr userDrawn="1"/>
          </p:nvCxnSpPr>
          <p:spPr>
            <a:xfrm>
              <a:off x="498720" y="484557"/>
              <a:ext cx="8643692" cy="0"/>
            </a:xfrm>
            <a:prstGeom prst="line">
              <a:avLst/>
            </a:prstGeom>
            <a:ln w="19050">
              <a:solidFill>
                <a:srgbClr val="1FA7E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 userDrawn="1"/>
          </p:nvCxnSpPr>
          <p:spPr>
            <a:xfrm>
              <a:off x="68520" y="63674"/>
              <a:ext cx="431788" cy="0"/>
            </a:xfrm>
            <a:prstGeom prst="line">
              <a:avLst/>
            </a:prstGeom>
            <a:ln w="19050">
              <a:solidFill>
                <a:srgbClr val="1FA7E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 userDrawn="1"/>
          </p:nvCxnSpPr>
          <p:spPr>
            <a:xfrm>
              <a:off x="78045" y="63674"/>
              <a:ext cx="0" cy="432000"/>
            </a:xfrm>
            <a:prstGeom prst="line">
              <a:avLst/>
            </a:prstGeom>
            <a:ln w="18415">
              <a:solidFill>
                <a:srgbClr val="1FA7E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03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0" y="6618343"/>
            <a:ext cx="1057091" cy="193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 Box 10"/>
          <p:cNvSpPr txBox="1">
            <a:spLocks noChangeArrowheads="1"/>
          </p:cNvSpPr>
          <p:nvPr userDrawn="1"/>
        </p:nvSpPr>
        <p:spPr bwMode="auto">
          <a:xfrm>
            <a:off x="1308100" y="6560393"/>
            <a:ext cx="653097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66">
                        <a:gamma/>
                        <a:shade val="46275"/>
                        <a:invGamma/>
                      </a:srgbClr>
                    </a:gs>
                    <a:gs pos="100000">
                      <a:srgbClr val="0033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77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</a:defRPr>
            </a:lvl1pPr>
            <a:lvl2pPr defTabSz="977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</a:defRPr>
            </a:lvl2pPr>
            <a:lvl3pPr defTabSz="977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defTabSz="977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</a:defRPr>
            </a:lvl4pPr>
            <a:lvl5pPr defTabSz="9779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</a:defRPr>
            </a:lvl5pPr>
            <a:lvl6pPr defTabSz="977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defTabSz="977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defTabSz="977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defTabSz="977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fr-FR" sz="800" b="0" i="0" baseline="0" dirty="0" smtClean="0">
                <a:solidFill>
                  <a:srgbClr val="777777"/>
                </a:solidFill>
                <a:effectLst/>
                <a:latin typeface="Calibri Light" panose="020F0302020204030204" pitchFamily="34" charset="0"/>
              </a:rPr>
              <a:t>Brand </a:t>
            </a:r>
            <a:r>
              <a:rPr lang="fr-FR" sz="800" b="0" i="0" baseline="0" dirty="0" err="1" smtClean="0">
                <a:solidFill>
                  <a:srgbClr val="777777"/>
                </a:solidFill>
                <a:effectLst/>
                <a:latin typeface="Calibri Light" panose="020F0302020204030204" pitchFamily="34" charset="0"/>
              </a:rPr>
              <a:t>Equity</a:t>
            </a:r>
            <a:r>
              <a:rPr lang="fr-FR" sz="800" b="0" i="0" baseline="0" dirty="0" smtClean="0">
                <a:solidFill>
                  <a:srgbClr val="777777"/>
                </a:solidFill>
                <a:effectLst/>
                <a:latin typeface="Calibri Light" panose="020F0302020204030204" pitchFamily="34" charset="0"/>
              </a:rPr>
              <a:t> </a:t>
            </a:r>
            <a:r>
              <a:rPr lang="fr-FR" sz="800" b="0" dirty="0" smtClean="0">
                <a:solidFill>
                  <a:srgbClr val="777777"/>
                </a:solidFill>
                <a:effectLst/>
                <a:latin typeface="Calibri Light" panose="020F0302020204030204" pitchFamily="34" charset="0"/>
              </a:rPr>
              <a:t>– Project  – </a:t>
            </a:r>
            <a:r>
              <a:rPr lang="fr-FR" sz="800" b="0" baseline="0" dirty="0" smtClean="0">
                <a:solidFill>
                  <a:srgbClr val="777777"/>
                </a:solidFill>
                <a:effectLst/>
                <a:latin typeface="Calibri Light" panose="020F0302020204030204" pitchFamily="34" charset="0"/>
              </a:rPr>
              <a:t> 2017</a:t>
            </a:r>
            <a:endParaRPr lang="fr-FR" sz="800" b="0" dirty="0" smtClean="0">
              <a:solidFill>
                <a:srgbClr val="777777"/>
              </a:solidFill>
              <a:effectLst/>
              <a:latin typeface="Calibri Light" panose="020F03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4967684"/>
            <a:ext cx="9156700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397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Lucida Sans" pitchFamily="34" charset="0"/>
        </a:defRPr>
      </a:lvl5pPr>
      <a:lvl6pPr marL="457064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Lucida Sans" pitchFamily="34" charset="0"/>
        </a:defRPr>
      </a:lvl6pPr>
      <a:lvl7pPr marL="914125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Lucida Sans" pitchFamily="34" charset="0"/>
        </a:defRPr>
      </a:lvl7pPr>
      <a:lvl8pPr marL="1371189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Lucida Sans" pitchFamily="34" charset="0"/>
        </a:defRPr>
      </a:lvl8pPr>
      <a:lvl9pPr marL="1828251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Lucida Sans" pitchFamily="34" charset="0"/>
        </a:defRPr>
      </a:lvl9pPr>
    </p:titleStyle>
    <p:bodyStyle>
      <a:lvl1pPr marL="341245" indent="-341245" algn="l" rtl="0" eaLnBrk="0" fontAlgn="base" hangingPunct="0">
        <a:spcBef>
          <a:spcPct val="0"/>
        </a:spcBef>
        <a:spcAft>
          <a:spcPct val="25000"/>
        </a:spcAft>
        <a:buSzPct val="90000"/>
        <a:buFont typeface="Wingdings" pitchFamily="2" charset="2"/>
        <a:buBlip>
          <a:blip r:embed="rId17"/>
        </a:buBlip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1215" indent="-284106" algn="l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SzPct val="90000"/>
        <a:buFont typeface="Arial Unicode MS" pitchFamily="34" charset="-128"/>
        <a:buChar char="￭"/>
        <a:defRPr sz="2000">
          <a:solidFill>
            <a:schemeClr val="tx1"/>
          </a:solidFill>
          <a:latin typeface="+mn-lt"/>
        </a:defRPr>
      </a:lvl2pPr>
      <a:lvl3pPr marL="1141185" indent="-226968" algn="l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SzPct val="90000"/>
        <a:buFont typeface="Wingdings 2" pitchFamily="18" charset="2"/>
        <a:buChar char=""/>
        <a:defRPr>
          <a:solidFill>
            <a:schemeClr val="tx1"/>
          </a:solidFill>
          <a:latin typeface="+mn-lt"/>
        </a:defRPr>
      </a:lvl3pPr>
      <a:lvl4pPr marL="1598293" indent="-226968" algn="l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SzPct val="90000"/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2055402" indent="-226968" algn="l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SzPct val="90000"/>
        <a:buChar char="»"/>
        <a:defRPr sz="1400">
          <a:solidFill>
            <a:schemeClr val="tx1"/>
          </a:solidFill>
          <a:latin typeface="+mn-lt"/>
        </a:defRPr>
      </a:lvl5pPr>
      <a:lvl6pPr marL="2513845" indent="-228531" algn="l" rtl="0" fontAlgn="base">
        <a:spcBef>
          <a:spcPct val="0"/>
        </a:spcBef>
        <a:spcAft>
          <a:spcPct val="25000"/>
        </a:spcAft>
        <a:buClr>
          <a:schemeClr val="tx2"/>
        </a:buClr>
        <a:buSzPct val="90000"/>
        <a:buChar char="»"/>
        <a:defRPr sz="1400">
          <a:solidFill>
            <a:schemeClr val="tx1"/>
          </a:solidFill>
          <a:latin typeface="+mn-lt"/>
        </a:defRPr>
      </a:lvl6pPr>
      <a:lvl7pPr marL="2970909" indent="-228531" algn="l" rtl="0" fontAlgn="base">
        <a:spcBef>
          <a:spcPct val="0"/>
        </a:spcBef>
        <a:spcAft>
          <a:spcPct val="25000"/>
        </a:spcAft>
        <a:buClr>
          <a:schemeClr val="tx2"/>
        </a:buClr>
        <a:buSzPct val="90000"/>
        <a:buChar char="»"/>
        <a:defRPr sz="1400">
          <a:solidFill>
            <a:schemeClr val="tx1"/>
          </a:solidFill>
          <a:latin typeface="+mn-lt"/>
        </a:defRPr>
      </a:lvl7pPr>
      <a:lvl8pPr marL="3427971" indent="-228531" algn="l" rtl="0" fontAlgn="base">
        <a:spcBef>
          <a:spcPct val="0"/>
        </a:spcBef>
        <a:spcAft>
          <a:spcPct val="25000"/>
        </a:spcAft>
        <a:buClr>
          <a:schemeClr val="tx2"/>
        </a:buClr>
        <a:buSzPct val="90000"/>
        <a:buChar char="»"/>
        <a:defRPr sz="1400">
          <a:solidFill>
            <a:schemeClr val="tx1"/>
          </a:solidFill>
          <a:latin typeface="+mn-lt"/>
        </a:defRPr>
      </a:lvl8pPr>
      <a:lvl9pPr marL="3885035" indent="-228531" algn="l" rtl="0" fontAlgn="base">
        <a:spcBef>
          <a:spcPct val="0"/>
        </a:spcBef>
        <a:spcAft>
          <a:spcPct val="25000"/>
        </a:spcAft>
        <a:buClr>
          <a:schemeClr val="tx2"/>
        </a:buClr>
        <a:buSzPct val="9000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1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4" algn="l" defTabSz="9141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5" algn="l" defTabSz="9141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5" algn="l" defTabSz="9141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6" algn="l" defTabSz="9141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11/27/2017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‹N°›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650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1015033" y="1988840"/>
            <a:ext cx="7104194" cy="1156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9" tIns="45725" rIns="91449" bIns="45725" anchor="b"/>
          <a:lstStyle>
            <a:lvl1pPr eaLnBrk="0" hangingPunct="0">
              <a:defRPr sz="1400">
                <a:solidFill>
                  <a:srgbClr val="003366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rgbClr val="003366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rgbClr val="003366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rgbClr val="003366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rgbClr val="003366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Arial" charset="0"/>
              <a:defRPr sz="1400">
                <a:solidFill>
                  <a:srgbClr val="003366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Arial" charset="0"/>
              <a:defRPr sz="1400">
                <a:solidFill>
                  <a:srgbClr val="003366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Arial" charset="0"/>
              <a:defRPr sz="1400">
                <a:solidFill>
                  <a:srgbClr val="003366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Arial" charset="0"/>
              <a:defRPr sz="1400">
                <a:solidFill>
                  <a:srgbClr val="003366"/>
                </a:solidFill>
                <a:latin typeface="Arial" charset="0"/>
              </a:defRPr>
            </a:lvl9pPr>
          </a:lstStyle>
          <a:p>
            <a:pPr lvl="0" algn="ctr" eaLnBrk="1" hangingPunct="1">
              <a:spcBef>
                <a:spcPct val="20000"/>
              </a:spcBef>
            </a:pPr>
            <a:r>
              <a:rPr lang="fr-FR" altLang="fr-FR" sz="32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ENQUETE </a:t>
            </a:r>
            <a:br>
              <a:rPr lang="fr-FR" altLang="fr-FR" sz="32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</a:br>
            <a:r>
              <a:rPr lang="fr-FR" altLang="fr-FR" sz="3200" b="1" i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"SUICIDE ET PROFESSIONNELS DE SANTE"</a:t>
            </a:r>
            <a:endParaRPr lang="fr-FR" altLang="fr-FR" sz="3200" b="1" i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1050997" y="3145704"/>
            <a:ext cx="701977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4967684"/>
            <a:ext cx="9178925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13"/>
          <p:cNvSpPr txBox="1">
            <a:spLocks noChangeAspect="1" noChangeArrowheads="1"/>
          </p:cNvSpPr>
          <p:nvPr/>
        </p:nvSpPr>
        <p:spPr bwMode="auto">
          <a:xfrm>
            <a:off x="7295620" y="6540098"/>
            <a:ext cx="1848380" cy="244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 eaLnBrk="0" hangingPunct="0">
              <a:tabLst>
                <a:tab pos="895350" algn="l"/>
              </a:tabLst>
              <a:defRPr sz="1400">
                <a:solidFill>
                  <a:srgbClr val="003366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95350" algn="l"/>
              </a:tabLst>
              <a:defRPr sz="1400">
                <a:solidFill>
                  <a:srgbClr val="003366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95350" algn="l"/>
              </a:tabLst>
              <a:defRPr sz="1400">
                <a:solidFill>
                  <a:srgbClr val="003366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95350" algn="l"/>
              </a:tabLst>
              <a:defRPr sz="1400">
                <a:solidFill>
                  <a:srgbClr val="003366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95350" algn="l"/>
              </a:tabLst>
              <a:defRPr sz="1400">
                <a:solidFill>
                  <a:srgbClr val="003366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Arial" charset="0"/>
              <a:tabLst>
                <a:tab pos="895350" algn="l"/>
              </a:tabLst>
              <a:defRPr sz="1400">
                <a:solidFill>
                  <a:srgbClr val="003366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Arial" charset="0"/>
              <a:tabLst>
                <a:tab pos="895350" algn="l"/>
              </a:tabLst>
              <a:defRPr sz="1400">
                <a:solidFill>
                  <a:srgbClr val="003366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Arial" charset="0"/>
              <a:tabLst>
                <a:tab pos="895350" algn="l"/>
              </a:tabLst>
              <a:defRPr sz="1400">
                <a:solidFill>
                  <a:srgbClr val="003366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Arial" charset="0"/>
              <a:tabLst>
                <a:tab pos="895350" algn="l"/>
              </a:tabLst>
              <a:defRPr sz="1400">
                <a:solidFill>
                  <a:srgbClr val="003366"/>
                </a:solidFill>
                <a:latin typeface="Arial" charset="0"/>
              </a:defRPr>
            </a:lvl9pPr>
          </a:lstStyle>
          <a:p>
            <a:pPr algn="r">
              <a:lnSpc>
                <a:spcPct val="90000"/>
              </a:lnSpc>
              <a:buClrTx/>
              <a:buFontTx/>
              <a:buNone/>
            </a:pPr>
            <a:r>
              <a:rPr lang="fr-FR" sz="1100" dirty="0" smtClean="0">
                <a:solidFill>
                  <a:schemeClr val="bg1"/>
                </a:solidFill>
                <a:latin typeface="Calibri Light" panose="020F0302020204030204" pitchFamily="34" charset="0"/>
                <a:cs typeface="Arial" charset="0"/>
              </a:rPr>
              <a:t>NOVEMBRE 2017</a:t>
            </a:r>
            <a:endParaRPr lang="fr-FR" sz="1100" dirty="0">
              <a:solidFill>
                <a:schemeClr val="bg1"/>
              </a:solidFill>
              <a:effectLst/>
              <a:latin typeface="Calibri Light" panose="020F03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9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 flipV="1">
            <a:off x="0" y="188640"/>
            <a:ext cx="9144000" cy="631842"/>
          </a:xfrm>
          <a:prstGeom prst="rect">
            <a:avLst/>
          </a:prstGeom>
          <a:solidFill>
            <a:srgbClr val="E9E9E9"/>
          </a:solidFill>
          <a:ln w="25400" cap="flat" cmpd="sng" algn="ctr">
            <a:noFill/>
            <a:prstDash val="solid"/>
            <a:round/>
            <a:headEnd type="none" w="sm" len="sm"/>
            <a:tailEnd type="triangle" w="sm" len="sm"/>
          </a:ln>
          <a:effectLst/>
          <a:extLst/>
        </p:spPr>
        <p:txBody>
          <a:bodyPr lIns="91251" tIns="45636" rIns="91251" bIns="45636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1089266"/>
            <a:ext cx="8352928" cy="354156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Q7. Quel est parmi vos conseils celui que vous placerez en premier ?</a:t>
            </a:r>
            <a:endParaRPr lang="fr-FR" sz="1400" b="1" i="1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187437"/>
              </p:ext>
            </p:extLst>
          </p:nvPr>
        </p:nvGraphicFramePr>
        <p:xfrm>
          <a:off x="611560" y="1610072"/>
          <a:ext cx="8136903" cy="3657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116"/>
                <a:gridCol w="2275929"/>
                <a:gridCol w="2275929"/>
                <a:gridCol w="2275929"/>
              </a:tblGrid>
              <a:tr h="231203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Conseil</a:t>
                      </a:r>
                      <a:r>
                        <a:rPr lang="en-US" sz="12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n°1</a:t>
                      </a:r>
                      <a:endParaRPr lang="en-US" sz="12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Conseil</a:t>
                      </a:r>
                      <a:r>
                        <a:rPr lang="en-US" sz="12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n°2</a:t>
                      </a:r>
                      <a:endParaRPr lang="en-US" sz="12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Conseil</a:t>
                      </a:r>
                      <a:r>
                        <a:rPr lang="en-US" sz="12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n°3</a:t>
                      </a:r>
                      <a:endParaRPr lang="en-US" sz="12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70489">
                <a:tc>
                  <a:txBody>
                    <a:bodyPr/>
                    <a:lstStyle/>
                    <a:p>
                      <a:pPr algn="l"/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TOTAL</a:t>
                      </a: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Consultation </a:t>
                      </a:r>
                      <a:r>
                        <a:rPr lang="en-US" sz="1000" b="1" i="1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auprès</a:t>
                      </a: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d'un </a:t>
                      </a:r>
                      <a:r>
                        <a:rPr lang="en-US" sz="1000" b="1" i="1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psychiatre</a:t>
                      </a:r>
                      <a:endParaRPr lang="en-US" sz="1000" b="1" i="1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/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/>
                      </a:r>
                      <a:b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</a:b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31%</a:t>
                      </a: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Appeler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une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plateforme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d'écoute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spécifiquement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dédiée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endParaRPr lang="en-US" sz="1000" b="1" i="1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/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28</a:t>
                      </a: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%</a:t>
                      </a: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1" i="1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1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1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de son </a:t>
                      </a:r>
                      <a:r>
                        <a:rPr kumimoji="0" lang="en-US" sz="1000" b="1" i="1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médecin</a:t>
                      </a:r>
                      <a:r>
                        <a:rPr kumimoji="0" lang="en-US" sz="1000" b="1" i="1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1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traitant</a:t>
                      </a: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/>
                      </a:r>
                      <a:b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</a:b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14%</a:t>
                      </a: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048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MEDECINS </a:t>
                      </a:r>
                      <a:endParaRPr lang="en-US" sz="12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psychiatre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39%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Appeler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plateforme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d'écoute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spécifiquement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dédiée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25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psychologue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10%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048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PHARMACIENS </a:t>
                      </a:r>
                      <a:endParaRPr lang="en-US" sz="12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Appeler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plateforme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d'écoute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spécifiquement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dédiée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36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de son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médecin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traitant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23%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psychiatre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18%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048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INFIRMIERES </a:t>
                      </a:r>
                      <a:endParaRPr lang="en-US" sz="12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Appeler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plateforme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d'écoute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spécifiquement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dédiée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34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de son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médecin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traitant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34%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psychologue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15%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048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AUTRES </a:t>
                      </a:r>
                      <a:endParaRPr lang="en-US" sz="12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Appeler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plateforme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d'écoute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spécifiquement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dédiée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34%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psychiatre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21%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de son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médecin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traitant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17%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itre 1"/>
          <p:cNvSpPr txBox="1">
            <a:spLocks/>
          </p:cNvSpPr>
          <p:nvPr/>
        </p:nvSpPr>
        <p:spPr bwMode="auto">
          <a:xfrm>
            <a:off x="88454" y="330746"/>
            <a:ext cx="5584676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5636" rIns="91251" bIns="4563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altLang="fr-FR" sz="20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LES RESULTATS	</a:t>
            </a:r>
            <a:endParaRPr lang="fr-FR" altLang="fr-FR" sz="2000" b="1" dirty="0">
              <a:solidFill>
                <a:schemeClr val="bg2">
                  <a:lumMod val="50000"/>
                </a:schemeClr>
              </a:solidFill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537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 flipV="1">
            <a:off x="0" y="188640"/>
            <a:ext cx="9144000" cy="631842"/>
          </a:xfrm>
          <a:prstGeom prst="rect">
            <a:avLst/>
          </a:prstGeom>
          <a:solidFill>
            <a:srgbClr val="E9E9E9"/>
          </a:solidFill>
          <a:ln w="25400" cap="flat" cmpd="sng" algn="ctr">
            <a:noFill/>
            <a:prstDash val="solid"/>
            <a:round/>
            <a:headEnd type="none" w="sm" len="sm"/>
            <a:tailEnd type="triangle" w="sm" len="sm"/>
          </a:ln>
          <a:effectLst/>
          <a:extLst/>
        </p:spPr>
        <p:txBody>
          <a:bodyPr lIns="91251" tIns="45636" rIns="91251" bIns="45636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1252010"/>
            <a:ext cx="8352928" cy="1039536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Q8. Avez-vous déjà eu vous-même des idées suicidaires dont l'origine était toute ou en partie d'ordre professionnel ?</a:t>
            </a:r>
          </a:p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94% des personnes interrogées ont accepté de répondre à cette question !</a:t>
            </a:r>
            <a:endParaRPr lang="fr-FR" sz="1400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3203903844"/>
              </p:ext>
            </p:extLst>
          </p:nvPr>
        </p:nvGraphicFramePr>
        <p:xfrm>
          <a:off x="1763688" y="2564904"/>
          <a:ext cx="5936364" cy="3644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779912" y="2454796"/>
            <a:ext cx="9738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alibri Light" panose="020F0302020204030204" pitchFamily="34" charset="0"/>
              </a:rPr>
              <a:t>OUI</a:t>
            </a:r>
            <a:endParaRPr lang="en-US" sz="1400" b="1" dirty="0">
              <a:solidFill>
                <a:schemeClr val="bg2">
                  <a:lumMod val="5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88454" y="330746"/>
            <a:ext cx="5584676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5636" rIns="91251" bIns="4563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altLang="fr-FR" sz="20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LES RESULTATS	</a:t>
            </a:r>
            <a:endParaRPr lang="fr-FR" altLang="fr-FR" sz="2000" b="1" dirty="0">
              <a:solidFill>
                <a:schemeClr val="bg2">
                  <a:lumMod val="50000"/>
                </a:schemeClr>
              </a:solidFill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2615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 flipV="1">
            <a:off x="0" y="188640"/>
            <a:ext cx="9144000" cy="631842"/>
          </a:xfrm>
          <a:prstGeom prst="rect">
            <a:avLst/>
          </a:prstGeom>
          <a:solidFill>
            <a:srgbClr val="E9E9E9"/>
          </a:solidFill>
          <a:ln w="25400" cap="flat" cmpd="sng" algn="ctr">
            <a:noFill/>
            <a:prstDash val="solid"/>
            <a:round/>
            <a:headEnd type="none" w="sm" len="sm"/>
            <a:tailEnd type="triangle" w="sm" len="sm"/>
          </a:ln>
          <a:effectLst/>
          <a:extLst/>
        </p:spPr>
        <p:txBody>
          <a:bodyPr lIns="91251" tIns="45636" rIns="91251" bIns="45636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87624" y="982239"/>
            <a:ext cx="8352928" cy="354156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u="sng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SEXE</a:t>
            </a:r>
            <a:endParaRPr lang="fr-FR" sz="1400" u="sng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283561131"/>
              </p:ext>
            </p:extLst>
          </p:nvPr>
        </p:nvGraphicFramePr>
        <p:xfrm>
          <a:off x="2781622" y="1232171"/>
          <a:ext cx="5919066" cy="1908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1187624" y="3573016"/>
            <a:ext cx="8352928" cy="354156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u="sng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AGE</a:t>
            </a:r>
            <a:endParaRPr lang="fr-FR" sz="1400" u="sng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10" name="Graphique 9"/>
          <p:cNvGraphicFramePr/>
          <p:nvPr>
            <p:extLst>
              <p:ext uri="{D42A27DB-BD31-4B8C-83A1-F6EECF244321}">
                <p14:modId xmlns:p14="http://schemas.microsoft.com/office/powerpoint/2010/main" val="2296758507"/>
              </p:ext>
            </p:extLst>
          </p:nvPr>
        </p:nvGraphicFramePr>
        <p:xfrm>
          <a:off x="2781621" y="3822947"/>
          <a:ext cx="6038851" cy="2733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itre 1"/>
          <p:cNvSpPr txBox="1">
            <a:spLocks/>
          </p:cNvSpPr>
          <p:nvPr/>
        </p:nvSpPr>
        <p:spPr bwMode="auto">
          <a:xfrm>
            <a:off x="88454" y="330746"/>
            <a:ext cx="5584676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5636" rIns="91251" bIns="4563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altLang="fr-FR" sz="20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LES RESULTATS	</a:t>
            </a:r>
            <a:endParaRPr lang="fr-FR" altLang="fr-FR" sz="2000" b="1" dirty="0">
              <a:solidFill>
                <a:schemeClr val="bg2">
                  <a:lumMod val="50000"/>
                </a:schemeClr>
              </a:solidFill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5478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 flipV="1">
            <a:off x="0" y="188640"/>
            <a:ext cx="9144000" cy="631842"/>
          </a:xfrm>
          <a:prstGeom prst="rect">
            <a:avLst/>
          </a:prstGeom>
          <a:solidFill>
            <a:srgbClr val="E9E9E9"/>
          </a:solidFill>
          <a:ln w="25400" cap="flat" cmpd="sng" algn="ctr">
            <a:noFill/>
            <a:prstDash val="solid"/>
            <a:round/>
            <a:headEnd type="none" w="sm" len="sm"/>
            <a:tailEnd type="triangle" w="sm" len="sm"/>
          </a:ln>
          <a:effectLst/>
          <a:extLst/>
        </p:spPr>
        <p:txBody>
          <a:bodyPr lIns="91251" tIns="45636" rIns="91251" bIns="45636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87624" y="982239"/>
            <a:ext cx="8352928" cy="376790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u="sng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TYPE D'EXERCICE</a:t>
            </a:r>
            <a:endParaRPr lang="fr-FR" sz="1400" u="sng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7624" y="3573016"/>
            <a:ext cx="8352928" cy="354156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u="sng" dirty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LIEU D'EXERCICE </a:t>
            </a:r>
            <a:endParaRPr lang="fr-FR" sz="1400" u="sng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10" name="Graphique 9"/>
          <p:cNvGraphicFramePr/>
          <p:nvPr>
            <p:extLst>
              <p:ext uri="{D42A27DB-BD31-4B8C-83A1-F6EECF244321}">
                <p14:modId xmlns:p14="http://schemas.microsoft.com/office/powerpoint/2010/main" val="3133184260"/>
              </p:ext>
            </p:extLst>
          </p:nvPr>
        </p:nvGraphicFramePr>
        <p:xfrm>
          <a:off x="2781621" y="3822947"/>
          <a:ext cx="6038851" cy="2733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phique 10"/>
          <p:cNvGraphicFramePr/>
          <p:nvPr>
            <p:extLst>
              <p:ext uri="{D42A27DB-BD31-4B8C-83A1-F6EECF244321}">
                <p14:modId xmlns:p14="http://schemas.microsoft.com/office/powerpoint/2010/main" val="305616552"/>
              </p:ext>
            </p:extLst>
          </p:nvPr>
        </p:nvGraphicFramePr>
        <p:xfrm>
          <a:off x="2801864" y="1160736"/>
          <a:ext cx="6009083" cy="2306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re 1"/>
          <p:cNvSpPr txBox="1">
            <a:spLocks/>
          </p:cNvSpPr>
          <p:nvPr/>
        </p:nvSpPr>
        <p:spPr bwMode="auto">
          <a:xfrm>
            <a:off x="88454" y="330746"/>
            <a:ext cx="5584676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5636" rIns="91251" bIns="4563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altLang="fr-FR" sz="20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LES RESULTATS	</a:t>
            </a:r>
            <a:endParaRPr lang="fr-FR" altLang="fr-FR" sz="2000" b="1" dirty="0">
              <a:solidFill>
                <a:schemeClr val="bg2">
                  <a:lumMod val="50000"/>
                </a:schemeClr>
              </a:solidFill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2563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 flipV="1">
            <a:off x="0" y="188640"/>
            <a:ext cx="9144000" cy="631842"/>
          </a:xfrm>
          <a:prstGeom prst="rect">
            <a:avLst/>
          </a:prstGeom>
          <a:solidFill>
            <a:srgbClr val="E9E9E9"/>
          </a:solidFill>
          <a:ln w="25400" cap="flat" cmpd="sng" algn="ctr">
            <a:noFill/>
            <a:prstDash val="solid"/>
            <a:round/>
            <a:headEnd type="none" w="sm" len="sm"/>
            <a:tailEnd type="triangle" w="sm" len="sm"/>
          </a:ln>
          <a:effectLst/>
          <a:extLst/>
        </p:spPr>
        <p:txBody>
          <a:bodyPr lIns="91251" tIns="45636" rIns="91251" bIns="45636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836712"/>
            <a:ext cx="8352928" cy="376790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Q9. A ce moment là, en aviez-vous parlé à quelqu'un ?</a:t>
            </a:r>
            <a:endParaRPr lang="fr-FR" sz="1400" b="1" i="1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3717135517"/>
              </p:ext>
            </p:extLst>
          </p:nvPr>
        </p:nvGraphicFramePr>
        <p:xfrm>
          <a:off x="1771650" y="1312193"/>
          <a:ext cx="5937926" cy="2260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4047753" y="1189466"/>
            <a:ext cx="9738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 Light" panose="020F0302020204030204" pitchFamily="34" charset="0"/>
              </a:rPr>
              <a:t>OUI</a:t>
            </a:r>
            <a:endParaRPr lang="en-US" sz="1400" b="1" dirty="0">
              <a:solidFill>
                <a:schemeClr val="bg2">
                  <a:lumMod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auto">
          <a:xfrm>
            <a:off x="88454" y="330746"/>
            <a:ext cx="5584676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5636" rIns="91251" bIns="4563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altLang="fr-FR" sz="20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LES RESULTATS	</a:t>
            </a:r>
            <a:endParaRPr lang="fr-FR" altLang="fr-FR" sz="2000" b="1" dirty="0">
              <a:solidFill>
                <a:schemeClr val="bg2">
                  <a:lumMod val="50000"/>
                </a:schemeClr>
              </a:solidFill>
              <a:latin typeface="Calibri Light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7544" y="3284984"/>
            <a:ext cx="8352928" cy="376790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Si oui, à qui ?</a:t>
            </a:r>
            <a:endParaRPr lang="fr-FR" sz="1400" b="1" i="1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90637"/>
              </p:ext>
            </p:extLst>
          </p:nvPr>
        </p:nvGraphicFramePr>
        <p:xfrm>
          <a:off x="251520" y="3661774"/>
          <a:ext cx="8784976" cy="2991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116"/>
                <a:gridCol w="1495172"/>
                <a:gridCol w="1495172"/>
                <a:gridCol w="1495172"/>
                <a:gridCol w="1495172"/>
                <a:gridCol w="1495172"/>
              </a:tblGrid>
              <a:tr h="13781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</a:t>
                      </a:r>
                      <a:endParaRPr lang="en-US" sz="16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</a:t>
                      </a:r>
                      <a:endParaRPr lang="en-US" sz="16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</a:t>
                      </a:r>
                      <a:endParaRPr lang="en-US" sz="16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</a:t>
                      </a:r>
                      <a:endParaRPr lang="en-US" sz="16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5</a:t>
                      </a:r>
                      <a:endParaRPr lang="en-US" sz="16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7504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TOTAL (n=75)</a:t>
                      </a: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US" sz="1000" b="1" i="1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un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membre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de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votre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famille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endParaRPr lang="en-US" sz="1000" b="1" i="1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en-US" sz="1000" b="1" i="1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49%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en-US" sz="1200" b="1" i="1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 un </a:t>
                      </a:r>
                      <a:r>
                        <a:rPr lang="en-US" sz="1000" b="1" i="1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psychiatre</a:t>
                      </a: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en</a:t>
                      </a: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consultation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/>
                      </a:r>
                      <a:b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</a:b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37%</a:t>
                      </a: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 un </a:t>
                      </a: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confrère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en-US" sz="1000" b="1" i="1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/>
                      </a:r>
                      <a:b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</a:b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33%</a:t>
                      </a: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 un </a:t>
                      </a:r>
                      <a:r>
                        <a:rPr lang="en-US" sz="1000" b="1" i="1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ami</a:t>
                      </a:r>
                      <a:endParaRPr lang="en-US" sz="1000" b="1" i="1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en-US" sz="1000" b="1" i="1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/>
                      </a:r>
                      <a:b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</a:b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29%</a:t>
                      </a: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un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psychologue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en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conusltation</a:t>
                      </a:r>
                      <a:endParaRPr lang="en-US" sz="1000" b="1" i="1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/>
                      </a:r>
                      <a:b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</a:b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16%</a:t>
                      </a: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7504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US" sz="12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MEDECINS  (n=52)</a:t>
                      </a:r>
                      <a:endParaRPr lang="en-US" sz="12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membre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votre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famille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52%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psychiatre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en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38%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 un 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confrère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35%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ami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31%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psychologue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en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15%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PHARMACIENS </a:t>
                      </a:r>
                      <a:endParaRPr lang="en-US" sz="12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INFIRMIERES </a:t>
                      </a:r>
                      <a:endParaRPr lang="en-US" sz="12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AUTRES </a:t>
                      </a:r>
                      <a:endParaRPr lang="en-US" sz="12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3725422" y="6093296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rgbClr val="003366"/>
                </a:solidFill>
                <a:latin typeface="Calibri Light" panose="020F0302020204030204" pitchFamily="34" charset="0"/>
              </a:rPr>
              <a:t>BASES </a:t>
            </a:r>
            <a:endParaRPr lang="en-US" sz="1400" i="1" dirty="0" smtClean="0">
              <a:solidFill>
                <a:srgbClr val="003366"/>
              </a:solidFill>
              <a:latin typeface="Calibri Light" panose="020F0302020204030204" pitchFamily="34" charset="0"/>
            </a:endParaRPr>
          </a:p>
          <a:p>
            <a:pPr algn="ctr"/>
            <a:r>
              <a:rPr lang="en-US" sz="1400" i="1" dirty="0" smtClean="0">
                <a:solidFill>
                  <a:srgbClr val="003366"/>
                </a:solidFill>
                <a:latin typeface="Calibri Light" panose="020F0302020204030204" pitchFamily="34" charset="0"/>
              </a:rPr>
              <a:t>TROP </a:t>
            </a:r>
            <a:r>
              <a:rPr lang="en-US" sz="1400" i="1" dirty="0" smtClean="0">
                <a:solidFill>
                  <a:srgbClr val="003366"/>
                </a:solidFill>
                <a:latin typeface="Calibri Light" panose="020F0302020204030204" pitchFamily="34" charset="0"/>
              </a:rPr>
              <a:t>FAIBLES</a:t>
            </a:r>
            <a:endParaRPr lang="en-US" sz="1400" i="1" dirty="0">
              <a:solidFill>
                <a:srgbClr val="003366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30443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 flipV="1">
            <a:off x="0" y="188640"/>
            <a:ext cx="9144000" cy="631842"/>
          </a:xfrm>
          <a:prstGeom prst="rect">
            <a:avLst/>
          </a:prstGeom>
          <a:solidFill>
            <a:srgbClr val="E9E9E9"/>
          </a:solidFill>
          <a:ln w="25400" cap="flat" cmpd="sng" algn="ctr">
            <a:noFill/>
            <a:prstDash val="solid"/>
            <a:round/>
            <a:headEnd type="none" w="sm" len="sm"/>
            <a:tailEnd type="triangle" w="sm" len="sm"/>
          </a:ln>
          <a:effectLst/>
          <a:extLst/>
        </p:spPr>
        <p:txBody>
          <a:bodyPr lIns="91251" tIns="45636" rIns="91251" bIns="45636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1772816"/>
            <a:ext cx="8352928" cy="1702281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701675" lvl="1" indent="-285750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 3" panose="05040102010807070707" pitchFamily="18" charset="2"/>
              <a:buChar char="â"/>
            </a:pPr>
            <a:r>
              <a:rPr lang="fr-FR" sz="1400" b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Enquête conçue par l'association SPS : questionnaire </a:t>
            </a:r>
            <a:r>
              <a:rPr lang="fr-FR" sz="1400" b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et </a:t>
            </a:r>
            <a:r>
              <a:rPr lang="fr-FR" sz="1400" b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recrutements </a:t>
            </a:r>
            <a:r>
              <a:rPr lang="fr-FR" sz="1400" b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des Professionnels de Santé.</a:t>
            </a:r>
          </a:p>
          <a:p>
            <a:pPr marL="701675" lvl="1" indent="-285750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 3" panose="05040102010807070707" pitchFamily="18" charset="2"/>
              <a:buChar char="â"/>
            </a:pPr>
            <a:r>
              <a:rPr lang="fr-FR" sz="1400" b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Support logistique gracieusement offert par EXAFIELD</a:t>
            </a:r>
          </a:p>
          <a:p>
            <a:pPr marL="701675" lvl="1" indent="-285750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 3" panose="05040102010807070707" pitchFamily="18" charset="2"/>
              <a:buChar char="â"/>
            </a:pPr>
            <a:r>
              <a:rPr lang="fr-FR" sz="1400" b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Du fait de son profil très impliquant, cette enquête a été menée </a:t>
            </a:r>
            <a:r>
              <a:rPr lang="fr-FR" sz="1400" b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, également de façon gracieuse, avec </a:t>
            </a:r>
            <a:r>
              <a:rPr lang="fr-FR" sz="1400" b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le concours de la société KARAPACE (société tiers de confiance) afin d'assurer un anonymat total concernant les références récoltées. </a:t>
            </a:r>
          </a:p>
        </p:txBody>
      </p:sp>
      <p:sp>
        <p:nvSpPr>
          <p:cNvPr id="17" name="Titre 1"/>
          <p:cNvSpPr txBox="1">
            <a:spLocks/>
          </p:cNvSpPr>
          <p:nvPr/>
        </p:nvSpPr>
        <p:spPr bwMode="auto">
          <a:xfrm>
            <a:off x="85725" y="302171"/>
            <a:ext cx="5584676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5636" rIns="91251" bIns="4563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altLang="fr-FR" sz="2000" b="1" dirty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ENQUETE </a:t>
            </a:r>
            <a:r>
              <a:rPr lang="fr-FR" altLang="fr-FR" sz="20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"</a:t>
            </a:r>
            <a:r>
              <a:rPr lang="fr-FR" altLang="fr-FR" sz="2000" b="1" dirty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SUICIDE ET PROFESSIONNELS DE SANTE"</a:t>
            </a:r>
          </a:p>
        </p:txBody>
      </p:sp>
    </p:spTree>
    <p:extLst>
      <p:ext uri="{BB962C8B-B14F-4D97-AF65-F5344CB8AC3E}">
        <p14:creationId xmlns:p14="http://schemas.microsoft.com/office/powerpoint/2010/main" val="14045800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 flipV="1">
            <a:off x="0" y="188640"/>
            <a:ext cx="9144000" cy="631842"/>
          </a:xfrm>
          <a:prstGeom prst="rect">
            <a:avLst/>
          </a:prstGeom>
          <a:solidFill>
            <a:srgbClr val="E9E9E9"/>
          </a:solidFill>
          <a:ln w="25400" cap="flat" cmpd="sng" algn="ctr">
            <a:noFill/>
            <a:prstDash val="solid"/>
            <a:round/>
            <a:headEnd type="none" w="sm" len="sm"/>
            <a:tailEnd type="triangle" w="sm" len="sm"/>
          </a:ln>
          <a:effectLst/>
          <a:extLst/>
        </p:spPr>
        <p:txBody>
          <a:bodyPr lIns="91251" tIns="45636" rIns="91251" bIns="45636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908720"/>
            <a:ext cx="8352928" cy="2629714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701675" lvl="1" indent="-285750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 3" panose="05040102010807070707" pitchFamily="18" charset="2"/>
              <a:buChar char="â"/>
            </a:pPr>
            <a:r>
              <a:rPr lang="fr-FR" sz="1400" b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Au total, ce sont 710 professionnels de santé qui ont répondu à cette enquête répartis, comme suit :</a:t>
            </a:r>
          </a:p>
          <a:p>
            <a:pPr marL="987425" lvl="1" indent="-200025" defTabSz="977704">
              <a:lnSpc>
                <a:spcPct val="9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400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Médecins : 		472</a:t>
            </a:r>
          </a:p>
          <a:p>
            <a:pPr marL="987425" lvl="1" indent="-200025" defTabSz="977704">
              <a:lnSpc>
                <a:spcPct val="9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400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Pharmaciens : 	114</a:t>
            </a:r>
          </a:p>
          <a:p>
            <a:pPr marL="987425" lvl="1" indent="-200025" defTabSz="977704">
              <a:lnSpc>
                <a:spcPct val="9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" panose="05000000000000000000" pitchFamily="2" charset="2"/>
              <a:buChar char="§"/>
              <a:tabLst>
                <a:tab pos="3228975" algn="r"/>
              </a:tabLst>
            </a:pPr>
            <a:r>
              <a:rPr lang="fr-FR" sz="1400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Infirmières : 	53</a:t>
            </a:r>
          </a:p>
          <a:p>
            <a:pPr marL="987425" lvl="1" indent="-200025" defTabSz="977704">
              <a:lnSpc>
                <a:spcPct val="9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" panose="05000000000000000000" pitchFamily="2" charset="2"/>
              <a:buChar char="§"/>
              <a:tabLst>
                <a:tab pos="3228975" algn="r"/>
              </a:tabLst>
            </a:pPr>
            <a:r>
              <a:rPr lang="fr-FR" sz="1400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Autres : 	71</a:t>
            </a:r>
            <a:br>
              <a:rPr lang="fr-FR" sz="1400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</a:br>
            <a:r>
              <a:rPr lang="fr-FR" sz="1400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(Aides soignants, chirurgiens dentistes, masseurs kinésithérapeutes, sages femme, orthophonistes, orthoptistes, pédicures/ podologues, psychologues, étudiants</a:t>
            </a:r>
            <a:r>
              <a:rPr lang="fr-FR" sz="1400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)</a:t>
            </a:r>
            <a:endParaRPr lang="fr-FR" sz="1400" dirty="0" smtClean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  <a:p>
            <a:pPr marL="987425" lvl="1" indent="-200025" defTabSz="977704">
              <a:lnSpc>
                <a:spcPct val="9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" panose="05000000000000000000" pitchFamily="2" charset="2"/>
              <a:buChar char="§"/>
              <a:tabLst>
                <a:tab pos="3228975" algn="r"/>
              </a:tabLst>
            </a:pPr>
            <a:endParaRPr lang="fr-FR" sz="1400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  <a:p>
            <a:pPr marL="701675" lvl="1" indent="-285750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 3" panose="05040102010807070707" pitchFamily="18" charset="2"/>
              <a:buChar char="â"/>
            </a:pPr>
            <a:r>
              <a:rPr lang="fr-FR" sz="1400" b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Profil :</a:t>
            </a:r>
            <a:endParaRPr lang="fr-FR" sz="1400" b="1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 bwMode="auto">
          <a:xfrm>
            <a:off x="88454" y="330746"/>
            <a:ext cx="5584676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5636" rIns="91251" bIns="4563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altLang="fr-FR" sz="20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LES REPONDANTS	</a:t>
            </a:r>
            <a:endParaRPr lang="fr-FR" altLang="fr-FR" sz="2000" b="1" dirty="0">
              <a:solidFill>
                <a:schemeClr val="bg2">
                  <a:lumMod val="50000"/>
                </a:schemeClr>
              </a:solidFill>
              <a:latin typeface="Calibri Light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911594"/>
              </p:ext>
            </p:extLst>
          </p:nvPr>
        </p:nvGraphicFramePr>
        <p:xfrm>
          <a:off x="1504231" y="371703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Homme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Femme 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Age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moyen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TOTAL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54%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46%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51 </a:t>
                      </a:r>
                      <a:r>
                        <a:rPr lang="en-US" sz="1400" b="1" i="1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ans</a:t>
                      </a:r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MEDECINS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63%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37%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53 </a:t>
                      </a:r>
                      <a:r>
                        <a:rPr lang="en-US" sz="1400" b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ans</a:t>
                      </a:r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PHARMACIENS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46%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54%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47 </a:t>
                      </a:r>
                      <a:r>
                        <a:rPr lang="en-US" sz="1400" b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ans</a:t>
                      </a:r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INFIRMIERES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19%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81%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48 </a:t>
                      </a:r>
                      <a:r>
                        <a:rPr lang="en-US" sz="1400" b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ans</a:t>
                      </a:r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AUTRES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30%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70%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43 </a:t>
                      </a:r>
                      <a:r>
                        <a:rPr lang="en-US" sz="1400" b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ans</a:t>
                      </a:r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5025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 flipV="1">
            <a:off x="0" y="188640"/>
            <a:ext cx="9144000" cy="631842"/>
          </a:xfrm>
          <a:prstGeom prst="rect">
            <a:avLst/>
          </a:prstGeom>
          <a:solidFill>
            <a:srgbClr val="E9E9E9"/>
          </a:solidFill>
          <a:ln w="25400" cap="flat" cmpd="sng" algn="ctr">
            <a:noFill/>
            <a:prstDash val="solid"/>
            <a:round/>
            <a:headEnd type="none" w="sm" len="sm"/>
            <a:tailEnd type="triangle" w="sm" len="sm"/>
          </a:ln>
          <a:effectLst/>
          <a:extLst/>
        </p:spPr>
        <p:txBody>
          <a:bodyPr lIns="91251" tIns="45636" rIns="91251" bIns="45636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496" y="980728"/>
            <a:ext cx="8352928" cy="354156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285750" lvl="1" indent="-285750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 3" panose="05040102010807070707" pitchFamily="18" charset="2"/>
              <a:buChar char="â"/>
            </a:pPr>
            <a:r>
              <a:rPr lang="fr-FR" sz="1400" b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Type d'exercice :</a:t>
            </a:r>
            <a:endParaRPr lang="fr-FR" sz="1400" b="1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710608"/>
              </p:ext>
            </p:extLst>
          </p:nvPr>
        </p:nvGraphicFramePr>
        <p:xfrm>
          <a:off x="1846364" y="1052736"/>
          <a:ext cx="6902100" cy="2188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116"/>
                <a:gridCol w="1398246"/>
                <a:gridCol w="1398246"/>
                <a:gridCol w="1398246"/>
                <a:gridCol w="1398246"/>
              </a:tblGrid>
              <a:tr h="46681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Uniquement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Hospitalier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Uniquement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Libéral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Mixte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Milieu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médico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-social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TOTAL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31%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54%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12%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3%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MEDECINS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36%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47%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17%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PHARMACIENS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18%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82%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0%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0%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INFIRMIERES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45%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42%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9%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AUTRES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10%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68%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10%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14%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5496" y="3760650"/>
            <a:ext cx="8352928" cy="354156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285750" lvl="1" indent="-285750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 3" panose="05040102010807070707" pitchFamily="18" charset="2"/>
              <a:buChar char="â"/>
            </a:pPr>
            <a:r>
              <a:rPr lang="fr-FR" sz="1400" b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Lieu d'exercice :</a:t>
            </a:r>
            <a:endParaRPr lang="fr-FR" sz="1400" b="1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447406"/>
              </p:ext>
            </p:extLst>
          </p:nvPr>
        </p:nvGraphicFramePr>
        <p:xfrm>
          <a:off x="1846364" y="3832658"/>
          <a:ext cx="6902100" cy="2188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116"/>
                <a:gridCol w="1398246"/>
                <a:gridCol w="1398246"/>
                <a:gridCol w="1398246"/>
                <a:gridCol w="1398246"/>
              </a:tblGrid>
              <a:tr h="46681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Région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Parisienne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Urbain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b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</a:b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(hors Paris)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Semi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urbain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Rural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TOTAL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17%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50%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20%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13%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MEDECINS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17%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56%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17%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9%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PHARMACIENS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15%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40%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22%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23%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INFIRMIERES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15%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43%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25%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17%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AUTRES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21%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34%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28%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17%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itre 1"/>
          <p:cNvSpPr txBox="1">
            <a:spLocks/>
          </p:cNvSpPr>
          <p:nvPr/>
        </p:nvSpPr>
        <p:spPr bwMode="auto">
          <a:xfrm>
            <a:off x="88454" y="330746"/>
            <a:ext cx="5584676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5636" rIns="91251" bIns="4563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altLang="fr-FR" sz="20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LES REPONDANTS	</a:t>
            </a:r>
            <a:endParaRPr lang="fr-FR" altLang="fr-FR" sz="2000" b="1" dirty="0">
              <a:solidFill>
                <a:schemeClr val="bg2">
                  <a:lumMod val="50000"/>
                </a:schemeClr>
              </a:solidFill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7594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 flipV="1">
            <a:off x="0" y="188640"/>
            <a:ext cx="9144000" cy="631842"/>
          </a:xfrm>
          <a:prstGeom prst="rect">
            <a:avLst/>
          </a:prstGeom>
          <a:solidFill>
            <a:srgbClr val="E9E9E9"/>
          </a:solidFill>
          <a:ln w="25400" cap="flat" cmpd="sng" algn="ctr">
            <a:noFill/>
            <a:prstDash val="solid"/>
            <a:round/>
            <a:headEnd type="none" w="sm" len="sm"/>
            <a:tailEnd type="triangle" w="sm" len="sm"/>
          </a:ln>
          <a:effectLst/>
          <a:extLst/>
        </p:spPr>
        <p:txBody>
          <a:bodyPr lIns="91251" tIns="45636" rIns="91251" bIns="45636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1052736"/>
            <a:ext cx="8352928" cy="759459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Q1. Connaissez-vous, dans votre entourage, des Professionnels de Santé qui ont fait une tentative de suicide ?</a:t>
            </a:r>
          </a:p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Q2. Si oui, combien ?</a:t>
            </a:r>
            <a:endParaRPr lang="fr-FR" sz="1400" b="1" i="1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127422"/>
              </p:ext>
            </p:extLst>
          </p:nvPr>
        </p:nvGraphicFramePr>
        <p:xfrm>
          <a:off x="213616" y="2132856"/>
          <a:ext cx="8750871" cy="2615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116"/>
                <a:gridCol w="1488351"/>
                <a:gridCol w="1488351"/>
                <a:gridCol w="1488351"/>
                <a:gridCol w="1488351"/>
                <a:gridCol w="1488351"/>
              </a:tblGrid>
              <a:tr h="46681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%  qui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connaissent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un PDS qui a fait </a:t>
                      </a:r>
                      <a:r>
                        <a:rPr lang="en-US" sz="14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une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tentative de suicide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Nombre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moyen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de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tentatives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rapportées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Nombre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moyen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de </a:t>
                      </a:r>
                      <a:r>
                        <a:rPr lang="en-US" sz="14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tentatives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qui  </a:t>
                      </a:r>
                      <a:r>
                        <a:rPr lang="en-US" sz="14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ont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abouti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au </a:t>
                      </a:r>
                      <a:r>
                        <a:rPr lang="en-US" sz="14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décès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Nombre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total </a:t>
                      </a:r>
                      <a:b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</a:b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de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tentatives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rapporté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 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Nombre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total 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de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décès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rapporté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TOTAL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41% (291)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2,62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1,3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762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378</a:t>
                      </a:r>
                      <a:endParaRPr lang="en-US" sz="14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MEDECINS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46% (45)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2,85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1,47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613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316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PHARMACIENS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43% (23)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2,09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0,78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48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18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INFIRMIERES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30% (34)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1,88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0,79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64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27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09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AUTRES </a:t>
                      </a:r>
                      <a:endParaRPr lang="en-US" sz="14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27% (19)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1,95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0,89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37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17</a:t>
                      </a:r>
                      <a:endParaRPr lang="en-US" sz="14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67544" y="5364421"/>
            <a:ext cx="8352928" cy="656867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701675" lvl="1" indent="-285750" defTabSz="977704">
              <a:lnSpc>
                <a:spcPct val="130000"/>
              </a:lnSpc>
              <a:spcBef>
                <a:spcPts val="840"/>
              </a:spcBef>
              <a:buClr>
                <a:schemeClr val="bg2">
                  <a:lumMod val="50000"/>
                </a:schemeClr>
              </a:buClr>
              <a:buSzPct val="90000"/>
              <a:buFont typeface="Wingdings 3" panose="05040102010807070707" pitchFamily="18" charset="2"/>
              <a:buChar char="â"/>
            </a:pP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alibri Light" panose="020F0302020204030204" pitchFamily="34" charset="0"/>
                <a:sym typeface="Wingdings" pitchFamily="2" charset="2"/>
              </a:rPr>
              <a:t>Au total : Nos 710 Professionnels de Santé connaissent 762 confrères, dans leur entourage, qui ont fait une tentative de suicide dont 378 sont arrivés à leur fin.</a:t>
            </a:r>
            <a:endParaRPr lang="fr-FR" sz="1400" dirty="0">
              <a:solidFill>
                <a:schemeClr val="bg2">
                  <a:lumMod val="50000"/>
                </a:schemeClr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88454" y="330746"/>
            <a:ext cx="5584676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5636" rIns="91251" bIns="4563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altLang="fr-FR" sz="20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LES RESULTATS	</a:t>
            </a:r>
            <a:endParaRPr lang="fr-FR" altLang="fr-FR" sz="2000" b="1" dirty="0">
              <a:solidFill>
                <a:schemeClr val="bg2">
                  <a:lumMod val="50000"/>
                </a:schemeClr>
              </a:solidFill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852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 flipV="1">
            <a:off x="0" y="188640"/>
            <a:ext cx="9144000" cy="631842"/>
          </a:xfrm>
          <a:prstGeom prst="rect">
            <a:avLst/>
          </a:prstGeom>
          <a:solidFill>
            <a:srgbClr val="E9E9E9"/>
          </a:solidFill>
          <a:ln w="25400" cap="flat" cmpd="sng" algn="ctr">
            <a:noFill/>
            <a:prstDash val="solid"/>
            <a:round/>
            <a:headEnd type="none" w="sm" len="sm"/>
            <a:tailEnd type="triangle" w="sm" len="sm"/>
          </a:ln>
          <a:effectLst/>
          <a:extLst/>
        </p:spPr>
        <p:txBody>
          <a:bodyPr lIns="91251" tIns="45636" rIns="91251" bIns="45636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927770"/>
            <a:ext cx="8352928" cy="953358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714375" lvl="1" indent="-298450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Q3. A quel point pensez-vous que le suicide d'un professionnel de Santé que vous connaissez remette en question : </a:t>
            </a:r>
          </a:p>
          <a:p>
            <a:pPr marL="987425" lvl="1" indent="-200025" defTabSz="977704">
              <a:lnSpc>
                <a:spcPct val="9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400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La confiance que vous avez en vous ?</a:t>
            </a:r>
            <a:endParaRPr lang="fr-FR" sz="1400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486227670"/>
              </p:ext>
            </p:extLst>
          </p:nvPr>
        </p:nvGraphicFramePr>
        <p:xfrm>
          <a:off x="1475656" y="1786533"/>
          <a:ext cx="6961176" cy="2142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467544" y="4160216"/>
            <a:ext cx="8352928" cy="290613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987425" lvl="1" indent="-200025" defTabSz="977704">
              <a:lnSpc>
                <a:spcPct val="9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400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Votre implication dans votre travail ?</a:t>
            </a:r>
            <a:endParaRPr lang="fr-FR" sz="1400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11" name="Graphique 10"/>
          <p:cNvGraphicFramePr/>
          <p:nvPr>
            <p:extLst>
              <p:ext uri="{D42A27DB-BD31-4B8C-83A1-F6EECF244321}">
                <p14:modId xmlns:p14="http://schemas.microsoft.com/office/powerpoint/2010/main" val="46739879"/>
              </p:ext>
            </p:extLst>
          </p:nvPr>
        </p:nvGraphicFramePr>
        <p:xfrm>
          <a:off x="1475656" y="4378821"/>
          <a:ext cx="6961176" cy="2142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re 1"/>
          <p:cNvSpPr txBox="1">
            <a:spLocks/>
          </p:cNvSpPr>
          <p:nvPr/>
        </p:nvSpPr>
        <p:spPr bwMode="auto">
          <a:xfrm>
            <a:off x="88454" y="330746"/>
            <a:ext cx="5584676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5636" rIns="91251" bIns="4563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altLang="fr-FR" sz="20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LES RESULTATS	</a:t>
            </a:r>
            <a:endParaRPr lang="fr-FR" altLang="fr-FR" sz="2000" b="1" dirty="0">
              <a:solidFill>
                <a:schemeClr val="bg2">
                  <a:lumMod val="50000"/>
                </a:schemeClr>
              </a:solidFill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51791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 flipV="1">
            <a:off x="0" y="188640"/>
            <a:ext cx="9144000" cy="631842"/>
          </a:xfrm>
          <a:prstGeom prst="rect">
            <a:avLst/>
          </a:prstGeom>
          <a:solidFill>
            <a:srgbClr val="E9E9E9"/>
          </a:solidFill>
          <a:ln w="25400" cap="flat" cmpd="sng" algn="ctr">
            <a:noFill/>
            <a:prstDash val="solid"/>
            <a:round/>
            <a:headEnd type="none" w="sm" len="sm"/>
            <a:tailEnd type="triangle" w="sm" len="sm"/>
          </a:ln>
          <a:effectLst/>
          <a:extLst/>
        </p:spPr>
        <p:txBody>
          <a:bodyPr lIns="91251" tIns="45636" rIns="91251" bIns="45636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1052736"/>
            <a:ext cx="8352928" cy="290613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987425" lvl="1" indent="-200025" defTabSz="977704">
              <a:lnSpc>
                <a:spcPct val="9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400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Votre organisation de travail ?</a:t>
            </a:r>
            <a:endParaRPr lang="fr-FR" sz="1400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3904971394"/>
              </p:ext>
            </p:extLst>
          </p:nvPr>
        </p:nvGraphicFramePr>
        <p:xfrm>
          <a:off x="1475656" y="1504619"/>
          <a:ext cx="6961176" cy="2142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467544" y="3717032"/>
            <a:ext cx="8352928" cy="290613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987425" lvl="1" indent="-200025" defTabSz="977704">
              <a:lnSpc>
                <a:spcPct val="90000"/>
              </a:lnSpc>
              <a:spcBef>
                <a:spcPts val="840"/>
              </a:spcBef>
              <a:buClr>
                <a:srgbClr val="003366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400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La qualité de vos soins ?</a:t>
            </a:r>
            <a:endParaRPr lang="fr-FR" sz="1400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11" name="Graphique 10"/>
          <p:cNvGraphicFramePr/>
          <p:nvPr>
            <p:extLst>
              <p:ext uri="{D42A27DB-BD31-4B8C-83A1-F6EECF244321}">
                <p14:modId xmlns:p14="http://schemas.microsoft.com/office/powerpoint/2010/main" val="2977186400"/>
              </p:ext>
            </p:extLst>
          </p:nvPr>
        </p:nvGraphicFramePr>
        <p:xfrm>
          <a:off x="1475656" y="4096907"/>
          <a:ext cx="6961176" cy="2142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re 1"/>
          <p:cNvSpPr txBox="1">
            <a:spLocks/>
          </p:cNvSpPr>
          <p:nvPr/>
        </p:nvSpPr>
        <p:spPr bwMode="auto">
          <a:xfrm>
            <a:off x="88454" y="330746"/>
            <a:ext cx="5584676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5636" rIns="91251" bIns="4563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altLang="fr-FR" sz="20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LES RESULTATS	</a:t>
            </a:r>
            <a:endParaRPr lang="fr-FR" altLang="fr-FR" sz="2000" b="1" dirty="0">
              <a:solidFill>
                <a:schemeClr val="bg2">
                  <a:lumMod val="50000"/>
                </a:schemeClr>
              </a:solidFill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9772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 flipV="1">
            <a:off x="0" y="188640"/>
            <a:ext cx="9144000" cy="631842"/>
          </a:xfrm>
          <a:prstGeom prst="rect">
            <a:avLst/>
          </a:prstGeom>
          <a:solidFill>
            <a:srgbClr val="E9E9E9"/>
          </a:solidFill>
          <a:ln w="25400" cap="flat" cmpd="sng" algn="ctr">
            <a:noFill/>
            <a:prstDash val="solid"/>
            <a:round/>
            <a:headEnd type="none" w="sm" len="sm"/>
            <a:tailEnd type="triangle" w="sm" len="sm"/>
          </a:ln>
          <a:effectLst/>
          <a:extLst/>
        </p:spPr>
        <p:txBody>
          <a:bodyPr lIns="91251" tIns="45636" rIns="91251" bIns="45636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803945"/>
            <a:ext cx="8352928" cy="376790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Q4. Pensez-vous que ce suicide d'un professionnel de Santé peut favoriser d'autres suicides ?</a:t>
            </a:r>
            <a:endParaRPr lang="fr-FR" sz="1400" b="1" i="1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517959"/>
              </p:ext>
            </p:extLst>
          </p:nvPr>
        </p:nvGraphicFramePr>
        <p:xfrm>
          <a:off x="2429091" y="1237134"/>
          <a:ext cx="428581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116"/>
                <a:gridCol w="1488351"/>
                <a:gridCol w="1488351"/>
              </a:tblGrid>
              <a:tr h="2111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Oui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Non 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40">
                <a:tc>
                  <a:txBody>
                    <a:bodyPr/>
                    <a:lstStyle/>
                    <a:p>
                      <a:pPr algn="l"/>
                      <a:r>
                        <a:rPr lang="en-US" sz="13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TOTAL</a:t>
                      </a:r>
                      <a:endParaRPr lang="en-US" sz="13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58%</a:t>
                      </a:r>
                      <a:endParaRPr lang="en-US" sz="13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42%</a:t>
                      </a:r>
                      <a:endParaRPr lang="en-US" sz="13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114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MEDECINS </a:t>
                      </a:r>
                      <a:endParaRPr lang="en-US" sz="13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57%</a:t>
                      </a:r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43%</a:t>
                      </a:r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114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PHARMACIENS </a:t>
                      </a:r>
                      <a:endParaRPr lang="en-US" sz="13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62%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38%</a:t>
                      </a:r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114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INFIRMIERES </a:t>
                      </a:r>
                      <a:endParaRPr lang="en-US" sz="13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66%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34%</a:t>
                      </a:r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114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AUTRES </a:t>
                      </a:r>
                      <a:endParaRPr lang="en-US" sz="13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46%</a:t>
                      </a:r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54%</a:t>
                      </a:r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712415"/>
              </p:ext>
            </p:extLst>
          </p:nvPr>
        </p:nvGraphicFramePr>
        <p:xfrm>
          <a:off x="1447081" y="3478907"/>
          <a:ext cx="6247365" cy="2075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116"/>
                <a:gridCol w="1646083"/>
                <a:gridCol w="1646083"/>
                <a:gridCol w="1646083"/>
              </a:tblGrid>
              <a:tr h="35893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Oui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Combien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si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oui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/>
                      </a:r>
                      <a:b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</a:b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(</a:t>
                      </a:r>
                      <a:r>
                        <a:rPr lang="en-US" sz="14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moyenne</a:t>
                      </a:r>
                      <a:r>
                        <a:rPr lang="en-US" sz="14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)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Total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personnes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à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risque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suicidaire</a:t>
                      </a:r>
                      <a:r>
                        <a:rPr lang="en-US" sz="14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supposé</a:t>
                      </a:r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1140">
                <a:tc>
                  <a:txBody>
                    <a:bodyPr/>
                    <a:lstStyle/>
                    <a:p>
                      <a:pPr algn="l"/>
                      <a:r>
                        <a:rPr lang="en-US" sz="13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TOTAL</a:t>
                      </a:r>
                      <a:endParaRPr lang="en-US" sz="13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28%</a:t>
                      </a:r>
                      <a:endParaRPr lang="en-US" sz="13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2,08</a:t>
                      </a:r>
                      <a:endParaRPr lang="en-US" sz="13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408</a:t>
                      </a:r>
                      <a:endParaRPr lang="en-US" sz="13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114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MEDECINS </a:t>
                      </a:r>
                      <a:endParaRPr lang="en-US" sz="13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29%</a:t>
                      </a:r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2,24</a:t>
                      </a:r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1114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PHARMACIENS </a:t>
                      </a:r>
                      <a:endParaRPr lang="en-US" sz="13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23%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1,81</a:t>
                      </a:r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1114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INFIRMIERES </a:t>
                      </a:r>
                      <a:endParaRPr lang="en-US" sz="13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36%</a:t>
                      </a:r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1,58</a:t>
                      </a:r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1114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AUTRES </a:t>
                      </a:r>
                      <a:endParaRPr lang="en-US" sz="13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23%</a:t>
                      </a:r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1,81</a:t>
                      </a:r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67544" y="5530949"/>
            <a:ext cx="8352928" cy="656867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701675" lvl="1" indent="-285750" defTabSz="977704">
              <a:lnSpc>
                <a:spcPct val="130000"/>
              </a:lnSpc>
              <a:spcBef>
                <a:spcPts val="840"/>
              </a:spcBef>
              <a:buClr>
                <a:schemeClr val="bg2">
                  <a:lumMod val="50000"/>
                </a:schemeClr>
              </a:buClr>
              <a:buSzPct val="90000"/>
              <a:buFont typeface="Wingdings 3" panose="05040102010807070707" pitchFamily="18" charset="2"/>
              <a:buChar char="â"/>
            </a:pP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alibri Light" panose="020F0302020204030204" pitchFamily="34" charset="0"/>
                <a:sym typeface="Wingdings" pitchFamily="2" charset="2"/>
              </a:rPr>
              <a:t>Les 710 Professionnels interrogés estiment qu'ils connaissent </a:t>
            </a:r>
            <a:r>
              <a:rPr lang="fr-FR" sz="1400" b="1" u="sng" dirty="0" smtClean="0">
                <a:solidFill>
                  <a:schemeClr val="bg2">
                    <a:lumMod val="50000"/>
                  </a:schemeClr>
                </a:solidFill>
                <a:latin typeface="Calibri Light" panose="020F0302020204030204" pitchFamily="34" charset="0"/>
                <a:sym typeface="Wingdings" pitchFamily="2" charset="2"/>
              </a:rPr>
              <a:t>408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alibri Light" panose="020F0302020204030204" pitchFamily="34" charset="0"/>
                <a:sym typeface="Wingdings" pitchFamily="2" charset="2"/>
              </a:rPr>
              <a:t> Professionnels de Santé, dans leur entourage, qu'ils considèrent comme étant à risque suicidaire.</a:t>
            </a:r>
            <a:endParaRPr lang="fr-FR" sz="1400" dirty="0">
              <a:solidFill>
                <a:schemeClr val="bg2">
                  <a:lumMod val="50000"/>
                </a:schemeClr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88454" y="330746"/>
            <a:ext cx="5584676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5636" rIns="91251" bIns="4563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altLang="fr-FR" sz="20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LES RESULTATS	</a:t>
            </a:r>
            <a:endParaRPr lang="fr-FR" altLang="fr-FR" sz="2000" b="1" dirty="0">
              <a:solidFill>
                <a:schemeClr val="bg2">
                  <a:lumMod val="50000"/>
                </a:schemeClr>
              </a:solidFill>
              <a:latin typeface="Calibri Ligh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2950468"/>
            <a:ext cx="8352928" cy="656867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Q5. Aujourd'hui, connaissez-vous des Professionnels de Santé de votre entourage à risque suicidaire ?</a:t>
            </a:r>
            <a:br>
              <a:rPr lang="fr-FR" sz="1400" b="1" i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</a:br>
            <a:r>
              <a:rPr lang="fr-FR" sz="1400" b="1" i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Q5bis. Si oui, combien ?</a:t>
            </a:r>
            <a:endParaRPr lang="fr-FR" sz="1400" b="1" i="1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8557378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 flipV="1">
            <a:off x="0" y="188640"/>
            <a:ext cx="9144000" cy="631842"/>
          </a:xfrm>
          <a:prstGeom prst="rect">
            <a:avLst/>
          </a:prstGeom>
          <a:solidFill>
            <a:srgbClr val="E9E9E9"/>
          </a:solidFill>
          <a:ln w="25400" cap="flat" cmpd="sng" algn="ctr">
            <a:noFill/>
            <a:prstDash val="solid"/>
            <a:round/>
            <a:headEnd type="none" w="sm" len="sm"/>
            <a:tailEnd type="triangle" w="sm" len="sm"/>
          </a:ln>
          <a:effectLst/>
          <a:extLst/>
        </p:spPr>
        <p:txBody>
          <a:bodyPr lIns="91251" tIns="45636" rIns="91251" bIns="45636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836712"/>
            <a:ext cx="8352928" cy="376790"/>
          </a:xfrm>
          <a:prstGeom prst="rect">
            <a:avLst/>
          </a:prstGeom>
          <a:noFill/>
        </p:spPr>
        <p:txBody>
          <a:bodyPr wrap="square" lIns="95778" tIns="47889" rIns="95778" bIns="47889">
            <a:spAutoFit/>
          </a:bodyPr>
          <a:lstStyle/>
          <a:p>
            <a:pPr marL="415925" lvl="1" defTabSz="977704">
              <a:lnSpc>
                <a:spcPct val="130000"/>
              </a:lnSpc>
              <a:spcBef>
                <a:spcPts val="840"/>
              </a:spcBef>
              <a:buClr>
                <a:srgbClr val="003366"/>
              </a:buClr>
              <a:buSzPct val="90000"/>
            </a:pPr>
            <a:r>
              <a:rPr lang="fr-FR" sz="1400" b="1" i="1" dirty="0" smtClean="0">
                <a:solidFill>
                  <a:srgbClr val="003366"/>
                </a:solidFill>
                <a:latin typeface="Calibri Light" panose="020F0302020204030204" pitchFamily="34" charset="0"/>
                <a:sym typeface="Wingdings" pitchFamily="2" charset="2"/>
              </a:rPr>
              <a:t>Q6. Pour l'aider, que lui conseilleriez-vous ?</a:t>
            </a:r>
            <a:endParaRPr lang="fr-FR" sz="1400" b="1" i="1" dirty="0">
              <a:solidFill>
                <a:srgbClr val="003366"/>
              </a:solidFill>
              <a:latin typeface="Calibri Light" panose="020F0302020204030204" pitchFamily="34" charset="0"/>
              <a:sym typeface="Wingdings" pitchFamily="2" charset="2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332713"/>
              </p:ext>
            </p:extLst>
          </p:nvPr>
        </p:nvGraphicFramePr>
        <p:xfrm>
          <a:off x="51817" y="1340768"/>
          <a:ext cx="9035033" cy="4125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503"/>
                <a:gridCol w="1586106"/>
                <a:gridCol w="1586106"/>
                <a:gridCol w="1586106"/>
                <a:gridCol w="1586106"/>
                <a:gridCol w="1586106"/>
              </a:tblGrid>
              <a:tr h="14401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Conseil</a:t>
                      </a:r>
                      <a:r>
                        <a:rPr lang="en-US" sz="12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n°1</a:t>
                      </a:r>
                      <a:endParaRPr lang="en-US" sz="12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Conseil</a:t>
                      </a:r>
                      <a:r>
                        <a:rPr lang="en-US" sz="12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n°2</a:t>
                      </a:r>
                      <a:endParaRPr lang="en-US" sz="12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Conseil</a:t>
                      </a:r>
                      <a:r>
                        <a:rPr lang="en-US" sz="12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n°3</a:t>
                      </a:r>
                      <a:endParaRPr lang="en-US" sz="12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Conseil</a:t>
                      </a:r>
                      <a:r>
                        <a:rPr lang="en-US" sz="12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n°4</a:t>
                      </a:r>
                      <a:endParaRPr lang="en-US" sz="12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Conseil</a:t>
                      </a:r>
                      <a:r>
                        <a:rPr lang="en-US" sz="1200" b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n°5</a:t>
                      </a:r>
                      <a:endParaRPr lang="en-US" sz="1200" b="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7790">
                <a:tc>
                  <a:txBody>
                    <a:bodyPr/>
                    <a:lstStyle/>
                    <a:p>
                      <a:pPr algn="l"/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TOTAL</a:t>
                      </a: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Consultation </a:t>
                      </a:r>
                      <a:r>
                        <a:rPr lang="en-US" sz="1000" b="1" i="1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auprès</a:t>
                      </a: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d'un </a:t>
                      </a:r>
                      <a:r>
                        <a:rPr lang="en-US" sz="1000" b="1" i="1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psychiatre</a:t>
                      </a:r>
                      <a:endParaRPr lang="en-US" sz="1000" b="1" i="1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/>
                      </a:r>
                      <a:b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</a:b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66</a:t>
                      </a: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%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b="1" i="1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Appeler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une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plateforme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d'écoute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spécifiquement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dédiée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endParaRPr lang="en-US" sz="1000" b="1" i="1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52</a:t>
                      </a: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%</a:t>
                      </a: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Consultation </a:t>
                      </a:r>
                      <a:r>
                        <a:rPr lang="en-US" sz="1000" b="1" i="1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auprès</a:t>
                      </a: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d'un </a:t>
                      </a:r>
                      <a:r>
                        <a:rPr lang="en-US" sz="1000" b="1" i="1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psychologue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endParaRPr lang="en-US" sz="1000" b="1" i="1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en-US" sz="1200" b="1" i="1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50</a:t>
                      </a: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%</a:t>
                      </a: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Consultation</a:t>
                      </a:r>
                      <a:r>
                        <a:rPr lang="en-US" sz="12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auprès</a:t>
                      </a:r>
                      <a:r>
                        <a:rPr lang="en-US" sz="12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de</a:t>
                      </a:r>
                      <a:r>
                        <a:rPr lang="en-US" sz="12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son</a:t>
                      </a:r>
                      <a:r>
                        <a:rPr lang="en-US" sz="12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médecin</a:t>
                      </a:r>
                      <a:r>
                        <a:rPr lang="en-US" sz="1200" b="1" i="1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sz="1000" b="1" i="1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traitant</a:t>
                      </a:r>
                      <a:endParaRPr lang="en-US" sz="1000" b="1" i="1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en-US" sz="1000" b="1" i="1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38</a:t>
                      </a: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%</a:t>
                      </a:r>
                      <a:endParaRPr lang="en-US" sz="1200" b="1" i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1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</a:t>
                      </a:r>
                      <a:r>
                        <a:rPr kumimoji="0" lang="en-US" sz="1000" b="1" i="1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1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1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MG </a:t>
                      </a:r>
                      <a:r>
                        <a:rPr kumimoji="0" lang="en-US" sz="1000" b="1" i="1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formé</a:t>
                      </a:r>
                      <a:r>
                        <a:rPr kumimoji="0" lang="en-US" sz="1000" b="1" i="1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à la </a:t>
                      </a:r>
                      <a:r>
                        <a:rPr kumimoji="0" lang="en-US" sz="1000" b="1" i="1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prise</a:t>
                      </a:r>
                      <a:r>
                        <a:rPr kumimoji="0" lang="en-US" sz="1000" b="1" i="1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en charge des </a:t>
                      </a:r>
                      <a:r>
                        <a:rPr kumimoji="0" lang="en-US" sz="1000" b="1" i="1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soignants</a:t>
                      </a:r>
                      <a:endParaRPr kumimoji="0" lang="en-US" sz="1000" b="1" i="1" kern="1200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200" b="1" i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27%</a:t>
                      </a:r>
                    </a:p>
                  </a:txBody>
                  <a:tcPr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79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MEDECINS </a:t>
                      </a:r>
                      <a:endParaRPr lang="en-US" sz="12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psychiatre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72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Appeler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plateforme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d'écoute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spécifiquement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dédiée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47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psychologue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43%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de son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médecin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traitant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31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MG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formé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à la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prise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en charge des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soignants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25%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79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PHARMACIENS </a:t>
                      </a:r>
                      <a:endParaRPr lang="en-US" sz="12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Appeler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plateforme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d'écoute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spécifiquement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dédiée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61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psychologue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54%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psychiatre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49%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de son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médecin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traitant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46%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Se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rendre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en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unités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dédiées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00" b="1" i="0" kern="1200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21%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79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INFIRMIERES </a:t>
                      </a:r>
                      <a:endParaRPr lang="en-US" sz="12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psychologue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75%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Appeler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plateforme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d'écoute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spécifiquement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dédiée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66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psychiatre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43%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MG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formé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à la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prise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en charge des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soignants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42%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Se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rendre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en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unités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dédiées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00" b="1" i="0" kern="1200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25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79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</a:rPr>
                        <a:t>AUTRES </a:t>
                      </a:r>
                      <a:endParaRPr lang="en-US" sz="1200" b="1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psychologue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2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2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70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psychiatre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66%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Appeler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plateforme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d'écoute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spécifiquement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dédiée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65</a:t>
                      </a: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de son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médecin</a:t>
                      </a: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traitant</a:t>
                      </a: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59%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0" lang="en-US" sz="1000" b="1" i="0" kern="120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Consultation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auprès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d'un MG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formé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à la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prise</a:t>
                      </a:r>
                      <a:r>
                        <a:rPr kumimoji="0" lang="en-US" sz="1000" b="1" i="0" kern="1200" baseline="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en charge des </a:t>
                      </a:r>
                      <a:r>
                        <a:rPr kumimoji="0" lang="en-US" sz="1000" b="1" i="0" kern="1200" baseline="0" dirty="0" err="1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soignants</a:t>
                      </a:r>
                      <a:endParaRPr kumimoji="0" lang="en-US" sz="1000" b="1" i="0" kern="1200" baseline="0" dirty="0" smtClean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0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en-US" sz="1200" b="1" i="0" kern="1200" dirty="0" smtClean="0">
                          <a:solidFill>
                            <a:srgbClr val="003366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45%</a:t>
                      </a:r>
                      <a:endParaRPr kumimoji="0" lang="en-US" sz="1200" b="1" i="0" kern="1200" dirty="0">
                        <a:solidFill>
                          <a:srgbClr val="003366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itre 1"/>
          <p:cNvSpPr txBox="1">
            <a:spLocks/>
          </p:cNvSpPr>
          <p:nvPr/>
        </p:nvSpPr>
        <p:spPr bwMode="auto">
          <a:xfrm>
            <a:off x="88454" y="330746"/>
            <a:ext cx="5584676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51" tIns="45636" rIns="91251" bIns="45636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altLang="fr-FR" sz="2000" b="1" dirty="0" smtClean="0">
                <a:solidFill>
                  <a:schemeClr val="bg2">
                    <a:lumMod val="50000"/>
                  </a:schemeClr>
                </a:solidFill>
                <a:latin typeface="Calibri Light" pitchFamily="34" charset="0"/>
              </a:rPr>
              <a:t>LES RESULTATS	</a:t>
            </a:r>
            <a:endParaRPr lang="fr-FR" altLang="fr-FR" sz="2000" b="1" dirty="0">
              <a:solidFill>
                <a:schemeClr val="bg2">
                  <a:lumMod val="50000"/>
                </a:schemeClr>
              </a:solidFill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3733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3366"/>
      </a:dk1>
      <a:lt1>
        <a:srgbClr val="FFFFFF"/>
      </a:lt1>
      <a:dk2>
        <a:srgbClr val="00469B"/>
      </a:dk2>
      <a:lt2>
        <a:srgbClr val="808080"/>
      </a:lt2>
      <a:accent1>
        <a:srgbClr val="660066"/>
      </a:accent1>
      <a:accent2>
        <a:srgbClr val="666699"/>
      </a:accent2>
      <a:accent3>
        <a:srgbClr val="FFFFFF"/>
      </a:accent3>
      <a:accent4>
        <a:srgbClr val="002A56"/>
      </a:accent4>
      <a:accent5>
        <a:srgbClr val="B8AAB8"/>
      </a:accent5>
      <a:accent6>
        <a:srgbClr val="5C5C8A"/>
      </a:accent6>
      <a:hlink>
        <a:srgbClr val="003B76"/>
      </a:hlink>
      <a:folHlink>
        <a:srgbClr val="79BCFF"/>
      </a:folHlink>
    </a:clrScheme>
    <a:fontScheme name="Modèle par défau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3366"/>
        </a:dk1>
        <a:lt1>
          <a:srgbClr val="FFFFFF"/>
        </a:lt1>
        <a:dk2>
          <a:srgbClr val="00469B"/>
        </a:dk2>
        <a:lt2>
          <a:srgbClr val="808080"/>
        </a:lt2>
        <a:accent1>
          <a:srgbClr val="660066"/>
        </a:accent1>
        <a:accent2>
          <a:srgbClr val="666699"/>
        </a:accent2>
        <a:accent3>
          <a:srgbClr val="FFFFFF"/>
        </a:accent3>
        <a:accent4>
          <a:srgbClr val="002A56"/>
        </a:accent4>
        <a:accent5>
          <a:srgbClr val="B8AAB8"/>
        </a:accent5>
        <a:accent6>
          <a:srgbClr val="5C5C8A"/>
        </a:accent6>
        <a:hlink>
          <a:srgbClr val="003B76"/>
        </a:hlink>
        <a:folHlink>
          <a:srgbClr val="79B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17988</TotalTime>
  <Words>1000</Words>
  <Application>Microsoft Office PowerPoint</Application>
  <PresentationFormat>Affichage à l'écran (4:3)</PresentationFormat>
  <Paragraphs>353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16" baseType="lpstr">
      <vt:lpstr>Modèle par défaut</vt:lpstr>
      <vt:lpstr>Rotonde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accueil</dc:creator>
  <cp:lastModifiedBy>Farina Henri</cp:lastModifiedBy>
  <cp:revision>3181</cp:revision>
  <cp:lastPrinted>2017-08-30T08:42:50Z</cp:lastPrinted>
  <dcterms:created xsi:type="dcterms:W3CDTF">2012-06-26T10:04:37Z</dcterms:created>
  <dcterms:modified xsi:type="dcterms:W3CDTF">2017-11-27T16:21:45Z</dcterms:modified>
</cp:coreProperties>
</file>