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tiff" ContentType="image/tiff"/>
  <Default Extension="emf" ContentType="image/x-emf"/>
  <Default Extension="jpeg" ContentType="image/jpeg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4" r:id="rId1"/>
  </p:sldMasterIdLst>
  <p:notesMasterIdLst>
    <p:notesMasterId r:id="rId20"/>
  </p:notesMasterIdLst>
  <p:handoutMasterIdLst>
    <p:handoutMasterId r:id="rId21"/>
  </p:handoutMasterIdLst>
  <p:sldIdLst>
    <p:sldId id="287" r:id="rId2"/>
    <p:sldId id="258" r:id="rId3"/>
    <p:sldId id="259" r:id="rId4"/>
    <p:sldId id="290" r:id="rId5"/>
    <p:sldId id="282" r:id="rId6"/>
    <p:sldId id="267" r:id="rId7"/>
    <p:sldId id="284" r:id="rId8"/>
    <p:sldId id="268" r:id="rId9"/>
    <p:sldId id="264" r:id="rId10"/>
    <p:sldId id="262" r:id="rId11"/>
    <p:sldId id="272" r:id="rId12"/>
    <p:sldId id="291" r:id="rId13"/>
    <p:sldId id="273" r:id="rId14"/>
    <p:sldId id="292" r:id="rId15"/>
    <p:sldId id="263" r:id="rId16"/>
    <p:sldId id="283" r:id="rId17"/>
    <p:sldId id="266" r:id="rId18"/>
    <p:sldId id="293" r:id="rId19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41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06"/>
    <p:restoredTop sz="96739" autoAdjust="0"/>
  </p:normalViewPr>
  <p:slideViewPr>
    <p:cSldViewPr snapToGrid="0" snapToObjects="1">
      <p:cViewPr>
        <p:scale>
          <a:sx n="111" d="100"/>
          <a:sy n="111" d="100"/>
        </p:scale>
        <p:origin x="-1096" y="-3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handoutMaster" Target="handoutMasters/handout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A8B858-CA06-8345-AAFC-A8F7E2BD51C7}" type="datetimeFigureOut">
              <a:rPr lang="fr-FR" smtClean="0"/>
              <a:t>08/01/18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55FA4B-2BFC-0E4C-ABA2-F446566E0BD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828857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FBB690-2950-4E4A-9D11-0E14EF191BD9}" type="datetimeFigureOut">
              <a:rPr lang="fr-FR" smtClean="0"/>
              <a:t>08/01/18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51A0AC-D214-CC41-924B-EABAF749116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651528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1F497D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Cliquez pour modifier le style des sous-titres du masque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8528" y="6364726"/>
            <a:ext cx="587272" cy="3651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7F5CE407-6216-4202-80E4-A30DC2F709B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240496" y="6362447"/>
            <a:ext cx="5778952" cy="365125"/>
          </a:xfrm>
          <a:prstGeom prst="rect">
            <a:avLst/>
          </a:prstGeom>
        </p:spPr>
        <p:txBody>
          <a:bodyPr/>
          <a:lstStyle>
            <a:lvl1pPr>
              <a:defRPr sz="1000" i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fr-FR" dirty="0" smtClean="0"/>
              <a:t>3</a:t>
            </a:r>
            <a:r>
              <a:rPr lang="fr-FR" baseline="30000" dirty="0" smtClean="0"/>
              <a:t>è</a:t>
            </a:r>
            <a:r>
              <a:rPr lang="fr-FR" dirty="0" smtClean="0"/>
              <a:t> Colloque National  Soigner les professionnels de santé rendus vulnérables – 11 Décembre 2018</a:t>
            </a:r>
          </a:p>
          <a:p>
            <a:r>
              <a:rPr lang="fr-FR" dirty="0" smtClean="0"/>
              <a:t>Quelles innovations dans la prise en charge des soignants en souffrance ?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77107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8528" y="6364726"/>
            <a:ext cx="587272" cy="3651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7F5CE407-6216-4202-80E4-A30DC2F709B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240496" y="6362447"/>
            <a:ext cx="5778952" cy="365125"/>
          </a:xfrm>
          <a:prstGeom prst="rect">
            <a:avLst/>
          </a:prstGeom>
        </p:spPr>
        <p:txBody>
          <a:bodyPr/>
          <a:lstStyle>
            <a:lvl1pPr>
              <a:defRPr sz="1000" i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fr-FR" dirty="0" smtClean="0"/>
              <a:t>3</a:t>
            </a:r>
            <a:r>
              <a:rPr lang="fr-FR" baseline="30000" dirty="0" smtClean="0"/>
              <a:t>è</a:t>
            </a:r>
            <a:r>
              <a:rPr lang="fr-FR" dirty="0" smtClean="0"/>
              <a:t> Colloque National  Soigner les professionnels de santé rendus vulnérables – 11 Décembre 2018</a:t>
            </a:r>
          </a:p>
          <a:p>
            <a:r>
              <a:rPr lang="fr-FR" dirty="0" smtClean="0"/>
              <a:t>Quelles innovations dans la prise en charge des soignants en souffrance ?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59680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8528" y="6364726"/>
            <a:ext cx="587272" cy="3651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7F5CE407-6216-4202-80E4-A30DC2F709B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240496" y="6362447"/>
            <a:ext cx="5778952" cy="365125"/>
          </a:xfrm>
          <a:prstGeom prst="rect">
            <a:avLst/>
          </a:prstGeom>
        </p:spPr>
        <p:txBody>
          <a:bodyPr/>
          <a:lstStyle>
            <a:lvl1pPr>
              <a:defRPr sz="1000" i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fr-FR" dirty="0" smtClean="0"/>
              <a:t>3</a:t>
            </a:r>
            <a:r>
              <a:rPr lang="fr-FR" baseline="30000" dirty="0" smtClean="0"/>
              <a:t>è</a:t>
            </a:r>
            <a:r>
              <a:rPr lang="fr-FR" dirty="0" smtClean="0"/>
              <a:t> Colloque National  Soigner les professionnels de santé rendus vulnérables – 11 Décembre 2018</a:t>
            </a:r>
          </a:p>
          <a:p>
            <a:r>
              <a:rPr lang="fr-FR" dirty="0" smtClean="0"/>
              <a:t>Quelles innovations dans la prise en charge des soignants en souffrance ?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56213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8528" y="6364726"/>
            <a:ext cx="587272" cy="3651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7F5CE407-6216-4202-80E4-A30DC2F709B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240496" y="6362447"/>
            <a:ext cx="5778952" cy="365125"/>
          </a:xfrm>
          <a:prstGeom prst="rect">
            <a:avLst/>
          </a:prstGeom>
        </p:spPr>
        <p:txBody>
          <a:bodyPr/>
          <a:lstStyle>
            <a:lvl1pPr>
              <a:defRPr sz="1000" i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fr-FR" dirty="0" smtClean="0"/>
              <a:t>3</a:t>
            </a:r>
            <a:r>
              <a:rPr lang="fr-FR" baseline="30000" dirty="0" smtClean="0"/>
              <a:t>è</a:t>
            </a:r>
            <a:r>
              <a:rPr lang="fr-FR" dirty="0" smtClean="0"/>
              <a:t> Colloque National  Soigner les professionnels de santé rendus vulnérables – 11 Décembre 2018</a:t>
            </a:r>
          </a:p>
          <a:p>
            <a:r>
              <a:rPr lang="fr-FR" dirty="0" smtClean="0"/>
              <a:t>Quelles innovations dans la prise en charge des soignants en souffrance ?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91250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8528" y="6364726"/>
            <a:ext cx="587272" cy="3651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7F5CE407-6216-4202-80E4-A30DC2F709B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240496" y="6362447"/>
            <a:ext cx="5778952" cy="365125"/>
          </a:xfrm>
          <a:prstGeom prst="rect">
            <a:avLst/>
          </a:prstGeom>
        </p:spPr>
        <p:txBody>
          <a:bodyPr/>
          <a:lstStyle>
            <a:lvl1pPr>
              <a:defRPr sz="1000" i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fr-FR" dirty="0" smtClean="0"/>
              <a:t>3</a:t>
            </a:r>
            <a:r>
              <a:rPr lang="fr-FR" baseline="30000" dirty="0" smtClean="0"/>
              <a:t>è</a:t>
            </a:r>
            <a:r>
              <a:rPr lang="fr-FR" dirty="0" smtClean="0"/>
              <a:t> Colloque National  Soigner les professionnels de santé rendus vulnérables – 11 Décembre 2018</a:t>
            </a:r>
          </a:p>
          <a:p>
            <a:r>
              <a:rPr lang="fr-FR" dirty="0" smtClean="0"/>
              <a:t>Quelles innovations dans la prise en charge des soignants en souffrance ?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79730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Colloque3-fond-ppt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42"/>
            <a:ext cx="9144000" cy="6858642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none"/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240496" y="6362447"/>
            <a:ext cx="5778952" cy="365125"/>
          </a:xfrm>
          <a:prstGeom prst="rect">
            <a:avLst/>
          </a:prstGeom>
        </p:spPr>
        <p:txBody>
          <a:bodyPr/>
          <a:lstStyle>
            <a:lvl1pPr>
              <a:defRPr sz="1000" i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fr-FR" dirty="0" smtClean="0"/>
              <a:t>3</a:t>
            </a:r>
            <a:r>
              <a:rPr lang="fr-FR" baseline="30000" dirty="0" smtClean="0"/>
              <a:t>è</a:t>
            </a:r>
            <a:r>
              <a:rPr lang="fr-FR" dirty="0" smtClean="0"/>
              <a:t> Colloque National  Soigner les professionnels de santé rendus vulnérables – 11 Décembre 2018</a:t>
            </a:r>
          </a:p>
          <a:p>
            <a:r>
              <a:rPr lang="fr-FR" dirty="0" smtClean="0"/>
              <a:t>Quelles innovations dans la prise en charge des soignants en souffrance ?</a:t>
            </a:r>
            <a:endParaRPr lang="fr-FR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98528" y="6364726"/>
            <a:ext cx="58727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F7F7F"/>
                </a:solidFill>
                <a:latin typeface="Arial"/>
                <a:cs typeface="Arial"/>
              </a:defRPr>
            </a:lvl1pPr>
          </a:lstStyle>
          <a:p>
            <a:fld id="{7F5CE407-6216-4202-80E4-A30DC2F709B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979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8" r:id="rId3"/>
    <p:sldLayoutId id="2147483700" r:id="rId4"/>
    <p:sldLayoutId id="2147483701" r:id="rId5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00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2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2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2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2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jpg"/><Relationship Id="rId20" Type="http://schemas.openxmlformats.org/officeDocument/2006/relationships/image" Target="../media/image20.png"/><Relationship Id="rId21" Type="http://schemas.openxmlformats.org/officeDocument/2006/relationships/image" Target="../media/image21.png"/><Relationship Id="rId22" Type="http://schemas.openxmlformats.org/officeDocument/2006/relationships/image" Target="../media/image22.png"/><Relationship Id="rId23" Type="http://schemas.openxmlformats.org/officeDocument/2006/relationships/image" Target="../media/image23.png"/><Relationship Id="rId24" Type="http://schemas.openxmlformats.org/officeDocument/2006/relationships/image" Target="../media/image24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2" Type="http://schemas.openxmlformats.org/officeDocument/2006/relationships/image" Target="../media/image12.emf"/><Relationship Id="rId13" Type="http://schemas.openxmlformats.org/officeDocument/2006/relationships/image" Target="../media/image13.png"/><Relationship Id="rId14" Type="http://schemas.openxmlformats.org/officeDocument/2006/relationships/image" Target="../media/image14.emf"/><Relationship Id="rId15" Type="http://schemas.openxmlformats.org/officeDocument/2006/relationships/image" Target="../media/image15.png"/><Relationship Id="rId16" Type="http://schemas.openxmlformats.org/officeDocument/2006/relationships/image" Target="../media/image16.emf"/><Relationship Id="rId17" Type="http://schemas.openxmlformats.org/officeDocument/2006/relationships/image" Target="../media/image17.emf"/><Relationship Id="rId18" Type="http://schemas.openxmlformats.org/officeDocument/2006/relationships/image" Target="../media/image18.png"/><Relationship Id="rId19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emf"/><Relationship Id="rId5" Type="http://schemas.openxmlformats.org/officeDocument/2006/relationships/image" Target="../media/image5.emf"/><Relationship Id="rId6" Type="http://schemas.openxmlformats.org/officeDocument/2006/relationships/image" Target="../media/image6.emf"/><Relationship Id="rId7" Type="http://schemas.openxmlformats.org/officeDocument/2006/relationships/image" Target="../media/image7.png"/><Relationship Id="rId8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tiff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jpg"/><Relationship Id="rId20" Type="http://schemas.openxmlformats.org/officeDocument/2006/relationships/image" Target="../media/image20.png"/><Relationship Id="rId21" Type="http://schemas.openxmlformats.org/officeDocument/2006/relationships/image" Target="../media/image21.png"/><Relationship Id="rId22" Type="http://schemas.openxmlformats.org/officeDocument/2006/relationships/image" Target="../media/image22.png"/><Relationship Id="rId23" Type="http://schemas.openxmlformats.org/officeDocument/2006/relationships/image" Target="../media/image23.png"/><Relationship Id="rId24" Type="http://schemas.openxmlformats.org/officeDocument/2006/relationships/image" Target="../media/image24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2" Type="http://schemas.openxmlformats.org/officeDocument/2006/relationships/image" Target="../media/image12.emf"/><Relationship Id="rId13" Type="http://schemas.openxmlformats.org/officeDocument/2006/relationships/image" Target="../media/image13.png"/><Relationship Id="rId14" Type="http://schemas.openxmlformats.org/officeDocument/2006/relationships/image" Target="../media/image14.emf"/><Relationship Id="rId15" Type="http://schemas.openxmlformats.org/officeDocument/2006/relationships/image" Target="../media/image15.png"/><Relationship Id="rId16" Type="http://schemas.openxmlformats.org/officeDocument/2006/relationships/image" Target="../media/image16.emf"/><Relationship Id="rId17" Type="http://schemas.openxmlformats.org/officeDocument/2006/relationships/image" Target="../media/image17.emf"/><Relationship Id="rId18" Type="http://schemas.openxmlformats.org/officeDocument/2006/relationships/image" Target="../media/image18.png"/><Relationship Id="rId19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emf"/><Relationship Id="rId5" Type="http://schemas.openxmlformats.org/officeDocument/2006/relationships/image" Target="../media/image5.emf"/><Relationship Id="rId6" Type="http://schemas.openxmlformats.org/officeDocument/2006/relationships/image" Target="../media/image6.emf"/><Relationship Id="rId7" Type="http://schemas.openxmlformats.org/officeDocument/2006/relationships/image" Target="../media/image7.png"/><Relationship Id="rId8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jpg"/><Relationship Id="rId20" Type="http://schemas.openxmlformats.org/officeDocument/2006/relationships/image" Target="../media/image20.png"/><Relationship Id="rId21" Type="http://schemas.openxmlformats.org/officeDocument/2006/relationships/image" Target="../media/image21.png"/><Relationship Id="rId22" Type="http://schemas.openxmlformats.org/officeDocument/2006/relationships/image" Target="../media/image22.png"/><Relationship Id="rId23" Type="http://schemas.openxmlformats.org/officeDocument/2006/relationships/image" Target="../media/image23.png"/><Relationship Id="rId24" Type="http://schemas.openxmlformats.org/officeDocument/2006/relationships/image" Target="../media/image24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2" Type="http://schemas.openxmlformats.org/officeDocument/2006/relationships/image" Target="../media/image12.emf"/><Relationship Id="rId13" Type="http://schemas.openxmlformats.org/officeDocument/2006/relationships/image" Target="../media/image13.png"/><Relationship Id="rId14" Type="http://schemas.openxmlformats.org/officeDocument/2006/relationships/image" Target="../media/image14.emf"/><Relationship Id="rId15" Type="http://schemas.openxmlformats.org/officeDocument/2006/relationships/image" Target="../media/image15.png"/><Relationship Id="rId16" Type="http://schemas.openxmlformats.org/officeDocument/2006/relationships/image" Target="../media/image16.emf"/><Relationship Id="rId17" Type="http://schemas.openxmlformats.org/officeDocument/2006/relationships/image" Target="../media/image17.emf"/><Relationship Id="rId18" Type="http://schemas.openxmlformats.org/officeDocument/2006/relationships/image" Target="../media/image18.png"/><Relationship Id="rId19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emf"/><Relationship Id="rId5" Type="http://schemas.openxmlformats.org/officeDocument/2006/relationships/image" Target="../media/image5.emf"/><Relationship Id="rId6" Type="http://schemas.openxmlformats.org/officeDocument/2006/relationships/image" Target="../media/image6.emf"/><Relationship Id="rId7" Type="http://schemas.openxmlformats.org/officeDocument/2006/relationships/image" Target="../media/image7.png"/><Relationship Id="rId8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tiff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jpg"/><Relationship Id="rId20" Type="http://schemas.openxmlformats.org/officeDocument/2006/relationships/image" Target="../media/image20.png"/><Relationship Id="rId21" Type="http://schemas.openxmlformats.org/officeDocument/2006/relationships/image" Target="../media/image21.png"/><Relationship Id="rId22" Type="http://schemas.openxmlformats.org/officeDocument/2006/relationships/image" Target="../media/image22.png"/><Relationship Id="rId23" Type="http://schemas.openxmlformats.org/officeDocument/2006/relationships/image" Target="../media/image23.png"/><Relationship Id="rId24" Type="http://schemas.openxmlformats.org/officeDocument/2006/relationships/image" Target="../media/image24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2" Type="http://schemas.openxmlformats.org/officeDocument/2006/relationships/image" Target="../media/image12.emf"/><Relationship Id="rId13" Type="http://schemas.openxmlformats.org/officeDocument/2006/relationships/image" Target="../media/image13.png"/><Relationship Id="rId14" Type="http://schemas.openxmlformats.org/officeDocument/2006/relationships/image" Target="../media/image14.emf"/><Relationship Id="rId15" Type="http://schemas.openxmlformats.org/officeDocument/2006/relationships/image" Target="../media/image15.png"/><Relationship Id="rId16" Type="http://schemas.openxmlformats.org/officeDocument/2006/relationships/image" Target="../media/image16.emf"/><Relationship Id="rId17" Type="http://schemas.openxmlformats.org/officeDocument/2006/relationships/image" Target="../media/image17.emf"/><Relationship Id="rId18" Type="http://schemas.openxmlformats.org/officeDocument/2006/relationships/image" Target="../media/image18.png"/><Relationship Id="rId19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emf"/><Relationship Id="rId5" Type="http://schemas.openxmlformats.org/officeDocument/2006/relationships/image" Target="../media/image5.emf"/><Relationship Id="rId6" Type="http://schemas.openxmlformats.org/officeDocument/2006/relationships/image" Target="../media/image6.emf"/><Relationship Id="rId7" Type="http://schemas.openxmlformats.org/officeDocument/2006/relationships/image" Target="../media/image7.png"/><Relationship Id="rId8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jpg"/><Relationship Id="rId20" Type="http://schemas.openxmlformats.org/officeDocument/2006/relationships/image" Target="../media/image20.png"/><Relationship Id="rId21" Type="http://schemas.openxmlformats.org/officeDocument/2006/relationships/image" Target="../media/image21.png"/><Relationship Id="rId22" Type="http://schemas.openxmlformats.org/officeDocument/2006/relationships/image" Target="../media/image22.png"/><Relationship Id="rId23" Type="http://schemas.openxmlformats.org/officeDocument/2006/relationships/image" Target="../media/image23.png"/><Relationship Id="rId24" Type="http://schemas.openxmlformats.org/officeDocument/2006/relationships/image" Target="../media/image24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2" Type="http://schemas.openxmlformats.org/officeDocument/2006/relationships/image" Target="../media/image12.emf"/><Relationship Id="rId13" Type="http://schemas.openxmlformats.org/officeDocument/2006/relationships/image" Target="../media/image13.png"/><Relationship Id="rId14" Type="http://schemas.openxmlformats.org/officeDocument/2006/relationships/image" Target="../media/image14.emf"/><Relationship Id="rId15" Type="http://schemas.openxmlformats.org/officeDocument/2006/relationships/image" Target="../media/image15.png"/><Relationship Id="rId16" Type="http://schemas.openxmlformats.org/officeDocument/2006/relationships/image" Target="../media/image16.emf"/><Relationship Id="rId17" Type="http://schemas.openxmlformats.org/officeDocument/2006/relationships/image" Target="../media/image17.emf"/><Relationship Id="rId18" Type="http://schemas.openxmlformats.org/officeDocument/2006/relationships/image" Target="../media/image18.png"/><Relationship Id="rId19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emf"/><Relationship Id="rId5" Type="http://schemas.openxmlformats.org/officeDocument/2006/relationships/image" Target="../media/image5.emf"/><Relationship Id="rId6" Type="http://schemas.openxmlformats.org/officeDocument/2006/relationships/image" Target="../media/image6.emf"/><Relationship Id="rId7" Type="http://schemas.openxmlformats.org/officeDocument/2006/relationships/image" Target="../media/image7.png"/><Relationship Id="rId8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4" Type="http://schemas.openxmlformats.org/officeDocument/2006/relationships/image" Target="../media/image27.tiff"/><Relationship Id="rId5" Type="http://schemas.openxmlformats.org/officeDocument/2006/relationships/image" Target="../media/image28.tiff"/><Relationship Id="rId6" Type="http://schemas.openxmlformats.org/officeDocument/2006/relationships/image" Target="../media/image29.tiff"/><Relationship Id="rId7" Type="http://schemas.openxmlformats.org/officeDocument/2006/relationships/image" Target="../media/image30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3033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Merci à tous nos partenaires</a:t>
            </a:r>
            <a:br>
              <a:rPr lang="fr-FR" dirty="0" smtClean="0"/>
            </a:br>
            <a:r>
              <a:rPr lang="fr-FR" dirty="0" smtClean="0"/>
              <a:t>du 3</a:t>
            </a:r>
            <a:r>
              <a:rPr lang="fr-FR" baseline="30000" dirty="0" smtClean="0"/>
              <a:t>è</a:t>
            </a:r>
            <a:r>
              <a:rPr lang="fr-FR" dirty="0" smtClean="0"/>
              <a:t> colloque SPS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6" name="Image 5" descr="AMPLI logo 201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8" y="1557430"/>
            <a:ext cx="1484437" cy="781471"/>
          </a:xfrm>
          <a:prstGeom prst="rect">
            <a:avLst/>
          </a:prstGeom>
        </p:spPr>
      </p:pic>
      <p:pic>
        <p:nvPicPr>
          <p:cNvPr id="7" name="Image 6" descr="ARS_LOGOS_CMJN GrandEs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190" y="1623662"/>
            <a:ext cx="1355325" cy="781471"/>
          </a:xfrm>
          <a:prstGeom prst="rect">
            <a:avLst/>
          </a:prstGeom>
        </p:spPr>
      </p:pic>
      <p:pic>
        <p:nvPicPr>
          <p:cNvPr id="9" name="Image 8" descr="Bandeau Formavenir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496" y="1470646"/>
            <a:ext cx="2928946" cy="1085310"/>
          </a:xfrm>
          <a:prstGeom prst="rect">
            <a:avLst/>
          </a:prstGeom>
        </p:spPr>
      </p:pic>
      <p:pic>
        <p:nvPicPr>
          <p:cNvPr id="10" name="Image 9" descr="axa_prevention_solid_cmyk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28" y="1623662"/>
            <a:ext cx="2948575" cy="641484"/>
          </a:xfrm>
          <a:prstGeom prst="rect">
            <a:avLst/>
          </a:prstGeom>
        </p:spPr>
      </p:pic>
      <p:pic>
        <p:nvPicPr>
          <p:cNvPr id="11" name="Image 10" descr="clinipsy baseline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3822" y="2507594"/>
            <a:ext cx="2043776" cy="827341"/>
          </a:xfrm>
          <a:prstGeom prst="rect">
            <a:avLst/>
          </a:prstGeom>
        </p:spPr>
      </p:pic>
      <p:pic>
        <p:nvPicPr>
          <p:cNvPr id="12" name="Image 11" descr="PSY_LOGO_QUAD_201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8" y="4319347"/>
            <a:ext cx="958644" cy="664407"/>
          </a:xfrm>
          <a:prstGeom prst="rect">
            <a:avLst/>
          </a:prstGeom>
        </p:spPr>
      </p:pic>
      <p:pic>
        <p:nvPicPr>
          <p:cNvPr id="13" name="Image 12" descr="LOGO Fondation John BOST_500x500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536" y="4158674"/>
            <a:ext cx="993308" cy="991321"/>
          </a:xfrm>
          <a:prstGeom prst="rect">
            <a:avLst/>
          </a:prstGeom>
        </p:spPr>
      </p:pic>
      <p:pic>
        <p:nvPicPr>
          <p:cNvPr id="16" name="Image 15" descr="VIDAL France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578" y="5746045"/>
            <a:ext cx="855916" cy="1005701"/>
          </a:xfrm>
          <a:prstGeom prst="rect">
            <a:avLst/>
          </a:prstGeom>
        </p:spPr>
      </p:pic>
      <p:pic>
        <p:nvPicPr>
          <p:cNvPr id="17" name="Image 16" descr="LOGO-RAMSAY-GDS-CORPORATE_EN-01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0236" y="3897021"/>
            <a:ext cx="1777653" cy="1777653"/>
          </a:xfrm>
          <a:prstGeom prst="rect">
            <a:avLst/>
          </a:prstGeom>
        </p:spPr>
      </p:pic>
      <p:pic>
        <p:nvPicPr>
          <p:cNvPr id="18" name="Image 17" descr="SANOFI_vertical Logo_ 2011_4color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384" y="5773493"/>
            <a:ext cx="1159953" cy="923538"/>
          </a:xfrm>
          <a:prstGeom prst="rect">
            <a:avLst/>
          </a:prstGeom>
        </p:spPr>
      </p:pic>
      <p:pic>
        <p:nvPicPr>
          <p:cNvPr id="19" name="Image 18" descr="Logo_Macsf.eps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204" y="4458125"/>
            <a:ext cx="1526669" cy="392419"/>
          </a:xfrm>
          <a:prstGeom prst="rect">
            <a:avLst/>
          </a:prstGeom>
        </p:spPr>
      </p:pic>
      <p:pic>
        <p:nvPicPr>
          <p:cNvPr id="26" name="Image 25" descr="LOGO-RAMSAY-Clinique_Le-Gouz-bleu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269" y="5778578"/>
            <a:ext cx="2409838" cy="998796"/>
          </a:xfrm>
          <a:prstGeom prst="rect">
            <a:avLst/>
          </a:prstGeom>
        </p:spPr>
      </p:pic>
      <p:pic>
        <p:nvPicPr>
          <p:cNvPr id="28" name="Image 27" descr="logo-semdee-HD.eps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957" y="5800157"/>
            <a:ext cx="1189125" cy="869426"/>
          </a:xfrm>
          <a:prstGeom prst="rect">
            <a:avLst/>
          </a:prstGeom>
        </p:spPr>
      </p:pic>
      <p:pic>
        <p:nvPicPr>
          <p:cNvPr id="29" name="Image 28" descr="logo ssa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096" y="5498502"/>
            <a:ext cx="1149590" cy="1300186"/>
          </a:xfrm>
          <a:prstGeom prst="rect">
            <a:avLst/>
          </a:prstGeom>
        </p:spPr>
      </p:pic>
      <p:pic>
        <p:nvPicPr>
          <p:cNvPr id="30" name="Image 29" descr="Stethos.eps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686" y="6105535"/>
            <a:ext cx="1730478" cy="518381"/>
          </a:xfrm>
          <a:prstGeom prst="rect">
            <a:avLst/>
          </a:prstGeom>
        </p:spPr>
      </p:pic>
      <p:pic>
        <p:nvPicPr>
          <p:cNvPr id="31" name="Image 30" descr="Logo_CNPS.eps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518" y="2555956"/>
            <a:ext cx="1027380" cy="1046060"/>
          </a:xfrm>
          <a:prstGeom prst="rect">
            <a:avLst/>
          </a:prstGeom>
        </p:spPr>
      </p:pic>
      <p:pic>
        <p:nvPicPr>
          <p:cNvPr id="32" name="Image 31" descr="Logo_Morphee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772" y="4304376"/>
            <a:ext cx="1563762" cy="679378"/>
          </a:xfrm>
          <a:prstGeom prst="rect">
            <a:avLst/>
          </a:prstGeom>
        </p:spPr>
      </p:pic>
      <p:pic>
        <p:nvPicPr>
          <p:cNvPr id="15" name="Image 14" descr="Béthanie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395" y="2961976"/>
            <a:ext cx="1730478" cy="372959"/>
          </a:xfrm>
          <a:prstGeom prst="rect">
            <a:avLst/>
          </a:prstGeom>
        </p:spPr>
      </p:pic>
      <p:pic>
        <p:nvPicPr>
          <p:cNvPr id="21" name="Image 20" descr="Logo_USPS_Auvergne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016" y="2507594"/>
            <a:ext cx="1252644" cy="1094035"/>
          </a:xfrm>
          <a:prstGeom prst="rect">
            <a:avLst/>
          </a:prstGeom>
        </p:spPr>
      </p:pic>
      <p:pic>
        <p:nvPicPr>
          <p:cNvPr id="22" name="Image 21" descr="Logo_USPS_GrandEst.pn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873" y="2507593"/>
            <a:ext cx="1263721" cy="1094035"/>
          </a:xfrm>
          <a:prstGeom prst="rect">
            <a:avLst/>
          </a:prstGeom>
        </p:spPr>
      </p:pic>
      <p:pic>
        <p:nvPicPr>
          <p:cNvPr id="33" name="Image 32" descr="Logo_USPS_HautsDeFrance.png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900" y="2497530"/>
            <a:ext cx="1251112" cy="1104486"/>
          </a:xfrm>
          <a:prstGeom prst="rect">
            <a:avLst/>
          </a:prstGeom>
        </p:spPr>
      </p:pic>
      <p:pic>
        <p:nvPicPr>
          <p:cNvPr id="34" name="Image 33" descr="Logo_USPS_Occitanie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893" y="2497530"/>
            <a:ext cx="1102985" cy="1104486"/>
          </a:xfrm>
          <a:prstGeom prst="rect">
            <a:avLst/>
          </a:prstGeom>
        </p:spPr>
      </p:pic>
      <p:pic>
        <p:nvPicPr>
          <p:cNvPr id="3" name="Image 2" descr="Logo_Pierre_Fabre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573" y="4556527"/>
            <a:ext cx="1828640" cy="588033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4176341" y="4057737"/>
            <a:ext cx="192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/>
              <a:t>Avec le soutien</a:t>
            </a:r>
          </a:p>
          <a:p>
            <a:pPr algn="ctr"/>
            <a:r>
              <a:rPr lang="fr-FR" sz="1400" dirty="0" smtClean="0"/>
              <a:t>Institutionnel du groupe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1436316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Partenaire du 3</a:t>
            </a:r>
            <a:r>
              <a:rPr lang="fr-FR" baseline="30000" dirty="0"/>
              <a:t>è</a:t>
            </a:r>
            <a:r>
              <a:rPr lang="fr-FR" dirty="0"/>
              <a:t> </a:t>
            </a:r>
            <a:r>
              <a:rPr lang="fr-FR" dirty="0" smtClean="0"/>
              <a:t>Colloque</a:t>
            </a:r>
            <a:endParaRPr lang="fr-FR" dirty="0"/>
          </a:p>
        </p:txBody>
      </p:sp>
      <p:pic>
        <p:nvPicPr>
          <p:cNvPr id="6" name="Image 5" descr="LOGO-RAMSAY-GDS-CORPORATE_EN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341" y="2488557"/>
            <a:ext cx="2695881" cy="2695881"/>
          </a:xfrm>
          <a:prstGeom prst="rect">
            <a:avLst/>
          </a:prstGeom>
        </p:spPr>
      </p:pic>
      <p:pic>
        <p:nvPicPr>
          <p:cNvPr id="4" name="Image 3" descr="LOGO-RAMSAY-Clinique_Le-Gouz-bleu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139" y="2980426"/>
            <a:ext cx="4026786" cy="166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234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RÉSEAU DES USPS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676" y="1556661"/>
            <a:ext cx="7164729" cy="5046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3441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3033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Merci à tous nos partenaires</a:t>
            </a:r>
            <a:br>
              <a:rPr lang="fr-FR" dirty="0" smtClean="0"/>
            </a:br>
            <a:r>
              <a:rPr lang="fr-FR" dirty="0" smtClean="0"/>
              <a:t>du 3</a:t>
            </a:r>
            <a:r>
              <a:rPr lang="fr-FR" baseline="30000" dirty="0" smtClean="0"/>
              <a:t>è</a:t>
            </a:r>
            <a:r>
              <a:rPr lang="fr-FR" dirty="0" smtClean="0"/>
              <a:t> colloque SPS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6" name="Image 5" descr="AMPLI logo 201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8" y="1557430"/>
            <a:ext cx="1484437" cy="781471"/>
          </a:xfrm>
          <a:prstGeom prst="rect">
            <a:avLst/>
          </a:prstGeom>
        </p:spPr>
      </p:pic>
      <p:pic>
        <p:nvPicPr>
          <p:cNvPr id="7" name="Image 6" descr="ARS_LOGOS_CMJN GrandEs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190" y="1623662"/>
            <a:ext cx="1355325" cy="781471"/>
          </a:xfrm>
          <a:prstGeom prst="rect">
            <a:avLst/>
          </a:prstGeom>
        </p:spPr>
      </p:pic>
      <p:pic>
        <p:nvPicPr>
          <p:cNvPr id="9" name="Image 8" descr="Bandeau Formavenir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496" y="1470646"/>
            <a:ext cx="2928946" cy="1085310"/>
          </a:xfrm>
          <a:prstGeom prst="rect">
            <a:avLst/>
          </a:prstGeom>
        </p:spPr>
      </p:pic>
      <p:pic>
        <p:nvPicPr>
          <p:cNvPr id="10" name="Image 9" descr="axa_prevention_solid_cmyk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28" y="1623662"/>
            <a:ext cx="2948575" cy="641484"/>
          </a:xfrm>
          <a:prstGeom prst="rect">
            <a:avLst/>
          </a:prstGeom>
        </p:spPr>
      </p:pic>
      <p:pic>
        <p:nvPicPr>
          <p:cNvPr id="11" name="Image 10" descr="clinipsy baseline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3822" y="2507594"/>
            <a:ext cx="2043776" cy="827341"/>
          </a:xfrm>
          <a:prstGeom prst="rect">
            <a:avLst/>
          </a:prstGeom>
        </p:spPr>
      </p:pic>
      <p:pic>
        <p:nvPicPr>
          <p:cNvPr id="12" name="Image 11" descr="PSY_LOGO_QUAD_201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8" y="4319347"/>
            <a:ext cx="958644" cy="664407"/>
          </a:xfrm>
          <a:prstGeom prst="rect">
            <a:avLst/>
          </a:prstGeom>
        </p:spPr>
      </p:pic>
      <p:pic>
        <p:nvPicPr>
          <p:cNvPr id="13" name="Image 12" descr="LOGO Fondation John BOST_500x500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536" y="4158674"/>
            <a:ext cx="993308" cy="991321"/>
          </a:xfrm>
          <a:prstGeom prst="rect">
            <a:avLst/>
          </a:prstGeom>
        </p:spPr>
      </p:pic>
      <p:pic>
        <p:nvPicPr>
          <p:cNvPr id="16" name="Image 15" descr="VIDAL France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578" y="5746045"/>
            <a:ext cx="855916" cy="1005701"/>
          </a:xfrm>
          <a:prstGeom prst="rect">
            <a:avLst/>
          </a:prstGeom>
        </p:spPr>
      </p:pic>
      <p:pic>
        <p:nvPicPr>
          <p:cNvPr id="17" name="Image 16" descr="LOGO-RAMSAY-GDS-CORPORATE_EN-01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0236" y="3897021"/>
            <a:ext cx="1777653" cy="1777653"/>
          </a:xfrm>
          <a:prstGeom prst="rect">
            <a:avLst/>
          </a:prstGeom>
        </p:spPr>
      </p:pic>
      <p:pic>
        <p:nvPicPr>
          <p:cNvPr id="18" name="Image 17" descr="SANOFI_vertical Logo_ 2011_4color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384" y="5773493"/>
            <a:ext cx="1159953" cy="923538"/>
          </a:xfrm>
          <a:prstGeom prst="rect">
            <a:avLst/>
          </a:prstGeom>
        </p:spPr>
      </p:pic>
      <p:pic>
        <p:nvPicPr>
          <p:cNvPr id="19" name="Image 18" descr="Logo_Macsf.eps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204" y="4458125"/>
            <a:ext cx="1526669" cy="392419"/>
          </a:xfrm>
          <a:prstGeom prst="rect">
            <a:avLst/>
          </a:prstGeom>
        </p:spPr>
      </p:pic>
      <p:pic>
        <p:nvPicPr>
          <p:cNvPr id="26" name="Image 25" descr="LOGO-RAMSAY-Clinique_Le-Gouz-bleu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269" y="5778578"/>
            <a:ext cx="2409838" cy="998796"/>
          </a:xfrm>
          <a:prstGeom prst="rect">
            <a:avLst/>
          </a:prstGeom>
        </p:spPr>
      </p:pic>
      <p:pic>
        <p:nvPicPr>
          <p:cNvPr id="28" name="Image 27" descr="logo-semdee-HD.eps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957" y="5800157"/>
            <a:ext cx="1189125" cy="869426"/>
          </a:xfrm>
          <a:prstGeom prst="rect">
            <a:avLst/>
          </a:prstGeom>
        </p:spPr>
      </p:pic>
      <p:pic>
        <p:nvPicPr>
          <p:cNvPr id="29" name="Image 28" descr="logo ssa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096" y="5498502"/>
            <a:ext cx="1149590" cy="1300186"/>
          </a:xfrm>
          <a:prstGeom prst="rect">
            <a:avLst/>
          </a:prstGeom>
        </p:spPr>
      </p:pic>
      <p:pic>
        <p:nvPicPr>
          <p:cNvPr id="30" name="Image 29" descr="Stethos.eps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686" y="6105535"/>
            <a:ext cx="1730478" cy="518381"/>
          </a:xfrm>
          <a:prstGeom prst="rect">
            <a:avLst/>
          </a:prstGeom>
        </p:spPr>
      </p:pic>
      <p:pic>
        <p:nvPicPr>
          <p:cNvPr id="31" name="Image 30" descr="Logo_CNPS.eps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518" y="2555956"/>
            <a:ext cx="1027380" cy="1046060"/>
          </a:xfrm>
          <a:prstGeom prst="rect">
            <a:avLst/>
          </a:prstGeom>
        </p:spPr>
      </p:pic>
      <p:pic>
        <p:nvPicPr>
          <p:cNvPr id="32" name="Image 31" descr="Logo_Morphee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772" y="4304376"/>
            <a:ext cx="1563762" cy="679378"/>
          </a:xfrm>
          <a:prstGeom prst="rect">
            <a:avLst/>
          </a:prstGeom>
        </p:spPr>
      </p:pic>
      <p:pic>
        <p:nvPicPr>
          <p:cNvPr id="15" name="Image 14" descr="Béthanie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395" y="2961976"/>
            <a:ext cx="1730478" cy="372959"/>
          </a:xfrm>
          <a:prstGeom prst="rect">
            <a:avLst/>
          </a:prstGeom>
        </p:spPr>
      </p:pic>
      <p:pic>
        <p:nvPicPr>
          <p:cNvPr id="21" name="Image 20" descr="Logo_USPS_Auvergne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016" y="2507594"/>
            <a:ext cx="1252644" cy="1094035"/>
          </a:xfrm>
          <a:prstGeom prst="rect">
            <a:avLst/>
          </a:prstGeom>
        </p:spPr>
      </p:pic>
      <p:pic>
        <p:nvPicPr>
          <p:cNvPr id="22" name="Image 21" descr="Logo_USPS_GrandEst.pn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873" y="2507593"/>
            <a:ext cx="1263721" cy="1094035"/>
          </a:xfrm>
          <a:prstGeom prst="rect">
            <a:avLst/>
          </a:prstGeom>
        </p:spPr>
      </p:pic>
      <p:pic>
        <p:nvPicPr>
          <p:cNvPr id="33" name="Image 32" descr="Logo_USPS_HautsDeFrance.png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900" y="2497530"/>
            <a:ext cx="1251112" cy="1104486"/>
          </a:xfrm>
          <a:prstGeom prst="rect">
            <a:avLst/>
          </a:prstGeom>
        </p:spPr>
      </p:pic>
      <p:pic>
        <p:nvPicPr>
          <p:cNvPr id="34" name="Image 33" descr="Logo_USPS_Occitanie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893" y="2497530"/>
            <a:ext cx="1102985" cy="1104486"/>
          </a:xfrm>
          <a:prstGeom prst="rect">
            <a:avLst/>
          </a:prstGeom>
        </p:spPr>
      </p:pic>
      <p:pic>
        <p:nvPicPr>
          <p:cNvPr id="3" name="Image 2" descr="Logo_Pierre_Fabre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573" y="4556527"/>
            <a:ext cx="1828640" cy="588033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4176341" y="4057737"/>
            <a:ext cx="192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/>
              <a:t>Avec le soutien</a:t>
            </a:r>
          </a:p>
          <a:p>
            <a:pPr algn="ctr"/>
            <a:r>
              <a:rPr lang="fr-FR" sz="1400" dirty="0" smtClean="0"/>
              <a:t>Institutionnel du groupe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15971555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Partenaire du 3</a:t>
            </a:r>
            <a:r>
              <a:rPr lang="fr-FR" baseline="30000" dirty="0"/>
              <a:t>è</a:t>
            </a:r>
            <a:r>
              <a:rPr lang="fr-FR" dirty="0"/>
              <a:t> </a:t>
            </a:r>
            <a:r>
              <a:rPr lang="fr-FR" dirty="0" smtClean="0"/>
              <a:t>Colloque</a:t>
            </a:r>
            <a:endParaRPr lang="fr-FR" dirty="0"/>
          </a:p>
        </p:txBody>
      </p:sp>
      <p:pic>
        <p:nvPicPr>
          <p:cNvPr id="12" name="Image 11" descr="Béthan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392" y="5147340"/>
            <a:ext cx="4262217" cy="918609"/>
          </a:xfrm>
          <a:prstGeom prst="rect">
            <a:avLst/>
          </a:prstGeom>
        </p:spPr>
      </p:pic>
      <p:pic>
        <p:nvPicPr>
          <p:cNvPr id="13" name="Image 12" descr="Logo_USPS_Auvergn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83" y="1894081"/>
            <a:ext cx="2475472" cy="2162029"/>
          </a:xfrm>
          <a:prstGeom prst="rect">
            <a:avLst/>
          </a:prstGeom>
        </p:spPr>
      </p:pic>
      <p:pic>
        <p:nvPicPr>
          <p:cNvPr id="14" name="Image 13" descr="Logo_USPS_GrandEs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700" y="1896312"/>
            <a:ext cx="2497364" cy="2162029"/>
          </a:xfrm>
          <a:prstGeom prst="rect">
            <a:avLst/>
          </a:prstGeom>
        </p:spPr>
      </p:pic>
      <p:pic>
        <p:nvPicPr>
          <p:cNvPr id="15" name="Image 14" descr="Logo_USPS_HautsDeFranc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255" y="1873428"/>
            <a:ext cx="2472445" cy="2182682"/>
          </a:xfrm>
          <a:prstGeom prst="rect">
            <a:avLst/>
          </a:prstGeom>
        </p:spPr>
      </p:pic>
      <p:pic>
        <p:nvPicPr>
          <p:cNvPr id="16" name="Image 15" descr="Logo_USPS_Occitanie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636" y="4304641"/>
            <a:ext cx="2179715" cy="218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3441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3033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Merci à tous nos partenaires</a:t>
            </a:r>
            <a:br>
              <a:rPr lang="fr-FR" dirty="0" smtClean="0"/>
            </a:br>
            <a:r>
              <a:rPr lang="fr-FR" dirty="0" smtClean="0"/>
              <a:t>du 3</a:t>
            </a:r>
            <a:r>
              <a:rPr lang="fr-FR" baseline="30000" dirty="0" smtClean="0"/>
              <a:t>è</a:t>
            </a:r>
            <a:r>
              <a:rPr lang="fr-FR" dirty="0" smtClean="0"/>
              <a:t> colloque SPS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6" name="Image 5" descr="AMPLI logo 201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8" y="1557430"/>
            <a:ext cx="1484437" cy="781471"/>
          </a:xfrm>
          <a:prstGeom prst="rect">
            <a:avLst/>
          </a:prstGeom>
        </p:spPr>
      </p:pic>
      <p:pic>
        <p:nvPicPr>
          <p:cNvPr id="7" name="Image 6" descr="ARS_LOGOS_CMJN GrandEs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190" y="1623662"/>
            <a:ext cx="1355325" cy="781471"/>
          </a:xfrm>
          <a:prstGeom prst="rect">
            <a:avLst/>
          </a:prstGeom>
        </p:spPr>
      </p:pic>
      <p:pic>
        <p:nvPicPr>
          <p:cNvPr id="9" name="Image 8" descr="Bandeau Formavenir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496" y="1470646"/>
            <a:ext cx="2928946" cy="1085310"/>
          </a:xfrm>
          <a:prstGeom prst="rect">
            <a:avLst/>
          </a:prstGeom>
        </p:spPr>
      </p:pic>
      <p:pic>
        <p:nvPicPr>
          <p:cNvPr id="10" name="Image 9" descr="axa_prevention_solid_cmyk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28" y="1623662"/>
            <a:ext cx="2948575" cy="641484"/>
          </a:xfrm>
          <a:prstGeom prst="rect">
            <a:avLst/>
          </a:prstGeom>
        </p:spPr>
      </p:pic>
      <p:pic>
        <p:nvPicPr>
          <p:cNvPr id="11" name="Image 10" descr="clinipsy baseline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3822" y="2507594"/>
            <a:ext cx="2043776" cy="827341"/>
          </a:xfrm>
          <a:prstGeom prst="rect">
            <a:avLst/>
          </a:prstGeom>
        </p:spPr>
      </p:pic>
      <p:pic>
        <p:nvPicPr>
          <p:cNvPr id="12" name="Image 11" descr="PSY_LOGO_QUAD_201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8" y="4319347"/>
            <a:ext cx="958644" cy="664407"/>
          </a:xfrm>
          <a:prstGeom prst="rect">
            <a:avLst/>
          </a:prstGeom>
        </p:spPr>
      </p:pic>
      <p:pic>
        <p:nvPicPr>
          <p:cNvPr id="13" name="Image 12" descr="LOGO Fondation John BOST_500x500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536" y="4158674"/>
            <a:ext cx="993308" cy="991321"/>
          </a:xfrm>
          <a:prstGeom prst="rect">
            <a:avLst/>
          </a:prstGeom>
        </p:spPr>
      </p:pic>
      <p:pic>
        <p:nvPicPr>
          <p:cNvPr id="16" name="Image 15" descr="VIDAL France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578" y="5746045"/>
            <a:ext cx="855916" cy="1005701"/>
          </a:xfrm>
          <a:prstGeom prst="rect">
            <a:avLst/>
          </a:prstGeom>
        </p:spPr>
      </p:pic>
      <p:pic>
        <p:nvPicPr>
          <p:cNvPr id="17" name="Image 16" descr="LOGO-RAMSAY-GDS-CORPORATE_EN-01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0236" y="3897021"/>
            <a:ext cx="1777653" cy="1777653"/>
          </a:xfrm>
          <a:prstGeom prst="rect">
            <a:avLst/>
          </a:prstGeom>
        </p:spPr>
      </p:pic>
      <p:pic>
        <p:nvPicPr>
          <p:cNvPr id="18" name="Image 17" descr="SANOFI_vertical Logo_ 2011_4color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384" y="5773493"/>
            <a:ext cx="1159953" cy="923538"/>
          </a:xfrm>
          <a:prstGeom prst="rect">
            <a:avLst/>
          </a:prstGeom>
        </p:spPr>
      </p:pic>
      <p:pic>
        <p:nvPicPr>
          <p:cNvPr id="19" name="Image 18" descr="Logo_Macsf.eps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204" y="4458125"/>
            <a:ext cx="1526669" cy="392419"/>
          </a:xfrm>
          <a:prstGeom prst="rect">
            <a:avLst/>
          </a:prstGeom>
        </p:spPr>
      </p:pic>
      <p:pic>
        <p:nvPicPr>
          <p:cNvPr id="26" name="Image 25" descr="LOGO-RAMSAY-Clinique_Le-Gouz-bleu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269" y="5778578"/>
            <a:ext cx="2409838" cy="998796"/>
          </a:xfrm>
          <a:prstGeom prst="rect">
            <a:avLst/>
          </a:prstGeom>
        </p:spPr>
      </p:pic>
      <p:pic>
        <p:nvPicPr>
          <p:cNvPr id="28" name="Image 27" descr="logo-semdee-HD.eps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957" y="5800157"/>
            <a:ext cx="1189125" cy="869426"/>
          </a:xfrm>
          <a:prstGeom prst="rect">
            <a:avLst/>
          </a:prstGeom>
        </p:spPr>
      </p:pic>
      <p:pic>
        <p:nvPicPr>
          <p:cNvPr id="29" name="Image 28" descr="logo ssa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096" y="5498502"/>
            <a:ext cx="1149590" cy="1300186"/>
          </a:xfrm>
          <a:prstGeom prst="rect">
            <a:avLst/>
          </a:prstGeom>
        </p:spPr>
      </p:pic>
      <p:pic>
        <p:nvPicPr>
          <p:cNvPr id="30" name="Image 29" descr="Stethos.eps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686" y="6105535"/>
            <a:ext cx="1730478" cy="518381"/>
          </a:xfrm>
          <a:prstGeom prst="rect">
            <a:avLst/>
          </a:prstGeom>
        </p:spPr>
      </p:pic>
      <p:pic>
        <p:nvPicPr>
          <p:cNvPr id="31" name="Image 30" descr="Logo_CNPS.eps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518" y="2555956"/>
            <a:ext cx="1027380" cy="1046060"/>
          </a:xfrm>
          <a:prstGeom prst="rect">
            <a:avLst/>
          </a:prstGeom>
        </p:spPr>
      </p:pic>
      <p:pic>
        <p:nvPicPr>
          <p:cNvPr id="32" name="Image 31" descr="Logo_Morphee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772" y="4304376"/>
            <a:ext cx="1563762" cy="679378"/>
          </a:xfrm>
          <a:prstGeom prst="rect">
            <a:avLst/>
          </a:prstGeom>
        </p:spPr>
      </p:pic>
      <p:pic>
        <p:nvPicPr>
          <p:cNvPr id="15" name="Image 14" descr="Béthanie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395" y="2961976"/>
            <a:ext cx="1730478" cy="372959"/>
          </a:xfrm>
          <a:prstGeom prst="rect">
            <a:avLst/>
          </a:prstGeom>
        </p:spPr>
      </p:pic>
      <p:pic>
        <p:nvPicPr>
          <p:cNvPr id="21" name="Image 20" descr="Logo_USPS_Auvergne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016" y="2507594"/>
            <a:ext cx="1252644" cy="1094035"/>
          </a:xfrm>
          <a:prstGeom prst="rect">
            <a:avLst/>
          </a:prstGeom>
        </p:spPr>
      </p:pic>
      <p:pic>
        <p:nvPicPr>
          <p:cNvPr id="22" name="Image 21" descr="Logo_USPS_GrandEst.pn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873" y="2507593"/>
            <a:ext cx="1263721" cy="1094035"/>
          </a:xfrm>
          <a:prstGeom prst="rect">
            <a:avLst/>
          </a:prstGeom>
        </p:spPr>
      </p:pic>
      <p:pic>
        <p:nvPicPr>
          <p:cNvPr id="33" name="Image 32" descr="Logo_USPS_HautsDeFrance.png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900" y="2497530"/>
            <a:ext cx="1251112" cy="1104486"/>
          </a:xfrm>
          <a:prstGeom prst="rect">
            <a:avLst/>
          </a:prstGeom>
        </p:spPr>
      </p:pic>
      <p:pic>
        <p:nvPicPr>
          <p:cNvPr id="34" name="Image 33" descr="Logo_USPS_Occitanie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893" y="2497530"/>
            <a:ext cx="1102985" cy="1104486"/>
          </a:xfrm>
          <a:prstGeom prst="rect">
            <a:avLst/>
          </a:prstGeom>
        </p:spPr>
      </p:pic>
      <p:pic>
        <p:nvPicPr>
          <p:cNvPr id="3" name="Image 2" descr="Logo_Pierre_Fabre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573" y="4556527"/>
            <a:ext cx="1828640" cy="588033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4176341" y="4057737"/>
            <a:ext cx="192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/>
              <a:t>Avec le soutien</a:t>
            </a:r>
          </a:p>
          <a:p>
            <a:pPr algn="ctr"/>
            <a:r>
              <a:rPr lang="fr-FR" sz="1400" dirty="0" smtClean="0"/>
              <a:t>Institutionnel du groupe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15971555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Partenaire du 3</a:t>
            </a:r>
            <a:r>
              <a:rPr lang="fr-FR" baseline="30000" dirty="0"/>
              <a:t>è</a:t>
            </a:r>
            <a:r>
              <a:rPr lang="fr-FR" dirty="0"/>
              <a:t> </a:t>
            </a:r>
            <a:r>
              <a:rPr lang="fr-FR" dirty="0" smtClean="0"/>
              <a:t>Colloque</a:t>
            </a:r>
            <a:endParaRPr lang="fr-FR" dirty="0"/>
          </a:p>
        </p:txBody>
      </p:sp>
      <p:pic>
        <p:nvPicPr>
          <p:cNvPr id="6" name="Image 5" descr="LOGO Fondation John BOST_500x50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357" y="2438862"/>
            <a:ext cx="3548354" cy="3541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9509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Partenaire </a:t>
            </a:r>
            <a:r>
              <a:rPr lang="fr-FR" dirty="0" smtClean="0"/>
              <a:t>de la plateforme nationale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5140" y="2537267"/>
            <a:ext cx="4313720" cy="2960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068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Partenaire du 3</a:t>
            </a:r>
            <a:r>
              <a:rPr lang="fr-FR" baseline="30000" dirty="0"/>
              <a:t>è</a:t>
            </a:r>
            <a:r>
              <a:rPr lang="fr-FR" dirty="0"/>
              <a:t> </a:t>
            </a:r>
            <a:r>
              <a:rPr lang="fr-FR" dirty="0" smtClean="0"/>
              <a:t>Colloque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2136" y="2387277"/>
            <a:ext cx="3599727" cy="3599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0547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3033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Merci à tous nos partenaires</a:t>
            </a:r>
            <a:br>
              <a:rPr lang="fr-FR" dirty="0" smtClean="0"/>
            </a:br>
            <a:r>
              <a:rPr lang="fr-FR" dirty="0" smtClean="0"/>
              <a:t>du 3</a:t>
            </a:r>
            <a:r>
              <a:rPr lang="fr-FR" baseline="30000" dirty="0" smtClean="0"/>
              <a:t>è</a:t>
            </a:r>
            <a:r>
              <a:rPr lang="fr-FR" dirty="0" smtClean="0"/>
              <a:t> colloque SPS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6" name="Image 5" descr="AMPLI logo 201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8" y="1557430"/>
            <a:ext cx="1484437" cy="781471"/>
          </a:xfrm>
          <a:prstGeom prst="rect">
            <a:avLst/>
          </a:prstGeom>
        </p:spPr>
      </p:pic>
      <p:pic>
        <p:nvPicPr>
          <p:cNvPr id="7" name="Image 6" descr="ARS_LOGOS_CMJN GrandEs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190" y="1623662"/>
            <a:ext cx="1355325" cy="781471"/>
          </a:xfrm>
          <a:prstGeom prst="rect">
            <a:avLst/>
          </a:prstGeom>
        </p:spPr>
      </p:pic>
      <p:pic>
        <p:nvPicPr>
          <p:cNvPr id="9" name="Image 8" descr="Bandeau Formavenir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496" y="1470646"/>
            <a:ext cx="2928946" cy="1085310"/>
          </a:xfrm>
          <a:prstGeom prst="rect">
            <a:avLst/>
          </a:prstGeom>
        </p:spPr>
      </p:pic>
      <p:pic>
        <p:nvPicPr>
          <p:cNvPr id="10" name="Image 9" descr="axa_prevention_solid_cmyk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28" y="1623662"/>
            <a:ext cx="2948575" cy="641484"/>
          </a:xfrm>
          <a:prstGeom prst="rect">
            <a:avLst/>
          </a:prstGeom>
        </p:spPr>
      </p:pic>
      <p:pic>
        <p:nvPicPr>
          <p:cNvPr id="11" name="Image 10" descr="clinipsy baseline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3822" y="2507594"/>
            <a:ext cx="2043776" cy="827341"/>
          </a:xfrm>
          <a:prstGeom prst="rect">
            <a:avLst/>
          </a:prstGeom>
        </p:spPr>
      </p:pic>
      <p:pic>
        <p:nvPicPr>
          <p:cNvPr id="12" name="Image 11" descr="PSY_LOGO_QUAD_201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8" y="4319347"/>
            <a:ext cx="958644" cy="664407"/>
          </a:xfrm>
          <a:prstGeom prst="rect">
            <a:avLst/>
          </a:prstGeom>
        </p:spPr>
      </p:pic>
      <p:pic>
        <p:nvPicPr>
          <p:cNvPr id="13" name="Image 12" descr="LOGO Fondation John BOST_500x500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536" y="4158674"/>
            <a:ext cx="993308" cy="991321"/>
          </a:xfrm>
          <a:prstGeom prst="rect">
            <a:avLst/>
          </a:prstGeom>
        </p:spPr>
      </p:pic>
      <p:pic>
        <p:nvPicPr>
          <p:cNvPr id="16" name="Image 15" descr="VIDAL France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578" y="5746045"/>
            <a:ext cx="855916" cy="1005701"/>
          </a:xfrm>
          <a:prstGeom prst="rect">
            <a:avLst/>
          </a:prstGeom>
        </p:spPr>
      </p:pic>
      <p:pic>
        <p:nvPicPr>
          <p:cNvPr id="17" name="Image 16" descr="LOGO-RAMSAY-GDS-CORPORATE_EN-01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0236" y="3897021"/>
            <a:ext cx="1777653" cy="1777653"/>
          </a:xfrm>
          <a:prstGeom prst="rect">
            <a:avLst/>
          </a:prstGeom>
        </p:spPr>
      </p:pic>
      <p:pic>
        <p:nvPicPr>
          <p:cNvPr id="18" name="Image 17" descr="SANOFI_vertical Logo_ 2011_4color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384" y="5773493"/>
            <a:ext cx="1159953" cy="923538"/>
          </a:xfrm>
          <a:prstGeom prst="rect">
            <a:avLst/>
          </a:prstGeom>
        </p:spPr>
      </p:pic>
      <p:pic>
        <p:nvPicPr>
          <p:cNvPr id="19" name="Image 18" descr="Logo_Macsf.eps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204" y="4458125"/>
            <a:ext cx="1526669" cy="392419"/>
          </a:xfrm>
          <a:prstGeom prst="rect">
            <a:avLst/>
          </a:prstGeom>
        </p:spPr>
      </p:pic>
      <p:pic>
        <p:nvPicPr>
          <p:cNvPr id="26" name="Image 25" descr="LOGO-RAMSAY-Clinique_Le-Gouz-bleu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269" y="5778578"/>
            <a:ext cx="2409838" cy="998796"/>
          </a:xfrm>
          <a:prstGeom prst="rect">
            <a:avLst/>
          </a:prstGeom>
        </p:spPr>
      </p:pic>
      <p:pic>
        <p:nvPicPr>
          <p:cNvPr id="28" name="Image 27" descr="logo-semdee-HD.eps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957" y="5800157"/>
            <a:ext cx="1189125" cy="869426"/>
          </a:xfrm>
          <a:prstGeom prst="rect">
            <a:avLst/>
          </a:prstGeom>
        </p:spPr>
      </p:pic>
      <p:pic>
        <p:nvPicPr>
          <p:cNvPr id="29" name="Image 28" descr="logo ssa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096" y="5498502"/>
            <a:ext cx="1149590" cy="1300186"/>
          </a:xfrm>
          <a:prstGeom prst="rect">
            <a:avLst/>
          </a:prstGeom>
        </p:spPr>
      </p:pic>
      <p:pic>
        <p:nvPicPr>
          <p:cNvPr id="30" name="Image 29" descr="Stethos.eps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686" y="6105535"/>
            <a:ext cx="1730478" cy="518381"/>
          </a:xfrm>
          <a:prstGeom prst="rect">
            <a:avLst/>
          </a:prstGeom>
        </p:spPr>
      </p:pic>
      <p:pic>
        <p:nvPicPr>
          <p:cNvPr id="31" name="Image 30" descr="Logo_CNPS.eps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518" y="2555956"/>
            <a:ext cx="1027380" cy="1046060"/>
          </a:xfrm>
          <a:prstGeom prst="rect">
            <a:avLst/>
          </a:prstGeom>
        </p:spPr>
      </p:pic>
      <p:pic>
        <p:nvPicPr>
          <p:cNvPr id="32" name="Image 31" descr="Logo_Morphee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772" y="4304376"/>
            <a:ext cx="1563762" cy="679378"/>
          </a:xfrm>
          <a:prstGeom prst="rect">
            <a:avLst/>
          </a:prstGeom>
        </p:spPr>
      </p:pic>
      <p:pic>
        <p:nvPicPr>
          <p:cNvPr id="15" name="Image 14" descr="Béthanie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395" y="2961976"/>
            <a:ext cx="1730478" cy="372959"/>
          </a:xfrm>
          <a:prstGeom prst="rect">
            <a:avLst/>
          </a:prstGeom>
        </p:spPr>
      </p:pic>
      <p:pic>
        <p:nvPicPr>
          <p:cNvPr id="21" name="Image 20" descr="Logo_USPS_Auvergne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016" y="2507594"/>
            <a:ext cx="1252644" cy="1094035"/>
          </a:xfrm>
          <a:prstGeom prst="rect">
            <a:avLst/>
          </a:prstGeom>
        </p:spPr>
      </p:pic>
      <p:pic>
        <p:nvPicPr>
          <p:cNvPr id="22" name="Image 21" descr="Logo_USPS_GrandEst.pn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873" y="2507593"/>
            <a:ext cx="1263721" cy="1094035"/>
          </a:xfrm>
          <a:prstGeom prst="rect">
            <a:avLst/>
          </a:prstGeom>
        </p:spPr>
      </p:pic>
      <p:pic>
        <p:nvPicPr>
          <p:cNvPr id="33" name="Image 32" descr="Logo_USPS_HautsDeFrance.png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900" y="2497530"/>
            <a:ext cx="1251112" cy="1104486"/>
          </a:xfrm>
          <a:prstGeom prst="rect">
            <a:avLst/>
          </a:prstGeom>
        </p:spPr>
      </p:pic>
      <p:pic>
        <p:nvPicPr>
          <p:cNvPr id="34" name="Image 33" descr="Logo_USPS_Occitanie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893" y="2497530"/>
            <a:ext cx="1102985" cy="1104486"/>
          </a:xfrm>
          <a:prstGeom prst="rect">
            <a:avLst/>
          </a:prstGeom>
        </p:spPr>
      </p:pic>
      <p:pic>
        <p:nvPicPr>
          <p:cNvPr id="3" name="Image 2" descr="Logo_Pierre_Fabre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573" y="4556527"/>
            <a:ext cx="1828640" cy="588033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4176341" y="4057737"/>
            <a:ext cx="192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/>
              <a:t>Avec le soutien</a:t>
            </a:r>
          </a:p>
          <a:p>
            <a:pPr algn="ctr"/>
            <a:r>
              <a:rPr lang="fr-FR" sz="1400" dirty="0" smtClean="0"/>
              <a:t>Institutionnel du groupe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1597155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Partenaire du 3</a:t>
            </a:r>
            <a:r>
              <a:rPr lang="fr-FR" baseline="30000" dirty="0" smtClean="0"/>
              <a:t>è</a:t>
            </a:r>
            <a:r>
              <a:rPr lang="fr-FR" dirty="0" smtClean="0"/>
              <a:t> Colloque</a:t>
            </a:r>
            <a:endParaRPr lang="fr-FR" dirty="0"/>
          </a:p>
        </p:txBody>
      </p:sp>
      <p:pic>
        <p:nvPicPr>
          <p:cNvPr id="6" name="Image 5" descr="Logo_Morphe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410" y="2805308"/>
            <a:ext cx="4354028" cy="1891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9178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Partenaire du 3</a:t>
            </a:r>
            <a:r>
              <a:rPr lang="fr-FR" baseline="30000" dirty="0"/>
              <a:t>è</a:t>
            </a:r>
            <a:r>
              <a:rPr lang="fr-FR" dirty="0"/>
              <a:t> </a:t>
            </a:r>
            <a:r>
              <a:rPr lang="fr-FR" dirty="0" smtClean="0"/>
              <a:t>Colloque</a:t>
            </a:r>
            <a:endParaRPr lang="fr-FR" dirty="0"/>
          </a:p>
        </p:txBody>
      </p:sp>
      <p:pic>
        <p:nvPicPr>
          <p:cNvPr id="6" name="Image 5" descr="VIDAL Franc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7156" y="2640930"/>
            <a:ext cx="2073196" cy="2436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370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3033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Merci à tous nos partenaires</a:t>
            </a:r>
            <a:br>
              <a:rPr lang="fr-FR" dirty="0" smtClean="0"/>
            </a:br>
            <a:r>
              <a:rPr lang="fr-FR" dirty="0" smtClean="0"/>
              <a:t>du 3</a:t>
            </a:r>
            <a:r>
              <a:rPr lang="fr-FR" baseline="30000" dirty="0" smtClean="0"/>
              <a:t>è</a:t>
            </a:r>
            <a:r>
              <a:rPr lang="fr-FR" dirty="0" smtClean="0"/>
              <a:t> colloque SPS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6" name="Image 5" descr="AMPLI logo 201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8" y="1557430"/>
            <a:ext cx="1484437" cy="781471"/>
          </a:xfrm>
          <a:prstGeom prst="rect">
            <a:avLst/>
          </a:prstGeom>
        </p:spPr>
      </p:pic>
      <p:pic>
        <p:nvPicPr>
          <p:cNvPr id="7" name="Image 6" descr="ARS_LOGOS_CMJN GrandEs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190" y="1623662"/>
            <a:ext cx="1355325" cy="781471"/>
          </a:xfrm>
          <a:prstGeom prst="rect">
            <a:avLst/>
          </a:prstGeom>
        </p:spPr>
      </p:pic>
      <p:pic>
        <p:nvPicPr>
          <p:cNvPr id="9" name="Image 8" descr="Bandeau Formavenir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496" y="1470646"/>
            <a:ext cx="2928946" cy="1085310"/>
          </a:xfrm>
          <a:prstGeom prst="rect">
            <a:avLst/>
          </a:prstGeom>
        </p:spPr>
      </p:pic>
      <p:pic>
        <p:nvPicPr>
          <p:cNvPr id="10" name="Image 9" descr="axa_prevention_solid_cmyk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28" y="1623662"/>
            <a:ext cx="2948575" cy="641484"/>
          </a:xfrm>
          <a:prstGeom prst="rect">
            <a:avLst/>
          </a:prstGeom>
        </p:spPr>
      </p:pic>
      <p:pic>
        <p:nvPicPr>
          <p:cNvPr id="11" name="Image 10" descr="clinipsy baseline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3822" y="2507594"/>
            <a:ext cx="2043776" cy="827341"/>
          </a:xfrm>
          <a:prstGeom prst="rect">
            <a:avLst/>
          </a:prstGeom>
        </p:spPr>
      </p:pic>
      <p:pic>
        <p:nvPicPr>
          <p:cNvPr id="12" name="Image 11" descr="PSY_LOGO_QUAD_201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8" y="4319347"/>
            <a:ext cx="958644" cy="664407"/>
          </a:xfrm>
          <a:prstGeom prst="rect">
            <a:avLst/>
          </a:prstGeom>
        </p:spPr>
      </p:pic>
      <p:pic>
        <p:nvPicPr>
          <p:cNvPr id="13" name="Image 12" descr="LOGO Fondation John BOST_500x500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536" y="4158674"/>
            <a:ext cx="993308" cy="991321"/>
          </a:xfrm>
          <a:prstGeom prst="rect">
            <a:avLst/>
          </a:prstGeom>
        </p:spPr>
      </p:pic>
      <p:pic>
        <p:nvPicPr>
          <p:cNvPr id="16" name="Image 15" descr="VIDAL France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578" y="5746045"/>
            <a:ext cx="855916" cy="1005701"/>
          </a:xfrm>
          <a:prstGeom prst="rect">
            <a:avLst/>
          </a:prstGeom>
        </p:spPr>
      </p:pic>
      <p:pic>
        <p:nvPicPr>
          <p:cNvPr id="17" name="Image 16" descr="LOGO-RAMSAY-GDS-CORPORATE_EN-01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0236" y="3897021"/>
            <a:ext cx="1777653" cy="1777653"/>
          </a:xfrm>
          <a:prstGeom prst="rect">
            <a:avLst/>
          </a:prstGeom>
        </p:spPr>
      </p:pic>
      <p:pic>
        <p:nvPicPr>
          <p:cNvPr id="18" name="Image 17" descr="SANOFI_vertical Logo_ 2011_4color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384" y="5773493"/>
            <a:ext cx="1159953" cy="923538"/>
          </a:xfrm>
          <a:prstGeom prst="rect">
            <a:avLst/>
          </a:prstGeom>
        </p:spPr>
      </p:pic>
      <p:pic>
        <p:nvPicPr>
          <p:cNvPr id="19" name="Image 18" descr="Logo_Macsf.eps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204" y="4458125"/>
            <a:ext cx="1526669" cy="392419"/>
          </a:xfrm>
          <a:prstGeom prst="rect">
            <a:avLst/>
          </a:prstGeom>
        </p:spPr>
      </p:pic>
      <p:pic>
        <p:nvPicPr>
          <p:cNvPr id="26" name="Image 25" descr="LOGO-RAMSAY-Clinique_Le-Gouz-bleu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269" y="5778578"/>
            <a:ext cx="2409838" cy="998796"/>
          </a:xfrm>
          <a:prstGeom prst="rect">
            <a:avLst/>
          </a:prstGeom>
        </p:spPr>
      </p:pic>
      <p:pic>
        <p:nvPicPr>
          <p:cNvPr id="28" name="Image 27" descr="logo-semdee-HD.eps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957" y="5800157"/>
            <a:ext cx="1189125" cy="869426"/>
          </a:xfrm>
          <a:prstGeom prst="rect">
            <a:avLst/>
          </a:prstGeom>
        </p:spPr>
      </p:pic>
      <p:pic>
        <p:nvPicPr>
          <p:cNvPr id="29" name="Image 28" descr="logo ssa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096" y="5498502"/>
            <a:ext cx="1149590" cy="1300186"/>
          </a:xfrm>
          <a:prstGeom prst="rect">
            <a:avLst/>
          </a:prstGeom>
        </p:spPr>
      </p:pic>
      <p:pic>
        <p:nvPicPr>
          <p:cNvPr id="30" name="Image 29" descr="Stethos.eps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686" y="6105535"/>
            <a:ext cx="1730478" cy="518381"/>
          </a:xfrm>
          <a:prstGeom prst="rect">
            <a:avLst/>
          </a:prstGeom>
        </p:spPr>
      </p:pic>
      <p:pic>
        <p:nvPicPr>
          <p:cNvPr id="31" name="Image 30" descr="Logo_CNPS.eps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518" y="2555956"/>
            <a:ext cx="1027380" cy="1046060"/>
          </a:xfrm>
          <a:prstGeom prst="rect">
            <a:avLst/>
          </a:prstGeom>
        </p:spPr>
      </p:pic>
      <p:pic>
        <p:nvPicPr>
          <p:cNvPr id="32" name="Image 31" descr="Logo_Morphee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772" y="4304376"/>
            <a:ext cx="1563762" cy="679378"/>
          </a:xfrm>
          <a:prstGeom prst="rect">
            <a:avLst/>
          </a:prstGeom>
        </p:spPr>
      </p:pic>
      <p:pic>
        <p:nvPicPr>
          <p:cNvPr id="15" name="Image 14" descr="Béthanie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395" y="2961976"/>
            <a:ext cx="1730478" cy="372959"/>
          </a:xfrm>
          <a:prstGeom prst="rect">
            <a:avLst/>
          </a:prstGeom>
        </p:spPr>
      </p:pic>
      <p:pic>
        <p:nvPicPr>
          <p:cNvPr id="21" name="Image 20" descr="Logo_USPS_Auvergne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016" y="2507594"/>
            <a:ext cx="1252644" cy="1094035"/>
          </a:xfrm>
          <a:prstGeom prst="rect">
            <a:avLst/>
          </a:prstGeom>
        </p:spPr>
      </p:pic>
      <p:pic>
        <p:nvPicPr>
          <p:cNvPr id="22" name="Image 21" descr="Logo_USPS_GrandEst.pn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873" y="2507593"/>
            <a:ext cx="1263721" cy="1094035"/>
          </a:xfrm>
          <a:prstGeom prst="rect">
            <a:avLst/>
          </a:prstGeom>
        </p:spPr>
      </p:pic>
      <p:pic>
        <p:nvPicPr>
          <p:cNvPr id="33" name="Image 32" descr="Logo_USPS_HautsDeFrance.png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900" y="2497530"/>
            <a:ext cx="1251112" cy="1104486"/>
          </a:xfrm>
          <a:prstGeom prst="rect">
            <a:avLst/>
          </a:prstGeom>
        </p:spPr>
      </p:pic>
      <p:pic>
        <p:nvPicPr>
          <p:cNvPr id="34" name="Image 33" descr="Logo_USPS_Occitanie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893" y="2497530"/>
            <a:ext cx="1102985" cy="1104486"/>
          </a:xfrm>
          <a:prstGeom prst="rect">
            <a:avLst/>
          </a:prstGeom>
        </p:spPr>
      </p:pic>
      <p:pic>
        <p:nvPicPr>
          <p:cNvPr id="3" name="Image 2" descr="Logo_Pierre_Fabre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573" y="4556527"/>
            <a:ext cx="1828640" cy="588033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4176341" y="4057737"/>
            <a:ext cx="192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/>
              <a:t>Avec le soutien</a:t>
            </a:r>
          </a:p>
          <a:p>
            <a:pPr algn="ctr"/>
            <a:r>
              <a:rPr lang="fr-FR" sz="1400" dirty="0" smtClean="0"/>
              <a:t>Institutionnel du groupe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1597155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Merci à nos partenaires </a:t>
            </a:r>
            <a:br>
              <a:rPr lang="fr-FR" dirty="0" smtClean="0"/>
            </a:br>
            <a:r>
              <a:rPr lang="fr-FR" dirty="0" smtClean="0"/>
              <a:t>de la plateforme nationale d’ écoute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726" y="2741002"/>
            <a:ext cx="2969171" cy="135647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2718" y="2885839"/>
            <a:ext cx="2743200" cy="10668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4726" y="4346133"/>
            <a:ext cx="1839192" cy="126240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4726" y="5946594"/>
            <a:ext cx="1959262" cy="1013411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97927" y="6175431"/>
            <a:ext cx="2575791" cy="555736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03560" y="1872466"/>
            <a:ext cx="3468091" cy="52924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403560" y="2284822"/>
            <a:ext cx="3468091" cy="11688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5169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303905"/>
          </a:xfrm>
        </p:spPr>
        <p:txBody>
          <a:bodyPr>
            <a:normAutofit/>
          </a:bodyPr>
          <a:lstStyle/>
          <a:p>
            <a:r>
              <a:rPr lang="fr-FR" dirty="0"/>
              <a:t>Partenaire du 3</a:t>
            </a:r>
            <a:r>
              <a:rPr lang="fr-FR" baseline="30000" dirty="0"/>
              <a:t>è</a:t>
            </a:r>
            <a:r>
              <a:rPr lang="fr-FR" dirty="0"/>
              <a:t> </a:t>
            </a:r>
            <a:r>
              <a:rPr lang="fr-FR" dirty="0" smtClean="0"/>
              <a:t>Colloque</a:t>
            </a:r>
            <a:endParaRPr lang="fr-FR" dirty="0"/>
          </a:p>
        </p:txBody>
      </p:sp>
      <p:pic>
        <p:nvPicPr>
          <p:cNvPr id="6" name="Image 5" descr="logo-semdee-HD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335" y="2492406"/>
            <a:ext cx="3579136" cy="2616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0669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/>
              <a:t>3</a:t>
            </a:r>
            <a:r>
              <a:rPr lang="fr-FR" baseline="30000" smtClean="0"/>
              <a:t>è</a:t>
            </a:r>
            <a:r>
              <a:rPr lang="fr-FR" smtClean="0"/>
              <a:t> Colloque National  Soigner les professionnels de santé rendus vulnérables – 11 Décembre 2018</a:t>
            </a:r>
          </a:p>
          <a:p>
            <a:r>
              <a:rPr lang="fr-FR" smtClean="0"/>
              <a:t>Quelles innovations dans la prise en charge des soignants en souffrance ?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 flipH="1">
            <a:off x="685800" y="462232"/>
            <a:ext cx="70198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400" b="1" dirty="0" smtClean="0"/>
          </a:p>
          <a:p>
            <a:r>
              <a:rPr lang="fr-FR" sz="2400" dirty="0" smtClean="0"/>
              <a:t>En partenariat avec Marie </a:t>
            </a:r>
            <a:r>
              <a:rPr lang="fr-FR" sz="2400" dirty="0" err="1" smtClean="0"/>
              <a:t>Pezé</a:t>
            </a:r>
            <a:r>
              <a:rPr lang="fr-FR" sz="2400" dirty="0"/>
              <a:t> et Nicolas </a:t>
            </a:r>
            <a:r>
              <a:rPr lang="fr-FR" sz="2400" dirty="0" err="1" smtClean="0"/>
              <a:t>Sandret</a:t>
            </a:r>
            <a:endParaRPr lang="fr-FR" sz="2400" dirty="0" smtClean="0"/>
          </a:p>
          <a:p>
            <a:r>
              <a:rPr lang="fr-FR" sz="2400" dirty="0" smtClean="0"/>
              <a:t> </a:t>
            </a:r>
          </a:p>
          <a:p>
            <a:r>
              <a:rPr lang="fr-FR" sz="2400" dirty="0" smtClean="0"/>
              <a:t>du Réseau</a:t>
            </a:r>
          </a:p>
          <a:p>
            <a:endParaRPr lang="fr-FR" sz="2400" dirty="0"/>
          </a:p>
          <a:p>
            <a:endParaRPr lang="fr-FR" sz="2400" dirty="0" smtClean="0"/>
          </a:p>
          <a:p>
            <a:r>
              <a:rPr lang="fr-FR" sz="2400" dirty="0" smtClean="0"/>
              <a:t>SPS vous invite aux formations à Paris pendant </a:t>
            </a:r>
            <a:r>
              <a:rPr lang="fr-FR" sz="2400" dirty="0"/>
              <a:t>2 jours, </a:t>
            </a:r>
            <a:r>
              <a:rPr lang="fr-FR" sz="2400" dirty="0" smtClean="0"/>
              <a:t>aux </a:t>
            </a:r>
            <a:r>
              <a:rPr lang="fr-FR" sz="2400" dirty="0"/>
              <a:t>dates suivantes à votre convenance </a:t>
            </a:r>
            <a:r>
              <a:rPr lang="fr-FR" sz="2400" dirty="0" smtClean="0"/>
              <a:t>:</a:t>
            </a:r>
          </a:p>
          <a:p>
            <a:pPr marL="285750" indent="-285750">
              <a:buFontTx/>
              <a:buChar char="-"/>
            </a:pPr>
            <a:r>
              <a:rPr lang="fr-FR" sz="2400" dirty="0" smtClean="0"/>
              <a:t>les </a:t>
            </a:r>
            <a:r>
              <a:rPr lang="fr-FR" sz="2400" dirty="0"/>
              <a:t>11 et 12 janvier, </a:t>
            </a:r>
            <a:endParaRPr lang="fr-FR" sz="2400" dirty="0" smtClean="0"/>
          </a:p>
          <a:p>
            <a:pPr marL="285750" indent="-285750">
              <a:buFontTx/>
              <a:buChar char="-"/>
            </a:pPr>
            <a:r>
              <a:rPr lang="fr-FR" sz="2400" dirty="0" smtClean="0"/>
              <a:t>les </a:t>
            </a:r>
            <a:r>
              <a:rPr lang="fr-FR" sz="2400" dirty="0"/>
              <a:t>18 et 19 janvier </a:t>
            </a:r>
            <a:endParaRPr lang="fr-FR" sz="2400" dirty="0" smtClean="0"/>
          </a:p>
          <a:p>
            <a:pPr marL="285750" indent="-285750">
              <a:buFontTx/>
              <a:buChar char="-"/>
            </a:pPr>
            <a:r>
              <a:rPr lang="fr-FR" sz="2400" dirty="0" smtClean="0"/>
              <a:t>et </a:t>
            </a:r>
            <a:r>
              <a:rPr lang="fr-FR" sz="2400" dirty="0"/>
              <a:t>les 25 et 26 janvier 2018. </a:t>
            </a:r>
          </a:p>
          <a:p>
            <a:endParaRPr lang="fr-FR" sz="2400" b="1" dirty="0" smtClean="0"/>
          </a:p>
          <a:p>
            <a:r>
              <a:rPr lang="fr-FR" sz="2400" b="1" dirty="0" smtClean="0"/>
              <a:t>Participation gratuite pour tous les adhérents et inscription </a:t>
            </a:r>
            <a:r>
              <a:rPr lang="fr-FR" sz="2400" b="1" dirty="0"/>
              <a:t>sur http://</a:t>
            </a:r>
            <a:r>
              <a:rPr lang="fr-FR" sz="2400" b="1" dirty="0" err="1"/>
              <a:t>www.asso-sps.fr</a:t>
            </a:r>
            <a:r>
              <a:rPr lang="fr-FR" sz="2400" b="1" dirty="0"/>
              <a:t>/</a:t>
            </a:r>
            <a:r>
              <a:rPr lang="fr-FR" sz="2400" b="1" dirty="0" err="1"/>
              <a:t>formations.html</a:t>
            </a:r>
            <a:endParaRPr lang="fr-FR" sz="2400" b="1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2953" y="1530855"/>
            <a:ext cx="1619892" cy="99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229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Autofit/>
          </a:bodyPr>
          <a:lstStyle/>
          <a:p>
            <a:r>
              <a:rPr lang="fr-FR" sz="2800" dirty="0" smtClean="0"/>
              <a:t>Carte des unités dédiées autorisées et en projet</a:t>
            </a:r>
            <a:br>
              <a:rPr lang="fr-FR" sz="2800" dirty="0" smtClean="0"/>
            </a:br>
            <a:r>
              <a:rPr lang="fr-FR" sz="2800" dirty="0" smtClean="0"/>
              <a:t>pour l’accueil des soignants en souffrance</a:t>
            </a:r>
            <a:endParaRPr lang="fr-FR" sz="2800" dirty="0"/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>
          <a:xfrm>
            <a:off x="457200" y="1600200"/>
            <a:ext cx="326146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sz="2000" dirty="0" smtClean="0"/>
              <a:t>Référencement SPS</a:t>
            </a:r>
            <a:endParaRPr lang="fr-FR" sz="20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smtClean="0"/>
              <a:t>3</a:t>
            </a:r>
            <a:r>
              <a:rPr lang="fr-FR" baseline="30000" smtClean="0"/>
              <a:t>è</a:t>
            </a:r>
            <a:r>
              <a:rPr lang="fr-FR" smtClean="0"/>
              <a:t> Colloque National  Soigner les professionnels de santé rendus vulnérables – 11 Décembre 2018</a:t>
            </a:r>
          </a:p>
          <a:p>
            <a:r>
              <a:rPr lang="fr-FR" smtClean="0"/>
              <a:t>Quelles innovations dans la prise en charge des soignants en souffrance ?</a:t>
            </a:r>
            <a:endParaRPr lang="fr-FR" dirty="0"/>
          </a:p>
        </p:txBody>
      </p:sp>
      <p:pic>
        <p:nvPicPr>
          <p:cNvPr id="6" name="Image 5" descr="Carte-UnitésDédiées-v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57" b="7193"/>
          <a:stretch/>
        </p:blipFill>
        <p:spPr>
          <a:xfrm>
            <a:off x="3628724" y="1436619"/>
            <a:ext cx="4938241" cy="4928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6310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Partenaire du 3</a:t>
            </a:r>
            <a:r>
              <a:rPr lang="fr-FR" baseline="30000" dirty="0"/>
              <a:t>è</a:t>
            </a:r>
            <a:r>
              <a:rPr lang="fr-FR" dirty="0"/>
              <a:t> </a:t>
            </a:r>
            <a:r>
              <a:rPr lang="fr-FR" dirty="0" smtClean="0"/>
              <a:t>Colloque</a:t>
            </a:r>
            <a:endParaRPr lang="fr-FR" dirty="0"/>
          </a:p>
        </p:txBody>
      </p:sp>
      <p:pic>
        <p:nvPicPr>
          <p:cNvPr id="12" name="Image 11" descr="Béthan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392" y="5147340"/>
            <a:ext cx="4262217" cy="918609"/>
          </a:xfrm>
          <a:prstGeom prst="rect">
            <a:avLst/>
          </a:prstGeom>
        </p:spPr>
      </p:pic>
      <p:pic>
        <p:nvPicPr>
          <p:cNvPr id="13" name="Image 12" descr="Logo_USPS_Auvergn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83" y="1894081"/>
            <a:ext cx="2475472" cy="2162029"/>
          </a:xfrm>
          <a:prstGeom prst="rect">
            <a:avLst/>
          </a:prstGeom>
        </p:spPr>
      </p:pic>
      <p:pic>
        <p:nvPicPr>
          <p:cNvPr id="14" name="Image 13" descr="Logo_USPS_GrandEs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700" y="1894081"/>
            <a:ext cx="2497364" cy="2162029"/>
          </a:xfrm>
          <a:prstGeom prst="rect">
            <a:avLst/>
          </a:prstGeom>
        </p:spPr>
      </p:pic>
      <p:pic>
        <p:nvPicPr>
          <p:cNvPr id="15" name="Image 14" descr="Logo_USPS_HautsDeFranc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255" y="1873428"/>
            <a:ext cx="2472445" cy="2182682"/>
          </a:xfrm>
          <a:prstGeom prst="rect">
            <a:avLst/>
          </a:prstGeom>
        </p:spPr>
      </p:pic>
      <p:pic>
        <p:nvPicPr>
          <p:cNvPr id="16" name="Image 15" descr="Logo_USPS_Occitanie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636" y="4304641"/>
            <a:ext cx="2179715" cy="218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44293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SPS Colloque 2017">
      <a:dk1>
        <a:sysClr val="windowText" lastClr="000000"/>
      </a:dk1>
      <a:lt1>
        <a:sysClr val="window" lastClr="FFFFFF"/>
      </a:lt1>
      <a:dk2>
        <a:srgbClr val="1F497D"/>
      </a:dk2>
      <a:lt2>
        <a:srgbClr val="FFFFFF"/>
      </a:lt2>
      <a:accent1>
        <a:srgbClr val="007FA8"/>
      </a:accent1>
      <a:accent2>
        <a:srgbClr val="E10851"/>
      </a:accent2>
      <a:accent3>
        <a:srgbClr val="008B45"/>
      </a:accent3>
      <a:accent4>
        <a:srgbClr val="FFFFFF"/>
      </a:accent4>
      <a:accent5>
        <a:srgbClr val="FFFFFF"/>
      </a:accent5>
      <a:accent6>
        <a:srgbClr val="FFFFFF"/>
      </a:accent6>
      <a:hlink>
        <a:srgbClr val="007FA8"/>
      </a:hlink>
      <a:folHlink>
        <a:srgbClr val="E10851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2021</TotalTime>
  <Words>216</Words>
  <Application>Microsoft Macintosh PowerPoint</Application>
  <PresentationFormat>Présentation à l'écran (4:3)</PresentationFormat>
  <Paragraphs>58</Paragraphs>
  <Slides>18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19" baseType="lpstr">
      <vt:lpstr>Thème Office</vt:lpstr>
      <vt:lpstr>Merci à tous nos partenaires du 3è colloque SPS</vt:lpstr>
      <vt:lpstr>Partenaire du 3è Colloque</vt:lpstr>
      <vt:lpstr>Partenaire du 3è Colloque</vt:lpstr>
      <vt:lpstr>Merci à tous nos partenaires du 3è colloque SPS</vt:lpstr>
      <vt:lpstr>Merci à nos partenaires  de la plateforme nationale d’ écoute</vt:lpstr>
      <vt:lpstr>Partenaire du 3è Colloque</vt:lpstr>
      <vt:lpstr>Présentation PowerPoint</vt:lpstr>
      <vt:lpstr>Carte des unités dédiées autorisées et en projet pour l’accueil des soignants en souffrance</vt:lpstr>
      <vt:lpstr>Partenaire du 3è Colloque</vt:lpstr>
      <vt:lpstr>Partenaire du 3è Colloque</vt:lpstr>
      <vt:lpstr>RÉSEAU DES USPS</vt:lpstr>
      <vt:lpstr>Merci à tous nos partenaires du 3è colloque SPS</vt:lpstr>
      <vt:lpstr>Partenaire du 3è Colloque</vt:lpstr>
      <vt:lpstr>Merci à tous nos partenaires du 3è colloque SPS</vt:lpstr>
      <vt:lpstr>Partenaire du 3è Colloque</vt:lpstr>
      <vt:lpstr>Partenaire de la plateforme nationale</vt:lpstr>
      <vt:lpstr>Partenaire du 3è Colloque</vt:lpstr>
      <vt:lpstr>Merci à tous nos partenaires du 3è colloque SPS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Joséphine</dc:creator>
  <cp:lastModifiedBy>Joséphine</cp:lastModifiedBy>
  <cp:revision>35</cp:revision>
  <dcterms:created xsi:type="dcterms:W3CDTF">2017-11-28T15:46:36Z</dcterms:created>
  <dcterms:modified xsi:type="dcterms:W3CDTF">2018-01-08T15:39:06Z</dcterms:modified>
</cp:coreProperties>
</file>