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4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3" r:id="rId3"/>
    <p:sldId id="258" r:id="rId4"/>
    <p:sldId id="274" r:id="rId5"/>
    <p:sldId id="259" r:id="rId6"/>
    <p:sldId id="260" r:id="rId7"/>
    <p:sldId id="261" r:id="rId8"/>
    <p:sldId id="262" r:id="rId9"/>
    <p:sldId id="263" r:id="rId10"/>
    <p:sldId id="264" r:id="rId11"/>
    <p:sldId id="268" r:id="rId12"/>
    <p:sldId id="269" r:id="rId13"/>
    <p:sldId id="265" r:id="rId14"/>
    <p:sldId id="272" r:id="rId1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41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68"/>
    <p:restoredTop sz="92874" autoAdjust="0"/>
  </p:normalViewPr>
  <p:slideViewPr>
    <p:cSldViewPr snapToGrid="0" snapToObjects="1">
      <p:cViewPr>
        <p:scale>
          <a:sx n="69" d="100"/>
          <a:sy n="69" d="100"/>
        </p:scale>
        <p:origin x="264" y="9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8B858-CA06-8345-AAFC-A8F7E2BD51C7}" type="datetimeFigureOut">
              <a:rPr lang="fr-FR" smtClean="0"/>
              <a:t>10/12/2017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5FA4B-2BFC-0E4C-ABA2-F446566E0BD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8288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FBB690-2950-4E4A-9D11-0E14EF191BD9}" type="datetimeFigureOut">
              <a:rPr lang="fr-FR" smtClean="0"/>
              <a:t>10/12/2017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51A0AC-D214-CC41-924B-EABAF74911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65152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1A0AC-D214-CC41-924B-EABAF749116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270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1F497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8528" y="6364726"/>
            <a:ext cx="587272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107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8528" y="6364726"/>
            <a:ext cx="587272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680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8528" y="6364726"/>
            <a:ext cx="587272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213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8528" y="6364726"/>
            <a:ext cx="587272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25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8528" y="6364726"/>
            <a:ext cx="587272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730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Colloque3-fond-ppt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2"/>
            <a:ext cx="9144000" cy="6858642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528" y="6364726"/>
            <a:ext cx="58727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fld id="{7F5CE407-6216-4202-80E4-A30DC2F709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979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8" r:id="rId3"/>
    <p:sldLayoutId id="2147483700" r:id="rId4"/>
    <p:sldLayoutId id="2147483701" r:id="rId5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2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tiff"/><Relationship Id="rId7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SPS-3eColloqueNation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3055" y="792089"/>
            <a:ext cx="6104417" cy="2906983"/>
          </a:xfrm>
          <a:prstGeom prst="rect">
            <a:avLst/>
          </a:prstGeom>
        </p:spPr>
      </p:pic>
      <p:pic>
        <p:nvPicPr>
          <p:cNvPr id="2" name="Image 1" descr="Logo-SPS-ne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362" y="1511605"/>
            <a:ext cx="2833854" cy="1467952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61799" y="3813570"/>
            <a:ext cx="841341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schemeClr val="accent2"/>
                </a:solidFill>
                <a:latin typeface="Arial"/>
                <a:cs typeface="Arial"/>
              </a:rPr>
              <a:t>QUELLES INNOVATIONS </a:t>
            </a:r>
          </a:p>
          <a:p>
            <a:pPr algn="ctr"/>
            <a:r>
              <a:rPr lang="fr-FR" sz="3600" b="1" dirty="0" smtClean="0">
                <a:solidFill>
                  <a:schemeClr val="accent2"/>
                </a:solidFill>
                <a:latin typeface="Arial"/>
                <a:cs typeface="Arial"/>
              </a:rPr>
              <a:t>DANS LA PRISE EN CHARGE </a:t>
            </a:r>
          </a:p>
          <a:p>
            <a:pPr algn="ctr"/>
            <a:r>
              <a:rPr lang="fr-FR" sz="3600" b="1" dirty="0" smtClean="0">
                <a:solidFill>
                  <a:schemeClr val="accent2"/>
                </a:solidFill>
                <a:latin typeface="Arial"/>
                <a:cs typeface="Arial"/>
              </a:rPr>
              <a:t>DES SOIGNANTS EN SOUFFRANCE</a:t>
            </a:r>
            <a:endParaRPr lang="fr-FR" sz="36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5192" y="6401911"/>
            <a:ext cx="8866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solidFill>
                  <a:schemeClr val="tx2"/>
                </a:solidFill>
              </a:rPr>
              <a:t>Ministère de la Santé - 11 décembre 2017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711753" y="36933"/>
            <a:ext cx="2366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2"/>
                </a:solidFill>
                <a:latin typeface="Arial"/>
                <a:cs typeface="Arial"/>
              </a:rPr>
              <a:t>#</a:t>
            </a:r>
            <a:r>
              <a:rPr lang="fr-FR" sz="2000" b="1" dirty="0" err="1" smtClean="0">
                <a:solidFill>
                  <a:schemeClr val="accent2"/>
                </a:solidFill>
                <a:latin typeface="Arial"/>
                <a:cs typeface="Arial"/>
              </a:rPr>
              <a:t>ColloqueSPS</a:t>
            </a:r>
            <a:endParaRPr lang="fr-FR" sz="20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710612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Pour faire de la santé un monde en bonne santé : les fondamentaux scientifiques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Laurent </a:t>
            </a:r>
            <a:r>
              <a:rPr lang="fr-FR" dirty="0" err="1" smtClean="0"/>
              <a:t>Morasz</a:t>
            </a:r>
            <a:endParaRPr lang="fr-FR" dirty="0" smtClean="0"/>
          </a:p>
          <a:p>
            <a:pPr marL="457200" lvl="1" indent="0">
              <a:buNone/>
            </a:pPr>
            <a:r>
              <a:rPr lang="fr-FR" dirty="0" smtClean="0"/>
              <a:t>psychiatre à Lyon, </a:t>
            </a:r>
            <a:r>
              <a:rPr lang="fr-FR" dirty="0" err="1" smtClean="0"/>
              <a:t>co</a:t>
            </a:r>
            <a:r>
              <a:rPr lang="fr-FR" dirty="0" smtClean="0"/>
              <a:t>-promoteur du réseau national des USPS, auteur de l’ouvrage « Le soignant face à la souffrance »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Espace réservé du pied de page 4"/>
          <p:cNvSpPr txBox="1">
            <a:spLocks/>
          </p:cNvSpPr>
          <p:nvPr/>
        </p:nvSpPr>
        <p:spPr>
          <a:xfrm>
            <a:off x="3240496" y="6362447"/>
            <a:ext cx="577895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3</a:t>
            </a:r>
            <a:r>
              <a:rPr lang="fr-FR" sz="1100" baseline="30000" dirty="0" smtClean="0"/>
              <a:t>è</a:t>
            </a:r>
            <a:r>
              <a:rPr lang="fr-FR" sz="1100" dirty="0" smtClean="0"/>
              <a:t> Colloque National  Soigner les professionnels de santé rendus vulnérables – 11 Décembre 2018</a:t>
            </a:r>
          </a:p>
          <a:p>
            <a:r>
              <a:rPr lang="fr-FR" sz="1100" dirty="0" smtClean="0"/>
              <a:t>Quelles innovations dans la prise en charge des soignants en souffrance ?</a:t>
            </a:r>
            <a:endParaRPr lang="fr-FR" sz="1100" dirty="0"/>
          </a:p>
        </p:txBody>
      </p:sp>
      <p:sp>
        <p:nvSpPr>
          <p:cNvPr id="6" name="ZoneTexte 5"/>
          <p:cNvSpPr txBox="1"/>
          <p:nvPr/>
        </p:nvSpPr>
        <p:spPr>
          <a:xfrm>
            <a:off x="859340" y="6391307"/>
            <a:ext cx="2366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2"/>
                </a:solidFill>
                <a:latin typeface="Arial"/>
                <a:cs typeface="Arial"/>
              </a:rPr>
              <a:t>#</a:t>
            </a:r>
            <a:r>
              <a:rPr lang="fr-FR" sz="2000" b="1" dirty="0" err="1" smtClean="0">
                <a:solidFill>
                  <a:schemeClr val="accent2"/>
                </a:solidFill>
                <a:latin typeface="Arial"/>
                <a:cs typeface="Arial"/>
              </a:rPr>
              <a:t>ColloqueSPS</a:t>
            </a:r>
            <a:endParaRPr lang="fr-FR" sz="20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6934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56998"/>
          </a:xfrm>
        </p:spPr>
        <p:txBody>
          <a:bodyPr>
            <a:noAutofit/>
          </a:bodyPr>
          <a:lstStyle/>
          <a:p>
            <a:r>
              <a:rPr lang="fr-FR" sz="3200" dirty="0" smtClean="0"/>
              <a:t>Innovations et initiatives pour l’amélioration de la qualité de vie du travail pour une meilleure santé des soignants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83253"/>
            <a:ext cx="8229600" cy="463081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fr-FR" b="1" dirty="0"/>
              <a:t>Animation : Anne-Marie </a:t>
            </a:r>
            <a:r>
              <a:rPr lang="fr-FR" b="1" dirty="0" err="1"/>
              <a:t>Armantéras</a:t>
            </a:r>
            <a:r>
              <a:rPr lang="fr-FR" b="1" dirty="0"/>
              <a:t> de </a:t>
            </a:r>
            <a:r>
              <a:rPr lang="fr-FR" b="1" dirty="0" err="1"/>
              <a:t>Saxcé</a:t>
            </a:r>
            <a:endParaRPr lang="fr-FR" b="1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Des professionnels de santé en action</a:t>
            </a:r>
          </a:p>
          <a:p>
            <a:r>
              <a:rPr lang="fr-FR" b="1" dirty="0" smtClean="0"/>
              <a:t>Philippe </a:t>
            </a:r>
            <a:r>
              <a:rPr lang="fr-FR" b="1" dirty="0" err="1" smtClean="0"/>
              <a:t>Colombat</a:t>
            </a:r>
            <a:endParaRPr lang="fr-FR" b="1" dirty="0" smtClean="0"/>
          </a:p>
          <a:p>
            <a:r>
              <a:rPr lang="fr-FR" b="1" dirty="0" smtClean="0"/>
              <a:t>Ségolène </a:t>
            </a:r>
            <a:r>
              <a:rPr lang="fr-FR" b="1" dirty="0" err="1" smtClean="0"/>
              <a:t>Arzalier</a:t>
            </a:r>
            <a:r>
              <a:rPr lang="fr-FR" b="1" dirty="0" err="1"/>
              <a:t>-</a:t>
            </a:r>
            <a:r>
              <a:rPr lang="fr-FR" b="1" dirty="0" err="1" smtClean="0"/>
              <a:t>Daret</a:t>
            </a:r>
            <a:endParaRPr lang="fr-FR" b="1" dirty="0" smtClean="0"/>
          </a:p>
          <a:p>
            <a:r>
              <a:rPr lang="fr-FR" b="1" dirty="0" smtClean="0"/>
              <a:t>Sébastien </a:t>
            </a:r>
            <a:r>
              <a:rPr lang="fr-FR" b="1" dirty="0" err="1" smtClean="0"/>
              <a:t>Tessuto</a:t>
            </a:r>
            <a:endParaRPr lang="fr-FR" b="1" dirty="0" smtClean="0"/>
          </a:p>
          <a:p>
            <a:endParaRPr lang="fr-FR" dirty="0" smtClean="0"/>
          </a:p>
          <a:p>
            <a:pPr marL="0" indent="0">
              <a:buNone/>
            </a:pPr>
            <a:r>
              <a:rPr lang="fr-FR" dirty="0"/>
              <a:t>Des établissements en action</a:t>
            </a:r>
          </a:p>
          <a:p>
            <a:r>
              <a:rPr lang="fr-FR" b="1" dirty="0"/>
              <a:t>Philippe David</a:t>
            </a:r>
          </a:p>
          <a:p>
            <a:r>
              <a:rPr lang="fr-FR" b="1" dirty="0"/>
              <a:t>Olivier </a:t>
            </a:r>
            <a:r>
              <a:rPr lang="fr-FR" b="1" dirty="0" err="1"/>
              <a:t>Debay</a:t>
            </a:r>
            <a:endParaRPr lang="fr-FR" b="1" dirty="0"/>
          </a:p>
          <a:p>
            <a:r>
              <a:rPr lang="fr-FR" b="1" dirty="0"/>
              <a:t>Marie </a:t>
            </a:r>
            <a:r>
              <a:rPr lang="fr-FR" b="1" dirty="0" err="1"/>
              <a:t>Houssel</a:t>
            </a:r>
            <a:endParaRPr lang="fr-FR" b="1" dirty="0"/>
          </a:p>
          <a:p>
            <a:r>
              <a:rPr lang="fr-FR" b="1" dirty="0"/>
              <a:t>Christian </a:t>
            </a:r>
            <a:r>
              <a:rPr lang="fr-FR" b="1" dirty="0" smtClean="0"/>
              <a:t>Feuillette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/>
              <a:t>Des stratégies territoriales à la stratégie nationale</a:t>
            </a:r>
          </a:p>
          <a:p>
            <a:r>
              <a:rPr lang="fr-FR" b="1" dirty="0"/>
              <a:t>Didier </a:t>
            </a:r>
            <a:r>
              <a:rPr lang="fr-FR" b="1" dirty="0" err="1"/>
              <a:t>Jaffre</a:t>
            </a:r>
            <a:endParaRPr lang="fr-FR" b="1" dirty="0"/>
          </a:p>
          <a:p>
            <a:r>
              <a:rPr lang="fr-FR" b="1" dirty="0"/>
              <a:t>Carole </a:t>
            </a:r>
            <a:r>
              <a:rPr lang="fr-FR" b="1" dirty="0" err="1" smtClean="0"/>
              <a:t>Cretin</a:t>
            </a:r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98528" y="6364726"/>
            <a:ext cx="58727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400" kern="120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F5CE407-6216-4202-80E4-A30DC2F709B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Espace réservé du pied de page 4"/>
          <p:cNvSpPr txBox="1">
            <a:spLocks/>
          </p:cNvSpPr>
          <p:nvPr/>
        </p:nvSpPr>
        <p:spPr>
          <a:xfrm>
            <a:off x="3240496" y="6362447"/>
            <a:ext cx="577895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3</a:t>
            </a:r>
            <a:r>
              <a:rPr lang="fr-FR" sz="1100" baseline="30000" dirty="0" smtClean="0"/>
              <a:t>è</a:t>
            </a:r>
            <a:r>
              <a:rPr lang="fr-FR" sz="1100" dirty="0" smtClean="0"/>
              <a:t> Colloque National  Soigner les professionnels de santé rendus vulnérables – 11 Décembre 2018</a:t>
            </a:r>
          </a:p>
          <a:p>
            <a:r>
              <a:rPr lang="fr-FR" sz="1100" dirty="0" smtClean="0"/>
              <a:t>Quelles innovations dans la prise en charge des soignants en souffrance ?</a:t>
            </a:r>
            <a:endParaRPr lang="fr-FR" sz="1100" dirty="0"/>
          </a:p>
        </p:txBody>
      </p:sp>
      <p:sp>
        <p:nvSpPr>
          <p:cNvPr id="7" name="ZoneTexte 6"/>
          <p:cNvSpPr txBox="1"/>
          <p:nvPr/>
        </p:nvSpPr>
        <p:spPr>
          <a:xfrm>
            <a:off x="859340" y="6391307"/>
            <a:ext cx="2366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2"/>
                </a:solidFill>
                <a:latin typeface="Arial"/>
                <a:cs typeface="Arial"/>
              </a:rPr>
              <a:t>#</a:t>
            </a:r>
            <a:r>
              <a:rPr lang="fr-FR" sz="2000" b="1" dirty="0" err="1" smtClean="0">
                <a:solidFill>
                  <a:schemeClr val="accent2"/>
                </a:solidFill>
                <a:latin typeface="Arial"/>
                <a:cs typeface="Arial"/>
              </a:rPr>
              <a:t>ColloqueSPS</a:t>
            </a:r>
            <a:endParaRPr lang="fr-FR" sz="20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939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smtClean="0"/>
              <a:t>Informations et formations pour améliorer </a:t>
            </a:r>
            <a:br>
              <a:rPr lang="fr-FR" sz="3200" dirty="0" smtClean="0"/>
            </a:br>
            <a:r>
              <a:rPr lang="fr-FR" sz="3200" dirty="0" smtClean="0"/>
              <a:t>la santé des professionnels de santé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Animation :  Matthieu </a:t>
            </a:r>
            <a:r>
              <a:rPr lang="fr-FR" dirty="0" err="1"/>
              <a:t>Sibé</a:t>
            </a:r>
            <a:endParaRPr lang="fr-FR" dirty="0"/>
          </a:p>
          <a:p>
            <a:pPr marL="0" indent="0">
              <a:buNone/>
            </a:pPr>
            <a:endParaRPr lang="fr-FR" b="1" dirty="0" smtClean="0"/>
          </a:p>
          <a:p>
            <a:r>
              <a:rPr lang="fr-FR" b="1" dirty="0" smtClean="0"/>
              <a:t>Patrick </a:t>
            </a:r>
            <a:r>
              <a:rPr lang="fr-FR" b="1" dirty="0" err="1" smtClean="0"/>
              <a:t>Issartelle</a:t>
            </a:r>
            <a:endParaRPr lang="fr-FR" b="1" dirty="0" smtClean="0"/>
          </a:p>
          <a:p>
            <a:r>
              <a:rPr lang="fr-FR" b="1" dirty="0" smtClean="0"/>
              <a:t>Michèle Lenoir </a:t>
            </a:r>
            <a:r>
              <a:rPr lang="fr-FR" b="1" dirty="0" err="1" smtClean="0"/>
              <a:t>Salfati</a:t>
            </a:r>
            <a:endParaRPr lang="fr-FR" b="1" dirty="0" smtClean="0"/>
          </a:p>
          <a:p>
            <a:r>
              <a:rPr lang="fr-FR" b="1" dirty="0" smtClean="0"/>
              <a:t>Philippe Lamoureux</a:t>
            </a:r>
          </a:p>
          <a:p>
            <a:r>
              <a:rPr lang="fr-FR" b="1" dirty="0" smtClean="0"/>
              <a:t>Antoine Jourdan</a:t>
            </a:r>
          </a:p>
          <a:p>
            <a:r>
              <a:rPr lang="fr-FR" b="1" dirty="0" smtClean="0"/>
              <a:t>Sébastien Potier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98528" y="6364726"/>
            <a:ext cx="58727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400" kern="120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F5CE407-6216-4202-80E4-A30DC2F709B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Espace réservé du pied de page 4"/>
          <p:cNvSpPr txBox="1">
            <a:spLocks/>
          </p:cNvSpPr>
          <p:nvPr/>
        </p:nvSpPr>
        <p:spPr>
          <a:xfrm>
            <a:off x="3240496" y="6362447"/>
            <a:ext cx="577895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3</a:t>
            </a:r>
            <a:r>
              <a:rPr lang="fr-FR" sz="1100" baseline="30000" dirty="0" smtClean="0"/>
              <a:t>è</a:t>
            </a:r>
            <a:r>
              <a:rPr lang="fr-FR" sz="1100" dirty="0" smtClean="0"/>
              <a:t> Colloque National  Soigner les professionnels de santé rendus vulnérables – 11 Décembre 2018</a:t>
            </a:r>
          </a:p>
          <a:p>
            <a:r>
              <a:rPr lang="fr-FR" sz="1100" dirty="0" smtClean="0"/>
              <a:t>Quelles innovations dans la prise en charge des soignants en souffrance ?</a:t>
            </a:r>
            <a:endParaRPr lang="fr-FR" sz="1100" dirty="0"/>
          </a:p>
        </p:txBody>
      </p:sp>
      <p:sp>
        <p:nvSpPr>
          <p:cNvPr id="7" name="ZoneTexte 6"/>
          <p:cNvSpPr txBox="1"/>
          <p:nvPr/>
        </p:nvSpPr>
        <p:spPr>
          <a:xfrm>
            <a:off x="859340" y="6391307"/>
            <a:ext cx="2366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2"/>
                </a:solidFill>
                <a:latin typeface="Arial"/>
                <a:cs typeface="Arial"/>
              </a:rPr>
              <a:t>#</a:t>
            </a:r>
            <a:r>
              <a:rPr lang="fr-FR" sz="2000" b="1" dirty="0" err="1" smtClean="0">
                <a:solidFill>
                  <a:schemeClr val="accent2"/>
                </a:solidFill>
                <a:latin typeface="Arial"/>
                <a:cs typeface="Arial"/>
              </a:rPr>
              <a:t>ColloqueSPS</a:t>
            </a:r>
            <a:endParaRPr lang="fr-FR" sz="20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9851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 et fin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600" dirty="0"/>
              <a:t>Didier Sicard</a:t>
            </a:r>
            <a:endParaRPr lang="fr-FR" dirty="0"/>
          </a:p>
          <a:p>
            <a:pPr marL="457200" lvl="1" indent="0">
              <a:buNone/>
            </a:pPr>
            <a:r>
              <a:rPr lang="fr-FR" dirty="0"/>
              <a:t>président du 3</a:t>
            </a:r>
            <a:r>
              <a:rPr lang="fr-FR" baseline="30000" dirty="0"/>
              <a:t>è</a:t>
            </a:r>
            <a:r>
              <a:rPr lang="fr-FR" dirty="0"/>
              <a:t> Colloque National SPS</a:t>
            </a:r>
          </a:p>
          <a:p>
            <a:pPr marL="457200" lvl="1" indent="0">
              <a:buNone/>
            </a:pPr>
            <a:r>
              <a:rPr lang="fr-FR"/>
              <a:t>président d’honneur du Comité Consultatif National d’Ethique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Espace réservé du pied de page 4"/>
          <p:cNvSpPr txBox="1">
            <a:spLocks/>
          </p:cNvSpPr>
          <p:nvPr/>
        </p:nvSpPr>
        <p:spPr>
          <a:xfrm>
            <a:off x="3240496" y="6362447"/>
            <a:ext cx="577895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3</a:t>
            </a:r>
            <a:r>
              <a:rPr lang="fr-FR" sz="1100" baseline="30000" dirty="0" smtClean="0"/>
              <a:t>è</a:t>
            </a:r>
            <a:r>
              <a:rPr lang="fr-FR" sz="1100" dirty="0" smtClean="0"/>
              <a:t> Colloque National  Soigner les professionnels de santé rendus vulnérables – 11 Décembre 2018</a:t>
            </a:r>
          </a:p>
          <a:p>
            <a:r>
              <a:rPr lang="fr-FR" sz="1100" dirty="0" smtClean="0"/>
              <a:t>Quelles innovations dans la prise en charge des soignants en souffrance ?</a:t>
            </a:r>
            <a:endParaRPr lang="fr-FR" sz="1100" dirty="0"/>
          </a:p>
        </p:txBody>
      </p:sp>
      <p:sp>
        <p:nvSpPr>
          <p:cNvPr id="6" name="ZoneTexte 5"/>
          <p:cNvSpPr txBox="1"/>
          <p:nvPr/>
        </p:nvSpPr>
        <p:spPr>
          <a:xfrm>
            <a:off x="859340" y="6391307"/>
            <a:ext cx="2366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2"/>
                </a:solidFill>
                <a:latin typeface="Arial"/>
                <a:cs typeface="Arial"/>
              </a:rPr>
              <a:t>#</a:t>
            </a:r>
            <a:r>
              <a:rPr lang="fr-FR" sz="2000" b="1" dirty="0" err="1" smtClean="0">
                <a:solidFill>
                  <a:schemeClr val="accent2"/>
                </a:solidFill>
                <a:latin typeface="Arial"/>
                <a:cs typeface="Arial"/>
              </a:rPr>
              <a:t>ColloqueSPS</a:t>
            </a:r>
            <a:endParaRPr lang="fr-FR" sz="20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49032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MERCI A TOUS</a:t>
            </a:r>
            <a:endParaRPr lang="fr-FR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Rendez-vous dans un an pour le </a:t>
            </a:r>
          </a:p>
          <a:p>
            <a:endParaRPr lang="fr-FR" dirty="0"/>
          </a:p>
          <a:p>
            <a:r>
              <a:rPr lang="fr-FR" dirty="0" smtClean="0"/>
              <a:t>4</a:t>
            </a:r>
            <a:r>
              <a:rPr lang="fr-FR" baseline="30000" dirty="0" smtClean="0"/>
              <a:t>è</a:t>
            </a:r>
            <a:r>
              <a:rPr lang="fr-FR" dirty="0" smtClean="0"/>
              <a:t> colloque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98528" y="6364726"/>
            <a:ext cx="58727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400" kern="120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F5CE407-6216-4202-80E4-A30DC2F709B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Espace réservé du pied de page 4"/>
          <p:cNvSpPr txBox="1">
            <a:spLocks/>
          </p:cNvSpPr>
          <p:nvPr/>
        </p:nvSpPr>
        <p:spPr>
          <a:xfrm>
            <a:off x="3240496" y="6362447"/>
            <a:ext cx="577895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3</a:t>
            </a:r>
            <a:r>
              <a:rPr lang="fr-FR" sz="1100" baseline="30000" dirty="0" smtClean="0"/>
              <a:t>è</a:t>
            </a:r>
            <a:r>
              <a:rPr lang="fr-FR" sz="1100" dirty="0" smtClean="0"/>
              <a:t> Colloque National  Soigner les professionnels de santé rendus vulnérables – 11 Décembre 2018</a:t>
            </a:r>
          </a:p>
          <a:p>
            <a:r>
              <a:rPr lang="fr-FR" sz="1100" dirty="0" smtClean="0"/>
              <a:t>Quelles innovations dans la prise en charge des soignants en souffrance ?</a:t>
            </a:r>
            <a:endParaRPr lang="fr-FR" sz="1100" dirty="0"/>
          </a:p>
        </p:txBody>
      </p:sp>
      <p:sp>
        <p:nvSpPr>
          <p:cNvPr id="7" name="ZoneTexte 6"/>
          <p:cNvSpPr txBox="1"/>
          <p:nvPr/>
        </p:nvSpPr>
        <p:spPr>
          <a:xfrm>
            <a:off x="859340" y="6391307"/>
            <a:ext cx="2366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2"/>
                </a:solidFill>
                <a:latin typeface="Arial"/>
                <a:cs typeface="Arial"/>
              </a:rPr>
              <a:t>#</a:t>
            </a:r>
            <a:r>
              <a:rPr lang="fr-FR" sz="2000" b="1" dirty="0" err="1" smtClean="0">
                <a:solidFill>
                  <a:schemeClr val="accent2"/>
                </a:solidFill>
                <a:latin typeface="Arial"/>
                <a:cs typeface="Arial"/>
              </a:rPr>
              <a:t>ColloqueSPS</a:t>
            </a:r>
            <a:endParaRPr lang="fr-FR" sz="20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10" name="Image 9" descr="Logo-SPS-ne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050" y="4686271"/>
            <a:ext cx="2395988" cy="1241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738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ACCUEIL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Catherine Cornibert</a:t>
            </a:r>
          </a:p>
          <a:p>
            <a:pPr marL="457200" lvl="1" indent="0">
              <a:buNone/>
            </a:pPr>
            <a:r>
              <a:rPr lang="fr-FR" dirty="0"/>
              <a:t>d</a:t>
            </a:r>
            <a:r>
              <a:rPr lang="fr-FR" dirty="0" smtClean="0"/>
              <a:t>octeur en pharmacie, présidente de ACS,</a:t>
            </a:r>
          </a:p>
          <a:p>
            <a:pPr marL="457200" lvl="1" indent="0">
              <a:buNone/>
            </a:pPr>
            <a:r>
              <a:rPr lang="fr-FR" dirty="0" smtClean="0"/>
              <a:t>ACS gère et coordonne les actions et la communication de l’association SPS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859340" y="6391307"/>
            <a:ext cx="2366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2"/>
                </a:solidFill>
                <a:latin typeface="Arial"/>
                <a:cs typeface="Arial"/>
              </a:rPr>
              <a:t>#</a:t>
            </a:r>
            <a:r>
              <a:rPr lang="fr-FR" sz="2000" b="1" dirty="0" err="1" smtClean="0">
                <a:solidFill>
                  <a:schemeClr val="accent2"/>
                </a:solidFill>
                <a:latin typeface="Arial"/>
                <a:cs typeface="Arial"/>
              </a:rPr>
              <a:t>ColloqueSPS</a:t>
            </a:r>
            <a:endParaRPr lang="fr-FR" sz="20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3859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INTRODUCTION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3600" dirty="0" smtClean="0"/>
              <a:t>Didier Sicard</a:t>
            </a:r>
            <a:endParaRPr lang="fr-FR" dirty="0" smtClean="0"/>
          </a:p>
          <a:p>
            <a:pPr marL="457200" lvl="1" indent="0">
              <a:buNone/>
            </a:pPr>
            <a:r>
              <a:rPr lang="fr-FR" dirty="0"/>
              <a:t>p</a:t>
            </a:r>
            <a:r>
              <a:rPr lang="fr-FR" dirty="0" smtClean="0"/>
              <a:t>résident du 3</a:t>
            </a:r>
            <a:r>
              <a:rPr lang="fr-FR" baseline="30000" dirty="0" smtClean="0"/>
              <a:t>è</a:t>
            </a:r>
            <a:r>
              <a:rPr lang="fr-FR" dirty="0" smtClean="0"/>
              <a:t> Colloque National SPS</a:t>
            </a:r>
          </a:p>
          <a:p>
            <a:pPr marL="457200" lvl="1" indent="0">
              <a:buNone/>
            </a:pPr>
            <a:r>
              <a:rPr lang="fr-FR" dirty="0" smtClean="0"/>
              <a:t>président d’honneur du Comité Consultatif National d’Ethique</a:t>
            </a:r>
          </a:p>
          <a:p>
            <a:endParaRPr lang="fr-FR" dirty="0"/>
          </a:p>
          <a:p>
            <a:r>
              <a:rPr lang="fr-FR" sz="3600" dirty="0" smtClean="0"/>
              <a:t>Eric Henry</a:t>
            </a:r>
            <a:endParaRPr lang="fr-FR" dirty="0" smtClean="0"/>
          </a:p>
          <a:p>
            <a:pPr marL="457200" lvl="1" indent="0">
              <a:buNone/>
            </a:pPr>
            <a:r>
              <a:rPr lang="fr-FR" dirty="0" smtClean="0"/>
              <a:t>médecin généraliste, président de SPS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Espace réservé du pied de page 4"/>
          <p:cNvSpPr txBox="1">
            <a:spLocks/>
          </p:cNvSpPr>
          <p:nvPr/>
        </p:nvSpPr>
        <p:spPr>
          <a:xfrm>
            <a:off x="3240496" y="6362447"/>
            <a:ext cx="577895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3</a:t>
            </a:r>
            <a:r>
              <a:rPr lang="fr-FR" sz="1100" baseline="30000" dirty="0" smtClean="0"/>
              <a:t>è</a:t>
            </a:r>
            <a:r>
              <a:rPr lang="fr-FR" sz="1100" dirty="0" smtClean="0"/>
              <a:t> Colloque National  Soigner les professionnels de santé rendus vulnérables – 11 Décembre 2018</a:t>
            </a:r>
          </a:p>
          <a:p>
            <a:r>
              <a:rPr lang="fr-FR" sz="1100" dirty="0" smtClean="0"/>
              <a:t>Quelles innovations dans la prise en charge des soignants en souffrance ?</a:t>
            </a:r>
            <a:endParaRPr lang="fr-FR" sz="1100" dirty="0"/>
          </a:p>
        </p:txBody>
      </p:sp>
      <p:sp>
        <p:nvSpPr>
          <p:cNvPr id="9" name="ZoneTexte 8"/>
          <p:cNvSpPr txBox="1"/>
          <p:nvPr/>
        </p:nvSpPr>
        <p:spPr>
          <a:xfrm>
            <a:off x="859340" y="6391307"/>
            <a:ext cx="2366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2"/>
                </a:solidFill>
                <a:latin typeface="Arial"/>
                <a:cs typeface="Arial"/>
              </a:rPr>
              <a:t>#</a:t>
            </a:r>
            <a:r>
              <a:rPr lang="fr-FR" sz="2000" b="1" dirty="0" err="1" smtClean="0">
                <a:solidFill>
                  <a:schemeClr val="accent2"/>
                </a:solidFill>
                <a:latin typeface="Arial"/>
                <a:cs typeface="Arial"/>
              </a:rPr>
              <a:t>ColloqueSPS</a:t>
            </a:r>
            <a:endParaRPr lang="fr-FR" sz="20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335725" y="-52557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0917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268" y="296263"/>
            <a:ext cx="5056143" cy="1191713"/>
          </a:xfrm>
        </p:spPr>
        <p:txBody>
          <a:bodyPr/>
          <a:lstStyle/>
          <a:p>
            <a:r>
              <a:rPr lang="fr-FR" dirty="0" smtClean="0"/>
              <a:t>L’association SPS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36748" y="184593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5 missions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284" y="2795730"/>
            <a:ext cx="1756979" cy="233813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9764" y="2735814"/>
            <a:ext cx="1822330" cy="242385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7412" y="2712226"/>
            <a:ext cx="1715116" cy="247257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64768" y="5251762"/>
            <a:ext cx="28867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E52F6F"/>
                </a:solidFill>
                <a:latin typeface="Verdana" charset="0"/>
                <a:ea typeface="Verdana" charset="0"/>
                <a:cs typeface="Verdana" charset="0"/>
              </a:rPr>
              <a:t>#Accompagner </a:t>
            </a:r>
          </a:p>
          <a:p>
            <a:pPr algn="ctr"/>
            <a:r>
              <a:rPr lang="fr-FR" sz="1600" b="1" dirty="0" smtClean="0">
                <a:solidFill>
                  <a:schemeClr val="accent3">
                    <a:lumMod val="75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5082708" y="5239086"/>
            <a:ext cx="28867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E52F6F"/>
                </a:solidFill>
                <a:latin typeface="Verdana" charset="0"/>
                <a:ea typeface="Verdana" charset="0"/>
                <a:cs typeface="Verdana" charset="0"/>
              </a:rPr>
              <a:t>#Comprendre</a:t>
            </a:r>
          </a:p>
          <a:p>
            <a:pPr algn="ctr"/>
            <a:r>
              <a:rPr lang="fr-FR" sz="1600" b="1" dirty="0" smtClean="0">
                <a:solidFill>
                  <a:srgbClr val="E52F6F"/>
                </a:solidFill>
                <a:latin typeface="Verdana" charset="0"/>
                <a:ea typeface="Verdana" charset="0"/>
                <a:cs typeface="Verdana" charset="0"/>
              </a:rPr>
              <a:t> 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3368" y="2738328"/>
            <a:ext cx="1699568" cy="2482674"/>
          </a:xfrm>
          <a:prstGeom prst="rect">
            <a:avLst/>
          </a:prstGeom>
        </p:spPr>
      </p:pic>
      <p:sp>
        <p:nvSpPr>
          <p:cNvPr id="11" name="Rectangle à coins arrondis 10"/>
          <p:cNvSpPr/>
          <p:nvPr/>
        </p:nvSpPr>
        <p:spPr>
          <a:xfrm>
            <a:off x="3870859" y="2781191"/>
            <a:ext cx="1708841" cy="2393346"/>
          </a:xfrm>
          <a:prstGeom prst="roundRect">
            <a:avLst/>
          </a:prstGeom>
          <a:gradFill>
            <a:gsLst>
              <a:gs pos="0">
                <a:schemeClr val="tx1">
                  <a:lumMod val="84000"/>
                  <a:lumOff val="16000"/>
                </a:schemeClr>
              </a:gs>
              <a:gs pos="100000">
                <a:schemeClr val="tx1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4158" y="2927679"/>
            <a:ext cx="1442241" cy="217518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273738" y="5276901"/>
            <a:ext cx="28867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b="1" dirty="0">
                <a:solidFill>
                  <a:srgbClr val="1D8B46"/>
                </a:solidFill>
                <a:latin typeface="Verdana" charset="0"/>
                <a:ea typeface="Verdana" charset="0"/>
                <a:cs typeface="Verdana" charset="0"/>
              </a:rPr>
              <a:t>#Former</a:t>
            </a:r>
          </a:p>
          <a:p>
            <a:pPr algn="ctr"/>
            <a:r>
              <a:rPr lang="fr-FR" sz="1600" b="1" dirty="0" smtClean="0">
                <a:solidFill>
                  <a:srgbClr val="E52F6F"/>
                </a:solidFill>
                <a:latin typeface="Verdana" charset="0"/>
                <a:ea typeface="Verdana" charset="0"/>
                <a:cs typeface="Verdana" charset="0"/>
              </a:rPr>
              <a:t>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408805" y="5263695"/>
            <a:ext cx="28867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1D8B46"/>
                </a:solidFill>
                <a:latin typeface="Verdana" charset="0"/>
                <a:ea typeface="Verdana" charset="0"/>
                <a:cs typeface="Verdana" charset="0"/>
              </a:rPr>
              <a:t>#Aider </a:t>
            </a:r>
          </a:p>
          <a:p>
            <a:pPr algn="ctr"/>
            <a:r>
              <a:rPr lang="fr-FR" sz="1600" b="1" dirty="0" smtClean="0">
                <a:solidFill>
                  <a:schemeClr val="accent3">
                    <a:lumMod val="75000"/>
                  </a:schemeClr>
                </a:solidFill>
                <a:latin typeface="Verdana" charset="0"/>
                <a:ea typeface="Verdana" charset="0"/>
                <a:cs typeface="Verdana" charset="0"/>
              </a:rPr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767809" y="5243762"/>
            <a:ext cx="28867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1D8B46"/>
                </a:solidFill>
                <a:latin typeface="Verdana" charset="0"/>
                <a:ea typeface="Verdana" charset="0"/>
                <a:cs typeface="Verdana" charset="0"/>
              </a:rPr>
              <a:t>#Fédérer </a:t>
            </a:r>
          </a:p>
          <a:p>
            <a:pPr algn="ctr"/>
            <a:r>
              <a:rPr lang="fr-FR" sz="1600" b="1" dirty="0" smtClean="0">
                <a:solidFill>
                  <a:srgbClr val="1D8B46"/>
                </a:solidFill>
                <a:latin typeface="Verdana" charset="0"/>
                <a:ea typeface="Verdana" charset="0"/>
                <a:cs typeface="Verdana" charset="0"/>
              </a:rPr>
              <a:t> 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859340" y="6391307"/>
            <a:ext cx="2366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2"/>
                </a:solidFill>
                <a:latin typeface="Arial"/>
                <a:cs typeface="Arial"/>
              </a:rPr>
              <a:t>#</a:t>
            </a:r>
            <a:r>
              <a:rPr lang="fr-FR" sz="2000" b="1" dirty="0" err="1" smtClean="0">
                <a:solidFill>
                  <a:schemeClr val="accent2"/>
                </a:solidFill>
                <a:latin typeface="Arial"/>
                <a:cs typeface="Arial"/>
              </a:rPr>
              <a:t>ColloqueSPS</a:t>
            </a:r>
            <a:endParaRPr lang="fr-FR" sz="20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17" name="Image 16" descr="Logo-SPS-new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946" y="250572"/>
            <a:ext cx="2500640" cy="129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97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32186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Résultats d’études : </a:t>
            </a:r>
            <a:r>
              <a:rPr lang="fr-FR" dirty="0"/>
              <a:t>Quels sont les facteurs de risque liés à la vulnérabilité des professionnels de santé </a:t>
            </a:r>
            <a:r>
              <a:rPr lang="fr-FR" dirty="0" smtClean="0"/>
              <a:t>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279987"/>
            <a:ext cx="8229600" cy="3846176"/>
          </a:xfrm>
        </p:spPr>
        <p:txBody>
          <a:bodyPr>
            <a:normAutofit/>
          </a:bodyPr>
          <a:lstStyle/>
          <a:p>
            <a:r>
              <a:rPr lang="fr-FR" dirty="0" smtClean="0"/>
              <a:t>Sylvie Royant </a:t>
            </a:r>
            <a:r>
              <a:rPr lang="fr-FR" dirty="0" err="1" smtClean="0"/>
              <a:t>Parola</a:t>
            </a:r>
            <a:endParaRPr lang="fr-FR" dirty="0" smtClean="0"/>
          </a:p>
          <a:p>
            <a:pPr marL="457200" lvl="1" indent="0">
              <a:buNone/>
            </a:pPr>
            <a:r>
              <a:rPr lang="fr-FR" dirty="0"/>
              <a:t>p</a:t>
            </a:r>
            <a:r>
              <a:rPr lang="fr-FR" dirty="0" smtClean="0"/>
              <a:t>sychiatre à Paris, présidente du réseau Morphée</a:t>
            </a:r>
          </a:p>
          <a:p>
            <a:pPr marL="457200" lvl="1" indent="0">
              <a:buNone/>
            </a:pPr>
            <a:endParaRPr lang="fr-FR" dirty="0" smtClean="0"/>
          </a:p>
          <a:p>
            <a:r>
              <a:rPr lang="fr-FR" dirty="0" smtClean="0"/>
              <a:t>Didier </a:t>
            </a:r>
            <a:r>
              <a:rPr lang="fr-FR" dirty="0" err="1" smtClean="0"/>
              <a:t>Truchot</a:t>
            </a:r>
            <a:endParaRPr lang="fr-FR" dirty="0" smtClean="0"/>
          </a:p>
          <a:p>
            <a:pPr marL="457200" lvl="1" indent="0">
              <a:buNone/>
            </a:pPr>
            <a:r>
              <a:rPr lang="fr-FR" dirty="0"/>
              <a:t>p</a:t>
            </a:r>
            <a:r>
              <a:rPr lang="fr-FR" dirty="0" smtClean="0"/>
              <a:t>rofesseur de psycho-sociologie à l’université de Bourgogne Franche-Comté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Espace réservé du pied de page 4"/>
          <p:cNvSpPr txBox="1">
            <a:spLocks/>
          </p:cNvSpPr>
          <p:nvPr/>
        </p:nvSpPr>
        <p:spPr>
          <a:xfrm>
            <a:off x="3240496" y="6362447"/>
            <a:ext cx="577895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3</a:t>
            </a:r>
            <a:r>
              <a:rPr lang="fr-FR" sz="1100" baseline="30000" dirty="0" smtClean="0"/>
              <a:t>è</a:t>
            </a:r>
            <a:r>
              <a:rPr lang="fr-FR" sz="1100" dirty="0" smtClean="0"/>
              <a:t> Colloque National  Soigner les professionnels de santé rendus vulnérables – 11 Décembre 2018</a:t>
            </a:r>
          </a:p>
          <a:p>
            <a:r>
              <a:rPr lang="fr-FR" sz="1100" dirty="0" smtClean="0"/>
              <a:t>Quelles innovations dans la prise en charge des soignants en souffrance ?</a:t>
            </a:r>
            <a:endParaRPr lang="fr-FR" sz="1100" dirty="0"/>
          </a:p>
        </p:txBody>
      </p:sp>
      <p:sp>
        <p:nvSpPr>
          <p:cNvPr id="6" name="ZoneTexte 5"/>
          <p:cNvSpPr txBox="1"/>
          <p:nvPr/>
        </p:nvSpPr>
        <p:spPr>
          <a:xfrm>
            <a:off x="859340" y="6391307"/>
            <a:ext cx="2366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2"/>
                </a:solidFill>
                <a:latin typeface="Arial"/>
                <a:cs typeface="Arial"/>
              </a:rPr>
              <a:t>#</a:t>
            </a:r>
            <a:r>
              <a:rPr lang="fr-FR" sz="2000" b="1" dirty="0" err="1" smtClean="0">
                <a:solidFill>
                  <a:schemeClr val="accent2"/>
                </a:solidFill>
                <a:latin typeface="Arial"/>
                <a:cs typeface="Arial"/>
              </a:rPr>
              <a:t>ColloqueSPS</a:t>
            </a:r>
            <a:endParaRPr lang="fr-FR" sz="20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6927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soignant, la seconde victime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Ségolène </a:t>
            </a:r>
            <a:r>
              <a:rPr lang="fr-FR" dirty="0" err="1" smtClean="0"/>
              <a:t>Arzalier-Daret</a:t>
            </a:r>
            <a:endParaRPr lang="fr-FR" dirty="0"/>
          </a:p>
          <a:p>
            <a:pPr marL="457200" lvl="1" indent="0">
              <a:buNone/>
            </a:pPr>
            <a:r>
              <a:rPr lang="fr-FR" dirty="0"/>
              <a:t>m</a:t>
            </a:r>
            <a:r>
              <a:rPr lang="fr-FR" dirty="0" smtClean="0"/>
              <a:t>édecin coordinatrice de la gestion des risques associés aux soins au CHU de Caen, membre de la commission SMART du CFAR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Espace réservé du pied de page 4"/>
          <p:cNvSpPr txBox="1">
            <a:spLocks/>
          </p:cNvSpPr>
          <p:nvPr/>
        </p:nvSpPr>
        <p:spPr>
          <a:xfrm>
            <a:off x="3240496" y="6362447"/>
            <a:ext cx="577895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3</a:t>
            </a:r>
            <a:r>
              <a:rPr lang="fr-FR" sz="1100" baseline="30000" dirty="0" smtClean="0"/>
              <a:t>è</a:t>
            </a:r>
            <a:r>
              <a:rPr lang="fr-FR" sz="1100" dirty="0" smtClean="0"/>
              <a:t> Colloque National  Soigner les professionnels de santé rendus vulnérables – 11 Décembre 2018</a:t>
            </a:r>
          </a:p>
          <a:p>
            <a:r>
              <a:rPr lang="fr-FR" sz="1100" dirty="0" smtClean="0"/>
              <a:t>Quelles innovations dans la prise en charge des soignants en souffrance ?</a:t>
            </a:r>
            <a:endParaRPr lang="fr-FR" sz="1100" dirty="0"/>
          </a:p>
        </p:txBody>
      </p:sp>
      <p:sp>
        <p:nvSpPr>
          <p:cNvPr id="6" name="ZoneTexte 5"/>
          <p:cNvSpPr txBox="1"/>
          <p:nvPr/>
        </p:nvSpPr>
        <p:spPr>
          <a:xfrm>
            <a:off x="859340" y="6391307"/>
            <a:ext cx="2366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2"/>
                </a:solidFill>
                <a:latin typeface="Arial"/>
                <a:cs typeface="Arial"/>
              </a:rPr>
              <a:t>#</a:t>
            </a:r>
            <a:r>
              <a:rPr lang="fr-FR" sz="2000" b="1" dirty="0" err="1" smtClean="0">
                <a:solidFill>
                  <a:schemeClr val="accent2"/>
                </a:solidFill>
                <a:latin typeface="Arial"/>
                <a:cs typeface="Arial"/>
              </a:rPr>
              <a:t>ColloqueSPS</a:t>
            </a:r>
            <a:endParaRPr lang="fr-FR" sz="20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7062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4852" y="274637"/>
            <a:ext cx="8794596" cy="1543581"/>
          </a:xfrm>
        </p:spPr>
        <p:txBody>
          <a:bodyPr>
            <a:noAutofit/>
          </a:bodyPr>
          <a:lstStyle/>
          <a:p>
            <a:r>
              <a:rPr lang="fr-FR" sz="3200" dirty="0" smtClean="0"/>
              <a:t>Innovations et prises en charge spécifiques dans le parcours de </a:t>
            </a:r>
            <a:r>
              <a:rPr lang="fr-FR" sz="3200" smtClean="0"/>
              <a:t>santé </a:t>
            </a:r>
            <a:br>
              <a:rPr lang="fr-FR" sz="3200" smtClean="0"/>
            </a:br>
            <a:r>
              <a:rPr lang="fr-FR" sz="3200" smtClean="0"/>
              <a:t>des </a:t>
            </a:r>
            <a:r>
              <a:rPr lang="fr-FR" sz="3200" dirty="0" smtClean="0"/>
              <a:t>professionnels de santé rendus vulnérables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62521"/>
            <a:ext cx="8229600" cy="439992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fr-FR" b="1" dirty="0"/>
              <a:t>Animation : Eric Henry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Sur la plateforme téléphonique</a:t>
            </a:r>
          </a:p>
          <a:p>
            <a:r>
              <a:rPr lang="fr-FR" b="1" dirty="0" smtClean="0"/>
              <a:t>France </a:t>
            </a:r>
            <a:r>
              <a:rPr lang="fr-FR" b="1" dirty="0" err="1" smtClean="0"/>
              <a:t>Hétier</a:t>
            </a:r>
            <a:endParaRPr lang="fr-FR" b="1" dirty="0" smtClean="0"/>
          </a:p>
          <a:p>
            <a:r>
              <a:rPr lang="fr-FR" b="1" dirty="0" smtClean="0"/>
              <a:t>Sébastien </a:t>
            </a:r>
            <a:r>
              <a:rPr lang="fr-FR" b="1" dirty="0" err="1" smtClean="0"/>
              <a:t>Blervacque</a:t>
            </a:r>
            <a:endParaRPr lang="fr-FR" b="1" dirty="0" smtClean="0"/>
          </a:p>
          <a:p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En </a:t>
            </a:r>
            <a:r>
              <a:rPr lang="fr-FR" dirty="0"/>
              <a:t>ambulatoire (consultations physiques et hôpitaux de jour)</a:t>
            </a:r>
          </a:p>
          <a:p>
            <a:r>
              <a:rPr lang="fr-FR" b="1" dirty="0"/>
              <a:t>Marie </a:t>
            </a:r>
            <a:r>
              <a:rPr lang="fr-FR" b="1" dirty="0" err="1"/>
              <a:t>Pezé</a:t>
            </a:r>
            <a:endParaRPr lang="fr-FR" b="1" dirty="0"/>
          </a:p>
          <a:p>
            <a:r>
              <a:rPr lang="fr-FR" b="1" dirty="0"/>
              <a:t>Yves </a:t>
            </a:r>
            <a:r>
              <a:rPr lang="fr-FR" b="1" dirty="0" err="1"/>
              <a:t>Kossovksy</a:t>
            </a:r>
            <a:endParaRPr lang="fr-FR" b="1" dirty="0"/>
          </a:p>
          <a:p>
            <a:pPr lvl="0"/>
            <a:r>
              <a:rPr lang="fr-FR" b="1" dirty="0">
                <a:solidFill>
                  <a:srgbClr val="1F497D"/>
                </a:solidFill>
              </a:rPr>
              <a:t>Olivier </a:t>
            </a:r>
            <a:r>
              <a:rPr lang="fr-FR" b="1" dirty="0" err="1" smtClean="0">
                <a:solidFill>
                  <a:srgbClr val="1F497D"/>
                </a:solidFill>
              </a:rPr>
              <a:t>Drevon</a:t>
            </a:r>
            <a:endParaRPr lang="fr-FR" b="1" dirty="0" smtClean="0">
              <a:solidFill>
                <a:srgbClr val="1F497D"/>
              </a:solidFill>
            </a:endParaRPr>
          </a:p>
          <a:p>
            <a:pPr lvl="0"/>
            <a:endParaRPr lang="fr-FR" dirty="0" smtClean="0">
              <a:solidFill>
                <a:srgbClr val="1F497D"/>
              </a:solidFill>
            </a:endParaRPr>
          </a:p>
          <a:p>
            <a:pPr marL="0" indent="0">
              <a:buNone/>
            </a:pPr>
            <a:r>
              <a:rPr lang="fr-FR" dirty="0"/>
              <a:t>En unités dédiées et unités spécialisées</a:t>
            </a:r>
          </a:p>
          <a:p>
            <a:r>
              <a:rPr lang="fr-FR" b="1" dirty="0"/>
              <a:t>Odile </a:t>
            </a:r>
            <a:r>
              <a:rPr lang="fr-FR" b="1" dirty="0" err="1"/>
              <a:t>Agopian</a:t>
            </a:r>
            <a:endParaRPr lang="fr-FR" b="1" dirty="0"/>
          </a:p>
          <a:p>
            <a:r>
              <a:rPr lang="fr-FR" b="1" dirty="0">
                <a:solidFill>
                  <a:srgbClr val="1F497D"/>
                </a:solidFill>
              </a:rPr>
              <a:t>Emmanuel </a:t>
            </a:r>
            <a:r>
              <a:rPr lang="fr-FR" b="1" dirty="0" err="1">
                <a:solidFill>
                  <a:srgbClr val="1F497D"/>
                </a:solidFill>
              </a:rPr>
              <a:t>Granier</a:t>
            </a:r>
            <a:endParaRPr lang="fr-FR" b="1" dirty="0">
              <a:solidFill>
                <a:srgbClr val="1F497D"/>
              </a:solidFill>
            </a:endParaRPr>
          </a:p>
          <a:p>
            <a:r>
              <a:rPr lang="fr-FR" b="1" dirty="0">
                <a:solidFill>
                  <a:srgbClr val="1F497D"/>
                </a:solidFill>
              </a:rPr>
              <a:t>Frédéric Lefebvre</a:t>
            </a:r>
          </a:p>
          <a:p>
            <a:pPr marL="0" lvl="0" indent="0">
              <a:buNone/>
            </a:pPr>
            <a:endParaRPr lang="fr-FR" dirty="0">
              <a:solidFill>
                <a:srgbClr val="1F497D"/>
              </a:solidFill>
            </a:endParaRPr>
          </a:p>
          <a:p>
            <a:pPr marL="457200" lvl="1" indent="0">
              <a:buNone/>
            </a:pPr>
            <a:endParaRPr lang="fr-FR" dirty="0" smtClean="0"/>
          </a:p>
          <a:p>
            <a:pPr marL="457200" lvl="1" indent="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Espace réservé du pied de page 4"/>
          <p:cNvSpPr txBox="1">
            <a:spLocks/>
          </p:cNvSpPr>
          <p:nvPr/>
        </p:nvSpPr>
        <p:spPr>
          <a:xfrm>
            <a:off x="3240496" y="6362447"/>
            <a:ext cx="577895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3</a:t>
            </a:r>
            <a:r>
              <a:rPr lang="fr-FR" sz="1100" baseline="30000" dirty="0" smtClean="0"/>
              <a:t>è</a:t>
            </a:r>
            <a:r>
              <a:rPr lang="fr-FR" sz="1100" dirty="0" smtClean="0"/>
              <a:t> Colloque National  Soigner les professionnels de santé rendus vulnérables – 11 Décembre 2018</a:t>
            </a:r>
          </a:p>
          <a:p>
            <a:r>
              <a:rPr lang="fr-FR" sz="1100" dirty="0" smtClean="0"/>
              <a:t>Quelles innovations dans la prise en charge des soignants en souffrance ?</a:t>
            </a:r>
            <a:endParaRPr lang="fr-FR" sz="1100" dirty="0"/>
          </a:p>
        </p:txBody>
      </p:sp>
      <p:sp>
        <p:nvSpPr>
          <p:cNvPr id="7" name="ZoneTexte 6"/>
          <p:cNvSpPr txBox="1"/>
          <p:nvPr/>
        </p:nvSpPr>
        <p:spPr>
          <a:xfrm>
            <a:off x="859340" y="6391307"/>
            <a:ext cx="2366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2"/>
                </a:solidFill>
                <a:latin typeface="Arial"/>
                <a:cs typeface="Arial"/>
              </a:rPr>
              <a:t>#</a:t>
            </a:r>
            <a:r>
              <a:rPr lang="fr-FR" sz="2000" b="1" dirty="0" err="1" smtClean="0">
                <a:solidFill>
                  <a:schemeClr val="accent2"/>
                </a:solidFill>
                <a:latin typeface="Arial"/>
                <a:cs typeface="Arial"/>
              </a:rPr>
              <a:t>ColloqueSPS</a:t>
            </a:r>
            <a:endParaRPr lang="fr-FR" sz="20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0002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/>
          </a:bodyPr>
          <a:lstStyle/>
          <a:p>
            <a:r>
              <a:rPr lang="fr-FR" sz="3200" dirty="0" smtClean="0"/>
              <a:t>La simulation en santé : quel apport dans le soin des professionnels de santé ?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17206"/>
            <a:ext cx="8229600" cy="4408957"/>
          </a:xfrm>
        </p:spPr>
        <p:txBody>
          <a:bodyPr/>
          <a:lstStyle/>
          <a:p>
            <a:r>
              <a:rPr lang="fr-FR" dirty="0" smtClean="0"/>
              <a:t>Pierre </a:t>
            </a:r>
            <a:r>
              <a:rPr lang="fr-FR" dirty="0" err="1" smtClean="0"/>
              <a:t>Vidailhet</a:t>
            </a:r>
            <a:r>
              <a:rPr lang="fr-FR" dirty="0" smtClean="0"/>
              <a:t> </a:t>
            </a:r>
          </a:p>
          <a:p>
            <a:pPr marL="457200" lvl="1" indent="0">
              <a:buNone/>
            </a:pPr>
            <a:r>
              <a:rPr lang="fr-FR" dirty="0" smtClean="0"/>
              <a:t>professeur de psychiatrie à Strasbourg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Espace réservé du pied de page 4"/>
          <p:cNvSpPr txBox="1">
            <a:spLocks/>
          </p:cNvSpPr>
          <p:nvPr/>
        </p:nvSpPr>
        <p:spPr>
          <a:xfrm>
            <a:off x="3240496" y="6362447"/>
            <a:ext cx="577895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3</a:t>
            </a:r>
            <a:r>
              <a:rPr lang="fr-FR" sz="1100" baseline="30000" dirty="0" smtClean="0"/>
              <a:t>è</a:t>
            </a:r>
            <a:r>
              <a:rPr lang="fr-FR" sz="1100" dirty="0" smtClean="0"/>
              <a:t> Colloque National  Soigner les professionnels de santé rendus vulnérables – 11 Décembre 2018</a:t>
            </a:r>
          </a:p>
          <a:p>
            <a:r>
              <a:rPr lang="fr-FR" sz="1100" dirty="0" smtClean="0"/>
              <a:t>Quelles innovations dans la prise en charge des soignants en souffrance ?</a:t>
            </a:r>
            <a:endParaRPr lang="fr-FR" sz="1100" dirty="0"/>
          </a:p>
        </p:txBody>
      </p:sp>
      <p:sp>
        <p:nvSpPr>
          <p:cNvPr id="6" name="ZoneTexte 5"/>
          <p:cNvSpPr txBox="1"/>
          <p:nvPr/>
        </p:nvSpPr>
        <p:spPr>
          <a:xfrm>
            <a:off x="859340" y="6391307"/>
            <a:ext cx="2366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2"/>
                </a:solidFill>
                <a:latin typeface="Arial"/>
                <a:cs typeface="Arial"/>
              </a:rPr>
              <a:t>#</a:t>
            </a:r>
            <a:r>
              <a:rPr lang="fr-FR" sz="2000" b="1" dirty="0" err="1" smtClean="0">
                <a:solidFill>
                  <a:schemeClr val="accent2"/>
                </a:solidFill>
                <a:latin typeface="Arial"/>
                <a:cs typeface="Arial"/>
              </a:rPr>
              <a:t>ColloqueSPS</a:t>
            </a:r>
            <a:endParaRPr lang="fr-FR" sz="20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7206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PAUSE DÉJEUNER</a:t>
            </a:r>
            <a:endParaRPr lang="fr-FR" dirty="0"/>
          </a:p>
        </p:txBody>
      </p:sp>
      <p:sp>
        <p:nvSpPr>
          <p:cNvPr id="8" name="Sous-titre 7"/>
          <p:cNvSpPr>
            <a:spLocks noGrp="1"/>
          </p:cNvSpPr>
          <p:nvPr>
            <p:ph type="subTitle" idx="1"/>
          </p:nvPr>
        </p:nvSpPr>
        <p:spPr>
          <a:xfrm>
            <a:off x="685800" y="3886199"/>
            <a:ext cx="7772400" cy="1929211"/>
          </a:xfrm>
        </p:spPr>
        <p:txBody>
          <a:bodyPr>
            <a:normAutofit fontScale="92500" lnSpcReduction="20000"/>
          </a:bodyPr>
          <a:lstStyle/>
          <a:p>
            <a:r>
              <a:rPr lang="fr-FR" sz="2800" dirty="0" smtClean="0"/>
              <a:t>Pensez à présenter au self-service du Ministère</a:t>
            </a:r>
          </a:p>
          <a:p>
            <a:r>
              <a:rPr lang="fr-FR" sz="2000" dirty="0" smtClean="0"/>
              <a:t>(-1 par l’escalator à gauche après les portiques) </a:t>
            </a:r>
          </a:p>
          <a:p>
            <a:r>
              <a:rPr lang="fr-FR" sz="2800" dirty="0" smtClean="0"/>
              <a:t>la contremarque présente </a:t>
            </a:r>
            <a:r>
              <a:rPr lang="fr-FR" sz="2800" dirty="0"/>
              <a:t>derrière votre badge</a:t>
            </a:r>
          </a:p>
          <a:p>
            <a:endParaRPr lang="fr-FR" sz="2800" dirty="0" smtClean="0"/>
          </a:p>
          <a:p>
            <a:r>
              <a:rPr lang="fr-FR" sz="2800" dirty="0" smtClean="0"/>
              <a:t>Reprise à 14H10 précises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Espace réservé du pied de page 4"/>
          <p:cNvSpPr txBox="1">
            <a:spLocks/>
          </p:cNvSpPr>
          <p:nvPr/>
        </p:nvSpPr>
        <p:spPr>
          <a:xfrm>
            <a:off x="3240496" y="6362447"/>
            <a:ext cx="577895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dirty="0" smtClean="0"/>
              <a:t>3</a:t>
            </a:r>
            <a:r>
              <a:rPr lang="fr-FR" sz="1100" baseline="30000" dirty="0" smtClean="0"/>
              <a:t>è</a:t>
            </a:r>
            <a:r>
              <a:rPr lang="fr-FR" sz="1100" dirty="0" smtClean="0"/>
              <a:t> Colloque National  Soigner les professionnels de santé rendus vulnérables – 11 Décembre 2018</a:t>
            </a:r>
          </a:p>
          <a:p>
            <a:r>
              <a:rPr lang="fr-FR" sz="1100" dirty="0" smtClean="0"/>
              <a:t>Quelles innovations dans la prise en charge des soignants en souffrance ?</a:t>
            </a:r>
            <a:endParaRPr lang="fr-FR" sz="1100" dirty="0"/>
          </a:p>
        </p:txBody>
      </p:sp>
      <p:sp>
        <p:nvSpPr>
          <p:cNvPr id="6" name="ZoneTexte 5"/>
          <p:cNvSpPr txBox="1"/>
          <p:nvPr/>
        </p:nvSpPr>
        <p:spPr>
          <a:xfrm>
            <a:off x="859340" y="6391307"/>
            <a:ext cx="2366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2"/>
                </a:solidFill>
                <a:latin typeface="Arial"/>
                <a:cs typeface="Arial"/>
              </a:rPr>
              <a:t>#</a:t>
            </a:r>
            <a:r>
              <a:rPr lang="fr-FR" sz="2000" b="1" dirty="0" err="1" smtClean="0">
                <a:solidFill>
                  <a:schemeClr val="accent2"/>
                </a:solidFill>
                <a:latin typeface="Arial"/>
                <a:cs typeface="Arial"/>
              </a:rPr>
              <a:t>ColloqueSPS</a:t>
            </a:r>
            <a:endParaRPr lang="fr-FR" sz="2000" b="1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pic>
        <p:nvPicPr>
          <p:cNvPr id="9" name="Image 8" descr="Logo-SPS-ne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080" y="198448"/>
            <a:ext cx="2280137" cy="1181124"/>
          </a:xfrm>
          <a:prstGeom prst="rect">
            <a:avLst/>
          </a:prstGeom>
        </p:spPr>
      </p:pic>
      <p:pic>
        <p:nvPicPr>
          <p:cNvPr id="11" name="Image 10" descr="SPS-3eColloqueNationa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19" y="-535464"/>
            <a:ext cx="5974537" cy="284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8520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SPS Colloque 2017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007FA8"/>
      </a:accent1>
      <a:accent2>
        <a:srgbClr val="E10851"/>
      </a:accent2>
      <a:accent3>
        <a:srgbClr val="008B45"/>
      </a:accent3>
      <a:accent4>
        <a:srgbClr val="FFFFFF"/>
      </a:accent4>
      <a:accent5>
        <a:srgbClr val="FFFFFF"/>
      </a:accent5>
      <a:accent6>
        <a:srgbClr val="FFFFFF"/>
      </a:accent6>
      <a:hlink>
        <a:srgbClr val="007FA8"/>
      </a:hlink>
      <a:folHlink>
        <a:srgbClr val="E10851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2110</TotalTime>
  <Words>726</Words>
  <Application>Microsoft Macintosh PowerPoint</Application>
  <PresentationFormat>Présentation à l'écran (4:3)</PresentationFormat>
  <Paragraphs>151</Paragraphs>
  <Slides>14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Calibri</vt:lpstr>
      <vt:lpstr>Verdana</vt:lpstr>
      <vt:lpstr>Arial</vt:lpstr>
      <vt:lpstr>Thème Office</vt:lpstr>
      <vt:lpstr>Présentation PowerPoint</vt:lpstr>
      <vt:lpstr>ACCUEIL</vt:lpstr>
      <vt:lpstr>INTRODUCTION</vt:lpstr>
      <vt:lpstr>L’association SPS</vt:lpstr>
      <vt:lpstr>Résultats d’études : Quels sont les facteurs de risque liés à la vulnérabilité des professionnels de santé ?</vt:lpstr>
      <vt:lpstr>Le soignant, la seconde victime</vt:lpstr>
      <vt:lpstr>Innovations et prises en charge spécifiques dans le parcours de santé  des professionnels de santé rendus vulnérables</vt:lpstr>
      <vt:lpstr>La simulation en santé : quel apport dans le soin des professionnels de santé ?</vt:lpstr>
      <vt:lpstr>PAUSE DÉJEUNER</vt:lpstr>
      <vt:lpstr>Pour faire de la santé un monde en bonne santé : les fondamentaux scientifiques</vt:lpstr>
      <vt:lpstr>Innovations et initiatives pour l’amélioration de la qualité de vie du travail pour une meilleure santé des soignants</vt:lpstr>
      <vt:lpstr>Informations et formations pour améliorer  la santé des professionnels de santé</vt:lpstr>
      <vt:lpstr>Conclusion et fin</vt:lpstr>
      <vt:lpstr>MERCI A TOUS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Joséphine</dc:creator>
  <cp:lastModifiedBy>Catherine CORNIBERT</cp:lastModifiedBy>
  <cp:revision>22</cp:revision>
  <dcterms:created xsi:type="dcterms:W3CDTF">2017-11-28T15:46:36Z</dcterms:created>
  <dcterms:modified xsi:type="dcterms:W3CDTF">2017-12-10T19:44:55Z</dcterms:modified>
</cp:coreProperties>
</file>