
<file path=[Content_Types].xml><?xml version="1.0" encoding="utf-8"?>
<Types xmlns="http://schemas.openxmlformats.org/package/2006/content-types">
  <Default Extension="jpg" ContentType="image/jpeg"/>
  <Default Extension="emf" ContentType="image/x-emf"/>
  <Default Extension="xlsx" ContentType="application/vnd.openxmlformats-officedocument.spreadsheetml.sheet"/>
  <Default Extension="xls" ContentType="application/vnd.ms-excel"/>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png" ContentType="image/png"/>
  <Default Extension="rels" ContentType="application/vnd.openxmlformats-package.relationships+xml"/>
  <Default Extension="wmf" ContentType="image/x-wm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notesSlides/notesSlide5.xml" ContentType="application/vnd.openxmlformats-officedocument.presentationml.notesSlide+xml"/>
  <Override PartName="/ppt/embeddings/oleObject2.bin" ContentType="application/vnd.openxmlformats-officedocument.oleObject"/>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notesSlides/notesSlide14.xml" ContentType="application/vnd.openxmlformats-officedocument.presentationml.notesSlide+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notesSlides/notesSlide15.xml" ContentType="application/vnd.openxmlformats-officedocument.presentationml.notesSlide+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chart62.xml" ContentType="application/vnd.openxmlformats-officedocument.drawingml.chart+xml"/>
  <Override PartName="/ppt/charts/chart63.xml" ContentType="application/vnd.openxmlformats-officedocument.drawingml.chart+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chart73.xml" ContentType="application/vnd.openxmlformats-officedocument.drawingml.chart+xml"/>
  <Override PartName="/ppt/notesSlides/notesSlide16.xml" ContentType="application/vnd.openxmlformats-officedocument.presentationml.notesSlide+xml"/>
  <Override PartName="/ppt/charts/chart74.xml" ContentType="application/vnd.openxmlformats-officedocument.drawingml.chart+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chart90.xml" ContentType="application/vnd.openxmlformats-officedocument.drawingml.chart+xml"/>
  <Override PartName="/ppt/charts/chart91.xml" ContentType="application/vnd.openxmlformats-officedocument.drawingml.chart+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notesSlides/notesSlide17.xml" ContentType="application/vnd.openxmlformats-officedocument.presentationml.notesSlide+xml"/>
  <Override PartName="/ppt/charts/chart98.xml" ContentType="application/vnd.openxmlformats-officedocument.drawingml.chart+xml"/>
  <Override PartName="/ppt/charts/chart99.xml" ContentType="application/vnd.openxmlformats-officedocument.drawingml.chart+xml"/>
  <Override PartName="/ppt/charts/chart100.xml" ContentType="application/vnd.openxmlformats-officedocument.drawingml.chart+xml"/>
  <Override PartName="/ppt/charts/chart101.xml" ContentType="application/vnd.openxmlformats-officedocument.drawingml.chart+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22.xml" ContentType="application/vnd.openxmlformats-officedocument.drawingml.chart+xml"/>
  <Override PartName="/ppt/charts/chart123.xml" ContentType="application/vnd.openxmlformats-officedocument.drawingml.chart+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chart130.xml" ContentType="application/vnd.openxmlformats-officedocument.drawingml.chart+xml"/>
  <Override PartName="/ppt/notesSlides/notesSlide20.xml" ContentType="application/vnd.openxmlformats-officedocument.presentationml.notesSlide+xml"/>
  <Override PartName="/ppt/charts/chart131.xml" ContentType="application/vnd.openxmlformats-officedocument.drawingml.chart+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chart138.xml" ContentType="application/vnd.openxmlformats-officedocument.drawingml.chart+xml"/>
  <Override PartName="/ppt/charts/chart139.xml" ContentType="application/vnd.openxmlformats-officedocument.drawingml.chart+xml"/>
  <Override PartName="/ppt/notesSlides/notesSlide21.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charts/chart143.xml" ContentType="application/vnd.openxmlformats-officedocument.drawingml.chart+xml"/>
  <Override PartName="/ppt/charts/chart144.xml" ContentType="application/vnd.openxmlformats-officedocument.drawingml.chart+xml"/>
  <Override PartName="/ppt/charts/chart145.xml" ContentType="application/vnd.openxmlformats-officedocument.drawingml.chart+xml"/>
  <Override PartName="/ppt/charts/chart146.xml" ContentType="application/vnd.openxmlformats-officedocument.drawingml.chart+xml"/>
  <Override PartName="/ppt/charts/chart147.xml" ContentType="application/vnd.openxmlformats-officedocument.drawingml.chart+xml"/>
  <Override PartName="/ppt/charts/chart148.xml" ContentType="application/vnd.openxmlformats-officedocument.drawingml.chart+xml"/>
  <Override PartName="/ppt/notesSlides/notesSlide22.xml" ContentType="application/vnd.openxmlformats-officedocument.presentationml.notesSlide+xml"/>
  <Override PartName="/ppt/charts/chart149.xml" ContentType="application/vnd.openxmlformats-officedocument.drawingml.chart+xml"/>
  <Override PartName="/ppt/charts/chart150.xml" ContentType="application/vnd.openxmlformats-officedocument.drawingml.chart+xml"/>
  <Override PartName="/ppt/charts/chart151.xml" ContentType="application/vnd.openxmlformats-officedocument.drawingml.chart+xml"/>
  <Override PartName="/ppt/charts/chart152.xml" ContentType="application/vnd.openxmlformats-officedocument.drawingml.chart+xml"/>
  <Override PartName="/ppt/charts/chart153.xml" ContentType="application/vnd.openxmlformats-officedocument.drawingml.chart+xml"/>
  <Override PartName="/ppt/charts/chart154.xml" ContentType="application/vnd.openxmlformats-officedocument.drawingml.chart+xml"/>
  <Override PartName="/ppt/charts/chart155.xml" ContentType="application/vnd.openxmlformats-officedocument.drawingml.chart+xml"/>
  <Override PartName="/ppt/charts/chart156.xml" ContentType="application/vnd.openxmlformats-officedocument.drawingml.chart+xml"/>
  <Override PartName="/ppt/charts/chart157.xml" ContentType="application/vnd.openxmlformats-officedocument.drawingml.chart+xml"/>
  <Override PartName="/ppt/charts/chart158.xml" ContentType="application/vnd.openxmlformats-officedocument.drawingml.chart+xml"/>
  <Override PartName="/ppt/charts/chart159.xml" ContentType="application/vnd.openxmlformats-officedocument.drawingml.chart+xml"/>
  <Override PartName="/ppt/charts/chart160.xml" ContentType="application/vnd.openxmlformats-officedocument.drawingml.chart+xml"/>
  <Override PartName="/ppt/notesSlides/notesSlide23.xml" ContentType="application/vnd.openxmlformats-officedocument.presentationml.notesSlide+xml"/>
  <Override PartName="/ppt/charts/chart161.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62.xml" ContentType="application/vnd.openxmlformats-officedocument.drawingml.chart+xml"/>
  <Override PartName="/ppt/charts/chart163.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chart166.xml" ContentType="application/vnd.openxmlformats-officedocument.drawingml.chart+xml"/>
  <Override PartName="/ppt/notesSlides/notesSlide85.xml" ContentType="application/vnd.openxmlformats-officedocument.presentationml.notesSlide+xml"/>
  <Override PartName="/ppt/charts/chart167.xml" ContentType="application/vnd.openxmlformats-officedocument.drawingml.chart+xml"/>
  <Override PartName="/ppt/charts/chart168.xml" ContentType="application/vnd.openxmlformats-officedocument.drawingml.chart+xml"/>
  <Override PartName="/ppt/charts/chart169.xml" ContentType="application/vnd.openxmlformats-officedocument.drawingml.chart+xml"/>
  <Override PartName="/ppt/charts/chart170.xml" ContentType="application/vnd.openxmlformats-officedocument.drawingml.chart+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chart173.xml" ContentType="application/vnd.openxmlformats-officedocument.drawingml.chart+xml"/>
  <Override PartName="/ppt/charts/chart174.xml" ContentType="application/vnd.openxmlformats-officedocument.drawingml.chart+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101.xml" ContentType="application/vnd.openxmlformats-officedocument.presentationml.notesSlide+xml"/>
  <Override PartName="/ppt/embeddings/oleObject5.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0"/>
  </p:notesMasterIdLst>
  <p:handoutMasterIdLst>
    <p:handoutMasterId r:id="rId281"/>
  </p:handoutMasterIdLst>
  <p:sldIdLst>
    <p:sldId id="256" r:id="rId2"/>
    <p:sldId id="333" r:id="rId3"/>
    <p:sldId id="257" r:id="rId4"/>
    <p:sldId id="261" r:id="rId5"/>
    <p:sldId id="643" r:id="rId6"/>
    <p:sldId id="644" r:id="rId7"/>
    <p:sldId id="645" r:id="rId8"/>
    <p:sldId id="646" r:id="rId9"/>
    <p:sldId id="647" r:id="rId10"/>
    <p:sldId id="648" r:id="rId11"/>
    <p:sldId id="649" r:id="rId12"/>
    <p:sldId id="650" r:id="rId13"/>
    <p:sldId id="651" r:id="rId14"/>
    <p:sldId id="652" r:id="rId15"/>
    <p:sldId id="653" r:id="rId16"/>
    <p:sldId id="654" r:id="rId17"/>
    <p:sldId id="655" r:id="rId18"/>
    <p:sldId id="674" r:id="rId19"/>
    <p:sldId id="657" r:id="rId20"/>
    <p:sldId id="658" r:id="rId21"/>
    <p:sldId id="659" r:id="rId22"/>
    <p:sldId id="660" r:id="rId23"/>
    <p:sldId id="661" r:id="rId24"/>
    <p:sldId id="662" r:id="rId25"/>
    <p:sldId id="663" r:id="rId26"/>
    <p:sldId id="664" r:id="rId27"/>
    <p:sldId id="665" r:id="rId28"/>
    <p:sldId id="666" r:id="rId29"/>
    <p:sldId id="667" r:id="rId30"/>
    <p:sldId id="668" r:id="rId31"/>
    <p:sldId id="669" r:id="rId32"/>
    <p:sldId id="670" r:id="rId33"/>
    <p:sldId id="671" r:id="rId34"/>
    <p:sldId id="672" r:id="rId35"/>
    <p:sldId id="673" r:id="rId36"/>
    <p:sldId id="340" r:id="rId37"/>
    <p:sldId id="341" r:id="rId38"/>
    <p:sldId id="342" r:id="rId39"/>
    <p:sldId id="343" r:id="rId40"/>
    <p:sldId id="344" r:id="rId41"/>
    <p:sldId id="345" r:id="rId42"/>
    <p:sldId id="346" r:id="rId43"/>
    <p:sldId id="347" r:id="rId44"/>
    <p:sldId id="348" r:id="rId45"/>
    <p:sldId id="349" r:id="rId46"/>
    <p:sldId id="350" r:id="rId47"/>
    <p:sldId id="351" r:id="rId48"/>
    <p:sldId id="352" r:id="rId49"/>
    <p:sldId id="353" r:id="rId50"/>
    <p:sldId id="354" r:id="rId51"/>
    <p:sldId id="355" r:id="rId52"/>
    <p:sldId id="361" r:id="rId53"/>
    <p:sldId id="356" r:id="rId54"/>
    <p:sldId id="357" r:id="rId55"/>
    <p:sldId id="429" r:id="rId56"/>
    <p:sldId id="358" r:id="rId57"/>
    <p:sldId id="359" r:id="rId58"/>
    <p:sldId id="430" r:id="rId59"/>
    <p:sldId id="360" r:id="rId60"/>
    <p:sldId id="382" r:id="rId61"/>
    <p:sldId id="383" r:id="rId62"/>
    <p:sldId id="384" r:id="rId63"/>
    <p:sldId id="385" r:id="rId64"/>
    <p:sldId id="391" r:id="rId65"/>
    <p:sldId id="392" r:id="rId66"/>
    <p:sldId id="393" r:id="rId67"/>
    <p:sldId id="394" r:id="rId68"/>
    <p:sldId id="395" r:id="rId69"/>
    <p:sldId id="396" r:id="rId70"/>
    <p:sldId id="397" r:id="rId71"/>
    <p:sldId id="398" r:id="rId72"/>
    <p:sldId id="399" r:id="rId73"/>
    <p:sldId id="400" r:id="rId74"/>
    <p:sldId id="401" r:id="rId75"/>
    <p:sldId id="402" r:id="rId76"/>
    <p:sldId id="403" r:id="rId77"/>
    <p:sldId id="404" r:id="rId78"/>
    <p:sldId id="405" r:id="rId79"/>
    <p:sldId id="406" r:id="rId80"/>
    <p:sldId id="407" r:id="rId81"/>
    <p:sldId id="408" r:id="rId82"/>
    <p:sldId id="412" r:id="rId83"/>
    <p:sldId id="424" r:id="rId84"/>
    <p:sldId id="425" r:id="rId85"/>
    <p:sldId id="415" r:id="rId86"/>
    <p:sldId id="416" r:id="rId87"/>
    <p:sldId id="417" r:id="rId88"/>
    <p:sldId id="426" r:id="rId89"/>
    <p:sldId id="419" r:id="rId90"/>
    <p:sldId id="420" r:id="rId91"/>
    <p:sldId id="421" r:id="rId92"/>
    <p:sldId id="427" r:id="rId93"/>
    <p:sldId id="428" r:id="rId94"/>
    <p:sldId id="431" r:id="rId95"/>
    <p:sldId id="432" r:id="rId96"/>
    <p:sldId id="453" r:id="rId97"/>
    <p:sldId id="454" r:id="rId98"/>
    <p:sldId id="455" r:id="rId99"/>
    <p:sldId id="456" r:id="rId100"/>
    <p:sldId id="433" r:id="rId101"/>
    <p:sldId id="434" r:id="rId102"/>
    <p:sldId id="435" r:id="rId103"/>
    <p:sldId id="436" r:id="rId104"/>
    <p:sldId id="437" r:id="rId105"/>
    <p:sldId id="438" r:id="rId106"/>
    <p:sldId id="439" r:id="rId107"/>
    <p:sldId id="450" r:id="rId108"/>
    <p:sldId id="441" r:id="rId109"/>
    <p:sldId id="451" r:id="rId110"/>
    <p:sldId id="443" r:id="rId111"/>
    <p:sldId id="452" r:id="rId112"/>
    <p:sldId id="445" r:id="rId113"/>
    <p:sldId id="446" r:id="rId114"/>
    <p:sldId id="447" r:id="rId115"/>
    <p:sldId id="448" r:id="rId116"/>
    <p:sldId id="449" r:id="rId117"/>
    <p:sldId id="457" r:id="rId118"/>
    <p:sldId id="458" r:id="rId119"/>
    <p:sldId id="464" r:id="rId120"/>
    <p:sldId id="465" r:id="rId121"/>
    <p:sldId id="466" r:id="rId122"/>
    <p:sldId id="467" r:id="rId123"/>
    <p:sldId id="468" r:id="rId124"/>
    <p:sldId id="469" r:id="rId125"/>
    <p:sldId id="470" r:id="rId126"/>
    <p:sldId id="471" r:id="rId127"/>
    <p:sldId id="472" r:id="rId128"/>
    <p:sldId id="480" r:id="rId129"/>
    <p:sldId id="481" r:id="rId130"/>
    <p:sldId id="482" r:id="rId131"/>
    <p:sldId id="483" r:id="rId132"/>
    <p:sldId id="484" r:id="rId133"/>
    <p:sldId id="485" r:id="rId134"/>
    <p:sldId id="486" r:id="rId135"/>
    <p:sldId id="497" r:id="rId136"/>
    <p:sldId id="498" r:id="rId137"/>
    <p:sldId id="489" r:id="rId138"/>
    <p:sldId id="499" r:id="rId139"/>
    <p:sldId id="500" r:id="rId140"/>
    <p:sldId id="492" r:id="rId141"/>
    <p:sldId id="493" r:id="rId142"/>
    <p:sldId id="501" r:id="rId143"/>
    <p:sldId id="502" r:id="rId144"/>
    <p:sldId id="503" r:id="rId145"/>
    <p:sldId id="513" r:id="rId146"/>
    <p:sldId id="512" r:id="rId147"/>
    <p:sldId id="506" r:id="rId148"/>
    <p:sldId id="514" r:id="rId149"/>
    <p:sldId id="508" r:id="rId150"/>
    <p:sldId id="515" r:id="rId151"/>
    <p:sldId id="516" r:id="rId152"/>
    <p:sldId id="511" r:id="rId153"/>
    <p:sldId id="517" r:id="rId154"/>
    <p:sldId id="518" r:id="rId155"/>
    <p:sldId id="519" r:id="rId156"/>
    <p:sldId id="520" r:id="rId157"/>
    <p:sldId id="521" r:id="rId158"/>
    <p:sldId id="522" r:id="rId159"/>
    <p:sldId id="523" r:id="rId160"/>
    <p:sldId id="524" r:id="rId161"/>
    <p:sldId id="525" r:id="rId162"/>
    <p:sldId id="526" r:id="rId163"/>
    <p:sldId id="527" r:id="rId164"/>
    <p:sldId id="528" r:id="rId165"/>
    <p:sldId id="529" r:id="rId166"/>
    <p:sldId id="530" r:id="rId167"/>
    <p:sldId id="531" r:id="rId168"/>
    <p:sldId id="532" r:id="rId169"/>
    <p:sldId id="533" r:id="rId170"/>
    <p:sldId id="534" r:id="rId171"/>
    <p:sldId id="535" r:id="rId172"/>
    <p:sldId id="536" r:id="rId173"/>
    <p:sldId id="537" r:id="rId174"/>
    <p:sldId id="538" r:id="rId175"/>
    <p:sldId id="539" r:id="rId176"/>
    <p:sldId id="540" r:id="rId177"/>
    <p:sldId id="555" r:id="rId178"/>
    <p:sldId id="556" r:id="rId179"/>
    <p:sldId id="557" r:id="rId180"/>
    <p:sldId id="558" r:id="rId181"/>
    <p:sldId id="559" r:id="rId182"/>
    <p:sldId id="560" r:id="rId183"/>
    <p:sldId id="561" r:id="rId184"/>
    <p:sldId id="562" r:id="rId185"/>
    <p:sldId id="575" r:id="rId186"/>
    <p:sldId id="679" r:id="rId187"/>
    <p:sldId id="680" r:id="rId188"/>
    <p:sldId id="681" r:id="rId189"/>
    <p:sldId id="682" r:id="rId190"/>
    <p:sldId id="683" r:id="rId191"/>
    <p:sldId id="684" r:id="rId192"/>
    <p:sldId id="685" r:id="rId193"/>
    <p:sldId id="686" r:id="rId194"/>
    <p:sldId id="687" r:id="rId195"/>
    <p:sldId id="541" r:id="rId196"/>
    <p:sldId id="542" r:id="rId197"/>
    <p:sldId id="543" r:id="rId198"/>
    <p:sldId id="544" r:id="rId199"/>
    <p:sldId id="545" r:id="rId200"/>
    <p:sldId id="546" r:id="rId201"/>
    <p:sldId id="547" r:id="rId202"/>
    <p:sldId id="548" r:id="rId203"/>
    <p:sldId id="549" r:id="rId204"/>
    <p:sldId id="550" r:id="rId205"/>
    <p:sldId id="551" r:id="rId206"/>
    <p:sldId id="552" r:id="rId207"/>
    <p:sldId id="553" r:id="rId208"/>
    <p:sldId id="554" r:id="rId209"/>
    <p:sldId id="566" r:id="rId210"/>
    <p:sldId id="574" r:id="rId211"/>
    <p:sldId id="567" r:id="rId212"/>
    <p:sldId id="568" r:id="rId213"/>
    <p:sldId id="569" r:id="rId214"/>
    <p:sldId id="570" r:id="rId215"/>
    <p:sldId id="571" r:id="rId216"/>
    <p:sldId id="572" r:id="rId217"/>
    <p:sldId id="573" r:id="rId218"/>
    <p:sldId id="576" r:id="rId219"/>
    <p:sldId id="577" r:id="rId220"/>
    <p:sldId id="578" r:id="rId221"/>
    <p:sldId id="579" r:id="rId222"/>
    <p:sldId id="580" r:id="rId223"/>
    <p:sldId id="581" r:id="rId224"/>
    <p:sldId id="582" r:id="rId225"/>
    <p:sldId id="583" r:id="rId226"/>
    <p:sldId id="584" r:id="rId227"/>
    <p:sldId id="585" r:id="rId228"/>
    <p:sldId id="586" r:id="rId229"/>
    <p:sldId id="587" r:id="rId230"/>
    <p:sldId id="588" r:id="rId231"/>
    <p:sldId id="591" r:id="rId232"/>
    <p:sldId id="592" r:id="rId233"/>
    <p:sldId id="593" r:id="rId234"/>
    <p:sldId id="594" r:id="rId235"/>
    <p:sldId id="595" r:id="rId236"/>
    <p:sldId id="596" r:id="rId237"/>
    <p:sldId id="597" r:id="rId238"/>
    <p:sldId id="598" r:id="rId239"/>
    <p:sldId id="599" r:id="rId240"/>
    <p:sldId id="600" r:id="rId241"/>
    <p:sldId id="601" r:id="rId242"/>
    <p:sldId id="602" r:id="rId243"/>
    <p:sldId id="603" r:id="rId244"/>
    <p:sldId id="604" r:id="rId245"/>
    <p:sldId id="605" r:id="rId246"/>
    <p:sldId id="606" r:id="rId247"/>
    <p:sldId id="607" r:id="rId248"/>
    <p:sldId id="608" r:id="rId249"/>
    <p:sldId id="609" r:id="rId250"/>
    <p:sldId id="610" r:id="rId251"/>
    <p:sldId id="611" r:id="rId252"/>
    <p:sldId id="612" r:id="rId253"/>
    <p:sldId id="613" r:id="rId254"/>
    <p:sldId id="614" r:id="rId255"/>
    <p:sldId id="615" r:id="rId256"/>
    <p:sldId id="616" r:id="rId257"/>
    <p:sldId id="617" r:id="rId258"/>
    <p:sldId id="637" r:id="rId259"/>
    <p:sldId id="638" r:id="rId260"/>
    <p:sldId id="620" r:id="rId261"/>
    <p:sldId id="639" r:id="rId262"/>
    <p:sldId id="640" r:id="rId263"/>
    <p:sldId id="641" r:id="rId264"/>
    <p:sldId id="642" r:id="rId265"/>
    <p:sldId id="625" r:id="rId266"/>
    <p:sldId id="626" r:id="rId267"/>
    <p:sldId id="627" r:id="rId268"/>
    <p:sldId id="628" r:id="rId269"/>
    <p:sldId id="675" r:id="rId270"/>
    <p:sldId id="676" r:id="rId271"/>
    <p:sldId id="677" r:id="rId272"/>
    <p:sldId id="678" r:id="rId273"/>
    <p:sldId id="629" r:id="rId274"/>
    <p:sldId id="630" r:id="rId275"/>
    <p:sldId id="631" r:id="rId276"/>
    <p:sldId id="632" r:id="rId277"/>
    <p:sldId id="633" r:id="rId278"/>
    <p:sldId id="634" r:id="rId279"/>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Uverture du Colloque" id="{BBAE6B72-28CC-1C43-8186-9327E72C12E9}">
          <p14:sldIdLst>
            <p14:sldId id="256"/>
            <p14:sldId id="333"/>
          </p14:sldIdLst>
        </p14:section>
        <p14:section name="Introduction" id="{728FD7D4-CBF1-D248-B5D1-FA269C6C3C14}">
          <p14:sldIdLst/>
        </p14:section>
        <p14:section name="Partie 1 / 1" id="{A79D4EFB-9CF9-3943-9035-0A46570BAF5F}">
          <p14:sldIdLst>
            <p14:sldId id="257"/>
            <p14:sldId id="261"/>
          </p14:sldIdLst>
        </p14:section>
        <p14:section name="Didier TRUCHOT" id="{A5344DAB-CB0D-1A4D-93FB-6355766E2F11}">
          <p14:sldIdLst>
            <p14:sldId id="643"/>
            <p14:sldId id="644"/>
            <p14:sldId id="645"/>
            <p14:sldId id="646"/>
            <p14:sldId id="647"/>
            <p14:sldId id="648"/>
            <p14:sldId id="649"/>
            <p14:sldId id="650"/>
            <p14:sldId id="651"/>
            <p14:sldId id="652"/>
            <p14:sldId id="653"/>
            <p14:sldId id="654"/>
            <p14:sldId id="655"/>
            <p14:sldId id="674"/>
            <p14:sldId id="657"/>
            <p14:sldId id="658"/>
            <p14:sldId id="659"/>
            <p14:sldId id="660"/>
            <p14:sldId id="661"/>
            <p14:sldId id="662"/>
            <p14:sldId id="663"/>
            <p14:sldId id="664"/>
            <p14:sldId id="665"/>
            <p14:sldId id="666"/>
            <p14:sldId id="667"/>
            <p14:sldId id="668"/>
            <p14:sldId id="669"/>
            <p14:sldId id="670"/>
            <p14:sldId id="671"/>
            <p14:sldId id="672"/>
            <p14:sldId id="673"/>
          </p14:sldIdLst>
        </p14:section>
        <p14:section name="Henri FARINA" id="{31121342-9548-024E-BB42-CD03B712CEF8}">
          <p14:sldIdLst>
            <p14:sldId id="340"/>
            <p14:sldId id="341"/>
            <p14:sldId id="342"/>
            <p14:sldId id="343"/>
            <p14:sldId id="344"/>
            <p14:sldId id="345"/>
            <p14:sldId id="346"/>
            <p14:sldId id="347"/>
            <p14:sldId id="348"/>
            <p14:sldId id="349"/>
            <p14:sldId id="350"/>
            <p14:sldId id="351"/>
            <p14:sldId id="352"/>
            <p14:sldId id="353"/>
            <p14:sldId id="354"/>
          </p14:sldIdLst>
        </p14:section>
        <p14:section name="Partie 1 / 2" id="{684EA568-7CC3-1242-82E8-3C948689572A}">
          <p14:sldIdLst>
            <p14:sldId id="355"/>
          </p14:sldIdLst>
        </p14:section>
        <p14:section name="Roselyne VASSEUR" id="{7B7DD217-F6C3-0948-B43A-F0E6828CBA40}">
          <p14:sldIdLst>
            <p14:sldId id="361"/>
            <p14:sldId id="356"/>
            <p14:sldId id="357"/>
            <p14:sldId id="429"/>
            <p14:sldId id="358"/>
            <p14:sldId id="359"/>
            <p14:sldId id="430"/>
            <p14:sldId id="360"/>
          </p14:sldIdLst>
        </p14:section>
        <p14:section name="François PAILLE" id="{554D7087-836D-F148-B375-8D5BD8A79B9A}">
          <p14:sldIdLst>
            <p14:sldId id="382"/>
            <p14:sldId id="383"/>
            <p14:sldId id="384"/>
            <p14:sldId id="385"/>
            <p14:sldId id="391"/>
            <p14:sldId id="392"/>
            <p14:sldId id="393"/>
            <p14:sldId id="394"/>
            <p14:sldId id="395"/>
            <p14:sldId id="396"/>
            <p14:sldId id="397"/>
            <p14:sldId id="398"/>
            <p14:sldId id="399"/>
            <p14:sldId id="400"/>
            <p14:sldId id="401"/>
            <p14:sldId id="402"/>
            <p14:sldId id="403"/>
            <p14:sldId id="404"/>
            <p14:sldId id="405"/>
            <p14:sldId id="406"/>
          </p14:sldIdLst>
        </p14:section>
        <p14:section name="J-L TERRA" id="{EB67BDD3-EF7E-394C-B9EA-F31F6BCD962C}">
          <p14:sldIdLst>
            <p14:sldId id="407"/>
            <p14:sldId id="408"/>
            <p14:sldId id="412"/>
            <p14:sldId id="424"/>
            <p14:sldId id="425"/>
            <p14:sldId id="415"/>
            <p14:sldId id="416"/>
            <p14:sldId id="417"/>
            <p14:sldId id="426"/>
            <p14:sldId id="419"/>
            <p14:sldId id="420"/>
            <p14:sldId id="421"/>
            <p14:sldId id="427"/>
            <p14:sldId id="428"/>
          </p14:sldIdLst>
        </p14:section>
        <p14:section name="Partie II" id="{5B09E9C4-6085-CF43-A249-80A3AB2F4B1C}">
          <p14:sldIdLst>
            <p14:sldId id="431"/>
            <p14:sldId id="432"/>
          </p14:sldIdLst>
        </p14:section>
        <p14:section name="DRUAIS" id="{D703ACE5-7EA7-5047-9A7C-A54B67A79ED9}">
          <p14:sldIdLst>
            <p14:sldId id="453"/>
            <p14:sldId id="454"/>
            <p14:sldId id="455"/>
            <p14:sldId id="456"/>
          </p14:sldIdLst>
        </p14:section>
        <p14:section name="ARZALIER DARET" id="{D2256932-E22B-C347-8CB4-2D4E27CE48E6}">
          <p14:sldIdLst>
            <p14:sldId id="433"/>
            <p14:sldId id="434"/>
            <p14:sldId id="435"/>
            <p14:sldId id="436"/>
            <p14:sldId id="437"/>
            <p14:sldId id="438"/>
            <p14:sldId id="439"/>
            <p14:sldId id="450"/>
            <p14:sldId id="441"/>
            <p14:sldId id="451"/>
            <p14:sldId id="443"/>
            <p14:sldId id="452"/>
            <p14:sldId id="445"/>
            <p14:sldId id="446"/>
            <p14:sldId id="447"/>
            <p14:sldId id="448"/>
            <p14:sldId id="449"/>
          </p14:sldIdLst>
        </p14:section>
        <p14:section name="GERAIN BREUZARD" id="{89677FC4-9A9C-7A46-A23C-A41C40C5A5B3}">
          <p14:sldIdLst>
            <p14:sldId id="457"/>
            <p14:sldId id="458"/>
            <p14:sldId id="464"/>
            <p14:sldId id="465"/>
            <p14:sldId id="466"/>
            <p14:sldId id="467"/>
            <p14:sldId id="468"/>
          </p14:sldIdLst>
        </p14:section>
        <p14:section name="Partie III" id="{FD2BB27F-EAA8-454B-8C85-9BA5DA9197DD}">
          <p14:sldIdLst>
            <p14:sldId id="469"/>
            <p14:sldId id="470"/>
          </p14:sldIdLst>
        </p14:section>
        <p14:section name="LANG" id="{5F126FD7-4AD7-2B4D-AAB8-67A2AFFE36DB}">
          <p14:sldIdLst>
            <p14:sldId id="471"/>
            <p14:sldId id="472"/>
            <p14:sldId id="480"/>
            <p14:sldId id="481"/>
            <p14:sldId id="482"/>
            <p14:sldId id="483"/>
            <p14:sldId id="484"/>
            <p14:sldId id="485"/>
            <p14:sldId id="486"/>
          </p14:sldIdLst>
        </p14:section>
        <p14:section name="GALAM" id="{52675865-DDD2-654D-9ABC-CF02A8E9A8D1}">
          <p14:sldIdLst>
            <p14:sldId id="497"/>
            <p14:sldId id="498"/>
            <p14:sldId id="489"/>
            <p14:sldId id="499"/>
            <p14:sldId id="500"/>
            <p14:sldId id="492"/>
            <p14:sldId id="493"/>
            <p14:sldId id="501"/>
            <p14:sldId id="502"/>
            <p14:sldId id="503"/>
          </p14:sldIdLst>
        </p14:section>
        <p14:section name="MOLLA" id="{ADC5722D-AE58-6F4C-BE72-6FC1B65BAD13}">
          <p14:sldIdLst>
            <p14:sldId id="513"/>
            <p14:sldId id="512"/>
            <p14:sldId id="506"/>
            <p14:sldId id="514"/>
            <p14:sldId id="508"/>
            <p14:sldId id="515"/>
            <p14:sldId id="516"/>
            <p14:sldId id="511"/>
          </p14:sldIdLst>
        </p14:section>
        <p14:section name="PAGUESSORHAYE" id="{73549E3F-25D5-6544-8398-82F12C824384}">
          <p14:sldIdLst>
            <p14:sldId id="517"/>
            <p14:sldId id="518"/>
            <p14:sldId id="519"/>
            <p14:sldId id="520"/>
            <p14:sldId id="521"/>
            <p14:sldId id="522"/>
            <p14:sldId id="523"/>
            <p14:sldId id="524"/>
            <p14:sldId id="525"/>
            <p14:sldId id="526"/>
            <p14:sldId id="527"/>
            <p14:sldId id="528"/>
            <p14:sldId id="529"/>
            <p14:sldId id="530"/>
            <p14:sldId id="531"/>
            <p14:sldId id="532"/>
            <p14:sldId id="533"/>
            <p14:sldId id="534"/>
            <p14:sldId id="535"/>
            <p14:sldId id="536"/>
            <p14:sldId id="537"/>
            <p14:sldId id="538"/>
          </p14:sldIdLst>
        </p14:section>
        <p14:section name="PArtie 4" id="{4D4BFFF5-AEA2-7A4A-BB52-BE4547B6034F}">
          <p14:sldIdLst>
            <p14:sldId id="539"/>
            <p14:sldId id="540"/>
          </p14:sldIdLst>
        </p14:section>
        <p14:section name="NAASSILA" id="{55916641-AA9A-5040-B775-B0AB9B06CC27}">
          <p14:sldIdLst>
            <p14:sldId id="555"/>
            <p14:sldId id="556"/>
            <p14:sldId id="557"/>
            <p14:sldId id="558"/>
            <p14:sldId id="559"/>
            <p14:sldId id="560"/>
            <p14:sldId id="561"/>
            <p14:sldId id="562"/>
          </p14:sldIdLst>
        </p14:section>
        <p14:section name="BROUSSE" id="{F7766D06-C3EB-0E40-8267-AFE4A70AB3B0}">
          <p14:sldIdLst>
            <p14:sldId id="575"/>
            <p14:sldId id="679"/>
            <p14:sldId id="680"/>
            <p14:sldId id="681"/>
            <p14:sldId id="682"/>
            <p14:sldId id="683"/>
            <p14:sldId id="684"/>
            <p14:sldId id="685"/>
            <p14:sldId id="686"/>
            <p14:sldId id="687"/>
          </p14:sldIdLst>
        </p14:section>
        <p14:section name="PERNEY" id="{9DCD1432-CBC7-F141-872E-8434A98D79A7}">
          <p14:sldIdLst>
            <p14:sldId id="541"/>
            <p14:sldId id="542"/>
            <p14:sldId id="543"/>
            <p14:sldId id="544"/>
            <p14:sldId id="545"/>
            <p14:sldId id="546"/>
            <p14:sldId id="547"/>
            <p14:sldId id="548"/>
            <p14:sldId id="549"/>
            <p14:sldId id="550"/>
            <p14:sldId id="551"/>
            <p14:sldId id="552"/>
            <p14:sldId id="553"/>
            <p14:sldId id="554"/>
          </p14:sldIdLst>
        </p14:section>
        <p14:section name="CARAYON" id="{3039C94E-5846-B140-BCEA-F2F1A4AB60C9}">
          <p14:sldIdLst>
            <p14:sldId id="566"/>
            <p14:sldId id="574"/>
            <p14:sldId id="567"/>
            <p14:sldId id="568"/>
            <p14:sldId id="569"/>
            <p14:sldId id="570"/>
            <p14:sldId id="571"/>
            <p14:sldId id="572"/>
            <p14:sldId id="573"/>
          </p14:sldIdLst>
        </p14:section>
        <p14:section name="Partie 5" id="{1956383B-7AC3-D44C-9C87-F554C735AC73}">
          <p14:sldIdLst>
            <p14:sldId id="576"/>
            <p14:sldId id="577"/>
          </p14:sldIdLst>
        </p14:section>
        <p14:section name="KOSSOVSKY" id="{1F5CAE47-25E3-514A-B3F7-F6382489D9A5}">
          <p14:sldIdLst>
            <p14:sldId id="578"/>
            <p14:sldId id="579"/>
            <p14:sldId id="580"/>
            <p14:sldId id="581"/>
            <p14:sldId id="582"/>
            <p14:sldId id="583"/>
            <p14:sldId id="584"/>
            <p14:sldId id="585"/>
            <p14:sldId id="586"/>
            <p14:sldId id="587"/>
            <p14:sldId id="588"/>
            <p14:sldId id="591"/>
            <p14:sldId id="592"/>
          </p14:sldIdLst>
        </p14:section>
        <p14:section name="ARTEMAN" id="{F09969F6-5B12-1148-AF8F-3B15165459E7}">
          <p14:sldIdLst>
            <p14:sldId id="593"/>
            <p14:sldId id="594"/>
            <p14:sldId id="595"/>
            <p14:sldId id="596"/>
            <p14:sldId id="597"/>
            <p14:sldId id="598"/>
            <p14:sldId id="599"/>
            <p14:sldId id="600"/>
            <p14:sldId id="601"/>
            <p14:sldId id="602"/>
            <p14:sldId id="603"/>
            <p14:sldId id="604"/>
            <p14:sldId id="605"/>
            <p14:sldId id="606"/>
          </p14:sldIdLst>
        </p14:section>
        <p14:section name="YONNET" id="{374773D2-E649-EA4A-8A95-1C4C548B532E}">
          <p14:sldIdLst>
            <p14:sldId id="607"/>
            <p14:sldId id="608"/>
            <p14:sldId id="609"/>
            <p14:sldId id="610"/>
            <p14:sldId id="611"/>
            <p14:sldId id="612"/>
            <p14:sldId id="613"/>
            <p14:sldId id="614"/>
            <p14:sldId id="615"/>
            <p14:sldId id="616"/>
          </p14:sldIdLst>
        </p14:section>
        <p14:section name="GACHE" id="{3EFED9AF-FD9E-6748-A8B5-002E18701DCB}">
          <p14:sldIdLst>
            <p14:sldId id="617"/>
            <p14:sldId id="637"/>
            <p14:sldId id="638"/>
            <p14:sldId id="620"/>
            <p14:sldId id="639"/>
            <p14:sldId id="640"/>
            <p14:sldId id="641"/>
            <p14:sldId id="642"/>
            <p14:sldId id="625"/>
            <p14:sldId id="626"/>
            <p14:sldId id="627"/>
            <p14:sldId id="628"/>
            <p14:sldId id="675"/>
            <p14:sldId id="676"/>
            <p14:sldId id="677"/>
            <p14:sldId id="678"/>
            <p14:sldId id="629"/>
            <p14:sldId id="630"/>
            <p14:sldId id="631"/>
            <p14:sldId id="632"/>
            <p14:sldId id="633"/>
            <p14:sldId id="634"/>
          </p14:sldIdLst>
        </p14:section>
        <p14:section name="Synthèse" id="{57B6EF49-A5B8-7549-A446-8F15AB7531B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90" autoAdjust="0"/>
    <p:restoredTop sz="94723" autoAdjust="0"/>
  </p:normalViewPr>
  <p:slideViewPr>
    <p:cSldViewPr snapToGrid="0" snapToObjects="1">
      <p:cViewPr varScale="1">
        <p:scale>
          <a:sx n="72" d="100"/>
          <a:sy n="72" d="100"/>
        </p:scale>
        <p:origin x="-120" y="-272"/>
      </p:cViewPr>
      <p:guideLst>
        <p:guide orient="horz" pos="2160"/>
        <p:guide pos="2880"/>
      </p:guideLst>
    </p:cSldViewPr>
  </p:slideViewPr>
  <p:outlineViewPr>
    <p:cViewPr>
      <p:scale>
        <a:sx n="33" d="100"/>
        <a:sy n="33" d="100"/>
      </p:scale>
      <p:origin x="56" y="14664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60" Type="http://schemas.openxmlformats.org/officeDocument/2006/relationships/slide" Target="slides/slide259.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61" Type="http://schemas.openxmlformats.org/officeDocument/2006/relationships/slide" Target="slides/slide260.xml"/><Relationship Id="rId262" Type="http://schemas.openxmlformats.org/officeDocument/2006/relationships/slide" Target="slides/slide261.xml"/><Relationship Id="rId263" Type="http://schemas.openxmlformats.org/officeDocument/2006/relationships/slide" Target="slides/slide262.xml"/><Relationship Id="rId264" Type="http://schemas.openxmlformats.org/officeDocument/2006/relationships/slide" Target="slides/slide263.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265" Type="http://schemas.openxmlformats.org/officeDocument/2006/relationships/slide" Target="slides/slide264.xml"/><Relationship Id="rId266" Type="http://schemas.openxmlformats.org/officeDocument/2006/relationships/slide" Target="slides/slide265.xml"/><Relationship Id="rId267" Type="http://schemas.openxmlformats.org/officeDocument/2006/relationships/slide" Target="slides/slide266.xml"/><Relationship Id="rId268" Type="http://schemas.openxmlformats.org/officeDocument/2006/relationships/slide" Target="slides/slide267.xml"/><Relationship Id="rId269" Type="http://schemas.openxmlformats.org/officeDocument/2006/relationships/slide" Target="slides/slide26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70" Type="http://schemas.openxmlformats.org/officeDocument/2006/relationships/slide" Target="slides/slide26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271" Type="http://schemas.openxmlformats.org/officeDocument/2006/relationships/slide" Target="slides/slide270.xml"/><Relationship Id="rId272" Type="http://schemas.openxmlformats.org/officeDocument/2006/relationships/slide" Target="slides/slide271.xml"/><Relationship Id="rId273" Type="http://schemas.openxmlformats.org/officeDocument/2006/relationships/slide" Target="slides/slide272.xml"/><Relationship Id="rId274" Type="http://schemas.openxmlformats.org/officeDocument/2006/relationships/slide" Target="slides/slide273.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275" Type="http://schemas.openxmlformats.org/officeDocument/2006/relationships/slide" Target="slides/slide274.xml"/><Relationship Id="rId276" Type="http://schemas.openxmlformats.org/officeDocument/2006/relationships/slide" Target="slides/slide275.xml"/><Relationship Id="rId277" Type="http://schemas.openxmlformats.org/officeDocument/2006/relationships/slide" Target="slides/slide276.xml"/><Relationship Id="rId278" Type="http://schemas.openxmlformats.org/officeDocument/2006/relationships/slide" Target="slides/slide277.xml"/><Relationship Id="rId279" Type="http://schemas.openxmlformats.org/officeDocument/2006/relationships/slide" Target="slides/slide2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280" Type="http://schemas.openxmlformats.org/officeDocument/2006/relationships/notesMaster" Target="notesMasters/notesMaster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81" Type="http://schemas.openxmlformats.org/officeDocument/2006/relationships/handoutMaster" Target="handoutMasters/handoutMaster1.xml"/><Relationship Id="rId282" Type="http://schemas.openxmlformats.org/officeDocument/2006/relationships/printerSettings" Target="printerSettings/printerSettings1.bin"/><Relationship Id="rId283" Type="http://schemas.openxmlformats.org/officeDocument/2006/relationships/presProps" Target="presProps.xml"/><Relationship Id="rId284" Type="http://schemas.openxmlformats.org/officeDocument/2006/relationships/viewProps" Target="viewProps.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285" Type="http://schemas.openxmlformats.org/officeDocument/2006/relationships/theme" Target="theme/theme1.xml"/><Relationship Id="rId28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slide" Target="slides/slide234.xml"/><Relationship Id="rId236" Type="http://schemas.openxmlformats.org/officeDocument/2006/relationships/slide" Target="slides/slide235.xml"/><Relationship Id="rId237" Type="http://schemas.openxmlformats.org/officeDocument/2006/relationships/slide" Target="slides/slide236.xml"/><Relationship Id="rId238" Type="http://schemas.openxmlformats.org/officeDocument/2006/relationships/slide" Target="slides/slide237.xml"/><Relationship Id="rId239" Type="http://schemas.openxmlformats.org/officeDocument/2006/relationships/slide" Target="slides/slide2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40" Type="http://schemas.openxmlformats.org/officeDocument/2006/relationships/slide" Target="slides/slide239.xml"/><Relationship Id="rId241" Type="http://schemas.openxmlformats.org/officeDocument/2006/relationships/slide" Target="slides/slide240.xml"/><Relationship Id="rId242" Type="http://schemas.openxmlformats.org/officeDocument/2006/relationships/slide" Target="slides/slide241.xml"/><Relationship Id="rId243" Type="http://schemas.openxmlformats.org/officeDocument/2006/relationships/slide" Target="slides/slide242.xml"/><Relationship Id="rId244" Type="http://schemas.openxmlformats.org/officeDocument/2006/relationships/slide" Target="slides/slide243.xml"/><Relationship Id="rId245" Type="http://schemas.openxmlformats.org/officeDocument/2006/relationships/slide" Target="slides/slide244.xml"/><Relationship Id="rId246" Type="http://schemas.openxmlformats.org/officeDocument/2006/relationships/slide" Target="slides/slide245.xml"/><Relationship Id="rId247" Type="http://schemas.openxmlformats.org/officeDocument/2006/relationships/slide" Target="slides/slide246.xml"/><Relationship Id="rId248" Type="http://schemas.openxmlformats.org/officeDocument/2006/relationships/slide" Target="slides/slide247.xml"/><Relationship Id="rId249" Type="http://schemas.openxmlformats.org/officeDocument/2006/relationships/slide" Target="slides/slide2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50" Type="http://schemas.openxmlformats.org/officeDocument/2006/relationships/slide" Target="slides/slide249.xml"/><Relationship Id="rId251" Type="http://schemas.openxmlformats.org/officeDocument/2006/relationships/slide" Target="slides/slide250.xml"/><Relationship Id="rId252" Type="http://schemas.openxmlformats.org/officeDocument/2006/relationships/slide" Target="slides/slide251.xml"/><Relationship Id="rId253" Type="http://schemas.openxmlformats.org/officeDocument/2006/relationships/slide" Target="slides/slide252.xml"/><Relationship Id="rId254" Type="http://schemas.openxmlformats.org/officeDocument/2006/relationships/slide" Target="slides/slide253.xml"/><Relationship Id="rId255" Type="http://schemas.openxmlformats.org/officeDocument/2006/relationships/slide" Target="slides/slide254.xml"/><Relationship Id="rId256" Type="http://schemas.openxmlformats.org/officeDocument/2006/relationships/slide" Target="slides/slide255.xml"/><Relationship Id="rId257" Type="http://schemas.openxmlformats.org/officeDocument/2006/relationships/slide" Target="slides/slide256.xml"/><Relationship Id="rId258" Type="http://schemas.openxmlformats.org/officeDocument/2006/relationships/slide" Target="slides/slide257.xml"/><Relationship Id="rId259" Type="http://schemas.openxmlformats.org/officeDocument/2006/relationships/slide" Target="slides/slide258.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Classeur1" TargetMode="External"/></Relationships>
</file>

<file path=ppt/charts/_rels/chart10.xml.rels><?xml version="1.0" encoding="UTF-8" standalone="yes"?>
<Relationships xmlns="http://schemas.openxmlformats.org/package/2006/relationships"><Relationship Id="rId1" Type="http://schemas.openxmlformats.org/officeDocument/2006/relationships/package" Target="../embeddings/Feuille_Microsoft_Excel9.xlsx"/></Relationships>
</file>

<file path=ppt/charts/_rels/chart100.xml.rels><?xml version="1.0" encoding="UTF-8" standalone="yes"?>
<Relationships xmlns="http://schemas.openxmlformats.org/package/2006/relationships"><Relationship Id="rId1" Type="http://schemas.openxmlformats.org/officeDocument/2006/relationships/package" Target="../embeddings/Feuille_Microsoft_Excel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Feuille_Microsoft_Excel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Feuille_Microsoft_Excel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Feuille_Microsoft_Excel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Feuille_Microsoft_Excel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Feuille_Microsoft_Excel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Feuille_Microsoft_Excel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Feuille_Microsoft_Excel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Feuille_Microsoft_Excel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Feuille_Microsoft_Excel108.xlsx"/></Relationships>
</file>

<file path=ppt/charts/_rels/chart11.xml.rels><?xml version="1.0" encoding="UTF-8" standalone="yes"?>
<Relationships xmlns="http://schemas.openxmlformats.org/package/2006/relationships"><Relationship Id="rId1" Type="http://schemas.openxmlformats.org/officeDocument/2006/relationships/package" Target="../embeddings/Feuille_Microsoft_Excel10.xlsx"/></Relationships>
</file>

<file path=ppt/charts/_rels/chart110.xml.rels><?xml version="1.0" encoding="UTF-8" standalone="yes"?>
<Relationships xmlns="http://schemas.openxmlformats.org/package/2006/relationships"><Relationship Id="rId1" Type="http://schemas.openxmlformats.org/officeDocument/2006/relationships/package" Target="../embeddings/Feuille_Microsoft_Excel109.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Feuille_Microsoft_Excel110.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Feuille_Microsoft_Excel111.xlsx"/></Relationships>
</file>

<file path=ppt/charts/_rels/chart113.xml.rels><?xml version="1.0" encoding="UTF-8" standalone="yes"?>
<Relationships xmlns="http://schemas.openxmlformats.org/package/2006/relationships"><Relationship Id="rId1" Type="http://schemas.openxmlformats.org/officeDocument/2006/relationships/package" Target="../embeddings/Feuille_Microsoft_Excel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Feuille_Microsoft_Excel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Feuille_Microsoft_Excel114.xlsx"/></Relationships>
</file>

<file path=ppt/charts/_rels/chart116.xml.rels><?xml version="1.0" encoding="UTF-8" standalone="yes"?>
<Relationships xmlns="http://schemas.openxmlformats.org/package/2006/relationships"><Relationship Id="rId1" Type="http://schemas.openxmlformats.org/officeDocument/2006/relationships/package" Target="../embeddings/Feuille_Microsoft_Excel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Feuille_Microsoft_Excel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Feuille_Microsoft_Excel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Feuille_Microsoft_Excel118.xlsx"/></Relationships>
</file>

<file path=ppt/charts/_rels/chart12.xml.rels><?xml version="1.0" encoding="UTF-8" standalone="yes"?>
<Relationships xmlns="http://schemas.openxmlformats.org/package/2006/relationships"><Relationship Id="rId1" Type="http://schemas.openxmlformats.org/officeDocument/2006/relationships/package" Target="../embeddings/Feuille_Microsoft_Excel11.xlsx"/></Relationships>
</file>

<file path=ppt/charts/_rels/chart120.xml.rels><?xml version="1.0" encoding="UTF-8" standalone="yes"?>
<Relationships xmlns="http://schemas.openxmlformats.org/package/2006/relationships"><Relationship Id="rId1" Type="http://schemas.openxmlformats.org/officeDocument/2006/relationships/package" Target="../embeddings/Feuille_Microsoft_Excel119.xlsx"/></Relationships>
</file>

<file path=ppt/charts/_rels/chart121.xml.rels><?xml version="1.0" encoding="UTF-8" standalone="yes"?>
<Relationships xmlns="http://schemas.openxmlformats.org/package/2006/relationships"><Relationship Id="rId1" Type="http://schemas.openxmlformats.org/officeDocument/2006/relationships/package" Target="../embeddings/Feuille_Microsoft_Excel120.xlsx"/></Relationships>
</file>

<file path=ppt/charts/_rels/chart122.xml.rels><?xml version="1.0" encoding="UTF-8" standalone="yes"?>
<Relationships xmlns="http://schemas.openxmlformats.org/package/2006/relationships"><Relationship Id="rId1" Type="http://schemas.openxmlformats.org/officeDocument/2006/relationships/package" Target="../embeddings/Feuille_Microsoft_Excel121.xlsx"/></Relationships>
</file>

<file path=ppt/charts/_rels/chart123.xml.rels><?xml version="1.0" encoding="UTF-8" standalone="yes"?>
<Relationships xmlns="http://schemas.openxmlformats.org/package/2006/relationships"><Relationship Id="rId1" Type="http://schemas.openxmlformats.org/officeDocument/2006/relationships/package" Target="../embeddings/Feuille_Microsoft_Excel122.xlsx"/></Relationships>
</file>

<file path=ppt/charts/_rels/chart124.xml.rels><?xml version="1.0" encoding="UTF-8" standalone="yes"?>
<Relationships xmlns="http://schemas.openxmlformats.org/package/2006/relationships"><Relationship Id="rId1" Type="http://schemas.openxmlformats.org/officeDocument/2006/relationships/package" Target="../embeddings/Feuille_Microsoft_Excel123.xlsx"/></Relationships>
</file>

<file path=ppt/charts/_rels/chart125.xml.rels><?xml version="1.0" encoding="UTF-8" standalone="yes"?>
<Relationships xmlns="http://schemas.openxmlformats.org/package/2006/relationships"><Relationship Id="rId1" Type="http://schemas.openxmlformats.org/officeDocument/2006/relationships/package" Target="../embeddings/Feuille_Microsoft_Excel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Feuille_Microsoft_Excel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Feuille_Microsoft_Excel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Feuille_Microsoft_Excel127.xlsx"/></Relationships>
</file>

<file path=ppt/charts/_rels/chart129.xml.rels><?xml version="1.0" encoding="UTF-8" standalone="yes"?>
<Relationships xmlns="http://schemas.openxmlformats.org/package/2006/relationships"><Relationship Id="rId1" Type="http://schemas.openxmlformats.org/officeDocument/2006/relationships/package" Target="../embeddings/Feuille_Microsoft_Excel128.xlsx"/></Relationships>
</file>

<file path=ppt/charts/_rels/chart13.xml.rels><?xml version="1.0" encoding="UTF-8" standalone="yes"?>
<Relationships xmlns="http://schemas.openxmlformats.org/package/2006/relationships"><Relationship Id="rId1" Type="http://schemas.openxmlformats.org/officeDocument/2006/relationships/package" Target="../embeddings/Feuille_Microsoft_Excel12.xlsx"/></Relationships>
</file>

<file path=ppt/charts/_rels/chart130.xml.rels><?xml version="1.0" encoding="UTF-8" standalone="yes"?>
<Relationships xmlns="http://schemas.openxmlformats.org/package/2006/relationships"><Relationship Id="rId1" Type="http://schemas.openxmlformats.org/officeDocument/2006/relationships/package" Target="../embeddings/Feuille_Microsoft_Excel129.xlsx"/></Relationships>
</file>

<file path=ppt/charts/_rels/chart131.xml.rels><?xml version="1.0" encoding="UTF-8" standalone="yes"?>
<Relationships xmlns="http://schemas.openxmlformats.org/package/2006/relationships"><Relationship Id="rId1" Type="http://schemas.openxmlformats.org/officeDocument/2006/relationships/package" Target="../embeddings/Feuille_Microsoft_Excel130.xlsx"/></Relationships>
</file>

<file path=ppt/charts/_rels/chart132.xml.rels><?xml version="1.0" encoding="UTF-8" standalone="yes"?>
<Relationships xmlns="http://schemas.openxmlformats.org/package/2006/relationships"><Relationship Id="rId1" Type="http://schemas.openxmlformats.org/officeDocument/2006/relationships/package" Target="../embeddings/Feuille_Microsoft_Excel131.xlsx"/></Relationships>
</file>

<file path=ppt/charts/_rels/chart133.xml.rels><?xml version="1.0" encoding="UTF-8" standalone="yes"?>
<Relationships xmlns="http://schemas.openxmlformats.org/package/2006/relationships"><Relationship Id="rId1" Type="http://schemas.openxmlformats.org/officeDocument/2006/relationships/package" Target="../embeddings/Feuille_Microsoft_Excel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Feuille_Microsoft_Excel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Feuille_Microsoft_Excel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Feuille_Microsoft_Excel135.xlsx"/></Relationships>
</file>

<file path=ppt/charts/_rels/chart137.xml.rels><?xml version="1.0" encoding="UTF-8" standalone="yes"?>
<Relationships xmlns="http://schemas.openxmlformats.org/package/2006/relationships"><Relationship Id="rId1" Type="http://schemas.openxmlformats.org/officeDocument/2006/relationships/package" Target="../embeddings/Feuille_Microsoft_Excel136.xlsx"/></Relationships>
</file>

<file path=ppt/charts/_rels/chart138.xml.rels><?xml version="1.0" encoding="UTF-8" standalone="yes"?>
<Relationships xmlns="http://schemas.openxmlformats.org/package/2006/relationships"><Relationship Id="rId1" Type="http://schemas.openxmlformats.org/officeDocument/2006/relationships/package" Target="../embeddings/Feuille_Microsoft_Excel137.xlsx"/></Relationships>
</file>

<file path=ppt/charts/_rels/chart139.xml.rels><?xml version="1.0" encoding="UTF-8" standalone="yes"?>
<Relationships xmlns="http://schemas.openxmlformats.org/package/2006/relationships"><Relationship Id="rId1" Type="http://schemas.openxmlformats.org/officeDocument/2006/relationships/package" Target="../embeddings/Feuille_Microsoft_Excel138.xlsx"/></Relationships>
</file>

<file path=ppt/charts/_rels/chart14.xml.rels><?xml version="1.0" encoding="UTF-8" standalone="yes"?>
<Relationships xmlns="http://schemas.openxmlformats.org/package/2006/relationships"><Relationship Id="rId1" Type="http://schemas.openxmlformats.org/officeDocument/2006/relationships/package" Target="../embeddings/Feuille_Microsoft_Excel13.xlsx"/></Relationships>
</file>

<file path=ppt/charts/_rels/chart140.xml.rels><?xml version="1.0" encoding="UTF-8" standalone="yes"?>
<Relationships xmlns="http://schemas.openxmlformats.org/package/2006/relationships"><Relationship Id="rId1" Type="http://schemas.openxmlformats.org/officeDocument/2006/relationships/package" Target="../embeddings/Feuille_Microsoft_Excel139.xlsx"/></Relationships>
</file>

<file path=ppt/charts/_rels/chart141.xml.rels><?xml version="1.0" encoding="UTF-8" standalone="yes"?>
<Relationships xmlns="http://schemas.openxmlformats.org/package/2006/relationships"><Relationship Id="rId1" Type="http://schemas.openxmlformats.org/officeDocument/2006/relationships/package" Target="../embeddings/Feuille_Microsoft_Excel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Feuille_Microsoft_Excel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Feuille_Microsoft_Excel142.xlsx"/></Relationships>
</file>

<file path=ppt/charts/_rels/chart144.xml.rels><?xml version="1.0" encoding="UTF-8" standalone="yes"?>
<Relationships xmlns="http://schemas.openxmlformats.org/package/2006/relationships"><Relationship Id="rId1" Type="http://schemas.openxmlformats.org/officeDocument/2006/relationships/package" Target="../embeddings/Feuille_Microsoft_Excel143.xlsx"/></Relationships>
</file>

<file path=ppt/charts/_rels/chart145.xml.rels><?xml version="1.0" encoding="UTF-8" standalone="yes"?>
<Relationships xmlns="http://schemas.openxmlformats.org/package/2006/relationships"><Relationship Id="rId1" Type="http://schemas.openxmlformats.org/officeDocument/2006/relationships/package" Target="../embeddings/Feuille_Microsoft_Excel144.xlsx"/></Relationships>
</file>

<file path=ppt/charts/_rels/chart146.xml.rels><?xml version="1.0" encoding="UTF-8" standalone="yes"?>
<Relationships xmlns="http://schemas.openxmlformats.org/package/2006/relationships"><Relationship Id="rId1" Type="http://schemas.openxmlformats.org/officeDocument/2006/relationships/package" Target="../embeddings/Feuille_Microsoft_Excel145.xlsx"/></Relationships>
</file>

<file path=ppt/charts/_rels/chart147.xml.rels><?xml version="1.0" encoding="UTF-8" standalone="yes"?>
<Relationships xmlns="http://schemas.openxmlformats.org/package/2006/relationships"><Relationship Id="rId1" Type="http://schemas.openxmlformats.org/officeDocument/2006/relationships/package" Target="../embeddings/Feuille_Microsoft_Excel146.xlsx"/></Relationships>
</file>

<file path=ppt/charts/_rels/chart148.xml.rels><?xml version="1.0" encoding="UTF-8" standalone="yes"?>
<Relationships xmlns="http://schemas.openxmlformats.org/package/2006/relationships"><Relationship Id="rId1" Type="http://schemas.openxmlformats.org/officeDocument/2006/relationships/package" Target="../embeddings/Feuille_Microsoft_Excel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Feuille_Microsoft_Excel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Feuille_Microsoft_Excel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Feuille_Microsoft_Excel149.xlsx"/></Relationships>
</file>

<file path=ppt/charts/_rels/chart151.xml.rels><?xml version="1.0" encoding="UTF-8" standalone="yes"?>
<Relationships xmlns="http://schemas.openxmlformats.org/package/2006/relationships"><Relationship Id="rId1" Type="http://schemas.openxmlformats.org/officeDocument/2006/relationships/package" Target="../embeddings/Feuille_Microsoft_Excel150.xlsx"/></Relationships>
</file>

<file path=ppt/charts/_rels/chart152.xml.rels><?xml version="1.0" encoding="UTF-8" standalone="yes"?>
<Relationships xmlns="http://schemas.openxmlformats.org/package/2006/relationships"><Relationship Id="rId1" Type="http://schemas.openxmlformats.org/officeDocument/2006/relationships/package" Target="../embeddings/Feuille_Microsoft_Excel151.xlsx"/></Relationships>
</file>

<file path=ppt/charts/_rels/chart153.xml.rels><?xml version="1.0" encoding="UTF-8" standalone="yes"?>
<Relationships xmlns="http://schemas.openxmlformats.org/package/2006/relationships"><Relationship Id="rId1" Type="http://schemas.openxmlformats.org/officeDocument/2006/relationships/package" Target="../embeddings/Feuille_Microsoft_Excel152.xlsx"/></Relationships>
</file>

<file path=ppt/charts/_rels/chart154.xml.rels><?xml version="1.0" encoding="UTF-8" standalone="yes"?>
<Relationships xmlns="http://schemas.openxmlformats.org/package/2006/relationships"><Relationship Id="rId1" Type="http://schemas.openxmlformats.org/officeDocument/2006/relationships/package" Target="../embeddings/Feuille_Microsoft_Excel153.xlsx"/></Relationships>
</file>

<file path=ppt/charts/_rels/chart155.xml.rels><?xml version="1.0" encoding="UTF-8" standalone="yes"?>
<Relationships xmlns="http://schemas.openxmlformats.org/package/2006/relationships"><Relationship Id="rId1" Type="http://schemas.openxmlformats.org/officeDocument/2006/relationships/package" Target="../embeddings/Feuille_Microsoft_Excel154.xlsx"/></Relationships>
</file>

<file path=ppt/charts/_rels/chart156.xml.rels><?xml version="1.0" encoding="UTF-8" standalone="yes"?>
<Relationships xmlns="http://schemas.openxmlformats.org/package/2006/relationships"><Relationship Id="rId1" Type="http://schemas.openxmlformats.org/officeDocument/2006/relationships/package" Target="../embeddings/Feuille_Microsoft_Excel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Feuille_Microsoft_Excel156.xlsx"/></Relationships>
</file>

<file path=ppt/charts/_rels/chart158.xml.rels><?xml version="1.0" encoding="UTF-8" standalone="yes"?>
<Relationships xmlns="http://schemas.openxmlformats.org/package/2006/relationships"><Relationship Id="rId1" Type="http://schemas.openxmlformats.org/officeDocument/2006/relationships/package" Target="../embeddings/Feuille_Microsoft_Excel157.xlsx"/></Relationships>
</file>

<file path=ppt/charts/_rels/chart159.xml.rels><?xml version="1.0" encoding="UTF-8" standalone="yes"?>
<Relationships xmlns="http://schemas.openxmlformats.org/package/2006/relationships"><Relationship Id="rId1" Type="http://schemas.openxmlformats.org/officeDocument/2006/relationships/package" Target="../embeddings/Feuille_Microsoft_Excel158.xlsx"/></Relationships>
</file>

<file path=ppt/charts/_rels/chart16.xml.rels><?xml version="1.0" encoding="UTF-8" standalone="yes"?>
<Relationships xmlns="http://schemas.openxmlformats.org/package/2006/relationships"><Relationship Id="rId1" Type="http://schemas.openxmlformats.org/officeDocument/2006/relationships/package" Target="../embeddings/Feuille_Microsoft_Excel15.xlsx"/></Relationships>
</file>

<file path=ppt/charts/_rels/chart160.xml.rels><?xml version="1.0" encoding="UTF-8" standalone="yes"?>
<Relationships xmlns="http://schemas.openxmlformats.org/package/2006/relationships"><Relationship Id="rId1" Type="http://schemas.openxmlformats.org/officeDocument/2006/relationships/package" Target="../embeddings/Feuille_Microsoft_Excel159.xlsx"/></Relationships>
</file>

<file path=ppt/charts/_rels/chart161.xml.rels><?xml version="1.0" encoding="UTF-8" standalone="yes"?>
<Relationships xmlns="http://schemas.openxmlformats.org/package/2006/relationships"><Relationship Id="rId1" Type="http://schemas.openxmlformats.org/officeDocument/2006/relationships/package" Target="../embeddings/Feuille_Microsoft_Excel160.xlsx"/></Relationships>
</file>

<file path=ppt/charts/_rels/chart162.xml.rels><?xml version="1.0" encoding="UTF-8" standalone="yes"?>
<Relationships xmlns="http://schemas.openxmlformats.org/package/2006/relationships"><Relationship Id="rId1" Type="http://schemas.openxmlformats.org/officeDocument/2006/relationships/oleObject" Target="file:///C:\Users\Antoine\Dropbox%20(Kynos)\W\2%20-%20SUIVI_COMMERCIAL\--------%20Suivi%20perso%20--------2015.xlsx" TargetMode="External"/></Relationships>
</file>

<file path=ppt/charts/_rels/chart163.xml.rels><?xml version="1.0" encoding="UTF-8" standalone="yes"?>
<Relationships xmlns="http://schemas.openxmlformats.org/package/2006/relationships"><Relationship Id="rId1" Type="http://schemas.openxmlformats.org/officeDocument/2006/relationships/package" Target="../embeddings/Feuille_Microsoft_Excel161.xlsx"/></Relationships>
</file>

<file path=ppt/charts/_rels/chart164.xml.rels><?xml version="1.0" encoding="UTF-8" standalone="yes"?>
<Relationships xmlns="http://schemas.openxmlformats.org/package/2006/relationships"><Relationship Id="rId1" Type="http://schemas.openxmlformats.org/officeDocument/2006/relationships/oleObject" Target="file:///E:\Antoni%20Arteman\Fundaci&#243;%20Galatea%20-%20PAIMM\Congressos%20i%20Jornades\Presentacions\2015\Par&#237;s%2002-12-15\Taules.xlsx" TargetMode="External"/></Relationships>
</file>

<file path=ppt/charts/_rels/chart165.xml.rels><?xml version="1.0" encoding="UTF-8" standalone="yes"?>
<Relationships xmlns="http://schemas.openxmlformats.org/package/2006/relationships"><Relationship Id="rId1" Type="http://schemas.openxmlformats.org/officeDocument/2006/relationships/oleObject" Target="file:///E:\Antoni%20Arteman\Fundaci&#243;%20Galatea%20-%20PAIMM\Congressos%20i%20Jornades\Presentacions\2015\Par&#237;s%2002-12-15\Taules.xlsx" TargetMode="External"/></Relationships>
</file>

<file path=ppt/charts/_rels/chart166.xml.rels><?xml version="1.0" encoding="UTF-8" standalone="yes"?>
<Relationships xmlns="http://schemas.openxmlformats.org/package/2006/relationships"><Relationship Id="rId1" Type="http://schemas.openxmlformats.org/officeDocument/2006/relationships/oleObject" Target="file:///E:\Antoni%20Arteman\Fundaci&#243;%20Galatea%20-%20PAIMM\Congressos%20i%20Jornades\Presentacions\2015\Par&#237;s%2002-12-15\Taules.xlsx" TargetMode="External"/></Relationships>
</file>

<file path=ppt/charts/_rels/chart167.xml.rels><?xml version="1.0" encoding="UTF-8" standalone="yes"?>
<Relationships xmlns="http://schemas.openxmlformats.org/package/2006/relationships"><Relationship Id="rId1" Type="http://schemas.openxmlformats.org/officeDocument/2006/relationships/oleObject" Target="file:///E:\Antoni%20Arteman\Fundaci&#243;%20Galatea%20-%20PAIMM\Congressos%20i%20Jornades\Presentacions\2015\Par&#237;s%2002-12-15\Taules.xlsx" TargetMode="External"/></Relationships>
</file>

<file path=ppt/charts/_rels/chart168.xml.rels><?xml version="1.0" encoding="UTF-8" standalone="yes"?>
<Relationships xmlns="http://schemas.openxmlformats.org/package/2006/relationships"><Relationship Id="rId1" Type="http://schemas.openxmlformats.org/officeDocument/2006/relationships/oleObject" Target="file:///E:\Antoni%20Arteman\Fundaci&#243;%20Galatea%20-%20PAIMM\Congressos%20i%20Jornades\Presentacions\2015\Par&#237;s%2002-12-15\Taules.xlsx" TargetMode="External"/></Relationships>
</file>

<file path=ppt/charts/_rels/chart169.xml.rels><?xml version="1.0" encoding="UTF-8" standalone="yes"?>
<Relationships xmlns="http://schemas.openxmlformats.org/package/2006/relationships"><Relationship Id="rId1" Type="http://schemas.openxmlformats.org/officeDocument/2006/relationships/oleObject" Target="file:///E:\Antoni%20Arteman\Fundaci&#243;%20Galatea%20-%20PAIMM\Congressos%20i%20Jornades\Presentacions\2015\Par&#237;s%2002-12-15\Taules.xlsx" TargetMode="External"/></Relationships>
</file>

<file path=ppt/charts/_rels/chart17.xml.rels><?xml version="1.0" encoding="UTF-8" standalone="yes"?>
<Relationships xmlns="http://schemas.openxmlformats.org/package/2006/relationships"><Relationship Id="rId1" Type="http://schemas.openxmlformats.org/officeDocument/2006/relationships/package" Target="../embeddings/Feuille_Microsoft_Excel16.xlsx"/></Relationships>
</file>

<file path=ppt/charts/_rels/chart170.xml.rels><?xml version="1.0" encoding="UTF-8" standalone="yes"?>
<Relationships xmlns="http://schemas.openxmlformats.org/package/2006/relationships"><Relationship Id="rId1" Type="http://schemas.openxmlformats.org/officeDocument/2006/relationships/oleObject" Target="file:///E:\Antoni%20Arteman\Fundaci&#243;%20Galatea%20-%20PAIMM\Congressos%20i%20Jornades\Presentacions\2015\Par&#237;s%2002-12-15\Taules.xlsx" TargetMode="External"/></Relationships>
</file>

<file path=ppt/charts/_rels/chart171.xml.rels><?xml version="1.0" encoding="UTF-8" standalone="yes"?>
<Relationships xmlns="http://schemas.openxmlformats.org/package/2006/relationships"><Relationship Id="rId1" Type="http://schemas.openxmlformats.org/officeDocument/2006/relationships/oleObject" Target="file:///E:\Antoni%20Arteman\Fundaci&#243;%20Galatea%20-%20PAIMM\Congressos%20i%20Jornades\Presentacions\2015\Par&#237;s%2002-12-15\Taules.xlsx" TargetMode="External"/></Relationships>
</file>

<file path=ppt/charts/_rels/chart172.xml.rels><?xml version="1.0" encoding="UTF-8" standalone="yes"?>
<Relationships xmlns="http://schemas.openxmlformats.org/package/2006/relationships"><Relationship Id="rId1" Type="http://schemas.openxmlformats.org/officeDocument/2006/relationships/oleObject" Target="file:///E:\Antoni%20Arteman\Fundaci&#243;%20Galatea%20-%20PAIMM\Congressos%20i%20Jornades\Presentacions\2015\Par&#237;s%2002-12-15\Taules.xlsx" TargetMode="External"/></Relationships>
</file>

<file path=ppt/charts/_rels/chart173.xml.rels><?xml version="1.0" encoding="UTF-8" standalone="yes"?>
<Relationships xmlns="http://schemas.openxmlformats.org/package/2006/relationships"><Relationship Id="rId1" Type="http://schemas.openxmlformats.org/officeDocument/2006/relationships/oleObject" Target="file:///E:\Antoni%20Arteman\Fundaci&#243;%20Galatea%20-%20PAIMM\Congressos%20i%20Jornades\Presentacions\2015\Par&#237;s%2002-12-15\Taules.xlsx" TargetMode="External"/></Relationships>
</file>

<file path=ppt/charts/_rels/chart174.xml.rels><?xml version="1.0" encoding="UTF-8" standalone="yes"?>
<Relationships xmlns="http://schemas.openxmlformats.org/package/2006/relationships"><Relationship Id="rId1" Type="http://schemas.openxmlformats.org/officeDocument/2006/relationships/oleObject" Target="file:///E:\Antoni%20Arteman\Fundaci&#243;%20Galatea%20-%20PAIMM\Congressos%20i%20Jornades\Presentacions\2015\Par&#237;s%2002-12-15\Taules.xlsx" TargetMode="External"/></Relationships>
</file>

<file path=ppt/charts/_rels/chart18.xml.rels><?xml version="1.0" encoding="UTF-8" standalone="yes"?>
<Relationships xmlns="http://schemas.openxmlformats.org/package/2006/relationships"><Relationship Id="rId1" Type="http://schemas.openxmlformats.org/officeDocument/2006/relationships/package" Target="../embeddings/Feuille_Microsoft_Excel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Feuille_Microsoft_Excel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Feuille_Microsoft_Excel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Feuille_Microsoft_Excel19.xlsx"/></Relationships>
</file>

<file path=ppt/charts/_rels/chart21.xml.rels><?xml version="1.0" encoding="UTF-8" standalone="yes"?>
<Relationships xmlns="http://schemas.openxmlformats.org/package/2006/relationships"><Relationship Id="rId1" Type="http://schemas.openxmlformats.org/officeDocument/2006/relationships/package" Target="../embeddings/Feuille_Microsoft_Excel20.xlsx"/></Relationships>
</file>

<file path=ppt/charts/_rels/chart22.xml.rels><?xml version="1.0" encoding="UTF-8" standalone="yes"?>
<Relationships xmlns="http://schemas.openxmlformats.org/package/2006/relationships"><Relationship Id="rId1" Type="http://schemas.openxmlformats.org/officeDocument/2006/relationships/package" Target="../embeddings/Feuille_Microsoft_Excel21.xlsx"/></Relationships>
</file>

<file path=ppt/charts/_rels/chart23.xml.rels><?xml version="1.0" encoding="UTF-8" standalone="yes"?>
<Relationships xmlns="http://schemas.openxmlformats.org/package/2006/relationships"><Relationship Id="rId1" Type="http://schemas.openxmlformats.org/officeDocument/2006/relationships/package" Target="../embeddings/Feuille_Microsoft_Excel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Feuille_Microsoft_Excel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Feuille_Microsoft_Excel24.xlsx"/></Relationships>
</file>

<file path=ppt/charts/_rels/chart26.xml.rels><?xml version="1.0" encoding="UTF-8" standalone="yes"?>
<Relationships xmlns="http://schemas.openxmlformats.org/package/2006/relationships"><Relationship Id="rId1" Type="http://schemas.openxmlformats.org/officeDocument/2006/relationships/package" Target="../embeddings/Feuille_Microsoft_Excel25.xlsx"/></Relationships>
</file>

<file path=ppt/charts/_rels/chart27.xml.rels><?xml version="1.0" encoding="UTF-8" standalone="yes"?>
<Relationships xmlns="http://schemas.openxmlformats.org/package/2006/relationships"><Relationship Id="rId1" Type="http://schemas.openxmlformats.org/officeDocument/2006/relationships/package" Target="../embeddings/Feuille_Microsoft_Excel26.xlsx"/></Relationships>
</file>

<file path=ppt/charts/_rels/chart28.xml.rels><?xml version="1.0" encoding="UTF-8" standalone="yes"?>
<Relationships xmlns="http://schemas.openxmlformats.org/package/2006/relationships"><Relationship Id="rId1" Type="http://schemas.openxmlformats.org/officeDocument/2006/relationships/package" Target="../embeddings/Feuille_Microsoft_Excel27.xlsx"/></Relationships>
</file>

<file path=ppt/charts/_rels/chart29.xml.rels><?xml version="1.0" encoding="UTF-8" standalone="yes"?>
<Relationships xmlns="http://schemas.openxmlformats.org/package/2006/relationships"><Relationship Id="rId1" Type="http://schemas.openxmlformats.org/officeDocument/2006/relationships/package" Target="../embeddings/Feuille_Microsoft_Excel28.xlsx"/></Relationships>
</file>

<file path=ppt/charts/_rels/chart3.xml.rels><?xml version="1.0" encoding="UTF-8" standalone="yes"?>
<Relationships xmlns="http://schemas.openxmlformats.org/package/2006/relationships"><Relationship Id="rId1" Type="http://schemas.openxmlformats.org/officeDocument/2006/relationships/package" Target="../embeddings/Feuille_Microsoft_Excel2.xlsx"/></Relationships>
</file>

<file path=ppt/charts/_rels/chart30.xml.rels><?xml version="1.0" encoding="UTF-8" standalone="yes"?>
<Relationships xmlns="http://schemas.openxmlformats.org/package/2006/relationships"><Relationship Id="rId1" Type="http://schemas.openxmlformats.org/officeDocument/2006/relationships/package" Target="../embeddings/Feuille_Microsoft_Excel29.xlsx"/></Relationships>
</file>

<file path=ppt/charts/_rels/chart31.xml.rels><?xml version="1.0" encoding="UTF-8" standalone="yes"?>
<Relationships xmlns="http://schemas.openxmlformats.org/package/2006/relationships"><Relationship Id="rId1" Type="http://schemas.openxmlformats.org/officeDocument/2006/relationships/package" Target="../embeddings/Feuille_Microsoft_Excel30.xlsx"/></Relationships>
</file>

<file path=ppt/charts/_rels/chart32.xml.rels><?xml version="1.0" encoding="UTF-8" standalone="yes"?>
<Relationships xmlns="http://schemas.openxmlformats.org/package/2006/relationships"><Relationship Id="rId1" Type="http://schemas.openxmlformats.org/officeDocument/2006/relationships/package" Target="../embeddings/Feuille_Microsoft_Excel31.xlsx"/></Relationships>
</file>

<file path=ppt/charts/_rels/chart33.xml.rels><?xml version="1.0" encoding="UTF-8" standalone="yes"?>
<Relationships xmlns="http://schemas.openxmlformats.org/package/2006/relationships"><Relationship Id="rId1" Type="http://schemas.openxmlformats.org/officeDocument/2006/relationships/package" Target="../embeddings/Feuille_Microsoft_Excel32.xlsx"/></Relationships>
</file>

<file path=ppt/charts/_rels/chart34.xml.rels><?xml version="1.0" encoding="UTF-8" standalone="yes"?>
<Relationships xmlns="http://schemas.openxmlformats.org/package/2006/relationships"><Relationship Id="rId1" Type="http://schemas.openxmlformats.org/officeDocument/2006/relationships/package" Target="../embeddings/Feuille_Microsoft_Excel33.xlsx"/></Relationships>
</file>

<file path=ppt/charts/_rels/chart35.xml.rels><?xml version="1.0" encoding="UTF-8" standalone="yes"?>
<Relationships xmlns="http://schemas.openxmlformats.org/package/2006/relationships"><Relationship Id="rId1" Type="http://schemas.openxmlformats.org/officeDocument/2006/relationships/package" Target="../embeddings/Feuille_Microsoft_Excel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Feuille_Microsoft_Excel35.xlsx"/></Relationships>
</file>

<file path=ppt/charts/_rels/chart37.xml.rels><?xml version="1.0" encoding="UTF-8" standalone="yes"?>
<Relationships xmlns="http://schemas.openxmlformats.org/package/2006/relationships"><Relationship Id="rId1" Type="http://schemas.openxmlformats.org/officeDocument/2006/relationships/package" Target="../embeddings/Feuille_Microsoft_Excel36.xlsx"/></Relationships>
</file>

<file path=ppt/charts/_rels/chart38.xml.rels><?xml version="1.0" encoding="UTF-8" standalone="yes"?>
<Relationships xmlns="http://schemas.openxmlformats.org/package/2006/relationships"><Relationship Id="rId1" Type="http://schemas.openxmlformats.org/officeDocument/2006/relationships/package" Target="../embeddings/Feuille_Microsoft_Excel37.xlsx"/></Relationships>
</file>

<file path=ppt/charts/_rels/chart39.xml.rels><?xml version="1.0" encoding="UTF-8" standalone="yes"?>
<Relationships xmlns="http://schemas.openxmlformats.org/package/2006/relationships"><Relationship Id="rId1" Type="http://schemas.openxmlformats.org/officeDocument/2006/relationships/package" Target="../embeddings/Feuille_Microsoft_Excel38.xlsx"/></Relationships>
</file>

<file path=ppt/charts/_rels/chart4.xml.rels><?xml version="1.0" encoding="UTF-8" standalone="yes"?>
<Relationships xmlns="http://schemas.openxmlformats.org/package/2006/relationships"><Relationship Id="rId1" Type="http://schemas.openxmlformats.org/officeDocument/2006/relationships/package" Target="../embeddings/Feuille_Microsoft_Excel3.xlsx"/></Relationships>
</file>

<file path=ppt/charts/_rels/chart40.xml.rels><?xml version="1.0" encoding="UTF-8" standalone="yes"?>
<Relationships xmlns="http://schemas.openxmlformats.org/package/2006/relationships"><Relationship Id="rId1" Type="http://schemas.openxmlformats.org/officeDocument/2006/relationships/package" Target="../embeddings/Feuille_Microsoft_Excel39.xlsx"/></Relationships>
</file>

<file path=ppt/charts/_rels/chart41.xml.rels><?xml version="1.0" encoding="UTF-8" standalone="yes"?>
<Relationships xmlns="http://schemas.openxmlformats.org/package/2006/relationships"><Relationship Id="rId1" Type="http://schemas.openxmlformats.org/officeDocument/2006/relationships/package" Target="../embeddings/Feuille_Microsoft_Excel40.xlsx"/></Relationships>
</file>

<file path=ppt/charts/_rels/chart42.xml.rels><?xml version="1.0" encoding="UTF-8" standalone="yes"?>
<Relationships xmlns="http://schemas.openxmlformats.org/package/2006/relationships"><Relationship Id="rId1" Type="http://schemas.openxmlformats.org/officeDocument/2006/relationships/package" Target="../embeddings/Feuille_Microsoft_Excel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Feuille_Microsoft_Excel42.xlsx"/></Relationships>
</file>

<file path=ppt/charts/_rels/chart44.xml.rels><?xml version="1.0" encoding="UTF-8" standalone="yes"?>
<Relationships xmlns="http://schemas.openxmlformats.org/package/2006/relationships"><Relationship Id="rId1" Type="http://schemas.openxmlformats.org/officeDocument/2006/relationships/package" Target="../embeddings/Feuille_Microsoft_Excel43.xlsx"/></Relationships>
</file>

<file path=ppt/charts/_rels/chart45.xml.rels><?xml version="1.0" encoding="UTF-8" standalone="yes"?>
<Relationships xmlns="http://schemas.openxmlformats.org/package/2006/relationships"><Relationship Id="rId1" Type="http://schemas.openxmlformats.org/officeDocument/2006/relationships/package" Target="../embeddings/Feuille_Microsoft_Excel44.xlsx"/></Relationships>
</file>

<file path=ppt/charts/_rels/chart46.xml.rels><?xml version="1.0" encoding="UTF-8" standalone="yes"?>
<Relationships xmlns="http://schemas.openxmlformats.org/package/2006/relationships"><Relationship Id="rId1" Type="http://schemas.openxmlformats.org/officeDocument/2006/relationships/package" Target="../embeddings/Feuille_Microsoft_Excel45.xlsx"/></Relationships>
</file>

<file path=ppt/charts/_rels/chart47.xml.rels><?xml version="1.0" encoding="UTF-8" standalone="yes"?>
<Relationships xmlns="http://schemas.openxmlformats.org/package/2006/relationships"><Relationship Id="rId1" Type="http://schemas.openxmlformats.org/officeDocument/2006/relationships/package" Target="../embeddings/Feuille_Microsoft_Excel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Feuille_Microsoft_Excel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Feuille_Microsoft_Excel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Feuille_Microsoft_Excel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Feuille_Microsoft_Excel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Feuille_Microsoft_Excel50.xlsx"/></Relationships>
</file>

<file path=ppt/charts/_rels/chart52.xml.rels><?xml version="1.0" encoding="UTF-8" standalone="yes"?>
<Relationships xmlns="http://schemas.openxmlformats.org/package/2006/relationships"><Relationship Id="rId1" Type="http://schemas.openxmlformats.org/officeDocument/2006/relationships/package" Target="../embeddings/Feuille_Microsoft_Excel51.xlsx"/></Relationships>
</file>

<file path=ppt/charts/_rels/chart53.xml.rels><?xml version="1.0" encoding="UTF-8" standalone="yes"?>
<Relationships xmlns="http://schemas.openxmlformats.org/package/2006/relationships"><Relationship Id="rId1" Type="http://schemas.openxmlformats.org/officeDocument/2006/relationships/package" Target="../embeddings/Feuille_Microsoft_Excel52.xlsx"/></Relationships>
</file>

<file path=ppt/charts/_rels/chart54.xml.rels><?xml version="1.0" encoding="UTF-8" standalone="yes"?>
<Relationships xmlns="http://schemas.openxmlformats.org/package/2006/relationships"><Relationship Id="rId1" Type="http://schemas.openxmlformats.org/officeDocument/2006/relationships/package" Target="../embeddings/Feuille_Microsoft_Excel53.xlsx"/></Relationships>
</file>

<file path=ppt/charts/_rels/chart55.xml.rels><?xml version="1.0" encoding="UTF-8" standalone="yes"?>
<Relationships xmlns="http://schemas.openxmlformats.org/package/2006/relationships"><Relationship Id="rId1" Type="http://schemas.openxmlformats.org/officeDocument/2006/relationships/package" Target="../embeddings/Feuille_Microsoft_Excel54.xlsx"/></Relationships>
</file>

<file path=ppt/charts/_rels/chart56.xml.rels><?xml version="1.0" encoding="UTF-8" standalone="yes"?>
<Relationships xmlns="http://schemas.openxmlformats.org/package/2006/relationships"><Relationship Id="rId1" Type="http://schemas.openxmlformats.org/officeDocument/2006/relationships/package" Target="../embeddings/Feuille_Microsoft_Excel55.xlsx"/></Relationships>
</file>

<file path=ppt/charts/_rels/chart57.xml.rels><?xml version="1.0" encoding="UTF-8" standalone="yes"?>
<Relationships xmlns="http://schemas.openxmlformats.org/package/2006/relationships"><Relationship Id="rId1" Type="http://schemas.openxmlformats.org/officeDocument/2006/relationships/package" Target="../embeddings/Feuille_Microsoft_Excel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Feuille_Microsoft_Excel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Feuille_Microsoft_Excel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Feuille_Microsoft_Excel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Feuille_Microsoft_Excel59.xlsx"/></Relationships>
</file>

<file path=ppt/charts/_rels/chart61.xml.rels><?xml version="1.0" encoding="UTF-8" standalone="yes"?>
<Relationships xmlns="http://schemas.openxmlformats.org/package/2006/relationships"><Relationship Id="rId1" Type="http://schemas.openxmlformats.org/officeDocument/2006/relationships/package" Target="../embeddings/Feuille_Microsoft_Excel60.xlsx"/></Relationships>
</file>

<file path=ppt/charts/_rels/chart62.xml.rels><?xml version="1.0" encoding="UTF-8" standalone="yes"?>
<Relationships xmlns="http://schemas.openxmlformats.org/package/2006/relationships"><Relationship Id="rId1" Type="http://schemas.openxmlformats.org/officeDocument/2006/relationships/package" Target="../embeddings/Feuille_Microsoft_Excel61.xlsx"/></Relationships>
</file>

<file path=ppt/charts/_rels/chart63.xml.rels><?xml version="1.0" encoding="UTF-8" standalone="yes"?>
<Relationships xmlns="http://schemas.openxmlformats.org/package/2006/relationships"><Relationship Id="rId1" Type="http://schemas.openxmlformats.org/officeDocument/2006/relationships/package" Target="../embeddings/Feuille_Microsoft_Excel62.xlsx"/></Relationships>
</file>

<file path=ppt/charts/_rels/chart64.xml.rels><?xml version="1.0" encoding="UTF-8" standalone="yes"?>
<Relationships xmlns="http://schemas.openxmlformats.org/package/2006/relationships"><Relationship Id="rId1" Type="http://schemas.openxmlformats.org/officeDocument/2006/relationships/package" Target="../embeddings/Feuille_Microsoft_Excel63.xlsx"/></Relationships>
</file>

<file path=ppt/charts/_rels/chart65.xml.rels><?xml version="1.0" encoding="UTF-8" standalone="yes"?>
<Relationships xmlns="http://schemas.openxmlformats.org/package/2006/relationships"><Relationship Id="rId1" Type="http://schemas.openxmlformats.org/officeDocument/2006/relationships/package" Target="../embeddings/Feuille_Microsoft_Excel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Feuille_Microsoft_Excel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Feuille_Microsoft_Excel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Feuille_Microsoft_Excel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Feuille_Microsoft_Excel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Feuille_Microsoft_Excel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Feuille_Microsoft_Excel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Feuille_Microsoft_Excel70.xlsx"/></Relationships>
</file>

<file path=ppt/charts/_rels/chart72.xml.rels><?xml version="1.0" encoding="UTF-8" standalone="yes"?>
<Relationships xmlns="http://schemas.openxmlformats.org/package/2006/relationships"><Relationship Id="rId1" Type="http://schemas.openxmlformats.org/officeDocument/2006/relationships/package" Target="../embeddings/Feuille_Microsoft_Excel71.xlsx"/></Relationships>
</file>

<file path=ppt/charts/_rels/chart73.xml.rels><?xml version="1.0" encoding="UTF-8" standalone="yes"?>
<Relationships xmlns="http://schemas.openxmlformats.org/package/2006/relationships"><Relationship Id="rId1" Type="http://schemas.openxmlformats.org/officeDocument/2006/relationships/package" Target="../embeddings/Feuille_Microsoft_Excel72.xlsx"/></Relationships>
</file>

<file path=ppt/charts/_rels/chart74.xml.rels><?xml version="1.0" encoding="UTF-8" standalone="yes"?>
<Relationships xmlns="http://schemas.openxmlformats.org/package/2006/relationships"><Relationship Id="rId1" Type="http://schemas.openxmlformats.org/officeDocument/2006/relationships/package" Target="../embeddings/Feuille_Microsoft_Excel73.xlsx"/></Relationships>
</file>

<file path=ppt/charts/_rels/chart75.xml.rels><?xml version="1.0" encoding="UTF-8" standalone="yes"?>
<Relationships xmlns="http://schemas.openxmlformats.org/package/2006/relationships"><Relationship Id="rId1" Type="http://schemas.openxmlformats.org/officeDocument/2006/relationships/package" Target="../embeddings/Feuille_Microsoft_Excel74.xlsx"/></Relationships>
</file>

<file path=ppt/charts/_rels/chart76.xml.rels><?xml version="1.0" encoding="UTF-8" standalone="yes"?>
<Relationships xmlns="http://schemas.openxmlformats.org/package/2006/relationships"><Relationship Id="rId1" Type="http://schemas.openxmlformats.org/officeDocument/2006/relationships/package" Target="../embeddings/Feuille_Microsoft_Excel75.xlsx"/></Relationships>
</file>

<file path=ppt/charts/_rels/chart77.xml.rels><?xml version="1.0" encoding="UTF-8" standalone="yes"?>
<Relationships xmlns="http://schemas.openxmlformats.org/package/2006/relationships"><Relationship Id="rId1" Type="http://schemas.openxmlformats.org/officeDocument/2006/relationships/package" Target="../embeddings/Feuille_Microsoft_Excel76.xlsx"/></Relationships>
</file>

<file path=ppt/charts/_rels/chart78.xml.rels><?xml version="1.0" encoding="UTF-8" standalone="yes"?>
<Relationships xmlns="http://schemas.openxmlformats.org/package/2006/relationships"><Relationship Id="rId1" Type="http://schemas.openxmlformats.org/officeDocument/2006/relationships/package" Target="../embeddings/Feuille_Microsoft_Excel77.xlsx"/></Relationships>
</file>

<file path=ppt/charts/_rels/chart79.xml.rels><?xml version="1.0" encoding="UTF-8" standalone="yes"?>
<Relationships xmlns="http://schemas.openxmlformats.org/package/2006/relationships"><Relationship Id="rId1" Type="http://schemas.openxmlformats.org/officeDocument/2006/relationships/package" Target="../embeddings/Feuille_Microsoft_Excel78.xlsx"/></Relationships>
</file>

<file path=ppt/charts/_rels/chart8.xml.rels><?xml version="1.0" encoding="UTF-8" standalone="yes"?>
<Relationships xmlns="http://schemas.openxmlformats.org/package/2006/relationships"><Relationship Id="rId1" Type="http://schemas.openxmlformats.org/officeDocument/2006/relationships/package" Target="../embeddings/Feuille_Microsoft_Excel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Feuille_Microsoft_Excel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Feuille_Microsoft_Excel80.xlsx"/></Relationships>
</file>

<file path=ppt/charts/_rels/chart82.xml.rels><?xml version="1.0" encoding="UTF-8" standalone="yes"?>
<Relationships xmlns="http://schemas.openxmlformats.org/package/2006/relationships"><Relationship Id="rId1" Type="http://schemas.openxmlformats.org/officeDocument/2006/relationships/package" Target="../embeddings/Feuille_Microsoft_Excel81.xlsx"/></Relationships>
</file>

<file path=ppt/charts/_rels/chart83.xml.rels><?xml version="1.0" encoding="UTF-8" standalone="yes"?>
<Relationships xmlns="http://schemas.openxmlformats.org/package/2006/relationships"><Relationship Id="rId1" Type="http://schemas.openxmlformats.org/officeDocument/2006/relationships/package" Target="../embeddings/Feuille_Microsoft_Excel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Feuille_Microsoft_Excel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Feuille_Microsoft_Excel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Feuille_Microsoft_Excel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Feuille_Microsoft_Excel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Feuille_Microsoft_Excel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Feuille_Microsoft_Excel88.xlsx"/></Relationships>
</file>

<file path=ppt/charts/_rels/chart9.xml.rels><?xml version="1.0" encoding="UTF-8" standalone="yes"?>
<Relationships xmlns="http://schemas.openxmlformats.org/package/2006/relationships"><Relationship Id="rId1" Type="http://schemas.openxmlformats.org/officeDocument/2006/relationships/package" Target="../embeddings/Feuille_Microsoft_Excel8.xlsx"/></Relationships>
</file>

<file path=ppt/charts/_rels/chart90.xml.rels><?xml version="1.0" encoding="UTF-8" standalone="yes"?>
<Relationships xmlns="http://schemas.openxmlformats.org/package/2006/relationships"><Relationship Id="rId1" Type="http://schemas.openxmlformats.org/officeDocument/2006/relationships/package" Target="../embeddings/Feuille_Microsoft_Excel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Feuille_Microsoft_Excel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Feuille_Microsoft_Excel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Feuille_Microsoft_Excel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Feuille_Microsoft_Excel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Feuille_Microsoft_Excel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Feuille_Microsoft_Excel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Feuille_Microsoft_Excel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Feuille_Microsoft_Excel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Feuille_Microsoft_Excel9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Feuil1!$A$2</c:f>
              <c:strCache>
                <c:ptCount val="1"/>
                <c:pt idx="0">
                  <c:v>Pourcentages moyens de soignants selon la fréquence de négligence</c:v>
                </c:pt>
              </c:strCache>
            </c:strRef>
          </c:tx>
          <c:spPr>
            <a:solidFill>
              <a:srgbClr val="006666"/>
            </a:solidFill>
          </c:spPr>
          <c:invertIfNegative val="0"/>
          <c:dPt>
            <c:idx val="0"/>
            <c:invertIfNegative val="0"/>
            <c:bubble3D val="0"/>
            <c:spPr>
              <a:solidFill>
                <a:srgbClr val="4E969C"/>
              </a:solidFill>
            </c:spPr>
          </c:dPt>
          <c:dPt>
            <c:idx val="1"/>
            <c:invertIfNegative val="0"/>
            <c:bubble3D val="0"/>
            <c:spPr>
              <a:solidFill>
                <a:srgbClr val="4E969C"/>
              </a:solidFill>
            </c:spPr>
          </c:dPt>
          <c:dPt>
            <c:idx val="2"/>
            <c:invertIfNegative val="0"/>
            <c:bubble3D val="0"/>
            <c:spPr>
              <a:solidFill>
                <a:srgbClr val="6600FF"/>
              </a:solidFill>
            </c:spPr>
          </c:dPt>
          <c:dLbls>
            <c:dLbl>
              <c:idx val="0"/>
              <c:layout>
                <c:manualLayout>
                  <c:x val="-0.000309961006154147"/>
                  <c:y val="0.152248155230711"/>
                </c:manualLayout>
              </c:layout>
              <c:tx>
                <c:rich>
                  <a:bodyPr/>
                  <a:lstStyle/>
                  <a:p>
                    <a:r>
                      <a:rPr lang="en-US" sz="1200" dirty="0" smtClean="0"/>
                      <a:t>6</a:t>
                    </a:r>
                    <a:r>
                      <a:rPr lang="en-US" dirty="0" smtClean="0"/>
                      <a:t>1.9%</a:t>
                    </a:r>
                    <a:endParaRPr lang="en-US" dirty="0"/>
                  </a:p>
                </c:rich>
              </c:tx>
              <c:showLegendKey val="0"/>
              <c:showVal val="1"/>
              <c:showCatName val="0"/>
              <c:showSerName val="0"/>
              <c:showPercent val="0"/>
              <c:showBubbleSize val="0"/>
            </c:dLbl>
            <c:dLbl>
              <c:idx val="1"/>
              <c:layout>
                <c:manualLayout>
                  <c:x val="-0.00160064025610244"/>
                  <c:y val="0.104787714543812"/>
                </c:manualLayout>
              </c:layout>
              <c:tx>
                <c:rich>
                  <a:bodyPr/>
                  <a:lstStyle/>
                  <a:p>
                    <a:r>
                      <a:rPr lang="en-US" sz="1200" dirty="0" smtClean="0"/>
                      <a:t>2</a:t>
                    </a:r>
                    <a:r>
                      <a:rPr lang="en-US" dirty="0" smtClean="0"/>
                      <a:t>8.4%</a:t>
                    </a:r>
                    <a:endParaRPr lang="en-US" dirty="0"/>
                  </a:p>
                </c:rich>
              </c:tx>
              <c:showLegendKey val="0"/>
              <c:showVal val="1"/>
              <c:showCatName val="0"/>
              <c:showSerName val="0"/>
              <c:showPercent val="0"/>
              <c:showBubbleSize val="0"/>
            </c:dLbl>
            <c:dLbl>
              <c:idx val="2"/>
              <c:layout>
                <c:manualLayout>
                  <c:x val="-5.86894647380534E-17"/>
                  <c:y val="0.0867208672086735"/>
                </c:manualLayout>
              </c:layout>
              <c:tx>
                <c:rich>
                  <a:bodyPr/>
                  <a:lstStyle/>
                  <a:p>
                    <a:r>
                      <a:rPr lang="en-US" sz="1200" dirty="0" smtClean="0">
                        <a:solidFill>
                          <a:schemeClr val="bg1"/>
                        </a:solidFill>
                      </a:rPr>
                      <a:t>1</a:t>
                    </a:r>
                    <a:r>
                      <a:rPr lang="en-US" dirty="0" smtClean="0">
                        <a:solidFill>
                          <a:schemeClr val="bg1"/>
                        </a:solidFill>
                      </a:rPr>
                      <a:t>0.4%</a:t>
                    </a:r>
                    <a:endParaRPr lang="en-US" dirty="0">
                      <a:solidFill>
                        <a:schemeClr val="bg1"/>
                      </a:solidFill>
                    </a:endParaRPr>
                  </a:p>
                </c:rich>
              </c:tx>
              <c:showLegendKey val="0"/>
              <c:showVal val="1"/>
              <c:showCatName val="0"/>
              <c:showSerName val="0"/>
              <c:showPercent val="0"/>
              <c:showBubbleSize val="0"/>
            </c:dLbl>
            <c:txPr>
              <a:bodyPr/>
              <a:lstStyle/>
              <a:p>
                <a:pPr>
                  <a:defRPr sz="1200" b="1">
                    <a:latin typeface="Arial" pitchFamily="34" charset="0"/>
                    <a:cs typeface="Arial" pitchFamily="34" charset="0"/>
                  </a:defRPr>
                </a:pPr>
                <a:endParaRPr lang="fr-FR"/>
              </a:p>
            </c:txPr>
            <c:showLegendKey val="0"/>
            <c:showVal val="1"/>
            <c:showCatName val="0"/>
            <c:showSerName val="0"/>
            <c:showPercent val="0"/>
            <c:showBubbleSize val="0"/>
            <c:showLeaderLines val="0"/>
          </c:dLbls>
          <c:cat>
            <c:strRef>
              <c:f>Feuil1!$B$1:$D$1</c:f>
              <c:strCache>
                <c:ptCount val="3"/>
                <c:pt idx="0">
                  <c:v>jamais</c:v>
                </c:pt>
                <c:pt idx="1">
                  <c:v>rarement</c:v>
                </c:pt>
                <c:pt idx="2">
                  <c:v>assez souvent à tous les jours</c:v>
                </c:pt>
              </c:strCache>
            </c:strRef>
          </c:cat>
          <c:val>
            <c:numRef>
              <c:f>Feuil1!$B$2:$D$2</c:f>
              <c:numCache>
                <c:formatCode>0.00%</c:formatCode>
                <c:ptCount val="3"/>
                <c:pt idx="0">
                  <c:v>0.619000000000004</c:v>
                </c:pt>
                <c:pt idx="1">
                  <c:v>0.284</c:v>
                </c:pt>
                <c:pt idx="2">
                  <c:v>0.104</c:v>
                </c:pt>
              </c:numCache>
            </c:numRef>
          </c:val>
        </c:ser>
        <c:ser>
          <c:idx val="1"/>
          <c:order val="1"/>
          <c:tx>
            <c:strRef>
              <c:f>Feuil1!$A$3</c:f>
              <c:strCache>
                <c:ptCount val="1"/>
                <c:pt idx="0">
                  <c:v>Pourcentages moyens de soignants selon la fréquence des comportements maltraitants</c:v>
                </c:pt>
              </c:strCache>
            </c:strRef>
          </c:tx>
          <c:spPr>
            <a:solidFill>
              <a:schemeClr val="bg2">
                <a:lumMod val="75000"/>
              </a:schemeClr>
            </a:solidFill>
          </c:spPr>
          <c:invertIfNegative val="0"/>
          <c:dPt>
            <c:idx val="0"/>
            <c:invertIfNegative val="0"/>
            <c:bubble3D val="0"/>
            <c:spPr>
              <a:solidFill>
                <a:schemeClr val="bg1">
                  <a:lumMod val="65000"/>
                </a:schemeClr>
              </a:solidFill>
            </c:spPr>
          </c:dPt>
          <c:dPt>
            <c:idx val="1"/>
            <c:invertIfNegative val="0"/>
            <c:bubble3D val="0"/>
            <c:spPr>
              <a:solidFill>
                <a:schemeClr val="bg1">
                  <a:lumMod val="65000"/>
                </a:schemeClr>
              </a:solidFill>
            </c:spPr>
          </c:dPt>
          <c:dPt>
            <c:idx val="2"/>
            <c:invertIfNegative val="0"/>
            <c:bubble3D val="0"/>
            <c:spPr>
              <a:solidFill>
                <a:srgbClr val="CC00CC"/>
              </a:solidFill>
            </c:spPr>
          </c:dPt>
          <c:dLbls>
            <c:dLbl>
              <c:idx val="0"/>
              <c:layout>
                <c:manualLayout>
                  <c:x val="0.000406333823656658"/>
                  <c:y val="0.242095754290876"/>
                </c:manualLayout>
              </c:layout>
              <c:tx>
                <c:rich>
                  <a:bodyPr/>
                  <a:lstStyle/>
                  <a:p>
                    <a:r>
                      <a:rPr lang="en-US" sz="1200" dirty="0" smtClean="0"/>
                      <a:t>5</a:t>
                    </a:r>
                    <a:r>
                      <a:rPr lang="en-US" dirty="0" smtClean="0"/>
                      <a:t>7.6%</a:t>
                    </a:r>
                    <a:endParaRPr lang="en-US" dirty="0"/>
                  </a:p>
                </c:rich>
              </c:tx>
              <c:showLegendKey val="0"/>
              <c:showVal val="1"/>
              <c:showCatName val="0"/>
              <c:showSerName val="0"/>
              <c:showPercent val="0"/>
              <c:showBubbleSize val="0"/>
            </c:dLbl>
            <c:dLbl>
              <c:idx val="1"/>
              <c:layout>
                <c:manualLayout>
                  <c:x val="0.00320128051220492"/>
                  <c:y val="0.166214995483289"/>
                </c:manualLayout>
              </c:layout>
              <c:tx>
                <c:rich>
                  <a:bodyPr/>
                  <a:lstStyle/>
                  <a:p>
                    <a:r>
                      <a:rPr lang="en-US" sz="1200" dirty="0" smtClean="0"/>
                      <a:t>2</a:t>
                    </a:r>
                    <a:r>
                      <a:rPr lang="en-US" dirty="0" smtClean="0"/>
                      <a:t>6.6%</a:t>
                    </a:r>
                    <a:endParaRPr lang="en-US" dirty="0"/>
                  </a:p>
                </c:rich>
              </c:tx>
              <c:showLegendKey val="0"/>
              <c:showVal val="1"/>
              <c:showCatName val="0"/>
              <c:showSerName val="0"/>
              <c:showPercent val="0"/>
              <c:showBubbleSize val="0"/>
            </c:dLbl>
            <c:dLbl>
              <c:idx val="2"/>
              <c:layout>
                <c:manualLayout>
                  <c:x val="0.00480192076830734"/>
                  <c:y val="0.0686540198735321"/>
                </c:manualLayout>
              </c:layout>
              <c:tx>
                <c:rich>
                  <a:bodyPr/>
                  <a:lstStyle/>
                  <a:p>
                    <a:r>
                      <a:rPr lang="en-US" sz="1200" dirty="0" smtClean="0">
                        <a:solidFill>
                          <a:schemeClr val="bg1"/>
                        </a:solidFill>
                      </a:rPr>
                      <a:t>1</a:t>
                    </a:r>
                    <a:r>
                      <a:rPr lang="en-US" dirty="0" smtClean="0">
                        <a:solidFill>
                          <a:schemeClr val="bg1"/>
                        </a:solidFill>
                      </a:rPr>
                      <a:t>5.7%</a:t>
                    </a:r>
                    <a:endParaRPr lang="en-US" dirty="0">
                      <a:solidFill>
                        <a:schemeClr val="bg1"/>
                      </a:solidFill>
                    </a:endParaRPr>
                  </a:p>
                </c:rich>
              </c:tx>
              <c:showLegendKey val="0"/>
              <c:showVal val="1"/>
              <c:showCatName val="0"/>
              <c:showSerName val="0"/>
              <c:showPercent val="0"/>
              <c:showBubbleSize val="0"/>
            </c:dLbl>
            <c:txPr>
              <a:bodyPr/>
              <a:lstStyle/>
              <a:p>
                <a:pPr>
                  <a:defRPr sz="1200" b="1">
                    <a:latin typeface="Arial" pitchFamily="34" charset="0"/>
                    <a:cs typeface="Arial" pitchFamily="34" charset="0"/>
                  </a:defRPr>
                </a:pPr>
                <a:endParaRPr lang="fr-FR"/>
              </a:p>
            </c:txPr>
            <c:showLegendKey val="0"/>
            <c:showVal val="1"/>
            <c:showCatName val="0"/>
            <c:showSerName val="0"/>
            <c:showPercent val="0"/>
            <c:showBubbleSize val="0"/>
            <c:showLeaderLines val="0"/>
          </c:dLbls>
          <c:cat>
            <c:strRef>
              <c:f>Feuil1!$B$1:$D$1</c:f>
              <c:strCache>
                <c:ptCount val="3"/>
                <c:pt idx="0">
                  <c:v>jamais</c:v>
                </c:pt>
                <c:pt idx="1">
                  <c:v>rarement</c:v>
                </c:pt>
                <c:pt idx="2">
                  <c:v>assez souvent à tous les jours</c:v>
                </c:pt>
              </c:strCache>
            </c:strRef>
          </c:cat>
          <c:val>
            <c:numRef>
              <c:f>Feuil1!$B$3:$D$3</c:f>
              <c:numCache>
                <c:formatCode>0.00%</c:formatCode>
                <c:ptCount val="3"/>
                <c:pt idx="0">
                  <c:v>0.576000000000001</c:v>
                </c:pt>
                <c:pt idx="1">
                  <c:v>0.266</c:v>
                </c:pt>
                <c:pt idx="2">
                  <c:v>0.157</c:v>
                </c:pt>
              </c:numCache>
            </c:numRef>
          </c:val>
        </c:ser>
        <c:dLbls>
          <c:showLegendKey val="0"/>
          <c:showVal val="1"/>
          <c:showCatName val="0"/>
          <c:showSerName val="0"/>
          <c:showPercent val="0"/>
          <c:showBubbleSize val="0"/>
        </c:dLbls>
        <c:gapWidth val="150"/>
        <c:shape val="box"/>
        <c:axId val="2119497832"/>
        <c:axId val="2119178504"/>
        <c:axId val="0"/>
      </c:bar3DChart>
      <c:catAx>
        <c:axId val="2119497832"/>
        <c:scaling>
          <c:orientation val="minMax"/>
        </c:scaling>
        <c:delete val="0"/>
        <c:axPos val="b"/>
        <c:title>
          <c:tx>
            <c:rich>
              <a:bodyPr/>
              <a:lstStyle/>
              <a:p>
                <a:pPr>
                  <a:defRPr sz="1400">
                    <a:latin typeface="Arial" pitchFamily="34" charset="0"/>
                    <a:cs typeface="Arial" pitchFamily="34" charset="0"/>
                  </a:defRPr>
                </a:pPr>
                <a:r>
                  <a:rPr lang="en-US" sz="1400">
                    <a:latin typeface="Arial" pitchFamily="34" charset="0"/>
                    <a:cs typeface="Arial" pitchFamily="34" charset="0"/>
                  </a:rPr>
                  <a:t>Fréquence de la maltraitance</a:t>
                </a:r>
              </a:p>
            </c:rich>
          </c:tx>
          <c:layout/>
          <c:overlay val="0"/>
        </c:title>
        <c:majorTickMark val="out"/>
        <c:minorTickMark val="none"/>
        <c:tickLblPos val="nextTo"/>
        <c:txPr>
          <a:bodyPr/>
          <a:lstStyle/>
          <a:p>
            <a:pPr>
              <a:defRPr sz="1200">
                <a:latin typeface="Arial" pitchFamily="34" charset="0"/>
                <a:cs typeface="Arial" pitchFamily="34" charset="0"/>
              </a:defRPr>
            </a:pPr>
            <a:endParaRPr lang="fr-FR"/>
          </a:p>
        </c:txPr>
        <c:crossAx val="2119178504"/>
        <c:crosses val="autoZero"/>
        <c:auto val="1"/>
        <c:lblAlgn val="ctr"/>
        <c:lblOffset val="100"/>
        <c:noMultiLvlLbl val="0"/>
      </c:catAx>
      <c:valAx>
        <c:axId val="2119178504"/>
        <c:scaling>
          <c:orientation val="minMax"/>
        </c:scaling>
        <c:delete val="0"/>
        <c:axPos val="l"/>
        <c:majorGridlines/>
        <c:numFmt formatCode="0.00%" sourceLinked="1"/>
        <c:majorTickMark val="out"/>
        <c:minorTickMark val="none"/>
        <c:tickLblPos val="nextTo"/>
        <c:crossAx val="2119497832"/>
        <c:crosses val="autoZero"/>
        <c:crossBetween val="between"/>
      </c:valAx>
    </c:plotArea>
    <c:legend>
      <c:legendPos val="r"/>
      <c:legendEntry>
        <c:idx val="0"/>
        <c:txPr>
          <a:bodyPr/>
          <a:lstStyle/>
          <a:p>
            <a:pPr>
              <a:defRPr sz="1600" b="1"/>
            </a:pPr>
            <a:endParaRPr lang="fr-FR"/>
          </a:p>
        </c:txPr>
      </c:legendEntry>
      <c:legendEntry>
        <c:idx val="1"/>
        <c:txPr>
          <a:bodyPr/>
          <a:lstStyle/>
          <a:p>
            <a:pPr>
              <a:defRPr sz="1600" b="1"/>
            </a:pPr>
            <a:endParaRPr lang="fr-FR"/>
          </a:p>
        </c:txPr>
      </c:legendEntry>
      <c:layout>
        <c:manualLayout>
          <c:xMode val="edge"/>
          <c:yMode val="edge"/>
          <c:x val="0.703942084162557"/>
          <c:y val="0.105500540547994"/>
          <c:w val="0.287266707046235"/>
          <c:h val="0.620149748166926"/>
        </c:manualLayout>
      </c:layout>
      <c:overlay val="0"/>
      <c:txPr>
        <a:bodyPr/>
        <a:lstStyle/>
        <a:p>
          <a:pPr>
            <a:defRPr sz="1600"/>
          </a:pPr>
          <a:endParaRPr lang="fr-FR"/>
        </a:p>
      </c:txPr>
    </c:legend>
    <c:plotVisOnly val="1"/>
    <c:dispBlanksAs val="gap"/>
    <c:showDLblsOverMax val="0"/>
  </c:chart>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rgbClr val="66CCFF"/>
            </a:solidFill>
          </c:spPr>
          <c:invertIfNegative val="0"/>
          <c:dLbls>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0.42</c:v>
                </c:pt>
              </c:numCache>
            </c:numRef>
          </c:val>
        </c:ser>
        <c:dLbls>
          <c:showLegendKey val="0"/>
          <c:showVal val="0"/>
          <c:showCatName val="0"/>
          <c:showSerName val="0"/>
          <c:showPercent val="0"/>
          <c:showBubbleSize val="0"/>
        </c:dLbls>
        <c:gapWidth val="100"/>
        <c:axId val="2083275272"/>
        <c:axId val="2083278312"/>
      </c:barChart>
      <c:catAx>
        <c:axId val="2083275272"/>
        <c:scaling>
          <c:orientation val="minMax"/>
        </c:scaling>
        <c:delete val="0"/>
        <c:axPos val="l"/>
        <c:numFmt formatCode="General" sourceLinked="1"/>
        <c:majorTickMark val="none"/>
        <c:minorTickMark val="none"/>
        <c:tickLblPos val="nextTo"/>
        <c:crossAx val="2083278312"/>
        <c:crosses val="autoZero"/>
        <c:auto val="1"/>
        <c:lblAlgn val="ctr"/>
        <c:lblOffset val="100"/>
        <c:noMultiLvlLbl val="0"/>
      </c:catAx>
      <c:valAx>
        <c:axId val="2083278312"/>
        <c:scaling>
          <c:orientation val="minMax"/>
          <c:max val="0.6"/>
          <c:min val="0.0"/>
        </c:scaling>
        <c:delete val="1"/>
        <c:axPos val="b"/>
        <c:numFmt formatCode="0%" sourceLinked="1"/>
        <c:majorTickMark val="out"/>
        <c:minorTickMark val="none"/>
        <c:tickLblPos val="nextTo"/>
        <c:crossAx val="2083275272"/>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chemeClr val="tx2"/>
            </a:solidFill>
          </c:spPr>
          <c:invertIfNegative val="0"/>
          <c:dLbls>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0.54</c:v>
                </c:pt>
              </c:numCache>
            </c:numRef>
          </c:val>
        </c:ser>
        <c:dLbls>
          <c:showLegendKey val="0"/>
          <c:showVal val="0"/>
          <c:showCatName val="0"/>
          <c:showSerName val="0"/>
          <c:showPercent val="0"/>
          <c:showBubbleSize val="0"/>
        </c:dLbls>
        <c:gapWidth val="100"/>
        <c:axId val="-2101601976"/>
        <c:axId val="-2101598008"/>
      </c:barChart>
      <c:catAx>
        <c:axId val="-2101601976"/>
        <c:scaling>
          <c:orientation val="minMax"/>
        </c:scaling>
        <c:delete val="0"/>
        <c:axPos val="l"/>
        <c:numFmt formatCode="General" sourceLinked="1"/>
        <c:majorTickMark val="none"/>
        <c:minorTickMark val="none"/>
        <c:tickLblPos val="nextTo"/>
        <c:crossAx val="-2101598008"/>
        <c:crosses val="autoZero"/>
        <c:auto val="1"/>
        <c:lblAlgn val="ctr"/>
        <c:lblOffset val="100"/>
        <c:noMultiLvlLbl val="0"/>
      </c:catAx>
      <c:valAx>
        <c:axId val="-2101598008"/>
        <c:scaling>
          <c:orientation val="minMax"/>
          <c:max val="0.7"/>
          <c:min val="0.0"/>
        </c:scaling>
        <c:delete val="1"/>
        <c:axPos val="b"/>
        <c:numFmt formatCode="0%" sourceLinked="1"/>
        <c:majorTickMark val="out"/>
        <c:minorTickMark val="none"/>
        <c:tickLblPos val="nextTo"/>
        <c:crossAx val="-2101601976"/>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chemeClr val="accent4">
                <a:lumMod val="50000"/>
              </a:schemeClr>
            </a:solidFill>
          </c:spPr>
          <c:invertIfNegative val="0"/>
          <c:dLbls>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0.52</c:v>
                </c:pt>
              </c:numCache>
            </c:numRef>
          </c:val>
        </c:ser>
        <c:dLbls>
          <c:showLegendKey val="0"/>
          <c:showVal val="0"/>
          <c:showCatName val="0"/>
          <c:showSerName val="0"/>
          <c:showPercent val="0"/>
          <c:showBubbleSize val="0"/>
        </c:dLbls>
        <c:gapWidth val="100"/>
        <c:axId val="-2101652152"/>
        <c:axId val="-2101647704"/>
      </c:barChart>
      <c:catAx>
        <c:axId val="-2101652152"/>
        <c:scaling>
          <c:orientation val="minMax"/>
        </c:scaling>
        <c:delete val="0"/>
        <c:axPos val="l"/>
        <c:numFmt formatCode="General" sourceLinked="1"/>
        <c:majorTickMark val="none"/>
        <c:minorTickMark val="none"/>
        <c:tickLblPos val="nextTo"/>
        <c:crossAx val="-2101647704"/>
        <c:crosses val="autoZero"/>
        <c:auto val="1"/>
        <c:lblAlgn val="ctr"/>
        <c:lblOffset val="100"/>
        <c:noMultiLvlLbl val="0"/>
      </c:catAx>
      <c:valAx>
        <c:axId val="-2101647704"/>
        <c:scaling>
          <c:orientation val="minMax"/>
          <c:max val="0.7"/>
          <c:min val="0.0"/>
        </c:scaling>
        <c:delete val="1"/>
        <c:axPos val="b"/>
        <c:numFmt formatCode="0%" sourceLinked="1"/>
        <c:majorTickMark val="out"/>
        <c:minorTickMark val="none"/>
        <c:tickLblPos val="nextTo"/>
        <c:crossAx val="-2101652152"/>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chemeClr val="accent4">
                <a:lumMod val="50000"/>
              </a:schemeClr>
            </a:solidFill>
          </c:spPr>
          <c:invertIfNegative val="0"/>
          <c:dLbls>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0.14</c:v>
                </c:pt>
              </c:numCache>
            </c:numRef>
          </c:val>
        </c:ser>
        <c:dLbls>
          <c:showLegendKey val="0"/>
          <c:showVal val="0"/>
          <c:showCatName val="0"/>
          <c:showSerName val="0"/>
          <c:showPercent val="0"/>
          <c:showBubbleSize val="0"/>
        </c:dLbls>
        <c:gapWidth val="100"/>
        <c:axId val="-2101676760"/>
        <c:axId val="-2101634904"/>
      </c:barChart>
      <c:catAx>
        <c:axId val="-2101676760"/>
        <c:scaling>
          <c:orientation val="minMax"/>
        </c:scaling>
        <c:delete val="0"/>
        <c:axPos val="l"/>
        <c:numFmt formatCode="General" sourceLinked="1"/>
        <c:majorTickMark val="none"/>
        <c:minorTickMark val="none"/>
        <c:tickLblPos val="nextTo"/>
        <c:crossAx val="-2101634904"/>
        <c:crosses val="autoZero"/>
        <c:auto val="1"/>
        <c:lblAlgn val="ctr"/>
        <c:lblOffset val="100"/>
        <c:noMultiLvlLbl val="0"/>
      </c:catAx>
      <c:valAx>
        <c:axId val="-2101634904"/>
        <c:scaling>
          <c:orientation val="minMax"/>
          <c:max val="0.7"/>
          <c:min val="0.0"/>
        </c:scaling>
        <c:delete val="1"/>
        <c:axPos val="b"/>
        <c:numFmt formatCode="0%" sourceLinked="1"/>
        <c:majorTickMark val="out"/>
        <c:minorTickMark val="none"/>
        <c:tickLblPos val="nextTo"/>
        <c:crossAx val="-2101676760"/>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chemeClr val="accent4">
                <a:lumMod val="50000"/>
              </a:schemeClr>
            </a:solidFill>
          </c:spPr>
          <c:invertIfNegative val="0"/>
          <c:dLbls>
            <c:dLbl>
              <c:idx val="0"/>
              <c:layout>
                <c:manualLayout>
                  <c:x val="-0.0484847867846505"/>
                  <c:y val="0.0343347639484978"/>
                </c:manualLayout>
              </c:layout>
              <c:dLblPos val="outEnd"/>
              <c:showLegendKey val="0"/>
              <c:showVal val="1"/>
              <c:showCatName val="0"/>
              <c:showSerName val="0"/>
              <c:showPercent val="0"/>
              <c:showBubbleSize val="0"/>
            </c:dLbl>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0.56</c:v>
                </c:pt>
              </c:numCache>
            </c:numRef>
          </c:val>
        </c:ser>
        <c:dLbls>
          <c:showLegendKey val="0"/>
          <c:showVal val="0"/>
          <c:showCatName val="0"/>
          <c:showSerName val="0"/>
          <c:showPercent val="0"/>
          <c:showBubbleSize val="0"/>
        </c:dLbls>
        <c:gapWidth val="100"/>
        <c:axId val="-2093594008"/>
        <c:axId val="-2093589192"/>
      </c:barChart>
      <c:catAx>
        <c:axId val="-2093594008"/>
        <c:scaling>
          <c:orientation val="minMax"/>
        </c:scaling>
        <c:delete val="0"/>
        <c:axPos val="l"/>
        <c:numFmt formatCode="General" sourceLinked="1"/>
        <c:majorTickMark val="none"/>
        <c:minorTickMark val="none"/>
        <c:tickLblPos val="nextTo"/>
        <c:crossAx val="-2093589192"/>
        <c:crosses val="autoZero"/>
        <c:auto val="1"/>
        <c:lblAlgn val="ctr"/>
        <c:lblOffset val="100"/>
        <c:noMultiLvlLbl val="0"/>
      </c:catAx>
      <c:valAx>
        <c:axId val="-2093589192"/>
        <c:scaling>
          <c:orientation val="minMax"/>
          <c:max val="0.7"/>
          <c:min val="0.0"/>
        </c:scaling>
        <c:delete val="1"/>
        <c:axPos val="b"/>
        <c:numFmt formatCode="0%" sourceLinked="1"/>
        <c:majorTickMark val="out"/>
        <c:minorTickMark val="none"/>
        <c:tickLblPos val="nextTo"/>
        <c:crossAx val="-2093594008"/>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chemeClr val="tx2"/>
            </a:solidFill>
          </c:spPr>
          <c:invertIfNegative val="0"/>
          <c:dPt>
            <c:idx val="0"/>
            <c:invertIfNegative val="0"/>
            <c:bubble3D val="0"/>
            <c:spPr>
              <a:solidFill>
                <a:schemeClr val="accent4">
                  <a:lumMod val="60000"/>
                  <a:lumOff val="40000"/>
                </a:schemeClr>
              </a:solidFill>
            </c:spPr>
          </c:dPt>
          <c:dLbls>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0.45</c:v>
                </c:pt>
              </c:numCache>
            </c:numRef>
          </c:val>
        </c:ser>
        <c:dLbls>
          <c:showLegendKey val="0"/>
          <c:showVal val="0"/>
          <c:showCatName val="0"/>
          <c:showSerName val="0"/>
          <c:showPercent val="0"/>
          <c:showBubbleSize val="0"/>
        </c:dLbls>
        <c:gapWidth val="100"/>
        <c:axId val="-2101789752"/>
        <c:axId val="-2101805128"/>
      </c:barChart>
      <c:catAx>
        <c:axId val="-2101789752"/>
        <c:scaling>
          <c:orientation val="minMax"/>
        </c:scaling>
        <c:delete val="0"/>
        <c:axPos val="l"/>
        <c:numFmt formatCode="General" sourceLinked="1"/>
        <c:majorTickMark val="none"/>
        <c:minorTickMark val="none"/>
        <c:tickLblPos val="nextTo"/>
        <c:crossAx val="-2101805128"/>
        <c:crosses val="autoZero"/>
        <c:auto val="1"/>
        <c:lblAlgn val="ctr"/>
        <c:lblOffset val="100"/>
        <c:noMultiLvlLbl val="0"/>
      </c:catAx>
      <c:valAx>
        <c:axId val="-2101805128"/>
        <c:scaling>
          <c:orientation val="minMax"/>
          <c:max val="0.7"/>
          <c:min val="0.0"/>
        </c:scaling>
        <c:delete val="1"/>
        <c:axPos val="b"/>
        <c:numFmt formatCode="0%" sourceLinked="1"/>
        <c:majorTickMark val="out"/>
        <c:minorTickMark val="none"/>
        <c:tickLblPos val="nextTo"/>
        <c:crossAx val="-2101789752"/>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chemeClr val="accent4">
                <a:lumMod val="60000"/>
                <a:lumOff val="40000"/>
              </a:schemeClr>
            </a:solidFill>
          </c:spPr>
          <c:invertIfNegative val="0"/>
          <c:dLbls>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0.09</c:v>
                </c:pt>
              </c:numCache>
            </c:numRef>
          </c:val>
        </c:ser>
        <c:dLbls>
          <c:showLegendKey val="0"/>
          <c:showVal val="0"/>
          <c:showCatName val="0"/>
          <c:showSerName val="0"/>
          <c:showPercent val="0"/>
          <c:showBubbleSize val="0"/>
        </c:dLbls>
        <c:gapWidth val="100"/>
        <c:axId val="-2093609080"/>
        <c:axId val="-2093610840"/>
      </c:barChart>
      <c:catAx>
        <c:axId val="-2093609080"/>
        <c:scaling>
          <c:orientation val="minMax"/>
        </c:scaling>
        <c:delete val="0"/>
        <c:axPos val="l"/>
        <c:numFmt formatCode="General" sourceLinked="1"/>
        <c:majorTickMark val="none"/>
        <c:minorTickMark val="none"/>
        <c:tickLblPos val="nextTo"/>
        <c:crossAx val="-2093610840"/>
        <c:crosses val="autoZero"/>
        <c:auto val="1"/>
        <c:lblAlgn val="ctr"/>
        <c:lblOffset val="100"/>
        <c:noMultiLvlLbl val="0"/>
      </c:catAx>
      <c:valAx>
        <c:axId val="-2093610840"/>
        <c:scaling>
          <c:orientation val="minMax"/>
          <c:max val="0.7"/>
          <c:min val="0.0"/>
        </c:scaling>
        <c:delete val="1"/>
        <c:axPos val="b"/>
        <c:numFmt formatCode="0%" sourceLinked="1"/>
        <c:majorTickMark val="out"/>
        <c:minorTickMark val="none"/>
        <c:tickLblPos val="nextTo"/>
        <c:crossAx val="-2093609080"/>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chemeClr val="tx2"/>
            </a:solidFill>
          </c:spPr>
          <c:invertIfNegative val="0"/>
          <c:dPt>
            <c:idx val="0"/>
            <c:invertIfNegative val="0"/>
            <c:bubble3D val="0"/>
            <c:spPr>
              <a:solidFill>
                <a:schemeClr val="accent4">
                  <a:lumMod val="60000"/>
                  <a:lumOff val="40000"/>
                </a:schemeClr>
              </a:solidFill>
            </c:spPr>
          </c:dPt>
          <c:dLbls>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0.47</c:v>
                </c:pt>
              </c:numCache>
            </c:numRef>
          </c:val>
        </c:ser>
        <c:dLbls>
          <c:showLegendKey val="0"/>
          <c:showVal val="0"/>
          <c:showCatName val="0"/>
          <c:showSerName val="0"/>
          <c:showPercent val="0"/>
          <c:showBubbleSize val="0"/>
        </c:dLbls>
        <c:gapWidth val="100"/>
        <c:axId val="-2093639704"/>
        <c:axId val="-2093650344"/>
      </c:barChart>
      <c:catAx>
        <c:axId val="-2093639704"/>
        <c:scaling>
          <c:orientation val="minMax"/>
        </c:scaling>
        <c:delete val="0"/>
        <c:axPos val="l"/>
        <c:numFmt formatCode="General" sourceLinked="1"/>
        <c:majorTickMark val="none"/>
        <c:minorTickMark val="none"/>
        <c:tickLblPos val="nextTo"/>
        <c:crossAx val="-2093650344"/>
        <c:crosses val="autoZero"/>
        <c:auto val="1"/>
        <c:lblAlgn val="ctr"/>
        <c:lblOffset val="100"/>
        <c:noMultiLvlLbl val="0"/>
      </c:catAx>
      <c:valAx>
        <c:axId val="-2093650344"/>
        <c:scaling>
          <c:orientation val="minMax"/>
          <c:max val="0.7"/>
          <c:min val="0.0"/>
        </c:scaling>
        <c:delete val="1"/>
        <c:axPos val="b"/>
        <c:numFmt formatCode="0%" sourceLinked="1"/>
        <c:majorTickMark val="out"/>
        <c:minorTickMark val="none"/>
        <c:tickLblPos val="nextTo"/>
        <c:crossAx val="-2093639704"/>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chemeClr val="tx2"/>
            </a:solidFill>
          </c:spPr>
          <c:invertIfNegative val="0"/>
          <c:dPt>
            <c:idx val="0"/>
            <c:invertIfNegative val="0"/>
            <c:bubble3D val="0"/>
            <c:spPr>
              <a:solidFill>
                <a:srgbClr val="66CCFF"/>
              </a:solidFill>
            </c:spPr>
          </c:dPt>
          <c:dLbls>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0.5</c:v>
                </c:pt>
              </c:numCache>
            </c:numRef>
          </c:val>
        </c:ser>
        <c:dLbls>
          <c:showLegendKey val="0"/>
          <c:showVal val="0"/>
          <c:showCatName val="0"/>
          <c:showSerName val="0"/>
          <c:showPercent val="0"/>
          <c:showBubbleSize val="0"/>
        </c:dLbls>
        <c:gapWidth val="100"/>
        <c:axId val="-2101851944"/>
        <c:axId val="-2101849720"/>
      </c:barChart>
      <c:catAx>
        <c:axId val="-2101851944"/>
        <c:scaling>
          <c:orientation val="minMax"/>
        </c:scaling>
        <c:delete val="0"/>
        <c:axPos val="l"/>
        <c:numFmt formatCode="General" sourceLinked="1"/>
        <c:majorTickMark val="none"/>
        <c:minorTickMark val="none"/>
        <c:tickLblPos val="nextTo"/>
        <c:crossAx val="-2101849720"/>
        <c:crosses val="autoZero"/>
        <c:auto val="1"/>
        <c:lblAlgn val="ctr"/>
        <c:lblOffset val="100"/>
        <c:noMultiLvlLbl val="0"/>
      </c:catAx>
      <c:valAx>
        <c:axId val="-2101849720"/>
        <c:scaling>
          <c:orientation val="minMax"/>
          <c:max val="0.7"/>
          <c:min val="0.0"/>
        </c:scaling>
        <c:delete val="1"/>
        <c:axPos val="b"/>
        <c:numFmt formatCode="0%" sourceLinked="1"/>
        <c:majorTickMark val="out"/>
        <c:minorTickMark val="none"/>
        <c:tickLblPos val="nextTo"/>
        <c:crossAx val="-2101851944"/>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rgbClr val="66CCFF"/>
            </a:solidFill>
          </c:spPr>
          <c:invertIfNegative val="0"/>
          <c:dLbls>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0.14</c:v>
                </c:pt>
              </c:numCache>
            </c:numRef>
          </c:val>
        </c:ser>
        <c:dLbls>
          <c:showLegendKey val="0"/>
          <c:showVal val="0"/>
          <c:showCatName val="0"/>
          <c:showSerName val="0"/>
          <c:showPercent val="0"/>
          <c:showBubbleSize val="0"/>
        </c:dLbls>
        <c:gapWidth val="100"/>
        <c:axId val="-2101893688"/>
        <c:axId val="-2101902088"/>
      </c:barChart>
      <c:catAx>
        <c:axId val="-2101893688"/>
        <c:scaling>
          <c:orientation val="minMax"/>
        </c:scaling>
        <c:delete val="0"/>
        <c:axPos val="l"/>
        <c:numFmt formatCode="General" sourceLinked="1"/>
        <c:majorTickMark val="none"/>
        <c:minorTickMark val="none"/>
        <c:tickLblPos val="nextTo"/>
        <c:crossAx val="-2101902088"/>
        <c:crosses val="autoZero"/>
        <c:auto val="1"/>
        <c:lblAlgn val="ctr"/>
        <c:lblOffset val="100"/>
        <c:noMultiLvlLbl val="0"/>
      </c:catAx>
      <c:valAx>
        <c:axId val="-2101902088"/>
        <c:scaling>
          <c:orientation val="minMax"/>
          <c:max val="0.7"/>
          <c:min val="0.0"/>
        </c:scaling>
        <c:delete val="1"/>
        <c:axPos val="b"/>
        <c:numFmt formatCode="0%" sourceLinked="1"/>
        <c:majorTickMark val="out"/>
        <c:minorTickMark val="none"/>
        <c:tickLblPos val="nextTo"/>
        <c:crossAx val="-2101893688"/>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rgbClr val="66CCFF"/>
            </a:solidFill>
          </c:spPr>
          <c:invertIfNegative val="0"/>
          <c:dPt>
            <c:idx val="0"/>
            <c:invertIfNegative val="0"/>
            <c:bubble3D val="0"/>
            <c:spPr>
              <a:solidFill>
                <a:srgbClr val="66CCFF"/>
              </a:solidFill>
            </c:spPr>
          </c:dPt>
          <c:dLbls>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0.54</c:v>
                </c:pt>
              </c:numCache>
            </c:numRef>
          </c:val>
        </c:ser>
        <c:dLbls>
          <c:showLegendKey val="0"/>
          <c:showVal val="0"/>
          <c:showCatName val="0"/>
          <c:showSerName val="0"/>
          <c:showPercent val="0"/>
          <c:showBubbleSize val="0"/>
        </c:dLbls>
        <c:gapWidth val="100"/>
        <c:axId val="-2101942568"/>
        <c:axId val="-2101960968"/>
      </c:barChart>
      <c:catAx>
        <c:axId val="-2101942568"/>
        <c:scaling>
          <c:orientation val="minMax"/>
        </c:scaling>
        <c:delete val="0"/>
        <c:axPos val="l"/>
        <c:numFmt formatCode="General" sourceLinked="1"/>
        <c:majorTickMark val="none"/>
        <c:minorTickMark val="none"/>
        <c:tickLblPos val="nextTo"/>
        <c:crossAx val="-2101960968"/>
        <c:crosses val="autoZero"/>
        <c:auto val="1"/>
        <c:lblAlgn val="ctr"/>
        <c:lblOffset val="100"/>
        <c:noMultiLvlLbl val="0"/>
      </c:catAx>
      <c:valAx>
        <c:axId val="-2101960968"/>
        <c:scaling>
          <c:orientation val="minMax"/>
          <c:max val="0.7"/>
          <c:min val="0.0"/>
        </c:scaling>
        <c:delete val="1"/>
        <c:axPos val="b"/>
        <c:numFmt formatCode="0%" sourceLinked="1"/>
        <c:majorTickMark val="out"/>
        <c:minorTickMark val="none"/>
        <c:tickLblPos val="nextTo"/>
        <c:crossAx val="-2101942568"/>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rgbClr val="FF9999"/>
            </a:solidFill>
          </c:spPr>
          <c:invertIfNegative val="0"/>
          <c:dLbls>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0.23</c:v>
                </c:pt>
              </c:numCache>
            </c:numRef>
          </c:val>
        </c:ser>
        <c:dLbls>
          <c:showLegendKey val="0"/>
          <c:showVal val="0"/>
          <c:showCatName val="0"/>
          <c:showSerName val="0"/>
          <c:showPercent val="0"/>
          <c:showBubbleSize val="0"/>
        </c:dLbls>
        <c:gapWidth val="100"/>
        <c:axId val="2083122616"/>
        <c:axId val="2083125656"/>
      </c:barChart>
      <c:catAx>
        <c:axId val="2083122616"/>
        <c:scaling>
          <c:orientation val="minMax"/>
        </c:scaling>
        <c:delete val="0"/>
        <c:axPos val="l"/>
        <c:numFmt formatCode="General" sourceLinked="1"/>
        <c:majorTickMark val="none"/>
        <c:minorTickMark val="none"/>
        <c:tickLblPos val="nextTo"/>
        <c:crossAx val="2083125656"/>
        <c:crosses val="autoZero"/>
        <c:auto val="1"/>
        <c:lblAlgn val="ctr"/>
        <c:lblOffset val="100"/>
        <c:noMultiLvlLbl val="0"/>
      </c:catAx>
      <c:valAx>
        <c:axId val="2083125656"/>
        <c:scaling>
          <c:orientation val="minMax"/>
          <c:max val="0.6"/>
          <c:min val="0.0"/>
        </c:scaling>
        <c:delete val="1"/>
        <c:axPos val="b"/>
        <c:numFmt formatCode="0%" sourceLinked="1"/>
        <c:majorTickMark val="out"/>
        <c:minorTickMark val="none"/>
        <c:tickLblPos val="nextTo"/>
        <c:crossAx val="2083122616"/>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chemeClr val="tx2"/>
            </a:solidFill>
          </c:spPr>
          <c:invertIfNegative val="0"/>
          <c:dPt>
            <c:idx val="0"/>
            <c:invertIfNegative val="0"/>
            <c:bubble3D val="0"/>
            <c:spPr>
              <a:solidFill>
                <a:srgbClr val="FF9999"/>
              </a:solidFill>
            </c:spPr>
          </c:dPt>
          <c:dLbls>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0.5</c:v>
                </c:pt>
              </c:numCache>
            </c:numRef>
          </c:val>
        </c:ser>
        <c:dLbls>
          <c:showLegendKey val="0"/>
          <c:showVal val="0"/>
          <c:showCatName val="0"/>
          <c:showSerName val="0"/>
          <c:showPercent val="0"/>
          <c:showBubbleSize val="0"/>
        </c:dLbls>
        <c:gapWidth val="100"/>
        <c:axId val="-2101982936"/>
        <c:axId val="-2101976744"/>
      </c:barChart>
      <c:catAx>
        <c:axId val="-2101982936"/>
        <c:scaling>
          <c:orientation val="minMax"/>
        </c:scaling>
        <c:delete val="0"/>
        <c:axPos val="l"/>
        <c:numFmt formatCode="General" sourceLinked="1"/>
        <c:majorTickMark val="none"/>
        <c:minorTickMark val="none"/>
        <c:tickLblPos val="nextTo"/>
        <c:crossAx val="-2101976744"/>
        <c:crosses val="autoZero"/>
        <c:auto val="1"/>
        <c:lblAlgn val="ctr"/>
        <c:lblOffset val="100"/>
        <c:noMultiLvlLbl val="0"/>
      </c:catAx>
      <c:valAx>
        <c:axId val="-2101976744"/>
        <c:scaling>
          <c:orientation val="minMax"/>
          <c:max val="0.7"/>
          <c:min val="0.0"/>
        </c:scaling>
        <c:delete val="1"/>
        <c:axPos val="b"/>
        <c:numFmt formatCode="0%" sourceLinked="1"/>
        <c:majorTickMark val="out"/>
        <c:minorTickMark val="none"/>
        <c:tickLblPos val="nextTo"/>
        <c:crossAx val="-2101982936"/>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rgbClr val="FF9999"/>
            </a:solidFill>
          </c:spPr>
          <c:invertIfNegative val="0"/>
          <c:dLbls>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0.11</c:v>
                </c:pt>
              </c:numCache>
            </c:numRef>
          </c:val>
        </c:ser>
        <c:dLbls>
          <c:showLegendKey val="0"/>
          <c:showVal val="0"/>
          <c:showCatName val="0"/>
          <c:showSerName val="0"/>
          <c:showPercent val="0"/>
          <c:showBubbleSize val="0"/>
        </c:dLbls>
        <c:gapWidth val="100"/>
        <c:axId val="-2093629144"/>
        <c:axId val="-2093673368"/>
      </c:barChart>
      <c:catAx>
        <c:axId val="-2093629144"/>
        <c:scaling>
          <c:orientation val="minMax"/>
        </c:scaling>
        <c:delete val="0"/>
        <c:axPos val="l"/>
        <c:numFmt formatCode="General" sourceLinked="1"/>
        <c:majorTickMark val="none"/>
        <c:minorTickMark val="none"/>
        <c:tickLblPos val="nextTo"/>
        <c:crossAx val="-2093673368"/>
        <c:crosses val="autoZero"/>
        <c:auto val="1"/>
        <c:lblAlgn val="ctr"/>
        <c:lblOffset val="100"/>
        <c:noMultiLvlLbl val="0"/>
      </c:catAx>
      <c:valAx>
        <c:axId val="-2093673368"/>
        <c:scaling>
          <c:orientation val="minMax"/>
          <c:max val="0.7"/>
          <c:min val="0.0"/>
        </c:scaling>
        <c:delete val="1"/>
        <c:axPos val="b"/>
        <c:numFmt formatCode="0%" sourceLinked="1"/>
        <c:majorTickMark val="out"/>
        <c:minorTickMark val="none"/>
        <c:tickLblPos val="nextTo"/>
        <c:crossAx val="-2093629144"/>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rgbClr val="FF9999"/>
            </a:solidFill>
          </c:spPr>
          <c:invertIfNegative val="0"/>
          <c:dPt>
            <c:idx val="0"/>
            <c:invertIfNegative val="0"/>
            <c:bubble3D val="0"/>
            <c:spPr>
              <a:solidFill>
                <a:srgbClr val="FF9999"/>
              </a:solidFill>
            </c:spPr>
          </c:dPt>
          <c:dLbls>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0.53</c:v>
                </c:pt>
              </c:numCache>
            </c:numRef>
          </c:val>
        </c:ser>
        <c:dLbls>
          <c:showLegendKey val="0"/>
          <c:showVal val="0"/>
          <c:showCatName val="0"/>
          <c:showSerName val="0"/>
          <c:showPercent val="0"/>
          <c:showBubbleSize val="0"/>
        </c:dLbls>
        <c:gapWidth val="100"/>
        <c:axId val="-2102029960"/>
        <c:axId val="-2102025912"/>
      </c:barChart>
      <c:catAx>
        <c:axId val="-2102029960"/>
        <c:scaling>
          <c:orientation val="minMax"/>
        </c:scaling>
        <c:delete val="0"/>
        <c:axPos val="l"/>
        <c:numFmt formatCode="General" sourceLinked="1"/>
        <c:majorTickMark val="none"/>
        <c:minorTickMark val="none"/>
        <c:tickLblPos val="nextTo"/>
        <c:crossAx val="-2102025912"/>
        <c:crosses val="autoZero"/>
        <c:auto val="1"/>
        <c:lblAlgn val="ctr"/>
        <c:lblOffset val="100"/>
        <c:noMultiLvlLbl val="0"/>
      </c:catAx>
      <c:valAx>
        <c:axId val="-2102025912"/>
        <c:scaling>
          <c:orientation val="minMax"/>
          <c:max val="0.7"/>
          <c:min val="0.0"/>
        </c:scaling>
        <c:delete val="1"/>
        <c:axPos val="b"/>
        <c:numFmt formatCode="0%" sourceLinked="1"/>
        <c:majorTickMark val="out"/>
        <c:minorTickMark val="none"/>
        <c:tickLblPos val="nextTo"/>
        <c:crossAx val="-2102029960"/>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rgbClr val="FFC000"/>
            </a:solidFill>
          </c:spPr>
          <c:invertIfNegative val="0"/>
          <c:dPt>
            <c:idx val="0"/>
            <c:invertIfNegative val="0"/>
            <c:bubble3D val="0"/>
            <c:spPr>
              <a:solidFill>
                <a:srgbClr val="FFC000"/>
              </a:solidFill>
            </c:spPr>
          </c:dPt>
          <c:dLbls>
            <c:dLbl>
              <c:idx val="0"/>
              <c:layout>
                <c:manualLayout>
                  <c:x val="-0.0404039889872089"/>
                  <c:y val="0.0"/>
                </c:manualLayout>
              </c:layout>
              <c:dLblPos val="outEnd"/>
              <c:showLegendKey val="0"/>
              <c:showVal val="1"/>
              <c:showCatName val="0"/>
              <c:showSerName val="0"/>
              <c:showPercent val="0"/>
              <c:showBubbleSize val="0"/>
            </c:dLbl>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0.52</c:v>
                </c:pt>
              </c:numCache>
            </c:numRef>
          </c:val>
        </c:ser>
        <c:dLbls>
          <c:showLegendKey val="0"/>
          <c:showVal val="0"/>
          <c:showCatName val="0"/>
          <c:showSerName val="0"/>
          <c:showPercent val="0"/>
          <c:showBubbleSize val="0"/>
        </c:dLbls>
        <c:gapWidth val="100"/>
        <c:axId val="-2093689416"/>
        <c:axId val="-2093735752"/>
      </c:barChart>
      <c:catAx>
        <c:axId val="-2093689416"/>
        <c:scaling>
          <c:orientation val="minMax"/>
        </c:scaling>
        <c:delete val="0"/>
        <c:axPos val="l"/>
        <c:numFmt formatCode="General" sourceLinked="1"/>
        <c:majorTickMark val="none"/>
        <c:minorTickMark val="none"/>
        <c:tickLblPos val="nextTo"/>
        <c:crossAx val="-2093735752"/>
        <c:crosses val="autoZero"/>
        <c:auto val="1"/>
        <c:lblAlgn val="ctr"/>
        <c:lblOffset val="100"/>
        <c:noMultiLvlLbl val="0"/>
      </c:catAx>
      <c:valAx>
        <c:axId val="-2093735752"/>
        <c:scaling>
          <c:orientation val="minMax"/>
          <c:max val="0.7"/>
          <c:min val="0.0"/>
        </c:scaling>
        <c:delete val="1"/>
        <c:axPos val="b"/>
        <c:numFmt formatCode="0%" sourceLinked="1"/>
        <c:majorTickMark val="out"/>
        <c:minorTickMark val="none"/>
        <c:tickLblPos val="nextTo"/>
        <c:crossAx val="-2093689416"/>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rgbClr val="FFC000"/>
            </a:solidFill>
          </c:spPr>
          <c:invertIfNegative val="0"/>
          <c:dLbls>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0.14</c:v>
                </c:pt>
              </c:numCache>
            </c:numRef>
          </c:val>
        </c:ser>
        <c:dLbls>
          <c:showLegendKey val="0"/>
          <c:showVal val="0"/>
          <c:showCatName val="0"/>
          <c:showSerName val="0"/>
          <c:showPercent val="0"/>
          <c:showBubbleSize val="0"/>
        </c:dLbls>
        <c:gapWidth val="100"/>
        <c:axId val="-2093739416"/>
        <c:axId val="-2093774440"/>
      </c:barChart>
      <c:catAx>
        <c:axId val="-2093739416"/>
        <c:scaling>
          <c:orientation val="minMax"/>
        </c:scaling>
        <c:delete val="0"/>
        <c:axPos val="l"/>
        <c:numFmt formatCode="General" sourceLinked="1"/>
        <c:majorTickMark val="none"/>
        <c:minorTickMark val="none"/>
        <c:tickLblPos val="nextTo"/>
        <c:crossAx val="-2093774440"/>
        <c:crosses val="autoZero"/>
        <c:auto val="1"/>
        <c:lblAlgn val="ctr"/>
        <c:lblOffset val="100"/>
        <c:noMultiLvlLbl val="0"/>
      </c:catAx>
      <c:valAx>
        <c:axId val="-2093774440"/>
        <c:scaling>
          <c:orientation val="minMax"/>
          <c:max val="0.7"/>
          <c:min val="0.0"/>
        </c:scaling>
        <c:delete val="1"/>
        <c:axPos val="b"/>
        <c:numFmt formatCode="0%" sourceLinked="1"/>
        <c:majorTickMark val="out"/>
        <c:minorTickMark val="none"/>
        <c:tickLblPos val="nextTo"/>
        <c:crossAx val="-2093739416"/>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rgbClr val="FF9999"/>
            </a:solidFill>
          </c:spPr>
          <c:invertIfNegative val="0"/>
          <c:dPt>
            <c:idx val="0"/>
            <c:invertIfNegative val="0"/>
            <c:bubble3D val="0"/>
            <c:spPr>
              <a:solidFill>
                <a:srgbClr val="FFC000"/>
              </a:solidFill>
            </c:spPr>
          </c:dPt>
          <c:dLbls>
            <c:dLbl>
              <c:idx val="0"/>
              <c:layout>
                <c:manualLayout>
                  <c:x val="-0.0242423933923253"/>
                  <c:y val="0.0343347639484978"/>
                </c:manualLayout>
              </c:layout>
              <c:dLblPos val="outEnd"/>
              <c:showLegendKey val="0"/>
              <c:showVal val="1"/>
              <c:showCatName val="0"/>
              <c:showSerName val="0"/>
              <c:showPercent val="0"/>
              <c:showBubbleSize val="0"/>
            </c:dLbl>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0.56</c:v>
                </c:pt>
              </c:numCache>
            </c:numRef>
          </c:val>
        </c:ser>
        <c:dLbls>
          <c:showLegendKey val="0"/>
          <c:showVal val="0"/>
          <c:showCatName val="0"/>
          <c:showSerName val="0"/>
          <c:showPercent val="0"/>
          <c:showBubbleSize val="0"/>
        </c:dLbls>
        <c:gapWidth val="100"/>
        <c:axId val="-2093788648"/>
        <c:axId val="-2093793592"/>
      </c:barChart>
      <c:catAx>
        <c:axId val="-2093788648"/>
        <c:scaling>
          <c:orientation val="minMax"/>
        </c:scaling>
        <c:delete val="0"/>
        <c:axPos val="l"/>
        <c:numFmt formatCode="General" sourceLinked="1"/>
        <c:majorTickMark val="none"/>
        <c:minorTickMark val="none"/>
        <c:tickLblPos val="nextTo"/>
        <c:crossAx val="-2093793592"/>
        <c:crosses val="autoZero"/>
        <c:auto val="1"/>
        <c:lblAlgn val="ctr"/>
        <c:lblOffset val="100"/>
        <c:noMultiLvlLbl val="0"/>
      </c:catAx>
      <c:valAx>
        <c:axId val="-2093793592"/>
        <c:scaling>
          <c:orientation val="minMax"/>
          <c:max val="0.7"/>
          <c:min val="0.0"/>
        </c:scaling>
        <c:delete val="1"/>
        <c:axPos val="b"/>
        <c:numFmt formatCode="0%" sourceLinked="1"/>
        <c:majorTickMark val="out"/>
        <c:minorTickMark val="none"/>
        <c:tickLblPos val="nextTo"/>
        <c:crossAx val="-2093788648"/>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rgbClr val="C00000"/>
            </a:solidFill>
          </c:spPr>
          <c:invertIfNegative val="0"/>
          <c:dPt>
            <c:idx val="0"/>
            <c:invertIfNegative val="0"/>
            <c:bubble3D val="0"/>
            <c:spPr>
              <a:solidFill>
                <a:srgbClr val="C00000"/>
              </a:solidFill>
            </c:spPr>
          </c:dPt>
          <c:dLbls>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0.48</c:v>
                </c:pt>
              </c:numCache>
            </c:numRef>
          </c:val>
        </c:ser>
        <c:dLbls>
          <c:showLegendKey val="0"/>
          <c:showVal val="0"/>
          <c:showCatName val="0"/>
          <c:showSerName val="0"/>
          <c:showPercent val="0"/>
          <c:showBubbleSize val="0"/>
        </c:dLbls>
        <c:gapWidth val="100"/>
        <c:axId val="-2093763064"/>
        <c:axId val="-2093823752"/>
      </c:barChart>
      <c:catAx>
        <c:axId val="-2093763064"/>
        <c:scaling>
          <c:orientation val="minMax"/>
        </c:scaling>
        <c:delete val="0"/>
        <c:axPos val="l"/>
        <c:numFmt formatCode="General" sourceLinked="1"/>
        <c:majorTickMark val="none"/>
        <c:minorTickMark val="none"/>
        <c:tickLblPos val="nextTo"/>
        <c:crossAx val="-2093823752"/>
        <c:crosses val="autoZero"/>
        <c:auto val="1"/>
        <c:lblAlgn val="ctr"/>
        <c:lblOffset val="100"/>
        <c:noMultiLvlLbl val="0"/>
      </c:catAx>
      <c:valAx>
        <c:axId val="-2093823752"/>
        <c:scaling>
          <c:orientation val="minMax"/>
          <c:max val="0.7"/>
          <c:min val="0.0"/>
        </c:scaling>
        <c:delete val="1"/>
        <c:axPos val="b"/>
        <c:numFmt formatCode="0%" sourceLinked="1"/>
        <c:majorTickMark val="out"/>
        <c:minorTickMark val="none"/>
        <c:tickLblPos val="nextTo"/>
        <c:crossAx val="-2093763064"/>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rgbClr val="C00000"/>
            </a:solidFill>
          </c:spPr>
          <c:invertIfNegative val="0"/>
          <c:dLbls>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0.09</c:v>
                </c:pt>
              </c:numCache>
            </c:numRef>
          </c:val>
        </c:ser>
        <c:dLbls>
          <c:showLegendKey val="0"/>
          <c:showVal val="0"/>
          <c:showCatName val="0"/>
          <c:showSerName val="0"/>
          <c:showPercent val="0"/>
          <c:showBubbleSize val="0"/>
        </c:dLbls>
        <c:gapWidth val="100"/>
        <c:axId val="-2093840184"/>
        <c:axId val="-2093849560"/>
      </c:barChart>
      <c:catAx>
        <c:axId val="-2093840184"/>
        <c:scaling>
          <c:orientation val="minMax"/>
        </c:scaling>
        <c:delete val="0"/>
        <c:axPos val="l"/>
        <c:numFmt formatCode="General" sourceLinked="1"/>
        <c:majorTickMark val="none"/>
        <c:minorTickMark val="none"/>
        <c:tickLblPos val="nextTo"/>
        <c:crossAx val="-2093849560"/>
        <c:crosses val="autoZero"/>
        <c:auto val="1"/>
        <c:lblAlgn val="ctr"/>
        <c:lblOffset val="100"/>
        <c:noMultiLvlLbl val="0"/>
      </c:catAx>
      <c:valAx>
        <c:axId val="-2093849560"/>
        <c:scaling>
          <c:orientation val="minMax"/>
          <c:max val="0.7"/>
          <c:min val="0.0"/>
        </c:scaling>
        <c:delete val="1"/>
        <c:axPos val="b"/>
        <c:numFmt formatCode="0%" sourceLinked="1"/>
        <c:majorTickMark val="out"/>
        <c:minorTickMark val="none"/>
        <c:tickLblPos val="nextTo"/>
        <c:crossAx val="-2093840184"/>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rgbClr val="C00000"/>
            </a:solidFill>
          </c:spPr>
          <c:invertIfNegative val="0"/>
          <c:dPt>
            <c:idx val="0"/>
            <c:invertIfNegative val="0"/>
            <c:bubble3D val="0"/>
            <c:spPr>
              <a:solidFill>
                <a:srgbClr val="C00000"/>
              </a:solidFill>
            </c:spPr>
          </c:dPt>
          <c:dLbls>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0.5</c:v>
                </c:pt>
              </c:numCache>
            </c:numRef>
          </c:val>
        </c:ser>
        <c:dLbls>
          <c:showLegendKey val="0"/>
          <c:showVal val="0"/>
          <c:showCatName val="0"/>
          <c:showSerName val="0"/>
          <c:showPercent val="0"/>
          <c:showBubbleSize val="0"/>
        </c:dLbls>
        <c:gapWidth val="100"/>
        <c:axId val="-2102082104"/>
        <c:axId val="-2102079128"/>
      </c:barChart>
      <c:catAx>
        <c:axId val="-2102082104"/>
        <c:scaling>
          <c:orientation val="minMax"/>
        </c:scaling>
        <c:delete val="0"/>
        <c:axPos val="l"/>
        <c:numFmt formatCode="General" sourceLinked="1"/>
        <c:majorTickMark val="none"/>
        <c:minorTickMark val="none"/>
        <c:tickLblPos val="nextTo"/>
        <c:crossAx val="-2102079128"/>
        <c:crosses val="autoZero"/>
        <c:auto val="1"/>
        <c:lblAlgn val="ctr"/>
        <c:lblOffset val="100"/>
        <c:noMultiLvlLbl val="0"/>
      </c:catAx>
      <c:valAx>
        <c:axId val="-2102079128"/>
        <c:scaling>
          <c:orientation val="minMax"/>
          <c:max val="0.7"/>
          <c:min val="0.0"/>
        </c:scaling>
        <c:delete val="1"/>
        <c:axPos val="b"/>
        <c:numFmt formatCode="0%" sourceLinked="1"/>
        <c:majorTickMark val="out"/>
        <c:minorTickMark val="none"/>
        <c:tickLblPos val="nextTo"/>
        <c:crossAx val="-2102082104"/>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chemeClr val="accent6">
                <a:lumMod val="75000"/>
              </a:schemeClr>
            </a:solidFill>
          </c:spPr>
          <c:invertIfNegative val="0"/>
          <c:dPt>
            <c:idx val="0"/>
            <c:invertIfNegative val="0"/>
            <c:bubble3D val="0"/>
            <c:spPr>
              <a:solidFill>
                <a:schemeClr val="accent6">
                  <a:lumMod val="75000"/>
                </a:schemeClr>
              </a:solidFill>
            </c:spPr>
          </c:dPt>
          <c:dLbls>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0.45</c:v>
                </c:pt>
              </c:numCache>
            </c:numRef>
          </c:val>
        </c:ser>
        <c:dLbls>
          <c:showLegendKey val="0"/>
          <c:showVal val="0"/>
          <c:showCatName val="0"/>
          <c:showSerName val="0"/>
          <c:showPercent val="0"/>
          <c:showBubbleSize val="0"/>
        </c:dLbls>
        <c:gapWidth val="100"/>
        <c:axId val="-2093873896"/>
        <c:axId val="-2093870808"/>
      </c:barChart>
      <c:catAx>
        <c:axId val="-2093873896"/>
        <c:scaling>
          <c:orientation val="minMax"/>
        </c:scaling>
        <c:delete val="0"/>
        <c:axPos val="l"/>
        <c:numFmt formatCode="General" sourceLinked="1"/>
        <c:majorTickMark val="none"/>
        <c:minorTickMark val="none"/>
        <c:tickLblPos val="nextTo"/>
        <c:crossAx val="-2093870808"/>
        <c:crosses val="autoZero"/>
        <c:auto val="1"/>
        <c:lblAlgn val="ctr"/>
        <c:lblOffset val="100"/>
        <c:noMultiLvlLbl val="0"/>
      </c:catAx>
      <c:valAx>
        <c:axId val="-2093870808"/>
        <c:scaling>
          <c:orientation val="minMax"/>
          <c:max val="0.7"/>
          <c:min val="0.0"/>
        </c:scaling>
        <c:delete val="1"/>
        <c:axPos val="b"/>
        <c:numFmt formatCode="0%" sourceLinked="1"/>
        <c:majorTickMark val="out"/>
        <c:minorTickMark val="none"/>
        <c:tickLblPos val="nextTo"/>
        <c:crossAx val="-2093873896"/>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rgbClr val="FF9999"/>
            </a:solidFill>
          </c:spPr>
          <c:invertIfNegative val="0"/>
          <c:dLbls>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0.45</c:v>
                </c:pt>
              </c:numCache>
            </c:numRef>
          </c:val>
        </c:ser>
        <c:dLbls>
          <c:showLegendKey val="0"/>
          <c:showVal val="0"/>
          <c:showCatName val="0"/>
          <c:showSerName val="0"/>
          <c:showPercent val="0"/>
          <c:showBubbleSize val="0"/>
        </c:dLbls>
        <c:gapWidth val="100"/>
        <c:axId val="2083151064"/>
        <c:axId val="2083154104"/>
      </c:barChart>
      <c:catAx>
        <c:axId val="2083151064"/>
        <c:scaling>
          <c:orientation val="minMax"/>
        </c:scaling>
        <c:delete val="0"/>
        <c:axPos val="l"/>
        <c:numFmt formatCode="General" sourceLinked="1"/>
        <c:majorTickMark val="none"/>
        <c:minorTickMark val="none"/>
        <c:tickLblPos val="nextTo"/>
        <c:crossAx val="2083154104"/>
        <c:crosses val="autoZero"/>
        <c:auto val="1"/>
        <c:lblAlgn val="ctr"/>
        <c:lblOffset val="100"/>
        <c:noMultiLvlLbl val="0"/>
      </c:catAx>
      <c:valAx>
        <c:axId val="2083154104"/>
        <c:scaling>
          <c:orientation val="minMax"/>
          <c:max val="0.6"/>
          <c:min val="0.0"/>
        </c:scaling>
        <c:delete val="1"/>
        <c:axPos val="b"/>
        <c:numFmt formatCode="0%" sourceLinked="1"/>
        <c:majorTickMark val="out"/>
        <c:minorTickMark val="none"/>
        <c:tickLblPos val="nextTo"/>
        <c:crossAx val="2083151064"/>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chemeClr val="accent6">
                <a:lumMod val="75000"/>
              </a:schemeClr>
            </a:solidFill>
          </c:spPr>
          <c:invertIfNegative val="0"/>
          <c:dLbls>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0.12</c:v>
                </c:pt>
              </c:numCache>
            </c:numRef>
          </c:val>
        </c:ser>
        <c:dLbls>
          <c:showLegendKey val="0"/>
          <c:showVal val="0"/>
          <c:showCatName val="0"/>
          <c:showSerName val="0"/>
          <c:showPercent val="0"/>
          <c:showBubbleSize val="0"/>
        </c:dLbls>
        <c:gapWidth val="100"/>
        <c:axId val="-2093925800"/>
        <c:axId val="-2093922760"/>
      </c:barChart>
      <c:catAx>
        <c:axId val="-2093925800"/>
        <c:scaling>
          <c:orientation val="minMax"/>
        </c:scaling>
        <c:delete val="0"/>
        <c:axPos val="l"/>
        <c:numFmt formatCode="General" sourceLinked="1"/>
        <c:majorTickMark val="none"/>
        <c:minorTickMark val="none"/>
        <c:tickLblPos val="nextTo"/>
        <c:crossAx val="-2093922760"/>
        <c:crosses val="autoZero"/>
        <c:auto val="1"/>
        <c:lblAlgn val="ctr"/>
        <c:lblOffset val="100"/>
        <c:noMultiLvlLbl val="0"/>
      </c:catAx>
      <c:valAx>
        <c:axId val="-2093922760"/>
        <c:scaling>
          <c:orientation val="minMax"/>
          <c:max val="0.7"/>
          <c:min val="0.0"/>
        </c:scaling>
        <c:delete val="1"/>
        <c:axPos val="b"/>
        <c:numFmt formatCode="0%" sourceLinked="1"/>
        <c:majorTickMark val="out"/>
        <c:minorTickMark val="none"/>
        <c:tickLblPos val="nextTo"/>
        <c:crossAx val="-2093925800"/>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rgbClr val="C00000"/>
            </a:solidFill>
          </c:spPr>
          <c:invertIfNegative val="0"/>
          <c:dPt>
            <c:idx val="0"/>
            <c:invertIfNegative val="0"/>
            <c:bubble3D val="0"/>
            <c:spPr>
              <a:solidFill>
                <a:schemeClr val="accent6">
                  <a:lumMod val="75000"/>
                </a:schemeClr>
              </a:solidFill>
            </c:spPr>
          </c:dPt>
          <c:dLbls>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0.48</c:v>
                </c:pt>
              </c:numCache>
            </c:numRef>
          </c:val>
        </c:ser>
        <c:dLbls>
          <c:showLegendKey val="0"/>
          <c:showVal val="0"/>
          <c:showCatName val="0"/>
          <c:showSerName val="0"/>
          <c:showPercent val="0"/>
          <c:showBubbleSize val="0"/>
        </c:dLbls>
        <c:gapWidth val="100"/>
        <c:axId val="-2093943416"/>
        <c:axId val="-2093984792"/>
      </c:barChart>
      <c:catAx>
        <c:axId val="-2093943416"/>
        <c:scaling>
          <c:orientation val="minMax"/>
        </c:scaling>
        <c:delete val="0"/>
        <c:axPos val="l"/>
        <c:numFmt formatCode="General" sourceLinked="1"/>
        <c:majorTickMark val="none"/>
        <c:minorTickMark val="none"/>
        <c:tickLblPos val="nextTo"/>
        <c:crossAx val="-2093984792"/>
        <c:crosses val="autoZero"/>
        <c:auto val="1"/>
        <c:lblAlgn val="ctr"/>
        <c:lblOffset val="100"/>
        <c:noMultiLvlLbl val="0"/>
      </c:catAx>
      <c:valAx>
        <c:axId val="-2093984792"/>
        <c:scaling>
          <c:orientation val="minMax"/>
          <c:max val="0.7"/>
          <c:min val="0.0"/>
        </c:scaling>
        <c:delete val="1"/>
        <c:axPos val="b"/>
        <c:numFmt formatCode="0%" sourceLinked="1"/>
        <c:majorTickMark val="out"/>
        <c:minorTickMark val="none"/>
        <c:tickLblPos val="nextTo"/>
        <c:crossAx val="-2093943416"/>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37965254504485"/>
          <c:y val="0.188841201716738"/>
          <c:w val="0.844521759454824"/>
          <c:h val="0.622317596566524"/>
        </c:manualLayout>
      </c:layout>
      <c:barChart>
        <c:barDir val="bar"/>
        <c:grouping val="clustered"/>
        <c:varyColors val="0"/>
        <c:ser>
          <c:idx val="0"/>
          <c:order val="0"/>
          <c:tx>
            <c:strRef>
              <c:f>Feuil1!$B$1</c:f>
              <c:strCache>
                <c:ptCount val="1"/>
                <c:pt idx="0">
                  <c:v>Série 1</c:v>
                </c:pt>
              </c:strCache>
            </c:strRef>
          </c:tx>
          <c:spPr>
            <a:solidFill>
              <a:schemeClr val="tx2"/>
            </a:solidFill>
          </c:spPr>
          <c:invertIfNegative val="0"/>
          <c:dLbls>
            <c:txPr>
              <a:bodyPr/>
              <a:lstStyle/>
              <a:p>
                <a:pPr>
                  <a:defRPr sz="105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0.25</c:v>
                </c:pt>
              </c:numCache>
            </c:numRef>
          </c:val>
        </c:ser>
        <c:dLbls>
          <c:showLegendKey val="0"/>
          <c:showVal val="0"/>
          <c:showCatName val="0"/>
          <c:showSerName val="0"/>
          <c:showPercent val="0"/>
          <c:showBubbleSize val="0"/>
        </c:dLbls>
        <c:gapWidth val="100"/>
        <c:axId val="-2073191912"/>
        <c:axId val="-2073197176"/>
      </c:barChart>
      <c:catAx>
        <c:axId val="-2073191912"/>
        <c:scaling>
          <c:orientation val="minMax"/>
        </c:scaling>
        <c:delete val="0"/>
        <c:axPos val="l"/>
        <c:numFmt formatCode="General" sourceLinked="1"/>
        <c:majorTickMark val="none"/>
        <c:minorTickMark val="none"/>
        <c:tickLblPos val="nextTo"/>
        <c:crossAx val="-2073197176"/>
        <c:crosses val="autoZero"/>
        <c:auto val="1"/>
        <c:lblAlgn val="ctr"/>
        <c:lblOffset val="100"/>
        <c:noMultiLvlLbl val="0"/>
      </c:catAx>
      <c:valAx>
        <c:axId val="-2073197176"/>
        <c:scaling>
          <c:orientation val="minMax"/>
          <c:max val="1.0"/>
          <c:min val="0.0"/>
        </c:scaling>
        <c:delete val="1"/>
        <c:axPos val="b"/>
        <c:numFmt formatCode="0%" sourceLinked="1"/>
        <c:majorTickMark val="out"/>
        <c:minorTickMark val="none"/>
        <c:tickLblPos val="nextTo"/>
        <c:crossAx val="-2073191912"/>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37965254504485"/>
          <c:y val="0.188841201716738"/>
          <c:w val="0.844521759454824"/>
          <c:h val="0.622317596566524"/>
        </c:manualLayout>
      </c:layout>
      <c:barChart>
        <c:barDir val="bar"/>
        <c:grouping val="clustered"/>
        <c:varyColors val="0"/>
        <c:ser>
          <c:idx val="0"/>
          <c:order val="0"/>
          <c:tx>
            <c:strRef>
              <c:f>Feuil1!$B$1</c:f>
              <c:strCache>
                <c:ptCount val="1"/>
                <c:pt idx="0">
                  <c:v>Série 1</c:v>
                </c:pt>
              </c:strCache>
            </c:strRef>
          </c:tx>
          <c:spPr>
            <a:solidFill>
              <a:schemeClr val="tx2"/>
            </a:solidFill>
          </c:spPr>
          <c:invertIfNegative val="0"/>
          <c:dLbls>
            <c:txPr>
              <a:bodyPr/>
              <a:lstStyle/>
              <a:p>
                <a:pPr>
                  <a:defRPr sz="105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0.81</c:v>
                </c:pt>
              </c:numCache>
            </c:numRef>
          </c:val>
        </c:ser>
        <c:dLbls>
          <c:showLegendKey val="0"/>
          <c:showVal val="0"/>
          <c:showCatName val="0"/>
          <c:showSerName val="0"/>
          <c:showPercent val="0"/>
          <c:showBubbleSize val="0"/>
        </c:dLbls>
        <c:gapWidth val="100"/>
        <c:axId val="-2073216952"/>
        <c:axId val="-2073213912"/>
      </c:barChart>
      <c:catAx>
        <c:axId val="-2073216952"/>
        <c:scaling>
          <c:orientation val="minMax"/>
        </c:scaling>
        <c:delete val="0"/>
        <c:axPos val="l"/>
        <c:numFmt formatCode="General" sourceLinked="1"/>
        <c:majorTickMark val="none"/>
        <c:minorTickMark val="none"/>
        <c:tickLblPos val="nextTo"/>
        <c:crossAx val="-2073213912"/>
        <c:crosses val="autoZero"/>
        <c:auto val="1"/>
        <c:lblAlgn val="ctr"/>
        <c:lblOffset val="100"/>
        <c:noMultiLvlLbl val="0"/>
      </c:catAx>
      <c:valAx>
        <c:axId val="-2073213912"/>
        <c:scaling>
          <c:orientation val="minMax"/>
          <c:max val="1.0"/>
          <c:min val="0.0"/>
        </c:scaling>
        <c:delete val="1"/>
        <c:axPos val="b"/>
        <c:numFmt formatCode="0%" sourceLinked="1"/>
        <c:majorTickMark val="out"/>
        <c:minorTickMark val="none"/>
        <c:tickLblPos val="nextTo"/>
        <c:crossAx val="-2073216952"/>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37965254504485"/>
          <c:y val="0.188841201716738"/>
          <c:w val="0.844521759454824"/>
          <c:h val="0.622317596566524"/>
        </c:manualLayout>
      </c:layout>
      <c:barChart>
        <c:barDir val="bar"/>
        <c:grouping val="clustered"/>
        <c:varyColors val="0"/>
        <c:ser>
          <c:idx val="0"/>
          <c:order val="0"/>
          <c:tx>
            <c:strRef>
              <c:f>Feuil1!$B$1</c:f>
              <c:strCache>
                <c:ptCount val="1"/>
                <c:pt idx="0">
                  <c:v>Série 1</c:v>
                </c:pt>
              </c:strCache>
            </c:strRef>
          </c:tx>
          <c:spPr>
            <a:solidFill>
              <a:schemeClr val="tx2"/>
            </a:solidFill>
          </c:spPr>
          <c:invertIfNegative val="0"/>
          <c:dLbls>
            <c:txPr>
              <a:bodyPr/>
              <a:lstStyle/>
              <a:p>
                <a:pPr>
                  <a:defRPr sz="105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0.49</c:v>
                </c:pt>
              </c:numCache>
            </c:numRef>
          </c:val>
        </c:ser>
        <c:dLbls>
          <c:showLegendKey val="0"/>
          <c:showVal val="0"/>
          <c:showCatName val="0"/>
          <c:showSerName val="0"/>
          <c:showPercent val="0"/>
          <c:showBubbleSize val="0"/>
        </c:dLbls>
        <c:gapWidth val="100"/>
        <c:axId val="-2073282600"/>
        <c:axId val="-2073279560"/>
      </c:barChart>
      <c:catAx>
        <c:axId val="-2073282600"/>
        <c:scaling>
          <c:orientation val="minMax"/>
        </c:scaling>
        <c:delete val="0"/>
        <c:axPos val="l"/>
        <c:numFmt formatCode="General" sourceLinked="1"/>
        <c:majorTickMark val="none"/>
        <c:minorTickMark val="none"/>
        <c:tickLblPos val="nextTo"/>
        <c:crossAx val="-2073279560"/>
        <c:crosses val="autoZero"/>
        <c:auto val="1"/>
        <c:lblAlgn val="ctr"/>
        <c:lblOffset val="100"/>
        <c:noMultiLvlLbl val="0"/>
      </c:catAx>
      <c:valAx>
        <c:axId val="-2073279560"/>
        <c:scaling>
          <c:orientation val="minMax"/>
          <c:max val="1.0"/>
          <c:min val="0.0"/>
        </c:scaling>
        <c:delete val="1"/>
        <c:axPos val="b"/>
        <c:numFmt formatCode="0%" sourceLinked="1"/>
        <c:majorTickMark val="out"/>
        <c:minorTickMark val="none"/>
        <c:tickLblPos val="nextTo"/>
        <c:crossAx val="-2073282600"/>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37965254504485"/>
          <c:y val="0.188841201716738"/>
          <c:w val="0.844521759454824"/>
          <c:h val="0.622317596566524"/>
        </c:manualLayout>
      </c:layout>
      <c:barChart>
        <c:barDir val="bar"/>
        <c:grouping val="clustered"/>
        <c:varyColors val="0"/>
        <c:ser>
          <c:idx val="0"/>
          <c:order val="0"/>
          <c:tx>
            <c:strRef>
              <c:f>Feuil1!$B$1</c:f>
              <c:strCache>
                <c:ptCount val="1"/>
                <c:pt idx="0">
                  <c:v>Série 1</c:v>
                </c:pt>
              </c:strCache>
            </c:strRef>
          </c:tx>
          <c:spPr>
            <a:solidFill>
              <a:schemeClr val="accent3"/>
            </a:solidFill>
          </c:spPr>
          <c:invertIfNegative val="0"/>
          <c:dLbls>
            <c:txPr>
              <a:bodyPr/>
              <a:lstStyle/>
              <a:p>
                <a:pPr>
                  <a:defRPr sz="105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0.15</c:v>
                </c:pt>
              </c:numCache>
            </c:numRef>
          </c:val>
        </c:ser>
        <c:dLbls>
          <c:showLegendKey val="0"/>
          <c:showVal val="0"/>
          <c:showCatName val="0"/>
          <c:showSerName val="0"/>
          <c:showPercent val="0"/>
          <c:showBubbleSize val="0"/>
        </c:dLbls>
        <c:gapWidth val="100"/>
        <c:axId val="-2073288520"/>
        <c:axId val="-2073262152"/>
      </c:barChart>
      <c:catAx>
        <c:axId val="-2073288520"/>
        <c:scaling>
          <c:orientation val="minMax"/>
        </c:scaling>
        <c:delete val="0"/>
        <c:axPos val="l"/>
        <c:numFmt formatCode="General" sourceLinked="1"/>
        <c:majorTickMark val="none"/>
        <c:minorTickMark val="none"/>
        <c:tickLblPos val="nextTo"/>
        <c:crossAx val="-2073262152"/>
        <c:crosses val="autoZero"/>
        <c:auto val="1"/>
        <c:lblAlgn val="ctr"/>
        <c:lblOffset val="100"/>
        <c:noMultiLvlLbl val="0"/>
      </c:catAx>
      <c:valAx>
        <c:axId val="-2073262152"/>
        <c:scaling>
          <c:orientation val="minMax"/>
          <c:max val="1.0"/>
          <c:min val="0.0"/>
        </c:scaling>
        <c:delete val="1"/>
        <c:axPos val="b"/>
        <c:numFmt formatCode="0%" sourceLinked="1"/>
        <c:majorTickMark val="out"/>
        <c:minorTickMark val="none"/>
        <c:tickLblPos val="nextTo"/>
        <c:crossAx val="-2073288520"/>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37965254504485"/>
          <c:y val="0.188841201716738"/>
          <c:w val="0.844521759454824"/>
          <c:h val="0.622317596566524"/>
        </c:manualLayout>
      </c:layout>
      <c:barChart>
        <c:barDir val="bar"/>
        <c:grouping val="clustered"/>
        <c:varyColors val="0"/>
        <c:ser>
          <c:idx val="0"/>
          <c:order val="0"/>
          <c:tx>
            <c:strRef>
              <c:f>Feuil1!$B$1</c:f>
              <c:strCache>
                <c:ptCount val="1"/>
                <c:pt idx="0">
                  <c:v>Série 1</c:v>
                </c:pt>
              </c:strCache>
            </c:strRef>
          </c:tx>
          <c:spPr>
            <a:solidFill>
              <a:schemeClr val="accent3"/>
            </a:solidFill>
          </c:spPr>
          <c:invertIfNegative val="0"/>
          <c:dLbls>
            <c:txPr>
              <a:bodyPr/>
              <a:lstStyle/>
              <a:p>
                <a:pPr>
                  <a:defRPr sz="105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0.78</c:v>
                </c:pt>
              </c:numCache>
            </c:numRef>
          </c:val>
        </c:ser>
        <c:dLbls>
          <c:showLegendKey val="0"/>
          <c:showVal val="0"/>
          <c:showCatName val="0"/>
          <c:showSerName val="0"/>
          <c:showPercent val="0"/>
          <c:showBubbleSize val="0"/>
        </c:dLbls>
        <c:gapWidth val="100"/>
        <c:axId val="-2073303672"/>
        <c:axId val="-2073345208"/>
      </c:barChart>
      <c:catAx>
        <c:axId val="-2073303672"/>
        <c:scaling>
          <c:orientation val="minMax"/>
        </c:scaling>
        <c:delete val="0"/>
        <c:axPos val="l"/>
        <c:numFmt formatCode="General" sourceLinked="1"/>
        <c:majorTickMark val="none"/>
        <c:minorTickMark val="none"/>
        <c:tickLblPos val="nextTo"/>
        <c:crossAx val="-2073345208"/>
        <c:crosses val="autoZero"/>
        <c:auto val="1"/>
        <c:lblAlgn val="ctr"/>
        <c:lblOffset val="100"/>
        <c:noMultiLvlLbl val="0"/>
      </c:catAx>
      <c:valAx>
        <c:axId val="-2073345208"/>
        <c:scaling>
          <c:orientation val="minMax"/>
          <c:max val="1.0"/>
          <c:min val="0.0"/>
        </c:scaling>
        <c:delete val="1"/>
        <c:axPos val="b"/>
        <c:numFmt formatCode="0%" sourceLinked="1"/>
        <c:majorTickMark val="out"/>
        <c:minorTickMark val="none"/>
        <c:tickLblPos val="nextTo"/>
        <c:crossAx val="-2073303672"/>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37965254504485"/>
          <c:y val="0.188841201716738"/>
          <c:w val="0.844521759454824"/>
          <c:h val="0.622317596566524"/>
        </c:manualLayout>
      </c:layout>
      <c:barChart>
        <c:barDir val="bar"/>
        <c:grouping val="clustered"/>
        <c:varyColors val="0"/>
        <c:ser>
          <c:idx val="0"/>
          <c:order val="0"/>
          <c:tx>
            <c:strRef>
              <c:f>Feuil1!$B$1</c:f>
              <c:strCache>
                <c:ptCount val="1"/>
                <c:pt idx="0">
                  <c:v>Série 1</c:v>
                </c:pt>
              </c:strCache>
            </c:strRef>
          </c:tx>
          <c:spPr>
            <a:solidFill>
              <a:schemeClr val="accent3"/>
            </a:solidFill>
          </c:spPr>
          <c:invertIfNegative val="0"/>
          <c:dLbls>
            <c:txPr>
              <a:bodyPr/>
              <a:lstStyle/>
              <a:p>
                <a:pPr>
                  <a:defRPr sz="105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0.57</c:v>
                </c:pt>
              </c:numCache>
            </c:numRef>
          </c:val>
        </c:ser>
        <c:dLbls>
          <c:showLegendKey val="0"/>
          <c:showVal val="0"/>
          <c:showCatName val="0"/>
          <c:showSerName val="0"/>
          <c:showPercent val="0"/>
          <c:showBubbleSize val="0"/>
        </c:dLbls>
        <c:gapWidth val="100"/>
        <c:axId val="-2073328440"/>
        <c:axId val="-2073375512"/>
      </c:barChart>
      <c:catAx>
        <c:axId val="-2073328440"/>
        <c:scaling>
          <c:orientation val="minMax"/>
        </c:scaling>
        <c:delete val="0"/>
        <c:axPos val="l"/>
        <c:numFmt formatCode="General" sourceLinked="1"/>
        <c:majorTickMark val="none"/>
        <c:minorTickMark val="none"/>
        <c:tickLblPos val="nextTo"/>
        <c:crossAx val="-2073375512"/>
        <c:crosses val="autoZero"/>
        <c:auto val="1"/>
        <c:lblAlgn val="ctr"/>
        <c:lblOffset val="100"/>
        <c:noMultiLvlLbl val="0"/>
      </c:catAx>
      <c:valAx>
        <c:axId val="-2073375512"/>
        <c:scaling>
          <c:orientation val="minMax"/>
          <c:max val="1.0"/>
          <c:min val="0.0"/>
        </c:scaling>
        <c:delete val="1"/>
        <c:axPos val="b"/>
        <c:numFmt formatCode="0%" sourceLinked="1"/>
        <c:majorTickMark val="out"/>
        <c:minorTickMark val="none"/>
        <c:tickLblPos val="nextTo"/>
        <c:crossAx val="-2073328440"/>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37965254504485"/>
          <c:y val="0.188841201716738"/>
          <c:w val="0.844521759454824"/>
          <c:h val="0.622317596566524"/>
        </c:manualLayout>
      </c:layout>
      <c:barChart>
        <c:barDir val="bar"/>
        <c:grouping val="clustered"/>
        <c:varyColors val="0"/>
        <c:ser>
          <c:idx val="0"/>
          <c:order val="0"/>
          <c:tx>
            <c:strRef>
              <c:f>Feuil1!$B$1</c:f>
              <c:strCache>
                <c:ptCount val="1"/>
                <c:pt idx="0">
                  <c:v>Série 1</c:v>
                </c:pt>
              </c:strCache>
            </c:strRef>
          </c:tx>
          <c:spPr>
            <a:solidFill>
              <a:schemeClr val="accent3"/>
            </a:solidFill>
          </c:spPr>
          <c:invertIfNegative val="0"/>
          <c:dPt>
            <c:idx val="0"/>
            <c:invertIfNegative val="0"/>
            <c:bubble3D val="0"/>
            <c:spPr>
              <a:solidFill>
                <a:schemeClr val="accent3">
                  <a:lumMod val="50000"/>
                </a:schemeClr>
              </a:solidFill>
            </c:spPr>
          </c:dPt>
          <c:dLbls>
            <c:txPr>
              <a:bodyPr/>
              <a:lstStyle/>
              <a:p>
                <a:pPr>
                  <a:defRPr sz="105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0.26</c:v>
                </c:pt>
              </c:numCache>
            </c:numRef>
          </c:val>
        </c:ser>
        <c:dLbls>
          <c:showLegendKey val="0"/>
          <c:showVal val="0"/>
          <c:showCatName val="0"/>
          <c:showSerName val="0"/>
          <c:showPercent val="0"/>
          <c:showBubbleSize val="0"/>
        </c:dLbls>
        <c:gapWidth val="100"/>
        <c:axId val="-2073357144"/>
        <c:axId val="-2073404840"/>
      </c:barChart>
      <c:catAx>
        <c:axId val="-2073357144"/>
        <c:scaling>
          <c:orientation val="minMax"/>
        </c:scaling>
        <c:delete val="0"/>
        <c:axPos val="l"/>
        <c:numFmt formatCode="General" sourceLinked="1"/>
        <c:majorTickMark val="none"/>
        <c:minorTickMark val="none"/>
        <c:tickLblPos val="nextTo"/>
        <c:crossAx val="-2073404840"/>
        <c:crosses val="autoZero"/>
        <c:auto val="1"/>
        <c:lblAlgn val="ctr"/>
        <c:lblOffset val="100"/>
        <c:noMultiLvlLbl val="0"/>
      </c:catAx>
      <c:valAx>
        <c:axId val="-2073404840"/>
        <c:scaling>
          <c:orientation val="minMax"/>
          <c:max val="1.0"/>
          <c:min val="0.0"/>
        </c:scaling>
        <c:delete val="1"/>
        <c:axPos val="b"/>
        <c:numFmt formatCode="0%" sourceLinked="1"/>
        <c:majorTickMark val="out"/>
        <c:minorTickMark val="none"/>
        <c:tickLblPos val="nextTo"/>
        <c:crossAx val="-2073357144"/>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37965254504485"/>
          <c:y val="0.188841201716738"/>
          <c:w val="0.844521759454824"/>
          <c:h val="0.622317596566524"/>
        </c:manualLayout>
      </c:layout>
      <c:barChart>
        <c:barDir val="bar"/>
        <c:grouping val="clustered"/>
        <c:varyColors val="0"/>
        <c:ser>
          <c:idx val="0"/>
          <c:order val="0"/>
          <c:tx>
            <c:strRef>
              <c:f>Feuil1!$B$1</c:f>
              <c:strCache>
                <c:ptCount val="1"/>
                <c:pt idx="0">
                  <c:v>Série 1</c:v>
                </c:pt>
              </c:strCache>
            </c:strRef>
          </c:tx>
          <c:spPr>
            <a:solidFill>
              <a:schemeClr val="accent3">
                <a:lumMod val="50000"/>
              </a:schemeClr>
            </a:solidFill>
          </c:spPr>
          <c:invertIfNegative val="0"/>
          <c:dLbls>
            <c:txPr>
              <a:bodyPr/>
              <a:lstStyle/>
              <a:p>
                <a:pPr>
                  <a:defRPr sz="105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0.82</c:v>
                </c:pt>
              </c:numCache>
            </c:numRef>
          </c:val>
        </c:ser>
        <c:dLbls>
          <c:showLegendKey val="0"/>
          <c:showVal val="0"/>
          <c:showCatName val="0"/>
          <c:showSerName val="0"/>
          <c:showPercent val="0"/>
          <c:showBubbleSize val="0"/>
        </c:dLbls>
        <c:gapWidth val="100"/>
        <c:axId val="-2073376920"/>
        <c:axId val="-2073386312"/>
      </c:barChart>
      <c:catAx>
        <c:axId val="-2073376920"/>
        <c:scaling>
          <c:orientation val="minMax"/>
        </c:scaling>
        <c:delete val="0"/>
        <c:axPos val="l"/>
        <c:numFmt formatCode="General" sourceLinked="1"/>
        <c:majorTickMark val="none"/>
        <c:minorTickMark val="none"/>
        <c:tickLblPos val="nextTo"/>
        <c:crossAx val="-2073386312"/>
        <c:crosses val="autoZero"/>
        <c:auto val="1"/>
        <c:lblAlgn val="ctr"/>
        <c:lblOffset val="100"/>
        <c:noMultiLvlLbl val="0"/>
      </c:catAx>
      <c:valAx>
        <c:axId val="-2073386312"/>
        <c:scaling>
          <c:orientation val="minMax"/>
          <c:max val="1.0"/>
          <c:min val="0.0"/>
        </c:scaling>
        <c:delete val="1"/>
        <c:axPos val="b"/>
        <c:numFmt formatCode="0%" sourceLinked="1"/>
        <c:majorTickMark val="out"/>
        <c:minorTickMark val="none"/>
        <c:tickLblPos val="nextTo"/>
        <c:crossAx val="-2073376920"/>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rgbClr val="FF9999"/>
            </a:solidFill>
          </c:spPr>
          <c:invertIfNegative val="0"/>
          <c:dPt>
            <c:idx val="0"/>
            <c:invertIfNegative val="0"/>
            <c:bubble3D val="0"/>
            <c:spPr>
              <a:solidFill>
                <a:srgbClr val="FF9999"/>
              </a:solidFill>
            </c:spPr>
          </c:dPt>
          <c:dLbls>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0.5</c:v>
                </c:pt>
              </c:numCache>
            </c:numRef>
          </c:val>
        </c:ser>
        <c:dLbls>
          <c:showLegendKey val="0"/>
          <c:showVal val="0"/>
          <c:showCatName val="0"/>
          <c:showSerName val="0"/>
          <c:showPercent val="0"/>
          <c:showBubbleSize val="0"/>
        </c:dLbls>
        <c:gapWidth val="100"/>
        <c:axId val="2083180952"/>
        <c:axId val="2083183992"/>
      </c:barChart>
      <c:catAx>
        <c:axId val="2083180952"/>
        <c:scaling>
          <c:orientation val="minMax"/>
        </c:scaling>
        <c:delete val="0"/>
        <c:axPos val="l"/>
        <c:numFmt formatCode="General" sourceLinked="1"/>
        <c:majorTickMark val="none"/>
        <c:minorTickMark val="none"/>
        <c:tickLblPos val="nextTo"/>
        <c:crossAx val="2083183992"/>
        <c:crosses val="autoZero"/>
        <c:auto val="1"/>
        <c:lblAlgn val="ctr"/>
        <c:lblOffset val="100"/>
        <c:noMultiLvlLbl val="0"/>
      </c:catAx>
      <c:valAx>
        <c:axId val="2083183992"/>
        <c:scaling>
          <c:orientation val="minMax"/>
          <c:max val="0.6"/>
          <c:min val="0.0"/>
        </c:scaling>
        <c:delete val="1"/>
        <c:axPos val="b"/>
        <c:numFmt formatCode="0%" sourceLinked="1"/>
        <c:majorTickMark val="out"/>
        <c:minorTickMark val="none"/>
        <c:tickLblPos val="nextTo"/>
        <c:crossAx val="2083180952"/>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37965254504485"/>
          <c:y val="0.188841201716738"/>
          <c:w val="0.844521759454824"/>
          <c:h val="0.622317596566524"/>
        </c:manualLayout>
      </c:layout>
      <c:barChart>
        <c:barDir val="bar"/>
        <c:grouping val="clustered"/>
        <c:varyColors val="0"/>
        <c:ser>
          <c:idx val="0"/>
          <c:order val="0"/>
          <c:tx>
            <c:strRef>
              <c:f>Feuil1!$B$1</c:f>
              <c:strCache>
                <c:ptCount val="1"/>
                <c:pt idx="0">
                  <c:v>Série 1</c:v>
                </c:pt>
              </c:strCache>
            </c:strRef>
          </c:tx>
          <c:spPr>
            <a:solidFill>
              <a:schemeClr val="accent3"/>
            </a:solidFill>
          </c:spPr>
          <c:invertIfNegative val="0"/>
          <c:dPt>
            <c:idx val="0"/>
            <c:invertIfNegative val="0"/>
            <c:bubble3D val="0"/>
            <c:spPr>
              <a:solidFill>
                <a:schemeClr val="accent3">
                  <a:lumMod val="50000"/>
                </a:schemeClr>
              </a:solidFill>
            </c:spPr>
          </c:dPt>
          <c:dLbls>
            <c:txPr>
              <a:bodyPr/>
              <a:lstStyle/>
              <a:p>
                <a:pPr>
                  <a:defRPr sz="105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0.48</c:v>
                </c:pt>
              </c:numCache>
            </c:numRef>
          </c:val>
        </c:ser>
        <c:dLbls>
          <c:showLegendKey val="0"/>
          <c:showVal val="0"/>
          <c:showCatName val="0"/>
          <c:showSerName val="0"/>
          <c:showPercent val="0"/>
          <c:showBubbleSize val="0"/>
        </c:dLbls>
        <c:gapWidth val="100"/>
        <c:axId val="-2073421912"/>
        <c:axId val="-2073418872"/>
      </c:barChart>
      <c:catAx>
        <c:axId val="-2073421912"/>
        <c:scaling>
          <c:orientation val="minMax"/>
        </c:scaling>
        <c:delete val="0"/>
        <c:axPos val="l"/>
        <c:numFmt formatCode="General" sourceLinked="1"/>
        <c:majorTickMark val="none"/>
        <c:minorTickMark val="none"/>
        <c:tickLblPos val="nextTo"/>
        <c:crossAx val="-2073418872"/>
        <c:crosses val="autoZero"/>
        <c:auto val="1"/>
        <c:lblAlgn val="ctr"/>
        <c:lblOffset val="100"/>
        <c:noMultiLvlLbl val="0"/>
      </c:catAx>
      <c:valAx>
        <c:axId val="-2073418872"/>
        <c:scaling>
          <c:orientation val="minMax"/>
          <c:max val="1.0"/>
          <c:min val="0.0"/>
        </c:scaling>
        <c:delete val="1"/>
        <c:axPos val="b"/>
        <c:numFmt formatCode="0%" sourceLinked="1"/>
        <c:majorTickMark val="out"/>
        <c:minorTickMark val="none"/>
        <c:tickLblPos val="nextTo"/>
        <c:crossAx val="-2073421912"/>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37965254504485"/>
          <c:y val="0.188841201716738"/>
          <c:w val="0.844521759454824"/>
          <c:h val="0.622317596566524"/>
        </c:manualLayout>
      </c:layout>
      <c:barChart>
        <c:barDir val="bar"/>
        <c:grouping val="clustered"/>
        <c:varyColors val="0"/>
        <c:ser>
          <c:idx val="0"/>
          <c:order val="0"/>
          <c:tx>
            <c:strRef>
              <c:f>Feuil1!$B$1</c:f>
              <c:strCache>
                <c:ptCount val="1"/>
                <c:pt idx="0">
                  <c:v>Série 1</c:v>
                </c:pt>
              </c:strCache>
            </c:strRef>
          </c:tx>
          <c:spPr>
            <a:solidFill>
              <a:schemeClr val="tx2"/>
            </a:solidFill>
          </c:spPr>
          <c:invertIfNegative val="0"/>
          <c:dLbls>
            <c:txPr>
              <a:bodyPr/>
              <a:lstStyle/>
              <a:p>
                <a:pPr>
                  <a:defRPr sz="105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0.25</c:v>
                </c:pt>
              </c:numCache>
            </c:numRef>
          </c:val>
        </c:ser>
        <c:dLbls>
          <c:showLegendKey val="0"/>
          <c:showVal val="0"/>
          <c:showCatName val="0"/>
          <c:showSerName val="0"/>
          <c:showPercent val="0"/>
          <c:showBubbleSize val="0"/>
        </c:dLbls>
        <c:gapWidth val="100"/>
        <c:axId val="-2111594248"/>
        <c:axId val="-2111598728"/>
      </c:barChart>
      <c:catAx>
        <c:axId val="-2111594248"/>
        <c:scaling>
          <c:orientation val="minMax"/>
        </c:scaling>
        <c:delete val="0"/>
        <c:axPos val="l"/>
        <c:numFmt formatCode="General" sourceLinked="1"/>
        <c:majorTickMark val="none"/>
        <c:minorTickMark val="none"/>
        <c:tickLblPos val="nextTo"/>
        <c:crossAx val="-2111598728"/>
        <c:crosses val="autoZero"/>
        <c:auto val="1"/>
        <c:lblAlgn val="ctr"/>
        <c:lblOffset val="100"/>
        <c:noMultiLvlLbl val="0"/>
      </c:catAx>
      <c:valAx>
        <c:axId val="-2111598728"/>
        <c:scaling>
          <c:orientation val="minMax"/>
          <c:max val="1.0"/>
          <c:min val="0.0"/>
        </c:scaling>
        <c:delete val="1"/>
        <c:axPos val="b"/>
        <c:numFmt formatCode="0%" sourceLinked="1"/>
        <c:majorTickMark val="out"/>
        <c:minorTickMark val="none"/>
        <c:tickLblPos val="nextTo"/>
        <c:crossAx val="-2111594248"/>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37965254504485"/>
          <c:y val="0.188841201716738"/>
          <c:w val="0.844521759454824"/>
          <c:h val="0.622317596566524"/>
        </c:manualLayout>
      </c:layout>
      <c:barChart>
        <c:barDir val="bar"/>
        <c:grouping val="clustered"/>
        <c:varyColors val="0"/>
        <c:ser>
          <c:idx val="0"/>
          <c:order val="0"/>
          <c:tx>
            <c:strRef>
              <c:f>Feuil1!$B$1</c:f>
              <c:strCache>
                <c:ptCount val="1"/>
                <c:pt idx="0">
                  <c:v>Série 1</c:v>
                </c:pt>
              </c:strCache>
            </c:strRef>
          </c:tx>
          <c:spPr>
            <a:solidFill>
              <a:schemeClr val="tx2"/>
            </a:solidFill>
          </c:spPr>
          <c:invertIfNegative val="0"/>
          <c:dLbls>
            <c:txPr>
              <a:bodyPr/>
              <a:lstStyle/>
              <a:p>
                <a:pPr>
                  <a:defRPr sz="105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0.81</c:v>
                </c:pt>
              </c:numCache>
            </c:numRef>
          </c:val>
        </c:ser>
        <c:dLbls>
          <c:showLegendKey val="0"/>
          <c:showVal val="0"/>
          <c:showCatName val="0"/>
          <c:showSerName val="0"/>
          <c:showPercent val="0"/>
          <c:showBubbleSize val="0"/>
        </c:dLbls>
        <c:gapWidth val="100"/>
        <c:axId val="-2111634296"/>
        <c:axId val="-2111616792"/>
      </c:barChart>
      <c:catAx>
        <c:axId val="-2111634296"/>
        <c:scaling>
          <c:orientation val="minMax"/>
        </c:scaling>
        <c:delete val="0"/>
        <c:axPos val="l"/>
        <c:numFmt formatCode="General" sourceLinked="1"/>
        <c:majorTickMark val="none"/>
        <c:minorTickMark val="none"/>
        <c:tickLblPos val="nextTo"/>
        <c:crossAx val="-2111616792"/>
        <c:crosses val="autoZero"/>
        <c:auto val="1"/>
        <c:lblAlgn val="ctr"/>
        <c:lblOffset val="100"/>
        <c:noMultiLvlLbl val="0"/>
      </c:catAx>
      <c:valAx>
        <c:axId val="-2111616792"/>
        <c:scaling>
          <c:orientation val="minMax"/>
          <c:max val="1.0"/>
          <c:min val="0.0"/>
        </c:scaling>
        <c:delete val="1"/>
        <c:axPos val="b"/>
        <c:numFmt formatCode="0%" sourceLinked="1"/>
        <c:majorTickMark val="out"/>
        <c:minorTickMark val="none"/>
        <c:tickLblPos val="nextTo"/>
        <c:crossAx val="-2111634296"/>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37965254504485"/>
          <c:y val="0.188841201716738"/>
          <c:w val="0.844521759454824"/>
          <c:h val="0.622317596566524"/>
        </c:manualLayout>
      </c:layout>
      <c:barChart>
        <c:barDir val="bar"/>
        <c:grouping val="clustered"/>
        <c:varyColors val="0"/>
        <c:ser>
          <c:idx val="0"/>
          <c:order val="0"/>
          <c:tx>
            <c:strRef>
              <c:f>Feuil1!$B$1</c:f>
              <c:strCache>
                <c:ptCount val="1"/>
                <c:pt idx="0">
                  <c:v>Série 1</c:v>
                </c:pt>
              </c:strCache>
            </c:strRef>
          </c:tx>
          <c:spPr>
            <a:solidFill>
              <a:schemeClr val="tx2"/>
            </a:solidFill>
          </c:spPr>
          <c:invertIfNegative val="0"/>
          <c:dLbls>
            <c:txPr>
              <a:bodyPr/>
              <a:lstStyle/>
              <a:p>
                <a:pPr>
                  <a:defRPr sz="105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0.49</c:v>
                </c:pt>
              </c:numCache>
            </c:numRef>
          </c:val>
        </c:ser>
        <c:dLbls>
          <c:showLegendKey val="0"/>
          <c:showVal val="0"/>
          <c:showCatName val="0"/>
          <c:showSerName val="0"/>
          <c:showPercent val="0"/>
          <c:showBubbleSize val="0"/>
        </c:dLbls>
        <c:gapWidth val="100"/>
        <c:axId val="-2111643000"/>
        <c:axId val="-2111660008"/>
      </c:barChart>
      <c:catAx>
        <c:axId val="-2111643000"/>
        <c:scaling>
          <c:orientation val="minMax"/>
        </c:scaling>
        <c:delete val="0"/>
        <c:axPos val="l"/>
        <c:numFmt formatCode="General" sourceLinked="1"/>
        <c:majorTickMark val="none"/>
        <c:minorTickMark val="none"/>
        <c:tickLblPos val="nextTo"/>
        <c:crossAx val="-2111660008"/>
        <c:crosses val="autoZero"/>
        <c:auto val="1"/>
        <c:lblAlgn val="ctr"/>
        <c:lblOffset val="100"/>
        <c:noMultiLvlLbl val="0"/>
      </c:catAx>
      <c:valAx>
        <c:axId val="-2111660008"/>
        <c:scaling>
          <c:orientation val="minMax"/>
          <c:max val="1.0"/>
          <c:min val="0.0"/>
        </c:scaling>
        <c:delete val="1"/>
        <c:axPos val="b"/>
        <c:numFmt formatCode="0%" sourceLinked="1"/>
        <c:majorTickMark val="out"/>
        <c:minorTickMark val="none"/>
        <c:tickLblPos val="nextTo"/>
        <c:crossAx val="-2111643000"/>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37965254504485"/>
          <c:y val="0.188841201716738"/>
          <c:w val="0.844521759454824"/>
          <c:h val="0.622317596566524"/>
        </c:manualLayout>
      </c:layout>
      <c:barChart>
        <c:barDir val="bar"/>
        <c:grouping val="clustered"/>
        <c:varyColors val="0"/>
        <c:ser>
          <c:idx val="0"/>
          <c:order val="0"/>
          <c:tx>
            <c:strRef>
              <c:f>Feuil1!$B$1</c:f>
              <c:strCache>
                <c:ptCount val="1"/>
                <c:pt idx="0">
                  <c:v>Série 1</c:v>
                </c:pt>
              </c:strCache>
            </c:strRef>
          </c:tx>
          <c:spPr>
            <a:solidFill>
              <a:schemeClr val="accent4">
                <a:lumMod val="50000"/>
              </a:schemeClr>
            </a:solidFill>
          </c:spPr>
          <c:invertIfNegative val="0"/>
          <c:dLbls>
            <c:txPr>
              <a:bodyPr/>
              <a:lstStyle/>
              <a:p>
                <a:pPr>
                  <a:defRPr sz="105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0.21</c:v>
                </c:pt>
              </c:numCache>
            </c:numRef>
          </c:val>
        </c:ser>
        <c:dLbls>
          <c:showLegendKey val="0"/>
          <c:showVal val="0"/>
          <c:showCatName val="0"/>
          <c:showSerName val="0"/>
          <c:showPercent val="0"/>
          <c:showBubbleSize val="0"/>
        </c:dLbls>
        <c:gapWidth val="100"/>
        <c:axId val="-2111708136"/>
        <c:axId val="-2111705048"/>
      </c:barChart>
      <c:catAx>
        <c:axId val="-2111708136"/>
        <c:scaling>
          <c:orientation val="minMax"/>
        </c:scaling>
        <c:delete val="0"/>
        <c:axPos val="l"/>
        <c:numFmt formatCode="General" sourceLinked="1"/>
        <c:majorTickMark val="none"/>
        <c:minorTickMark val="none"/>
        <c:tickLblPos val="nextTo"/>
        <c:crossAx val="-2111705048"/>
        <c:crosses val="autoZero"/>
        <c:auto val="1"/>
        <c:lblAlgn val="ctr"/>
        <c:lblOffset val="100"/>
        <c:noMultiLvlLbl val="0"/>
      </c:catAx>
      <c:valAx>
        <c:axId val="-2111705048"/>
        <c:scaling>
          <c:orientation val="minMax"/>
          <c:max val="1.0"/>
          <c:min val="0.0"/>
        </c:scaling>
        <c:delete val="1"/>
        <c:axPos val="b"/>
        <c:numFmt formatCode="0%" sourceLinked="1"/>
        <c:majorTickMark val="out"/>
        <c:minorTickMark val="none"/>
        <c:tickLblPos val="nextTo"/>
        <c:crossAx val="-2111708136"/>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37965254504485"/>
          <c:y val="0.188841201716738"/>
          <c:w val="0.844521759454824"/>
          <c:h val="0.622317596566524"/>
        </c:manualLayout>
      </c:layout>
      <c:barChart>
        <c:barDir val="bar"/>
        <c:grouping val="clustered"/>
        <c:varyColors val="0"/>
        <c:ser>
          <c:idx val="0"/>
          <c:order val="0"/>
          <c:tx>
            <c:strRef>
              <c:f>Feuil1!$B$1</c:f>
              <c:strCache>
                <c:ptCount val="1"/>
                <c:pt idx="0">
                  <c:v>Série 1</c:v>
                </c:pt>
              </c:strCache>
            </c:strRef>
          </c:tx>
          <c:spPr>
            <a:solidFill>
              <a:schemeClr val="accent4">
                <a:lumMod val="50000"/>
              </a:schemeClr>
            </a:solidFill>
          </c:spPr>
          <c:invertIfNegative val="0"/>
          <c:dLbls>
            <c:txPr>
              <a:bodyPr/>
              <a:lstStyle/>
              <a:p>
                <a:pPr>
                  <a:defRPr sz="105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0.81</c:v>
                </c:pt>
              </c:numCache>
            </c:numRef>
          </c:val>
        </c:ser>
        <c:dLbls>
          <c:showLegendKey val="0"/>
          <c:showVal val="0"/>
          <c:showCatName val="0"/>
          <c:showSerName val="0"/>
          <c:showPercent val="0"/>
          <c:showBubbleSize val="0"/>
        </c:dLbls>
        <c:gapWidth val="100"/>
        <c:axId val="-2111715112"/>
        <c:axId val="-2111725064"/>
      </c:barChart>
      <c:catAx>
        <c:axId val="-2111715112"/>
        <c:scaling>
          <c:orientation val="minMax"/>
        </c:scaling>
        <c:delete val="0"/>
        <c:axPos val="l"/>
        <c:numFmt formatCode="General" sourceLinked="1"/>
        <c:majorTickMark val="none"/>
        <c:minorTickMark val="none"/>
        <c:tickLblPos val="nextTo"/>
        <c:crossAx val="-2111725064"/>
        <c:crosses val="autoZero"/>
        <c:auto val="1"/>
        <c:lblAlgn val="ctr"/>
        <c:lblOffset val="100"/>
        <c:noMultiLvlLbl val="0"/>
      </c:catAx>
      <c:valAx>
        <c:axId val="-2111725064"/>
        <c:scaling>
          <c:orientation val="minMax"/>
          <c:max val="1.0"/>
          <c:min val="0.0"/>
        </c:scaling>
        <c:delete val="1"/>
        <c:axPos val="b"/>
        <c:numFmt formatCode="0%" sourceLinked="1"/>
        <c:majorTickMark val="out"/>
        <c:minorTickMark val="none"/>
        <c:tickLblPos val="nextTo"/>
        <c:crossAx val="-2111715112"/>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37965254504485"/>
          <c:y val="0.188841201716738"/>
          <c:w val="0.844521759454824"/>
          <c:h val="0.622317596566524"/>
        </c:manualLayout>
      </c:layout>
      <c:barChart>
        <c:barDir val="bar"/>
        <c:grouping val="clustered"/>
        <c:varyColors val="0"/>
        <c:ser>
          <c:idx val="0"/>
          <c:order val="0"/>
          <c:tx>
            <c:strRef>
              <c:f>Feuil1!$B$1</c:f>
              <c:strCache>
                <c:ptCount val="1"/>
                <c:pt idx="0">
                  <c:v>Série 1</c:v>
                </c:pt>
              </c:strCache>
            </c:strRef>
          </c:tx>
          <c:spPr>
            <a:solidFill>
              <a:schemeClr val="accent4">
                <a:lumMod val="50000"/>
              </a:schemeClr>
            </a:solidFill>
          </c:spPr>
          <c:invertIfNegative val="0"/>
          <c:dLbls>
            <c:txPr>
              <a:bodyPr/>
              <a:lstStyle/>
              <a:p>
                <a:pPr>
                  <a:defRPr sz="105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0.59</c:v>
                </c:pt>
              </c:numCache>
            </c:numRef>
          </c:val>
        </c:ser>
        <c:dLbls>
          <c:showLegendKey val="0"/>
          <c:showVal val="0"/>
          <c:showCatName val="0"/>
          <c:showSerName val="0"/>
          <c:showPercent val="0"/>
          <c:showBubbleSize val="0"/>
        </c:dLbls>
        <c:gapWidth val="100"/>
        <c:axId val="-2076393752"/>
        <c:axId val="-2076535848"/>
      </c:barChart>
      <c:catAx>
        <c:axId val="-2076393752"/>
        <c:scaling>
          <c:orientation val="minMax"/>
        </c:scaling>
        <c:delete val="0"/>
        <c:axPos val="l"/>
        <c:numFmt formatCode="General" sourceLinked="1"/>
        <c:majorTickMark val="none"/>
        <c:minorTickMark val="none"/>
        <c:tickLblPos val="nextTo"/>
        <c:crossAx val="-2076535848"/>
        <c:crosses val="autoZero"/>
        <c:auto val="1"/>
        <c:lblAlgn val="ctr"/>
        <c:lblOffset val="100"/>
        <c:noMultiLvlLbl val="0"/>
      </c:catAx>
      <c:valAx>
        <c:axId val="-2076535848"/>
        <c:scaling>
          <c:orientation val="minMax"/>
          <c:max val="1.0"/>
          <c:min val="0.0"/>
        </c:scaling>
        <c:delete val="1"/>
        <c:axPos val="b"/>
        <c:numFmt formatCode="0%" sourceLinked="1"/>
        <c:majorTickMark val="out"/>
        <c:minorTickMark val="none"/>
        <c:tickLblPos val="nextTo"/>
        <c:crossAx val="-2076393752"/>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37965254504485"/>
          <c:y val="0.188841201716738"/>
          <c:w val="0.844521759454824"/>
          <c:h val="0.622317596566524"/>
        </c:manualLayout>
      </c:layout>
      <c:barChart>
        <c:barDir val="bar"/>
        <c:grouping val="clustered"/>
        <c:varyColors val="0"/>
        <c:ser>
          <c:idx val="0"/>
          <c:order val="0"/>
          <c:tx>
            <c:strRef>
              <c:f>Feuil1!$B$1</c:f>
              <c:strCache>
                <c:ptCount val="1"/>
                <c:pt idx="0">
                  <c:v>Série 1</c:v>
                </c:pt>
              </c:strCache>
            </c:strRef>
          </c:tx>
          <c:spPr>
            <a:solidFill>
              <a:schemeClr val="accent4">
                <a:lumMod val="60000"/>
                <a:lumOff val="40000"/>
              </a:schemeClr>
            </a:solidFill>
          </c:spPr>
          <c:invertIfNegative val="0"/>
          <c:dPt>
            <c:idx val="0"/>
            <c:invertIfNegative val="0"/>
            <c:bubble3D val="0"/>
            <c:spPr>
              <a:solidFill>
                <a:schemeClr val="accent4">
                  <a:lumMod val="60000"/>
                  <a:lumOff val="40000"/>
                </a:schemeClr>
              </a:solidFill>
            </c:spPr>
          </c:dPt>
          <c:dLbls>
            <c:txPr>
              <a:bodyPr/>
              <a:lstStyle/>
              <a:p>
                <a:pPr>
                  <a:defRPr sz="105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0.36</c:v>
                </c:pt>
              </c:numCache>
            </c:numRef>
          </c:val>
        </c:ser>
        <c:dLbls>
          <c:showLegendKey val="0"/>
          <c:showVal val="0"/>
          <c:showCatName val="0"/>
          <c:showSerName val="0"/>
          <c:showPercent val="0"/>
          <c:showBubbleSize val="0"/>
        </c:dLbls>
        <c:gapWidth val="100"/>
        <c:axId val="-2111776952"/>
        <c:axId val="-2111784104"/>
      </c:barChart>
      <c:catAx>
        <c:axId val="-2111776952"/>
        <c:scaling>
          <c:orientation val="minMax"/>
        </c:scaling>
        <c:delete val="0"/>
        <c:axPos val="l"/>
        <c:numFmt formatCode="General" sourceLinked="1"/>
        <c:majorTickMark val="none"/>
        <c:minorTickMark val="none"/>
        <c:tickLblPos val="nextTo"/>
        <c:crossAx val="-2111784104"/>
        <c:crosses val="autoZero"/>
        <c:auto val="1"/>
        <c:lblAlgn val="ctr"/>
        <c:lblOffset val="100"/>
        <c:noMultiLvlLbl val="0"/>
      </c:catAx>
      <c:valAx>
        <c:axId val="-2111784104"/>
        <c:scaling>
          <c:orientation val="minMax"/>
          <c:max val="1.0"/>
          <c:min val="0.0"/>
        </c:scaling>
        <c:delete val="1"/>
        <c:axPos val="b"/>
        <c:numFmt formatCode="0%" sourceLinked="1"/>
        <c:majorTickMark val="out"/>
        <c:minorTickMark val="none"/>
        <c:tickLblPos val="nextTo"/>
        <c:crossAx val="-2111776952"/>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37965254504485"/>
          <c:y val="0.188841201716738"/>
          <c:w val="0.844521759454824"/>
          <c:h val="0.622317596566524"/>
        </c:manualLayout>
      </c:layout>
      <c:barChart>
        <c:barDir val="bar"/>
        <c:grouping val="clustered"/>
        <c:varyColors val="0"/>
        <c:ser>
          <c:idx val="0"/>
          <c:order val="0"/>
          <c:tx>
            <c:strRef>
              <c:f>Feuil1!$B$1</c:f>
              <c:strCache>
                <c:ptCount val="1"/>
                <c:pt idx="0">
                  <c:v>Série 1</c:v>
                </c:pt>
              </c:strCache>
            </c:strRef>
          </c:tx>
          <c:spPr>
            <a:solidFill>
              <a:schemeClr val="accent4">
                <a:lumMod val="60000"/>
                <a:lumOff val="40000"/>
              </a:schemeClr>
            </a:solidFill>
          </c:spPr>
          <c:invertIfNegative val="0"/>
          <c:dLbls>
            <c:txPr>
              <a:bodyPr/>
              <a:lstStyle/>
              <a:p>
                <a:pPr>
                  <a:defRPr sz="105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0.8</c:v>
                </c:pt>
              </c:numCache>
            </c:numRef>
          </c:val>
        </c:ser>
        <c:dLbls>
          <c:showLegendKey val="0"/>
          <c:showVal val="0"/>
          <c:showCatName val="0"/>
          <c:showSerName val="0"/>
          <c:showPercent val="0"/>
          <c:showBubbleSize val="0"/>
        </c:dLbls>
        <c:gapWidth val="100"/>
        <c:axId val="-2111808216"/>
        <c:axId val="-2111805176"/>
      </c:barChart>
      <c:catAx>
        <c:axId val="-2111808216"/>
        <c:scaling>
          <c:orientation val="minMax"/>
        </c:scaling>
        <c:delete val="0"/>
        <c:axPos val="l"/>
        <c:numFmt formatCode="General" sourceLinked="1"/>
        <c:majorTickMark val="none"/>
        <c:minorTickMark val="none"/>
        <c:tickLblPos val="nextTo"/>
        <c:crossAx val="-2111805176"/>
        <c:crosses val="autoZero"/>
        <c:auto val="1"/>
        <c:lblAlgn val="ctr"/>
        <c:lblOffset val="100"/>
        <c:noMultiLvlLbl val="0"/>
      </c:catAx>
      <c:valAx>
        <c:axId val="-2111805176"/>
        <c:scaling>
          <c:orientation val="minMax"/>
          <c:max val="1.0"/>
          <c:min val="0.0"/>
        </c:scaling>
        <c:delete val="1"/>
        <c:axPos val="b"/>
        <c:numFmt formatCode="0%" sourceLinked="1"/>
        <c:majorTickMark val="out"/>
        <c:minorTickMark val="none"/>
        <c:tickLblPos val="nextTo"/>
        <c:crossAx val="-2111808216"/>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37965254504485"/>
          <c:y val="0.188841201716738"/>
          <c:w val="0.844521759454824"/>
          <c:h val="0.622317596566524"/>
        </c:manualLayout>
      </c:layout>
      <c:barChart>
        <c:barDir val="bar"/>
        <c:grouping val="clustered"/>
        <c:varyColors val="0"/>
        <c:ser>
          <c:idx val="0"/>
          <c:order val="0"/>
          <c:tx>
            <c:strRef>
              <c:f>Feuil1!$B$1</c:f>
              <c:strCache>
                <c:ptCount val="1"/>
                <c:pt idx="0">
                  <c:v>Série 1</c:v>
                </c:pt>
              </c:strCache>
            </c:strRef>
          </c:tx>
          <c:spPr>
            <a:solidFill>
              <a:schemeClr val="accent4">
                <a:lumMod val="60000"/>
                <a:lumOff val="40000"/>
              </a:schemeClr>
            </a:solidFill>
          </c:spPr>
          <c:invertIfNegative val="0"/>
          <c:dPt>
            <c:idx val="0"/>
            <c:invertIfNegative val="0"/>
            <c:bubble3D val="0"/>
            <c:spPr>
              <a:solidFill>
                <a:schemeClr val="accent4">
                  <a:lumMod val="60000"/>
                  <a:lumOff val="40000"/>
                </a:schemeClr>
              </a:solidFill>
            </c:spPr>
          </c:dPt>
          <c:dLbls>
            <c:txPr>
              <a:bodyPr/>
              <a:lstStyle/>
              <a:p>
                <a:pPr>
                  <a:defRPr sz="105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0.23</c:v>
                </c:pt>
              </c:numCache>
            </c:numRef>
          </c:val>
        </c:ser>
        <c:dLbls>
          <c:showLegendKey val="0"/>
          <c:showVal val="0"/>
          <c:showCatName val="0"/>
          <c:showSerName val="0"/>
          <c:showPercent val="0"/>
          <c:showBubbleSize val="0"/>
        </c:dLbls>
        <c:gapWidth val="100"/>
        <c:axId val="-2073093416"/>
        <c:axId val="-2073090376"/>
      </c:barChart>
      <c:catAx>
        <c:axId val="-2073093416"/>
        <c:scaling>
          <c:orientation val="minMax"/>
        </c:scaling>
        <c:delete val="0"/>
        <c:axPos val="l"/>
        <c:numFmt formatCode="General" sourceLinked="1"/>
        <c:majorTickMark val="none"/>
        <c:minorTickMark val="none"/>
        <c:tickLblPos val="nextTo"/>
        <c:crossAx val="-2073090376"/>
        <c:crosses val="autoZero"/>
        <c:auto val="1"/>
        <c:lblAlgn val="ctr"/>
        <c:lblOffset val="100"/>
        <c:noMultiLvlLbl val="0"/>
      </c:catAx>
      <c:valAx>
        <c:axId val="-2073090376"/>
        <c:scaling>
          <c:orientation val="minMax"/>
          <c:max val="1.0"/>
          <c:min val="0.0"/>
        </c:scaling>
        <c:delete val="1"/>
        <c:axPos val="b"/>
        <c:numFmt formatCode="0%" sourceLinked="1"/>
        <c:majorTickMark val="out"/>
        <c:minorTickMark val="none"/>
        <c:tickLblPos val="nextTo"/>
        <c:crossAx val="-2073093416"/>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rgbClr val="FFC000"/>
            </a:solidFill>
          </c:spPr>
          <c:invertIfNegative val="0"/>
          <c:dLbls>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0.29</c:v>
                </c:pt>
              </c:numCache>
            </c:numRef>
          </c:val>
        </c:ser>
        <c:dLbls>
          <c:showLegendKey val="0"/>
          <c:showVal val="0"/>
          <c:showCatName val="0"/>
          <c:showSerName val="0"/>
          <c:showPercent val="0"/>
          <c:showBubbleSize val="0"/>
        </c:dLbls>
        <c:gapWidth val="100"/>
        <c:axId val="2083105128"/>
        <c:axId val="2083108872"/>
      </c:barChart>
      <c:catAx>
        <c:axId val="2083105128"/>
        <c:scaling>
          <c:orientation val="minMax"/>
        </c:scaling>
        <c:delete val="0"/>
        <c:axPos val="l"/>
        <c:numFmt formatCode="General" sourceLinked="1"/>
        <c:majorTickMark val="none"/>
        <c:minorTickMark val="none"/>
        <c:tickLblPos val="nextTo"/>
        <c:crossAx val="2083108872"/>
        <c:crosses val="autoZero"/>
        <c:auto val="1"/>
        <c:lblAlgn val="ctr"/>
        <c:lblOffset val="100"/>
        <c:noMultiLvlLbl val="0"/>
      </c:catAx>
      <c:valAx>
        <c:axId val="2083108872"/>
        <c:scaling>
          <c:orientation val="minMax"/>
          <c:max val="0.6"/>
          <c:min val="0.0"/>
        </c:scaling>
        <c:delete val="1"/>
        <c:axPos val="b"/>
        <c:numFmt formatCode="0%" sourceLinked="1"/>
        <c:majorTickMark val="out"/>
        <c:minorTickMark val="none"/>
        <c:tickLblPos val="nextTo"/>
        <c:crossAx val="2083105128"/>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37965254504485"/>
          <c:y val="0.188841201716738"/>
          <c:w val="0.844521759454824"/>
          <c:h val="0.622317596566524"/>
        </c:manualLayout>
      </c:layout>
      <c:barChart>
        <c:barDir val="bar"/>
        <c:grouping val="clustered"/>
        <c:varyColors val="0"/>
        <c:ser>
          <c:idx val="0"/>
          <c:order val="0"/>
          <c:tx>
            <c:strRef>
              <c:f>Feuil1!$B$1</c:f>
              <c:strCache>
                <c:ptCount val="1"/>
                <c:pt idx="0">
                  <c:v>Série 1</c:v>
                </c:pt>
              </c:strCache>
            </c:strRef>
          </c:tx>
          <c:spPr>
            <a:solidFill>
              <a:schemeClr val="tx2"/>
            </a:solidFill>
          </c:spPr>
          <c:invertIfNegative val="0"/>
          <c:dLbls>
            <c:txPr>
              <a:bodyPr/>
              <a:lstStyle/>
              <a:p>
                <a:pPr>
                  <a:defRPr sz="105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0.25</c:v>
                </c:pt>
              </c:numCache>
            </c:numRef>
          </c:val>
        </c:ser>
        <c:dLbls>
          <c:showLegendKey val="0"/>
          <c:showVal val="0"/>
          <c:showCatName val="0"/>
          <c:showSerName val="0"/>
          <c:showPercent val="0"/>
          <c:showBubbleSize val="0"/>
        </c:dLbls>
        <c:gapWidth val="100"/>
        <c:axId val="-2111096904"/>
        <c:axId val="-2111132376"/>
      </c:barChart>
      <c:catAx>
        <c:axId val="-2111096904"/>
        <c:scaling>
          <c:orientation val="minMax"/>
        </c:scaling>
        <c:delete val="0"/>
        <c:axPos val="l"/>
        <c:numFmt formatCode="General" sourceLinked="1"/>
        <c:majorTickMark val="none"/>
        <c:minorTickMark val="none"/>
        <c:tickLblPos val="nextTo"/>
        <c:crossAx val="-2111132376"/>
        <c:crosses val="autoZero"/>
        <c:auto val="1"/>
        <c:lblAlgn val="ctr"/>
        <c:lblOffset val="100"/>
        <c:noMultiLvlLbl val="0"/>
      </c:catAx>
      <c:valAx>
        <c:axId val="-2111132376"/>
        <c:scaling>
          <c:orientation val="minMax"/>
          <c:max val="1.0"/>
          <c:min val="0.0"/>
        </c:scaling>
        <c:delete val="1"/>
        <c:axPos val="b"/>
        <c:numFmt formatCode="0%" sourceLinked="1"/>
        <c:majorTickMark val="out"/>
        <c:minorTickMark val="none"/>
        <c:tickLblPos val="nextTo"/>
        <c:crossAx val="-2111096904"/>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37965254504485"/>
          <c:y val="0.188841201716738"/>
          <c:w val="0.844521759454824"/>
          <c:h val="0.622317596566524"/>
        </c:manualLayout>
      </c:layout>
      <c:barChart>
        <c:barDir val="bar"/>
        <c:grouping val="clustered"/>
        <c:varyColors val="0"/>
        <c:ser>
          <c:idx val="0"/>
          <c:order val="0"/>
          <c:tx>
            <c:strRef>
              <c:f>Feuil1!$B$1</c:f>
              <c:strCache>
                <c:ptCount val="1"/>
                <c:pt idx="0">
                  <c:v>Série 1</c:v>
                </c:pt>
              </c:strCache>
            </c:strRef>
          </c:tx>
          <c:spPr>
            <a:solidFill>
              <a:schemeClr val="tx2"/>
            </a:solidFill>
          </c:spPr>
          <c:invertIfNegative val="0"/>
          <c:dLbls>
            <c:txPr>
              <a:bodyPr/>
              <a:lstStyle/>
              <a:p>
                <a:pPr>
                  <a:defRPr sz="105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0.81</c:v>
                </c:pt>
              </c:numCache>
            </c:numRef>
          </c:val>
        </c:ser>
        <c:dLbls>
          <c:showLegendKey val="0"/>
          <c:showVal val="0"/>
          <c:showCatName val="0"/>
          <c:showSerName val="0"/>
          <c:showPercent val="0"/>
          <c:showBubbleSize val="0"/>
        </c:dLbls>
        <c:gapWidth val="100"/>
        <c:axId val="-2111106136"/>
        <c:axId val="-2111103096"/>
      </c:barChart>
      <c:catAx>
        <c:axId val="-2111106136"/>
        <c:scaling>
          <c:orientation val="minMax"/>
        </c:scaling>
        <c:delete val="0"/>
        <c:axPos val="l"/>
        <c:numFmt formatCode="General" sourceLinked="1"/>
        <c:majorTickMark val="none"/>
        <c:minorTickMark val="none"/>
        <c:tickLblPos val="nextTo"/>
        <c:crossAx val="-2111103096"/>
        <c:crosses val="autoZero"/>
        <c:auto val="1"/>
        <c:lblAlgn val="ctr"/>
        <c:lblOffset val="100"/>
        <c:noMultiLvlLbl val="0"/>
      </c:catAx>
      <c:valAx>
        <c:axId val="-2111103096"/>
        <c:scaling>
          <c:orientation val="minMax"/>
          <c:max val="1.0"/>
          <c:min val="0.0"/>
        </c:scaling>
        <c:delete val="1"/>
        <c:axPos val="b"/>
        <c:numFmt formatCode="0%" sourceLinked="1"/>
        <c:majorTickMark val="out"/>
        <c:minorTickMark val="none"/>
        <c:tickLblPos val="nextTo"/>
        <c:crossAx val="-2111106136"/>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37965254504485"/>
          <c:y val="0.188841201716738"/>
          <c:w val="0.844521759454824"/>
          <c:h val="0.622317596566524"/>
        </c:manualLayout>
      </c:layout>
      <c:barChart>
        <c:barDir val="bar"/>
        <c:grouping val="clustered"/>
        <c:varyColors val="0"/>
        <c:ser>
          <c:idx val="0"/>
          <c:order val="0"/>
          <c:tx>
            <c:strRef>
              <c:f>Feuil1!$B$1</c:f>
              <c:strCache>
                <c:ptCount val="1"/>
                <c:pt idx="0">
                  <c:v>Série 1</c:v>
                </c:pt>
              </c:strCache>
            </c:strRef>
          </c:tx>
          <c:spPr>
            <a:solidFill>
              <a:schemeClr val="tx2"/>
            </a:solidFill>
          </c:spPr>
          <c:invertIfNegative val="0"/>
          <c:dLbls>
            <c:txPr>
              <a:bodyPr/>
              <a:lstStyle/>
              <a:p>
                <a:pPr>
                  <a:defRPr sz="105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0.49</c:v>
                </c:pt>
              </c:numCache>
            </c:numRef>
          </c:val>
        </c:ser>
        <c:dLbls>
          <c:showLegendKey val="0"/>
          <c:showVal val="0"/>
          <c:showCatName val="0"/>
          <c:showSerName val="0"/>
          <c:showPercent val="0"/>
          <c:showBubbleSize val="0"/>
        </c:dLbls>
        <c:gapWidth val="100"/>
        <c:axId val="-2111141160"/>
        <c:axId val="-2111176792"/>
      </c:barChart>
      <c:catAx>
        <c:axId val="-2111141160"/>
        <c:scaling>
          <c:orientation val="minMax"/>
        </c:scaling>
        <c:delete val="0"/>
        <c:axPos val="l"/>
        <c:numFmt formatCode="General" sourceLinked="1"/>
        <c:majorTickMark val="none"/>
        <c:minorTickMark val="none"/>
        <c:tickLblPos val="nextTo"/>
        <c:crossAx val="-2111176792"/>
        <c:crosses val="autoZero"/>
        <c:auto val="1"/>
        <c:lblAlgn val="ctr"/>
        <c:lblOffset val="100"/>
        <c:noMultiLvlLbl val="0"/>
      </c:catAx>
      <c:valAx>
        <c:axId val="-2111176792"/>
        <c:scaling>
          <c:orientation val="minMax"/>
          <c:max val="1.0"/>
          <c:min val="0.0"/>
        </c:scaling>
        <c:delete val="1"/>
        <c:axPos val="b"/>
        <c:numFmt formatCode="0%" sourceLinked="1"/>
        <c:majorTickMark val="out"/>
        <c:minorTickMark val="none"/>
        <c:tickLblPos val="nextTo"/>
        <c:crossAx val="-2111141160"/>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37965254504485"/>
          <c:y val="0.188841201716738"/>
          <c:w val="0.844521759454824"/>
          <c:h val="0.622317596566524"/>
        </c:manualLayout>
      </c:layout>
      <c:barChart>
        <c:barDir val="bar"/>
        <c:grouping val="clustered"/>
        <c:varyColors val="0"/>
        <c:ser>
          <c:idx val="0"/>
          <c:order val="0"/>
          <c:tx>
            <c:strRef>
              <c:f>Feuil1!$B$1</c:f>
              <c:strCache>
                <c:ptCount val="1"/>
                <c:pt idx="0">
                  <c:v>Série 1</c:v>
                </c:pt>
              </c:strCache>
            </c:strRef>
          </c:tx>
          <c:spPr>
            <a:solidFill>
              <a:srgbClr val="66CCFF"/>
            </a:solidFill>
          </c:spPr>
          <c:invertIfNegative val="0"/>
          <c:dLbls>
            <c:txPr>
              <a:bodyPr/>
              <a:lstStyle/>
              <a:p>
                <a:pPr>
                  <a:defRPr sz="105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0.27</c:v>
                </c:pt>
              </c:numCache>
            </c:numRef>
          </c:val>
        </c:ser>
        <c:dLbls>
          <c:showLegendKey val="0"/>
          <c:showVal val="0"/>
          <c:showCatName val="0"/>
          <c:showSerName val="0"/>
          <c:showPercent val="0"/>
          <c:showBubbleSize val="0"/>
        </c:dLbls>
        <c:gapWidth val="100"/>
        <c:axId val="-2111184264"/>
        <c:axId val="-2111181224"/>
      </c:barChart>
      <c:catAx>
        <c:axId val="-2111184264"/>
        <c:scaling>
          <c:orientation val="minMax"/>
        </c:scaling>
        <c:delete val="0"/>
        <c:axPos val="l"/>
        <c:numFmt formatCode="General" sourceLinked="1"/>
        <c:majorTickMark val="none"/>
        <c:minorTickMark val="none"/>
        <c:tickLblPos val="nextTo"/>
        <c:crossAx val="-2111181224"/>
        <c:crosses val="autoZero"/>
        <c:auto val="1"/>
        <c:lblAlgn val="ctr"/>
        <c:lblOffset val="100"/>
        <c:noMultiLvlLbl val="0"/>
      </c:catAx>
      <c:valAx>
        <c:axId val="-2111181224"/>
        <c:scaling>
          <c:orientation val="minMax"/>
          <c:max val="1.0"/>
          <c:min val="0.0"/>
        </c:scaling>
        <c:delete val="1"/>
        <c:axPos val="b"/>
        <c:numFmt formatCode="0%" sourceLinked="1"/>
        <c:majorTickMark val="out"/>
        <c:minorTickMark val="none"/>
        <c:tickLblPos val="nextTo"/>
        <c:crossAx val="-2111184264"/>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37965254504485"/>
          <c:y val="0.188841201716738"/>
          <c:w val="0.844521759454824"/>
          <c:h val="0.622317596566524"/>
        </c:manualLayout>
      </c:layout>
      <c:barChart>
        <c:barDir val="bar"/>
        <c:grouping val="clustered"/>
        <c:varyColors val="0"/>
        <c:ser>
          <c:idx val="0"/>
          <c:order val="0"/>
          <c:tx>
            <c:strRef>
              <c:f>Feuil1!$B$1</c:f>
              <c:strCache>
                <c:ptCount val="1"/>
                <c:pt idx="0">
                  <c:v>Série 1</c:v>
                </c:pt>
              </c:strCache>
            </c:strRef>
          </c:tx>
          <c:spPr>
            <a:solidFill>
              <a:srgbClr val="66CCFF"/>
            </a:solidFill>
          </c:spPr>
          <c:invertIfNegative val="0"/>
          <c:dLbls>
            <c:txPr>
              <a:bodyPr/>
              <a:lstStyle/>
              <a:p>
                <a:pPr>
                  <a:defRPr sz="105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0.79</c:v>
                </c:pt>
              </c:numCache>
            </c:numRef>
          </c:val>
        </c:ser>
        <c:dLbls>
          <c:showLegendKey val="0"/>
          <c:showVal val="0"/>
          <c:showCatName val="0"/>
          <c:showSerName val="0"/>
          <c:showPercent val="0"/>
          <c:showBubbleSize val="0"/>
        </c:dLbls>
        <c:gapWidth val="100"/>
        <c:axId val="-2111224920"/>
        <c:axId val="-2111250504"/>
      </c:barChart>
      <c:catAx>
        <c:axId val="-2111224920"/>
        <c:scaling>
          <c:orientation val="minMax"/>
        </c:scaling>
        <c:delete val="0"/>
        <c:axPos val="l"/>
        <c:numFmt formatCode="General" sourceLinked="1"/>
        <c:majorTickMark val="none"/>
        <c:minorTickMark val="none"/>
        <c:tickLblPos val="nextTo"/>
        <c:crossAx val="-2111250504"/>
        <c:crosses val="autoZero"/>
        <c:auto val="1"/>
        <c:lblAlgn val="ctr"/>
        <c:lblOffset val="100"/>
        <c:noMultiLvlLbl val="0"/>
      </c:catAx>
      <c:valAx>
        <c:axId val="-2111250504"/>
        <c:scaling>
          <c:orientation val="minMax"/>
          <c:max val="1.0"/>
          <c:min val="0.0"/>
        </c:scaling>
        <c:delete val="1"/>
        <c:axPos val="b"/>
        <c:numFmt formatCode="0%" sourceLinked="1"/>
        <c:majorTickMark val="out"/>
        <c:minorTickMark val="none"/>
        <c:tickLblPos val="nextTo"/>
        <c:crossAx val="-2111224920"/>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37965254504485"/>
          <c:y val="0.188841201716738"/>
          <c:w val="0.844521759454824"/>
          <c:h val="0.622317596566524"/>
        </c:manualLayout>
      </c:layout>
      <c:barChart>
        <c:barDir val="bar"/>
        <c:grouping val="clustered"/>
        <c:varyColors val="0"/>
        <c:ser>
          <c:idx val="0"/>
          <c:order val="0"/>
          <c:tx>
            <c:strRef>
              <c:f>Feuil1!$B$1</c:f>
              <c:strCache>
                <c:ptCount val="1"/>
                <c:pt idx="0">
                  <c:v>Série 1</c:v>
                </c:pt>
              </c:strCache>
            </c:strRef>
          </c:tx>
          <c:spPr>
            <a:solidFill>
              <a:srgbClr val="66CCFF"/>
            </a:solidFill>
          </c:spPr>
          <c:invertIfNegative val="0"/>
          <c:dLbls>
            <c:txPr>
              <a:bodyPr/>
              <a:lstStyle/>
              <a:p>
                <a:pPr>
                  <a:defRPr sz="105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0.54</c:v>
                </c:pt>
              </c:numCache>
            </c:numRef>
          </c:val>
        </c:ser>
        <c:dLbls>
          <c:showLegendKey val="0"/>
          <c:showVal val="0"/>
          <c:showCatName val="0"/>
          <c:showSerName val="0"/>
          <c:showPercent val="0"/>
          <c:showBubbleSize val="0"/>
        </c:dLbls>
        <c:gapWidth val="100"/>
        <c:axId val="-2076386152"/>
        <c:axId val="-2076431320"/>
      </c:barChart>
      <c:catAx>
        <c:axId val="-2076386152"/>
        <c:scaling>
          <c:orientation val="minMax"/>
        </c:scaling>
        <c:delete val="0"/>
        <c:axPos val="l"/>
        <c:numFmt formatCode="General" sourceLinked="1"/>
        <c:majorTickMark val="none"/>
        <c:minorTickMark val="none"/>
        <c:tickLblPos val="nextTo"/>
        <c:crossAx val="-2076431320"/>
        <c:crosses val="autoZero"/>
        <c:auto val="1"/>
        <c:lblAlgn val="ctr"/>
        <c:lblOffset val="100"/>
        <c:noMultiLvlLbl val="0"/>
      </c:catAx>
      <c:valAx>
        <c:axId val="-2076431320"/>
        <c:scaling>
          <c:orientation val="minMax"/>
          <c:max val="1.0"/>
          <c:min val="0.0"/>
        </c:scaling>
        <c:delete val="1"/>
        <c:axPos val="b"/>
        <c:numFmt formatCode="0%" sourceLinked="1"/>
        <c:majorTickMark val="out"/>
        <c:minorTickMark val="none"/>
        <c:tickLblPos val="nextTo"/>
        <c:crossAx val="-2076386152"/>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37965254504485"/>
          <c:y val="0.188841201716738"/>
          <c:w val="0.844521759454824"/>
          <c:h val="0.622317596566524"/>
        </c:manualLayout>
      </c:layout>
      <c:barChart>
        <c:barDir val="bar"/>
        <c:grouping val="clustered"/>
        <c:varyColors val="0"/>
        <c:ser>
          <c:idx val="0"/>
          <c:order val="0"/>
          <c:tx>
            <c:strRef>
              <c:f>Feuil1!$B$1</c:f>
              <c:strCache>
                <c:ptCount val="1"/>
                <c:pt idx="0">
                  <c:v>Série 1</c:v>
                </c:pt>
              </c:strCache>
            </c:strRef>
          </c:tx>
          <c:spPr>
            <a:solidFill>
              <a:schemeClr val="accent4">
                <a:lumMod val="60000"/>
                <a:lumOff val="40000"/>
              </a:schemeClr>
            </a:solidFill>
          </c:spPr>
          <c:invertIfNegative val="0"/>
          <c:dPt>
            <c:idx val="0"/>
            <c:invertIfNegative val="0"/>
            <c:bubble3D val="0"/>
            <c:spPr>
              <a:solidFill>
                <a:srgbClr val="FF9999"/>
              </a:solidFill>
            </c:spPr>
          </c:dPt>
          <c:dLbls>
            <c:txPr>
              <a:bodyPr/>
              <a:lstStyle/>
              <a:p>
                <a:pPr>
                  <a:defRPr sz="105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0.23</c:v>
                </c:pt>
              </c:numCache>
            </c:numRef>
          </c:val>
        </c:ser>
        <c:dLbls>
          <c:showLegendKey val="0"/>
          <c:showVal val="0"/>
          <c:showCatName val="0"/>
          <c:showSerName val="0"/>
          <c:showPercent val="0"/>
          <c:showBubbleSize val="0"/>
        </c:dLbls>
        <c:gapWidth val="100"/>
        <c:axId val="-2111311592"/>
        <c:axId val="-2111320536"/>
      </c:barChart>
      <c:catAx>
        <c:axId val="-2111311592"/>
        <c:scaling>
          <c:orientation val="minMax"/>
        </c:scaling>
        <c:delete val="0"/>
        <c:axPos val="l"/>
        <c:numFmt formatCode="General" sourceLinked="1"/>
        <c:majorTickMark val="none"/>
        <c:minorTickMark val="none"/>
        <c:tickLblPos val="nextTo"/>
        <c:crossAx val="-2111320536"/>
        <c:crosses val="autoZero"/>
        <c:auto val="1"/>
        <c:lblAlgn val="ctr"/>
        <c:lblOffset val="100"/>
        <c:noMultiLvlLbl val="0"/>
      </c:catAx>
      <c:valAx>
        <c:axId val="-2111320536"/>
        <c:scaling>
          <c:orientation val="minMax"/>
          <c:max val="1.0"/>
          <c:min val="0.0"/>
        </c:scaling>
        <c:delete val="1"/>
        <c:axPos val="b"/>
        <c:numFmt formatCode="0%" sourceLinked="1"/>
        <c:majorTickMark val="out"/>
        <c:minorTickMark val="none"/>
        <c:tickLblPos val="nextTo"/>
        <c:crossAx val="-2111311592"/>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37965254504485"/>
          <c:y val="0.188841201716738"/>
          <c:w val="0.844521759454824"/>
          <c:h val="0.622317596566524"/>
        </c:manualLayout>
      </c:layout>
      <c:barChart>
        <c:barDir val="bar"/>
        <c:grouping val="clustered"/>
        <c:varyColors val="0"/>
        <c:ser>
          <c:idx val="0"/>
          <c:order val="0"/>
          <c:tx>
            <c:strRef>
              <c:f>Feuil1!$B$1</c:f>
              <c:strCache>
                <c:ptCount val="1"/>
                <c:pt idx="0">
                  <c:v>Série 1</c:v>
                </c:pt>
              </c:strCache>
            </c:strRef>
          </c:tx>
          <c:spPr>
            <a:solidFill>
              <a:srgbClr val="FF9999"/>
            </a:solidFill>
          </c:spPr>
          <c:invertIfNegative val="0"/>
          <c:dLbls>
            <c:txPr>
              <a:bodyPr/>
              <a:lstStyle/>
              <a:p>
                <a:pPr>
                  <a:defRPr sz="105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0.83</c:v>
                </c:pt>
              </c:numCache>
            </c:numRef>
          </c:val>
        </c:ser>
        <c:dLbls>
          <c:showLegendKey val="0"/>
          <c:showVal val="0"/>
          <c:showCatName val="0"/>
          <c:showSerName val="0"/>
          <c:showPercent val="0"/>
          <c:showBubbleSize val="0"/>
        </c:dLbls>
        <c:gapWidth val="100"/>
        <c:axId val="-2076464296"/>
        <c:axId val="-2076461480"/>
      </c:barChart>
      <c:catAx>
        <c:axId val="-2076464296"/>
        <c:scaling>
          <c:orientation val="minMax"/>
        </c:scaling>
        <c:delete val="0"/>
        <c:axPos val="l"/>
        <c:numFmt formatCode="General" sourceLinked="1"/>
        <c:majorTickMark val="none"/>
        <c:minorTickMark val="none"/>
        <c:tickLblPos val="nextTo"/>
        <c:crossAx val="-2076461480"/>
        <c:crosses val="autoZero"/>
        <c:auto val="1"/>
        <c:lblAlgn val="ctr"/>
        <c:lblOffset val="100"/>
        <c:noMultiLvlLbl val="0"/>
      </c:catAx>
      <c:valAx>
        <c:axId val="-2076461480"/>
        <c:scaling>
          <c:orientation val="minMax"/>
          <c:max val="1.0"/>
          <c:min val="0.0"/>
        </c:scaling>
        <c:delete val="1"/>
        <c:axPos val="b"/>
        <c:numFmt formatCode="0%" sourceLinked="1"/>
        <c:majorTickMark val="out"/>
        <c:minorTickMark val="none"/>
        <c:tickLblPos val="nextTo"/>
        <c:crossAx val="-2076464296"/>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37965254504485"/>
          <c:y val="0.188841201716738"/>
          <c:w val="0.844521759454824"/>
          <c:h val="0.622317596566524"/>
        </c:manualLayout>
      </c:layout>
      <c:barChart>
        <c:barDir val="bar"/>
        <c:grouping val="clustered"/>
        <c:varyColors val="0"/>
        <c:ser>
          <c:idx val="0"/>
          <c:order val="0"/>
          <c:tx>
            <c:strRef>
              <c:f>Feuil1!$B$1</c:f>
              <c:strCache>
                <c:ptCount val="1"/>
                <c:pt idx="0">
                  <c:v>Série 1</c:v>
                </c:pt>
              </c:strCache>
            </c:strRef>
          </c:tx>
          <c:spPr>
            <a:solidFill>
              <a:srgbClr val="FF9999"/>
            </a:solidFill>
          </c:spPr>
          <c:invertIfNegative val="0"/>
          <c:dPt>
            <c:idx val="0"/>
            <c:invertIfNegative val="0"/>
            <c:bubble3D val="0"/>
            <c:spPr>
              <a:solidFill>
                <a:srgbClr val="FF9999"/>
              </a:solidFill>
            </c:spPr>
          </c:dPt>
          <c:dLbls>
            <c:txPr>
              <a:bodyPr/>
              <a:lstStyle/>
              <a:p>
                <a:pPr>
                  <a:defRPr sz="105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0.44</c:v>
                </c:pt>
              </c:numCache>
            </c:numRef>
          </c:val>
        </c:ser>
        <c:dLbls>
          <c:showLegendKey val="0"/>
          <c:showVal val="0"/>
          <c:showCatName val="0"/>
          <c:showSerName val="0"/>
          <c:showPercent val="0"/>
          <c:showBubbleSize val="0"/>
        </c:dLbls>
        <c:gapWidth val="100"/>
        <c:axId val="-2111347048"/>
        <c:axId val="-2111344008"/>
      </c:barChart>
      <c:catAx>
        <c:axId val="-2111347048"/>
        <c:scaling>
          <c:orientation val="minMax"/>
        </c:scaling>
        <c:delete val="0"/>
        <c:axPos val="l"/>
        <c:numFmt formatCode="General" sourceLinked="1"/>
        <c:majorTickMark val="none"/>
        <c:minorTickMark val="none"/>
        <c:tickLblPos val="nextTo"/>
        <c:crossAx val="-2111344008"/>
        <c:crosses val="autoZero"/>
        <c:auto val="1"/>
        <c:lblAlgn val="ctr"/>
        <c:lblOffset val="100"/>
        <c:noMultiLvlLbl val="0"/>
      </c:catAx>
      <c:valAx>
        <c:axId val="-2111344008"/>
        <c:scaling>
          <c:orientation val="minMax"/>
          <c:max val="1.0"/>
          <c:min val="0.0"/>
        </c:scaling>
        <c:delete val="1"/>
        <c:axPos val="b"/>
        <c:numFmt formatCode="0%" sourceLinked="1"/>
        <c:majorTickMark val="out"/>
        <c:minorTickMark val="none"/>
        <c:tickLblPos val="nextTo"/>
        <c:crossAx val="-2111347048"/>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37965254504485"/>
          <c:y val="0.188841201716738"/>
          <c:w val="0.844521759454824"/>
          <c:h val="0.622317596566524"/>
        </c:manualLayout>
      </c:layout>
      <c:barChart>
        <c:barDir val="bar"/>
        <c:grouping val="clustered"/>
        <c:varyColors val="0"/>
        <c:ser>
          <c:idx val="0"/>
          <c:order val="0"/>
          <c:tx>
            <c:strRef>
              <c:f>Feuil1!$B$1</c:f>
              <c:strCache>
                <c:ptCount val="1"/>
                <c:pt idx="0">
                  <c:v>Série 1</c:v>
                </c:pt>
              </c:strCache>
            </c:strRef>
          </c:tx>
          <c:spPr>
            <a:solidFill>
              <a:schemeClr val="tx2"/>
            </a:solidFill>
          </c:spPr>
          <c:invertIfNegative val="0"/>
          <c:dLbls>
            <c:txPr>
              <a:bodyPr/>
              <a:lstStyle/>
              <a:p>
                <a:pPr>
                  <a:defRPr sz="105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0.25</c:v>
                </c:pt>
              </c:numCache>
            </c:numRef>
          </c:val>
        </c:ser>
        <c:dLbls>
          <c:showLegendKey val="0"/>
          <c:showVal val="0"/>
          <c:showCatName val="0"/>
          <c:showSerName val="0"/>
          <c:showPercent val="0"/>
          <c:showBubbleSize val="0"/>
        </c:dLbls>
        <c:gapWidth val="100"/>
        <c:axId val="-2099111784"/>
        <c:axId val="-2099108744"/>
      </c:barChart>
      <c:catAx>
        <c:axId val="-2099111784"/>
        <c:scaling>
          <c:orientation val="minMax"/>
        </c:scaling>
        <c:delete val="0"/>
        <c:axPos val="l"/>
        <c:numFmt formatCode="General" sourceLinked="1"/>
        <c:majorTickMark val="none"/>
        <c:minorTickMark val="none"/>
        <c:tickLblPos val="nextTo"/>
        <c:crossAx val="-2099108744"/>
        <c:crosses val="autoZero"/>
        <c:auto val="1"/>
        <c:lblAlgn val="ctr"/>
        <c:lblOffset val="100"/>
        <c:noMultiLvlLbl val="0"/>
      </c:catAx>
      <c:valAx>
        <c:axId val="-2099108744"/>
        <c:scaling>
          <c:orientation val="minMax"/>
          <c:max val="1.0"/>
          <c:min val="0.0"/>
        </c:scaling>
        <c:delete val="1"/>
        <c:axPos val="b"/>
        <c:numFmt formatCode="0%" sourceLinked="1"/>
        <c:majorTickMark val="out"/>
        <c:minorTickMark val="none"/>
        <c:tickLblPos val="nextTo"/>
        <c:crossAx val="-2099111784"/>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rgbClr val="C00000"/>
            </a:solidFill>
          </c:spPr>
          <c:invertIfNegative val="0"/>
          <c:dLbls>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0.24</c:v>
                </c:pt>
              </c:numCache>
            </c:numRef>
          </c:val>
        </c:ser>
        <c:dLbls>
          <c:showLegendKey val="0"/>
          <c:showVal val="0"/>
          <c:showCatName val="0"/>
          <c:showSerName val="0"/>
          <c:showPercent val="0"/>
          <c:showBubbleSize val="0"/>
        </c:dLbls>
        <c:gapWidth val="100"/>
        <c:axId val="2083219112"/>
        <c:axId val="2083222152"/>
      </c:barChart>
      <c:catAx>
        <c:axId val="2083219112"/>
        <c:scaling>
          <c:orientation val="minMax"/>
        </c:scaling>
        <c:delete val="0"/>
        <c:axPos val="l"/>
        <c:numFmt formatCode="General" sourceLinked="1"/>
        <c:majorTickMark val="none"/>
        <c:minorTickMark val="none"/>
        <c:tickLblPos val="nextTo"/>
        <c:crossAx val="2083222152"/>
        <c:crosses val="autoZero"/>
        <c:auto val="1"/>
        <c:lblAlgn val="ctr"/>
        <c:lblOffset val="100"/>
        <c:noMultiLvlLbl val="0"/>
      </c:catAx>
      <c:valAx>
        <c:axId val="2083222152"/>
        <c:scaling>
          <c:orientation val="minMax"/>
          <c:max val="0.6"/>
          <c:min val="0.0"/>
        </c:scaling>
        <c:delete val="1"/>
        <c:axPos val="b"/>
        <c:numFmt formatCode="0%" sourceLinked="1"/>
        <c:majorTickMark val="out"/>
        <c:minorTickMark val="none"/>
        <c:tickLblPos val="nextTo"/>
        <c:crossAx val="2083219112"/>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37965254504485"/>
          <c:y val="0.188841201716738"/>
          <c:w val="0.844521759454824"/>
          <c:h val="0.622317596566524"/>
        </c:manualLayout>
      </c:layout>
      <c:barChart>
        <c:barDir val="bar"/>
        <c:grouping val="clustered"/>
        <c:varyColors val="0"/>
        <c:ser>
          <c:idx val="0"/>
          <c:order val="0"/>
          <c:tx>
            <c:strRef>
              <c:f>Feuil1!$B$1</c:f>
              <c:strCache>
                <c:ptCount val="1"/>
                <c:pt idx="0">
                  <c:v>Série 1</c:v>
                </c:pt>
              </c:strCache>
            </c:strRef>
          </c:tx>
          <c:spPr>
            <a:solidFill>
              <a:schemeClr val="tx2"/>
            </a:solidFill>
          </c:spPr>
          <c:invertIfNegative val="0"/>
          <c:dLbls>
            <c:txPr>
              <a:bodyPr/>
              <a:lstStyle/>
              <a:p>
                <a:pPr>
                  <a:defRPr sz="105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0.81</c:v>
                </c:pt>
              </c:numCache>
            </c:numRef>
          </c:val>
        </c:ser>
        <c:dLbls>
          <c:showLegendKey val="0"/>
          <c:showVal val="0"/>
          <c:showCatName val="0"/>
          <c:showSerName val="0"/>
          <c:showPercent val="0"/>
          <c:showBubbleSize val="0"/>
        </c:dLbls>
        <c:gapWidth val="100"/>
        <c:axId val="-2099154456"/>
        <c:axId val="-2099151416"/>
      </c:barChart>
      <c:catAx>
        <c:axId val="-2099154456"/>
        <c:scaling>
          <c:orientation val="minMax"/>
        </c:scaling>
        <c:delete val="0"/>
        <c:axPos val="l"/>
        <c:numFmt formatCode="General" sourceLinked="1"/>
        <c:majorTickMark val="none"/>
        <c:minorTickMark val="none"/>
        <c:tickLblPos val="nextTo"/>
        <c:crossAx val="-2099151416"/>
        <c:crosses val="autoZero"/>
        <c:auto val="1"/>
        <c:lblAlgn val="ctr"/>
        <c:lblOffset val="100"/>
        <c:noMultiLvlLbl val="0"/>
      </c:catAx>
      <c:valAx>
        <c:axId val="-2099151416"/>
        <c:scaling>
          <c:orientation val="minMax"/>
          <c:max val="1.0"/>
          <c:min val="0.0"/>
        </c:scaling>
        <c:delete val="1"/>
        <c:axPos val="b"/>
        <c:numFmt formatCode="0%" sourceLinked="1"/>
        <c:majorTickMark val="out"/>
        <c:minorTickMark val="none"/>
        <c:tickLblPos val="nextTo"/>
        <c:crossAx val="-2099154456"/>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37965254504485"/>
          <c:y val="0.188841201716738"/>
          <c:w val="0.844521759454824"/>
          <c:h val="0.622317596566524"/>
        </c:manualLayout>
      </c:layout>
      <c:barChart>
        <c:barDir val="bar"/>
        <c:grouping val="clustered"/>
        <c:varyColors val="0"/>
        <c:ser>
          <c:idx val="0"/>
          <c:order val="0"/>
          <c:tx>
            <c:strRef>
              <c:f>Feuil1!$B$1</c:f>
              <c:strCache>
                <c:ptCount val="1"/>
                <c:pt idx="0">
                  <c:v>Série 1</c:v>
                </c:pt>
              </c:strCache>
            </c:strRef>
          </c:tx>
          <c:spPr>
            <a:solidFill>
              <a:schemeClr val="tx2"/>
            </a:solidFill>
          </c:spPr>
          <c:invertIfNegative val="0"/>
          <c:dLbls>
            <c:txPr>
              <a:bodyPr/>
              <a:lstStyle/>
              <a:p>
                <a:pPr>
                  <a:defRPr sz="105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0.49</c:v>
                </c:pt>
              </c:numCache>
            </c:numRef>
          </c:val>
        </c:ser>
        <c:dLbls>
          <c:showLegendKey val="0"/>
          <c:showVal val="0"/>
          <c:showCatName val="0"/>
          <c:showSerName val="0"/>
          <c:showPercent val="0"/>
          <c:showBubbleSize val="0"/>
        </c:dLbls>
        <c:gapWidth val="100"/>
        <c:axId val="-2099163624"/>
        <c:axId val="-2099172648"/>
      </c:barChart>
      <c:catAx>
        <c:axId val="-2099163624"/>
        <c:scaling>
          <c:orientation val="minMax"/>
        </c:scaling>
        <c:delete val="0"/>
        <c:axPos val="l"/>
        <c:numFmt formatCode="General" sourceLinked="1"/>
        <c:majorTickMark val="none"/>
        <c:minorTickMark val="none"/>
        <c:tickLblPos val="nextTo"/>
        <c:crossAx val="-2099172648"/>
        <c:crosses val="autoZero"/>
        <c:auto val="1"/>
        <c:lblAlgn val="ctr"/>
        <c:lblOffset val="100"/>
        <c:noMultiLvlLbl val="0"/>
      </c:catAx>
      <c:valAx>
        <c:axId val="-2099172648"/>
        <c:scaling>
          <c:orientation val="minMax"/>
          <c:max val="1.0"/>
          <c:min val="0.0"/>
        </c:scaling>
        <c:delete val="1"/>
        <c:axPos val="b"/>
        <c:numFmt formatCode="0%" sourceLinked="1"/>
        <c:majorTickMark val="out"/>
        <c:minorTickMark val="none"/>
        <c:tickLblPos val="nextTo"/>
        <c:crossAx val="-2099163624"/>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37965254504485"/>
          <c:y val="0.188841201716738"/>
          <c:w val="0.844521759454824"/>
          <c:h val="0.622317596566524"/>
        </c:manualLayout>
      </c:layout>
      <c:barChart>
        <c:barDir val="bar"/>
        <c:grouping val="clustered"/>
        <c:varyColors val="0"/>
        <c:ser>
          <c:idx val="0"/>
          <c:order val="0"/>
          <c:tx>
            <c:strRef>
              <c:f>Feuil1!$B$1</c:f>
              <c:strCache>
                <c:ptCount val="1"/>
                <c:pt idx="0">
                  <c:v>Série 1</c:v>
                </c:pt>
              </c:strCache>
            </c:strRef>
          </c:tx>
          <c:spPr>
            <a:solidFill>
              <a:srgbClr val="FFC000"/>
            </a:solidFill>
          </c:spPr>
          <c:invertIfNegative val="0"/>
          <c:dLbls>
            <c:txPr>
              <a:bodyPr/>
              <a:lstStyle/>
              <a:p>
                <a:pPr>
                  <a:defRPr sz="105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0.23</c:v>
                </c:pt>
              </c:numCache>
            </c:numRef>
          </c:val>
        </c:ser>
        <c:dLbls>
          <c:showLegendKey val="0"/>
          <c:showVal val="0"/>
          <c:showCatName val="0"/>
          <c:showSerName val="0"/>
          <c:showPercent val="0"/>
          <c:showBubbleSize val="0"/>
        </c:dLbls>
        <c:gapWidth val="100"/>
        <c:axId val="-2111471192"/>
        <c:axId val="-2111438280"/>
      </c:barChart>
      <c:catAx>
        <c:axId val="-2111471192"/>
        <c:scaling>
          <c:orientation val="minMax"/>
        </c:scaling>
        <c:delete val="0"/>
        <c:axPos val="l"/>
        <c:numFmt formatCode="General" sourceLinked="1"/>
        <c:majorTickMark val="none"/>
        <c:minorTickMark val="none"/>
        <c:tickLblPos val="nextTo"/>
        <c:crossAx val="-2111438280"/>
        <c:crosses val="autoZero"/>
        <c:auto val="1"/>
        <c:lblAlgn val="ctr"/>
        <c:lblOffset val="100"/>
        <c:noMultiLvlLbl val="0"/>
      </c:catAx>
      <c:valAx>
        <c:axId val="-2111438280"/>
        <c:scaling>
          <c:orientation val="minMax"/>
          <c:max val="1.0"/>
          <c:min val="0.0"/>
        </c:scaling>
        <c:delete val="1"/>
        <c:axPos val="b"/>
        <c:numFmt formatCode="0%" sourceLinked="1"/>
        <c:majorTickMark val="out"/>
        <c:minorTickMark val="none"/>
        <c:tickLblPos val="nextTo"/>
        <c:crossAx val="-2111471192"/>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37965254504485"/>
          <c:y val="0.188841201716738"/>
          <c:w val="0.844521759454824"/>
          <c:h val="0.622317596566524"/>
        </c:manualLayout>
      </c:layout>
      <c:barChart>
        <c:barDir val="bar"/>
        <c:grouping val="clustered"/>
        <c:varyColors val="0"/>
        <c:ser>
          <c:idx val="0"/>
          <c:order val="0"/>
          <c:tx>
            <c:strRef>
              <c:f>Feuil1!$B$1</c:f>
              <c:strCache>
                <c:ptCount val="1"/>
                <c:pt idx="0">
                  <c:v>Série 1</c:v>
                </c:pt>
              </c:strCache>
            </c:strRef>
          </c:tx>
          <c:spPr>
            <a:solidFill>
              <a:srgbClr val="FFC000"/>
            </a:solidFill>
          </c:spPr>
          <c:invertIfNegative val="0"/>
          <c:dLbls>
            <c:txPr>
              <a:bodyPr/>
              <a:lstStyle/>
              <a:p>
                <a:pPr>
                  <a:defRPr sz="105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0.82</c:v>
                </c:pt>
              </c:numCache>
            </c:numRef>
          </c:val>
        </c:ser>
        <c:dLbls>
          <c:showLegendKey val="0"/>
          <c:showVal val="0"/>
          <c:showCatName val="0"/>
          <c:showSerName val="0"/>
          <c:showPercent val="0"/>
          <c:showBubbleSize val="0"/>
        </c:dLbls>
        <c:gapWidth val="100"/>
        <c:axId val="-2099227704"/>
        <c:axId val="-2099231096"/>
      </c:barChart>
      <c:catAx>
        <c:axId val="-2099227704"/>
        <c:scaling>
          <c:orientation val="minMax"/>
        </c:scaling>
        <c:delete val="0"/>
        <c:axPos val="l"/>
        <c:numFmt formatCode="General" sourceLinked="1"/>
        <c:majorTickMark val="none"/>
        <c:minorTickMark val="none"/>
        <c:tickLblPos val="nextTo"/>
        <c:crossAx val="-2099231096"/>
        <c:crosses val="autoZero"/>
        <c:auto val="1"/>
        <c:lblAlgn val="ctr"/>
        <c:lblOffset val="100"/>
        <c:noMultiLvlLbl val="0"/>
      </c:catAx>
      <c:valAx>
        <c:axId val="-2099231096"/>
        <c:scaling>
          <c:orientation val="minMax"/>
          <c:max val="1.0"/>
          <c:min val="0.0"/>
        </c:scaling>
        <c:delete val="1"/>
        <c:axPos val="b"/>
        <c:numFmt formatCode="0%" sourceLinked="1"/>
        <c:majorTickMark val="out"/>
        <c:minorTickMark val="none"/>
        <c:tickLblPos val="nextTo"/>
        <c:crossAx val="-2099227704"/>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37965254504485"/>
          <c:y val="0.188841201716738"/>
          <c:w val="0.844521759454824"/>
          <c:h val="0.622317596566524"/>
        </c:manualLayout>
      </c:layout>
      <c:barChart>
        <c:barDir val="bar"/>
        <c:grouping val="clustered"/>
        <c:varyColors val="0"/>
        <c:ser>
          <c:idx val="0"/>
          <c:order val="0"/>
          <c:tx>
            <c:strRef>
              <c:f>Feuil1!$B$1</c:f>
              <c:strCache>
                <c:ptCount val="1"/>
                <c:pt idx="0">
                  <c:v>Série 1</c:v>
                </c:pt>
              </c:strCache>
            </c:strRef>
          </c:tx>
          <c:spPr>
            <a:solidFill>
              <a:srgbClr val="FFC000"/>
            </a:solidFill>
          </c:spPr>
          <c:invertIfNegative val="0"/>
          <c:dLbls>
            <c:txPr>
              <a:bodyPr/>
              <a:lstStyle/>
              <a:p>
                <a:pPr>
                  <a:defRPr sz="105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0.51</c:v>
                </c:pt>
              </c:numCache>
            </c:numRef>
          </c:val>
        </c:ser>
        <c:dLbls>
          <c:showLegendKey val="0"/>
          <c:showVal val="0"/>
          <c:showCatName val="0"/>
          <c:showSerName val="0"/>
          <c:showPercent val="0"/>
          <c:showBubbleSize val="0"/>
        </c:dLbls>
        <c:gapWidth val="100"/>
        <c:axId val="-2099247144"/>
        <c:axId val="-2099244104"/>
      </c:barChart>
      <c:catAx>
        <c:axId val="-2099247144"/>
        <c:scaling>
          <c:orientation val="minMax"/>
        </c:scaling>
        <c:delete val="0"/>
        <c:axPos val="l"/>
        <c:numFmt formatCode="General" sourceLinked="1"/>
        <c:majorTickMark val="none"/>
        <c:minorTickMark val="none"/>
        <c:tickLblPos val="nextTo"/>
        <c:crossAx val="-2099244104"/>
        <c:crosses val="autoZero"/>
        <c:auto val="1"/>
        <c:lblAlgn val="ctr"/>
        <c:lblOffset val="100"/>
        <c:noMultiLvlLbl val="0"/>
      </c:catAx>
      <c:valAx>
        <c:axId val="-2099244104"/>
        <c:scaling>
          <c:orientation val="minMax"/>
          <c:max val="1.0"/>
          <c:min val="0.0"/>
        </c:scaling>
        <c:delete val="1"/>
        <c:axPos val="b"/>
        <c:numFmt formatCode="0%" sourceLinked="1"/>
        <c:majorTickMark val="out"/>
        <c:minorTickMark val="none"/>
        <c:tickLblPos val="nextTo"/>
        <c:crossAx val="-2099247144"/>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37965254504485"/>
          <c:y val="0.188841201716738"/>
          <c:w val="0.844521759454824"/>
          <c:h val="0.622317596566524"/>
        </c:manualLayout>
      </c:layout>
      <c:barChart>
        <c:barDir val="bar"/>
        <c:grouping val="clustered"/>
        <c:varyColors val="0"/>
        <c:ser>
          <c:idx val="0"/>
          <c:order val="0"/>
          <c:tx>
            <c:strRef>
              <c:f>Feuil1!$B$1</c:f>
              <c:strCache>
                <c:ptCount val="1"/>
                <c:pt idx="0">
                  <c:v>Série 1</c:v>
                </c:pt>
              </c:strCache>
            </c:strRef>
          </c:tx>
          <c:spPr>
            <a:solidFill>
              <a:srgbClr val="C00000"/>
            </a:solidFill>
          </c:spPr>
          <c:invertIfNegative val="0"/>
          <c:dLbls>
            <c:txPr>
              <a:bodyPr/>
              <a:lstStyle/>
              <a:p>
                <a:pPr>
                  <a:defRPr sz="105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0.32</c:v>
                </c:pt>
              </c:numCache>
            </c:numRef>
          </c:val>
        </c:ser>
        <c:dLbls>
          <c:showLegendKey val="0"/>
          <c:showVal val="0"/>
          <c:showCatName val="0"/>
          <c:showSerName val="0"/>
          <c:showPercent val="0"/>
          <c:showBubbleSize val="0"/>
        </c:dLbls>
        <c:gapWidth val="100"/>
        <c:axId val="-2110852888"/>
        <c:axId val="-2110849848"/>
      </c:barChart>
      <c:catAx>
        <c:axId val="-2110852888"/>
        <c:scaling>
          <c:orientation val="minMax"/>
        </c:scaling>
        <c:delete val="0"/>
        <c:axPos val="l"/>
        <c:numFmt formatCode="General" sourceLinked="1"/>
        <c:majorTickMark val="none"/>
        <c:minorTickMark val="none"/>
        <c:tickLblPos val="nextTo"/>
        <c:crossAx val="-2110849848"/>
        <c:crosses val="autoZero"/>
        <c:auto val="1"/>
        <c:lblAlgn val="ctr"/>
        <c:lblOffset val="100"/>
        <c:noMultiLvlLbl val="0"/>
      </c:catAx>
      <c:valAx>
        <c:axId val="-2110849848"/>
        <c:scaling>
          <c:orientation val="minMax"/>
          <c:max val="1.0"/>
          <c:min val="0.0"/>
        </c:scaling>
        <c:delete val="1"/>
        <c:axPos val="b"/>
        <c:numFmt formatCode="0%" sourceLinked="1"/>
        <c:majorTickMark val="out"/>
        <c:minorTickMark val="none"/>
        <c:tickLblPos val="nextTo"/>
        <c:crossAx val="-2110852888"/>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37965254504485"/>
          <c:y val="0.188841201716738"/>
          <c:w val="0.844521759454824"/>
          <c:h val="0.622317596566524"/>
        </c:manualLayout>
      </c:layout>
      <c:barChart>
        <c:barDir val="bar"/>
        <c:grouping val="clustered"/>
        <c:varyColors val="0"/>
        <c:ser>
          <c:idx val="0"/>
          <c:order val="0"/>
          <c:tx>
            <c:strRef>
              <c:f>Feuil1!$B$1</c:f>
              <c:strCache>
                <c:ptCount val="1"/>
                <c:pt idx="0">
                  <c:v>Série 1</c:v>
                </c:pt>
              </c:strCache>
            </c:strRef>
          </c:tx>
          <c:spPr>
            <a:solidFill>
              <a:srgbClr val="FFC000"/>
            </a:solidFill>
          </c:spPr>
          <c:invertIfNegative val="0"/>
          <c:dPt>
            <c:idx val="0"/>
            <c:invertIfNegative val="0"/>
            <c:bubble3D val="0"/>
            <c:spPr>
              <a:solidFill>
                <a:srgbClr val="C00000"/>
              </a:solidFill>
            </c:spPr>
          </c:dPt>
          <c:dLbls>
            <c:txPr>
              <a:bodyPr/>
              <a:lstStyle/>
              <a:p>
                <a:pPr>
                  <a:defRPr sz="105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0.79</c:v>
                </c:pt>
              </c:numCache>
            </c:numRef>
          </c:val>
        </c:ser>
        <c:dLbls>
          <c:showLegendKey val="0"/>
          <c:showVal val="0"/>
          <c:showCatName val="0"/>
          <c:showSerName val="0"/>
          <c:showPercent val="0"/>
          <c:showBubbleSize val="0"/>
        </c:dLbls>
        <c:gapWidth val="100"/>
        <c:axId val="-2110862360"/>
        <c:axId val="-2110859320"/>
      </c:barChart>
      <c:catAx>
        <c:axId val="-2110862360"/>
        <c:scaling>
          <c:orientation val="minMax"/>
        </c:scaling>
        <c:delete val="0"/>
        <c:axPos val="l"/>
        <c:numFmt formatCode="General" sourceLinked="1"/>
        <c:majorTickMark val="none"/>
        <c:minorTickMark val="none"/>
        <c:tickLblPos val="nextTo"/>
        <c:crossAx val="-2110859320"/>
        <c:crosses val="autoZero"/>
        <c:auto val="1"/>
        <c:lblAlgn val="ctr"/>
        <c:lblOffset val="100"/>
        <c:noMultiLvlLbl val="0"/>
      </c:catAx>
      <c:valAx>
        <c:axId val="-2110859320"/>
        <c:scaling>
          <c:orientation val="minMax"/>
          <c:max val="1.0"/>
          <c:min val="0.0"/>
        </c:scaling>
        <c:delete val="1"/>
        <c:axPos val="b"/>
        <c:numFmt formatCode="0%" sourceLinked="1"/>
        <c:majorTickMark val="out"/>
        <c:minorTickMark val="none"/>
        <c:tickLblPos val="nextTo"/>
        <c:crossAx val="-2110862360"/>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37965254504485"/>
          <c:y val="0.188841201716738"/>
          <c:w val="0.844521759454824"/>
          <c:h val="0.622317596566524"/>
        </c:manualLayout>
      </c:layout>
      <c:barChart>
        <c:barDir val="bar"/>
        <c:grouping val="clustered"/>
        <c:varyColors val="0"/>
        <c:ser>
          <c:idx val="0"/>
          <c:order val="0"/>
          <c:tx>
            <c:strRef>
              <c:f>Feuil1!$B$1</c:f>
              <c:strCache>
                <c:ptCount val="1"/>
                <c:pt idx="0">
                  <c:v>Série 1</c:v>
                </c:pt>
              </c:strCache>
            </c:strRef>
          </c:tx>
          <c:spPr>
            <a:solidFill>
              <a:srgbClr val="C00000"/>
            </a:solidFill>
          </c:spPr>
          <c:invertIfNegative val="0"/>
          <c:dLbls>
            <c:txPr>
              <a:bodyPr/>
              <a:lstStyle/>
              <a:p>
                <a:pPr>
                  <a:defRPr sz="105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0.42</c:v>
                </c:pt>
              </c:numCache>
            </c:numRef>
          </c:val>
        </c:ser>
        <c:dLbls>
          <c:showLegendKey val="0"/>
          <c:showVal val="0"/>
          <c:showCatName val="0"/>
          <c:showSerName val="0"/>
          <c:showPercent val="0"/>
          <c:showBubbleSize val="0"/>
        </c:dLbls>
        <c:gapWidth val="100"/>
        <c:axId val="-2110893576"/>
        <c:axId val="-2110890536"/>
      </c:barChart>
      <c:catAx>
        <c:axId val="-2110893576"/>
        <c:scaling>
          <c:orientation val="minMax"/>
        </c:scaling>
        <c:delete val="0"/>
        <c:axPos val="l"/>
        <c:numFmt formatCode="General" sourceLinked="1"/>
        <c:majorTickMark val="none"/>
        <c:minorTickMark val="none"/>
        <c:tickLblPos val="nextTo"/>
        <c:crossAx val="-2110890536"/>
        <c:crosses val="autoZero"/>
        <c:auto val="1"/>
        <c:lblAlgn val="ctr"/>
        <c:lblOffset val="100"/>
        <c:noMultiLvlLbl val="0"/>
      </c:catAx>
      <c:valAx>
        <c:axId val="-2110890536"/>
        <c:scaling>
          <c:orientation val="minMax"/>
          <c:max val="1.0"/>
          <c:min val="0.0"/>
        </c:scaling>
        <c:delete val="1"/>
        <c:axPos val="b"/>
        <c:numFmt formatCode="0%" sourceLinked="1"/>
        <c:majorTickMark val="out"/>
        <c:minorTickMark val="none"/>
        <c:tickLblPos val="nextTo"/>
        <c:crossAx val="-2110893576"/>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37965254504485"/>
          <c:y val="0.188841201716738"/>
          <c:w val="0.844521759454824"/>
          <c:h val="0.622317596566524"/>
        </c:manualLayout>
      </c:layout>
      <c:barChart>
        <c:barDir val="bar"/>
        <c:grouping val="clustered"/>
        <c:varyColors val="0"/>
        <c:ser>
          <c:idx val="0"/>
          <c:order val="0"/>
          <c:tx>
            <c:strRef>
              <c:f>Feuil1!$B$1</c:f>
              <c:strCache>
                <c:ptCount val="1"/>
                <c:pt idx="0">
                  <c:v>Série 1</c:v>
                </c:pt>
              </c:strCache>
            </c:strRef>
          </c:tx>
          <c:spPr>
            <a:solidFill>
              <a:schemeClr val="accent6">
                <a:lumMod val="75000"/>
              </a:schemeClr>
            </a:solidFill>
          </c:spPr>
          <c:invertIfNegative val="0"/>
          <c:dLbls>
            <c:txPr>
              <a:bodyPr/>
              <a:lstStyle/>
              <a:p>
                <a:pPr>
                  <a:defRPr sz="105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0.21</c:v>
                </c:pt>
              </c:numCache>
            </c:numRef>
          </c:val>
        </c:ser>
        <c:dLbls>
          <c:showLegendKey val="0"/>
          <c:showVal val="0"/>
          <c:showCatName val="0"/>
          <c:showSerName val="0"/>
          <c:showPercent val="0"/>
          <c:showBubbleSize val="0"/>
        </c:dLbls>
        <c:gapWidth val="100"/>
        <c:axId val="-2076400360"/>
        <c:axId val="-2076397320"/>
      </c:barChart>
      <c:catAx>
        <c:axId val="-2076400360"/>
        <c:scaling>
          <c:orientation val="minMax"/>
        </c:scaling>
        <c:delete val="0"/>
        <c:axPos val="l"/>
        <c:numFmt formatCode="General" sourceLinked="1"/>
        <c:majorTickMark val="none"/>
        <c:minorTickMark val="none"/>
        <c:tickLblPos val="nextTo"/>
        <c:crossAx val="-2076397320"/>
        <c:crosses val="autoZero"/>
        <c:auto val="1"/>
        <c:lblAlgn val="ctr"/>
        <c:lblOffset val="100"/>
        <c:noMultiLvlLbl val="0"/>
      </c:catAx>
      <c:valAx>
        <c:axId val="-2076397320"/>
        <c:scaling>
          <c:orientation val="minMax"/>
          <c:max val="1.0"/>
          <c:min val="0.0"/>
        </c:scaling>
        <c:delete val="1"/>
        <c:axPos val="b"/>
        <c:numFmt formatCode="0%" sourceLinked="1"/>
        <c:majorTickMark val="out"/>
        <c:minorTickMark val="none"/>
        <c:tickLblPos val="nextTo"/>
        <c:crossAx val="-2076400360"/>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37965254504485"/>
          <c:y val="0.188841201716738"/>
          <c:w val="0.844521759454824"/>
          <c:h val="0.622317596566524"/>
        </c:manualLayout>
      </c:layout>
      <c:barChart>
        <c:barDir val="bar"/>
        <c:grouping val="clustered"/>
        <c:varyColors val="0"/>
        <c:ser>
          <c:idx val="0"/>
          <c:order val="0"/>
          <c:tx>
            <c:strRef>
              <c:f>Feuil1!$B$1</c:f>
              <c:strCache>
                <c:ptCount val="1"/>
                <c:pt idx="0">
                  <c:v>Série 1</c:v>
                </c:pt>
              </c:strCache>
            </c:strRef>
          </c:tx>
          <c:spPr>
            <a:solidFill>
              <a:schemeClr val="accent6">
                <a:lumMod val="75000"/>
              </a:schemeClr>
            </a:solidFill>
          </c:spPr>
          <c:invertIfNegative val="0"/>
          <c:dPt>
            <c:idx val="0"/>
            <c:invertIfNegative val="0"/>
            <c:bubble3D val="0"/>
            <c:spPr>
              <a:solidFill>
                <a:schemeClr val="accent6">
                  <a:lumMod val="75000"/>
                </a:schemeClr>
              </a:solidFill>
            </c:spPr>
          </c:dPt>
          <c:dLbls>
            <c:txPr>
              <a:bodyPr/>
              <a:lstStyle/>
              <a:p>
                <a:pPr>
                  <a:defRPr sz="105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0.82</c:v>
                </c:pt>
              </c:numCache>
            </c:numRef>
          </c:val>
        </c:ser>
        <c:dLbls>
          <c:showLegendKey val="0"/>
          <c:showVal val="0"/>
          <c:showCatName val="0"/>
          <c:showSerName val="0"/>
          <c:showPercent val="0"/>
          <c:showBubbleSize val="0"/>
        </c:dLbls>
        <c:gapWidth val="100"/>
        <c:axId val="-2110909032"/>
        <c:axId val="-2110905992"/>
      </c:barChart>
      <c:catAx>
        <c:axId val="-2110909032"/>
        <c:scaling>
          <c:orientation val="minMax"/>
        </c:scaling>
        <c:delete val="0"/>
        <c:axPos val="l"/>
        <c:numFmt formatCode="General" sourceLinked="1"/>
        <c:majorTickMark val="none"/>
        <c:minorTickMark val="none"/>
        <c:tickLblPos val="nextTo"/>
        <c:crossAx val="-2110905992"/>
        <c:crosses val="autoZero"/>
        <c:auto val="1"/>
        <c:lblAlgn val="ctr"/>
        <c:lblOffset val="100"/>
        <c:noMultiLvlLbl val="0"/>
      </c:catAx>
      <c:valAx>
        <c:axId val="-2110905992"/>
        <c:scaling>
          <c:orientation val="minMax"/>
          <c:max val="1.0"/>
          <c:min val="0.0"/>
        </c:scaling>
        <c:delete val="1"/>
        <c:axPos val="b"/>
        <c:numFmt formatCode="0%" sourceLinked="1"/>
        <c:majorTickMark val="out"/>
        <c:minorTickMark val="none"/>
        <c:tickLblPos val="nextTo"/>
        <c:crossAx val="-2110909032"/>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chemeClr val="accent6">
                <a:lumMod val="75000"/>
              </a:schemeClr>
            </a:solidFill>
          </c:spPr>
          <c:invertIfNegative val="0"/>
          <c:dLbls>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0.25</c:v>
                </c:pt>
              </c:numCache>
            </c:numRef>
          </c:val>
        </c:ser>
        <c:dLbls>
          <c:showLegendKey val="0"/>
          <c:showVal val="0"/>
          <c:showCatName val="0"/>
          <c:showSerName val="0"/>
          <c:showPercent val="0"/>
          <c:showBubbleSize val="0"/>
        </c:dLbls>
        <c:gapWidth val="100"/>
        <c:axId val="2083054680"/>
        <c:axId val="2083028552"/>
      </c:barChart>
      <c:catAx>
        <c:axId val="2083054680"/>
        <c:scaling>
          <c:orientation val="minMax"/>
        </c:scaling>
        <c:delete val="0"/>
        <c:axPos val="l"/>
        <c:numFmt formatCode="General" sourceLinked="1"/>
        <c:majorTickMark val="none"/>
        <c:minorTickMark val="none"/>
        <c:tickLblPos val="nextTo"/>
        <c:crossAx val="2083028552"/>
        <c:crosses val="autoZero"/>
        <c:auto val="1"/>
        <c:lblAlgn val="ctr"/>
        <c:lblOffset val="100"/>
        <c:noMultiLvlLbl val="0"/>
      </c:catAx>
      <c:valAx>
        <c:axId val="2083028552"/>
        <c:scaling>
          <c:orientation val="minMax"/>
          <c:max val="0.6"/>
          <c:min val="0.0"/>
        </c:scaling>
        <c:delete val="1"/>
        <c:axPos val="b"/>
        <c:numFmt formatCode="0%" sourceLinked="1"/>
        <c:majorTickMark val="out"/>
        <c:minorTickMark val="none"/>
        <c:tickLblPos val="nextTo"/>
        <c:crossAx val="2083054680"/>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37965254504485"/>
          <c:y val="0.188841201716738"/>
          <c:w val="0.844521759454824"/>
          <c:h val="0.622317596566524"/>
        </c:manualLayout>
      </c:layout>
      <c:barChart>
        <c:barDir val="bar"/>
        <c:grouping val="clustered"/>
        <c:varyColors val="0"/>
        <c:ser>
          <c:idx val="0"/>
          <c:order val="0"/>
          <c:tx>
            <c:strRef>
              <c:f>Feuil1!$B$1</c:f>
              <c:strCache>
                <c:ptCount val="1"/>
                <c:pt idx="0">
                  <c:v>Série 1</c:v>
                </c:pt>
              </c:strCache>
            </c:strRef>
          </c:tx>
          <c:spPr>
            <a:solidFill>
              <a:schemeClr val="accent6">
                <a:lumMod val="75000"/>
              </a:schemeClr>
            </a:solidFill>
          </c:spPr>
          <c:invertIfNegative val="0"/>
          <c:dLbls>
            <c:txPr>
              <a:bodyPr/>
              <a:lstStyle/>
              <a:p>
                <a:pPr>
                  <a:defRPr sz="105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0.54</c:v>
                </c:pt>
              </c:numCache>
            </c:numRef>
          </c:val>
        </c:ser>
        <c:dLbls>
          <c:showLegendKey val="0"/>
          <c:showVal val="0"/>
          <c:showCatName val="0"/>
          <c:showSerName val="0"/>
          <c:showPercent val="0"/>
          <c:showBubbleSize val="0"/>
        </c:dLbls>
        <c:gapWidth val="100"/>
        <c:axId val="-2110954456"/>
        <c:axId val="-2110951416"/>
      </c:barChart>
      <c:catAx>
        <c:axId val="-2110954456"/>
        <c:scaling>
          <c:orientation val="minMax"/>
        </c:scaling>
        <c:delete val="0"/>
        <c:axPos val="l"/>
        <c:numFmt formatCode="General" sourceLinked="1"/>
        <c:majorTickMark val="none"/>
        <c:minorTickMark val="none"/>
        <c:tickLblPos val="nextTo"/>
        <c:crossAx val="-2110951416"/>
        <c:crosses val="autoZero"/>
        <c:auto val="1"/>
        <c:lblAlgn val="ctr"/>
        <c:lblOffset val="100"/>
        <c:noMultiLvlLbl val="0"/>
      </c:catAx>
      <c:valAx>
        <c:axId val="-2110951416"/>
        <c:scaling>
          <c:orientation val="minMax"/>
          <c:max val="1.0"/>
          <c:min val="0.0"/>
        </c:scaling>
        <c:delete val="1"/>
        <c:axPos val="b"/>
        <c:numFmt formatCode="0%" sourceLinked="1"/>
        <c:majorTickMark val="out"/>
        <c:minorTickMark val="none"/>
        <c:tickLblPos val="nextTo"/>
        <c:crossAx val="-2110954456"/>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Feuil1!$B$1</c:f>
              <c:strCache>
                <c:ptCount val="1"/>
                <c:pt idx="0">
                  <c:v>Série 1</c:v>
                </c:pt>
              </c:strCache>
            </c:strRef>
          </c:tx>
          <c:invertIfNegative val="0"/>
          <c:dPt>
            <c:idx val="0"/>
            <c:invertIfNegative val="0"/>
            <c:bubble3D val="0"/>
            <c:spPr>
              <a:solidFill>
                <a:schemeClr val="accent6">
                  <a:lumMod val="75000"/>
                </a:schemeClr>
              </a:solidFill>
            </c:spPr>
          </c:dPt>
          <c:dPt>
            <c:idx val="1"/>
            <c:invertIfNegative val="0"/>
            <c:bubble3D val="0"/>
            <c:spPr>
              <a:solidFill>
                <a:srgbClr val="C00000"/>
              </a:solidFill>
            </c:spPr>
          </c:dPt>
          <c:dPt>
            <c:idx val="2"/>
            <c:invertIfNegative val="0"/>
            <c:bubble3D val="0"/>
            <c:spPr>
              <a:solidFill>
                <a:srgbClr val="FFD757"/>
              </a:solidFill>
            </c:spPr>
          </c:dPt>
          <c:dPt>
            <c:idx val="4"/>
            <c:invertIfNegative val="0"/>
            <c:bubble3D val="0"/>
            <c:spPr>
              <a:solidFill>
                <a:srgbClr val="FF9999"/>
              </a:solidFill>
            </c:spPr>
          </c:dPt>
          <c:dPt>
            <c:idx val="5"/>
            <c:invertIfNegative val="0"/>
            <c:bubble3D val="0"/>
            <c:spPr>
              <a:solidFill>
                <a:srgbClr val="66CCFF"/>
              </a:solidFill>
            </c:spPr>
          </c:dPt>
          <c:dPt>
            <c:idx val="7"/>
            <c:invertIfNegative val="0"/>
            <c:bubble3D val="0"/>
            <c:spPr>
              <a:solidFill>
                <a:schemeClr val="accent4">
                  <a:lumMod val="60000"/>
                  <a:lumOff val="40000"/>
                </a:schemeClr>
              </a:solidFill>
            </c:spPr>
          </c:dPt>
          <c:dPt>
            <c:idx val="8"/>
            <c:invertIfNegative val="0"/>
            <c:bubble3D val="0"/>
            <c:spPr>
              <a:solidFill>
                <a:schemeClr val="accent4">
                  <a:lumMod val="50000"/>
                </a:schemeClr>
              </a:solidFill>
            </c:spPr>
          </c:dPt>
          <c:dPt>
            <c:idx val="10"/>
            <c:invertIfNegative val="0"/>
            <c:bubble3D val="0"/>
            <c:spPr>
              <a:solidFill>
                <a:schemeClr val="accent3">
                  <a:lumMod val="50000"/>
                </a:schemeClr>
              </a:solidFill>
            </c:spPr>
          </c:dPt>
          <c:dPt>
            <c:idx val="11"/>
            <c:invertIfNegative val="0"/>
            <c:bubble3D val="0"/>
            <c:spPr>
              <a:solidFill>
                <a:schemeClr val="accent3"/>
              </a:solidFill>
            </c:spPr>
          </c:dPt>
          <c:dPt>
            <c:idx val="13"/>
            <c:invertIfNegative val="0"/>
            <c:bubble3D val="0"/>
            <c:spPr>
              <a:solidFill>
                <a:schemeClr val="tx2"/>
              </a:solidFill>
            </c:spPr>
          </c:dPt>
          <c:dLbls>
            <c:txPr>
              <a:bodyPr/>
              <a:lstStyle/>
              <a:p>
                <a:pPr>
                  <a:defRPr sz="12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strRef>
              <c:f>Feuil1!$A$2:$A$15</c:f>
              <c:strCache>
                <c:ptCount val="14"/>
                <c:pt idx="0">
                  <c:v>Mixte </c:v>
                </c:pt>
                <c:pt idx="1">
                  <c:v>Public</c:v>
                </c:pt>
                <c:pt idx="2">
                  <c:v>Privé</c:v>
                </c:pt>
                <c:pt idx="4">
                  <c:v>Femmes</c:v>
                </c:pt>
                <c:pt idx="5">
                  <c:v>Hommes</c:v>
                </c:pt>
                <c:pt idx="7">
                  <c:v>Autres Professionnels de Santé </c:v>
                </c:pt>
                <c:pt idx="8">
                  <c:v>Médecins</c:v>
                </c:pt>
                <c:pt idx="10">
                  <c:v>Professionnels non concernés </c:v>
                </c:pt>
                <c:pt idx="11">
                  <c:v>Professionnels concernés </c:v>
                </c:pt>
                <c:pt idx="13">
                  <c:v>TOTAL</c:v>
                </c:pt>
              </c:strCache>
            </c:strRef>
          </c:cat>
          <c:val>
            <c:numRef>
              <c:f>Feuil1!$B$2:$B$15</c:f>
              <c:numCache>
                <c:formatCode>0%</c:formatCode>
                <c:ptCount val="14"/>
                <c:pt idx="0">
                  <c:v>0.8</c:v>
                </c:pt>
                <c:pt idx="1">
                  <c:v>0.8</c:v>
                </c:pt>
                <c:pt idx="2">
                  <c:v>0.8</c:v>
                </c:pt>
                <c:pt idx="4">
                  <c:v>0.84</c:v>
                </c:pt>
                <c:pt idx="5">
                  <c:v>0.75</c:v>
                </c:pt>
                <c:pt idx="7">
                  <c:v>0.79</c:v>
                </c:pt>
                <c:pt idx="8">
                  <c:v>0.8</c:v>
                </c:pt>
                <c:pt idx="10">
                  <c:v>0.79</c:v>
                </c:pt>
                <c:pt idx="11">
                  <c:v>0.84</c:v>
                </c:pt>
                <c:pt idx="13">
                  <c:v>0.8</c:v>
                </c:pt>
              </c:numCache>
            </c:numRef>
          </c:val>
        </c:ser>
        <c:dLbls>
          <c:showLegendKey val="0"/>
          <c:showVal val="0"/>
          <c:showCatName val="0"/>
          <c:showSerName val="0"/>
          <c:showPercent val="0"/>
          <c:showBubbleSize val="0"/>
        </c:dLbls>
        <c:gapWidth val="40"/>
        <c:axId val="-2098978264"/>
        <c:axId val="-2098996328"/>
      </c:barChart>
      <c:catAx>
        <c:axId val="-2098978264"/>
        <c:scaling>
          <c:orientation val="minMax"/>
        </c:scaling>
        <c:delete val="0"/>
        <c:axPos val="l"/>
        <c:majorTickMark val="out"/>
        <c:minorTickMark val="none"/>
        <c:tickLblPos val="nextTo"/>
        <c:txPr>
          <a:bodyPr/>
          <a:lstStyle/>
          <a:p>
            <a:pPr>
              <a:defRPr sz="1200">
                <a:latin typeface="Helvetica" panose="020B0604020202020204" pitchFamily="34" charset="0"/>
                <a:cs typeface="Helvetica" panose="020B0604020202020204" pitchFamily="34" charset="0"/>
              </a:defRPr>
            </a:pPr>
            <a:endParaRPr lang="fr-FR"/>
          </a:p>
        </c:txPr>
        <c:crossAx val="-2098996328"/>
        <c:crosses val="autoZero"/>
        <c:auto val="1"/>
        <c:lblAlgn val="ctr"/>
        <c:lblOffset val="100"/>
        <c:noMultiLvlLbl val="0"/>
      </c:catAx>
      <c:valAx>
        <c:axId val="-2098996328"/>
        <c:scaling>
          <c:orientation val="minMax"/>
          <c:min val="0.0"/>
        </c:scaling>
        <c:delete val="1"/>
        <c:axPos val="b"/>
        <c:numFmt formatCode="0%" sourceLinked="1"/>
        <c:majorTickMark val="out"/>
        <c:minorTickMark val="none"/>
        <c:tickLblPos val="nextTo"/>
        <c:crossAx val="-2098978264"/>
        <c:crosses val="autoZero"/>
        <c:crossBetween val="between"/>
      </c:valAx>
    </c:plotArea>
    <c:plotVisOnly val="1"/>
    <c:dispBlanksAs val="gap"/>
    <c:showDLblsOverMax val="0"/>
  </c:chart>
  <c:txPr>
    <a:bodyPr/>
    <a:lstStyle/>
    <a:p>
      <a:pPr>
        <a:defRPr sz="1800"/>
      </a:pPr>
      <a:endParaRPr lang="fr-FR"/>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rgbClr val="E7501E"/>
                </a:solidFill>
                <a:latin typeface="Arial Narrow" panose="020B0606020202030204" pitchFamily="34" charset="0"/>
                <a:ea typeface="+mn-ea"/>
                <a:cs typeface="+mn-cs"/>
              </a:defRPr>
            </a:pPr>
            <a:r>
              <a:rPr lang="fr-FR" dirty="0" smtClean="0">
                <a:solidFill>
                  <a:srgbClr val="E7501E"/>
                </a:solidFill>
              </a:rPr>
              <a:t>Répartition des retours</a:t>
            </a:r>
            <a:endParaRPr lang="fr-FR" dirty="0">
              <a:solidFill>
                <a:srgbClr val="E7501E"/>
              </a:solidFill>
            </a:endParaRPr>
          </a:p>
        </c:rich>
      </c:tx>
      <c:layout>
        <c:manualLayout>
          <c:xMode val="edge"/>
          <c:yMode val="edge"/>
          <c:x val="0.129028146748854"/>
          <c:y val="0.0228758895929112"/>
        </c:manualLayout>
      </c:layout>
      <c:overlay val="0"/>
      <c:spPr>
        <a:noFill/>
        <a:ln>
          <a:noFill/>
        </a:ln>
        <a:effectLst/>
      </c:spPr>
    </c:title>
    <c:autoTitleDeleted val="0"/>
    <c:plotArea>
      <c:layout>
        <c:manualLayout>
          <c:layoutTarget val="inner"/>
          <c:xMode val="edge"/>
          <c:yMode val="edge"/>
          <c:x val="0.106571255241966"/>
          <c:y val="0.182796670567376"/>
          <c:w val="0.786857489516069"/>
          <c:h val="0.748786407038329"/>
        </c:manualLayout>
      </c:layout>
      <c:pieChart>
        <c:varyColors val="1"/>
        <c:ser>
          <c:idx val="0"/>
          <c:order val="0"/>
          <c:explosion val="11"/>
          <c:dPt>
            <c:idx val="0"/>
            <c:bubble3D val="0"/>
            <c:explosion val="0"/>
            <c:spPr>
              <a:solidFill>
                <a:srgbClr val="437585"/>
              </a:solidFill>
              <a:ln w="19050">
                <a:solidFill>
                  <a:schemeClr val="lt1"/>
                </a:solidFill>
              </a:ln>
              <a:effectLst/>
            </c:spPr>
          </c:dPt>
          <c:dPt>
            <c:idx val="1"/>
            <c:bubble3D val="0"/>
            <c:spPr>
              <a:solidFill>
                <a:srgbClr val="99BFCB"/>
              </a:solidFill>
              <a:ln w="19050">
                <a:solidFill>
                  <a:schemeClr val="lt1"/>
                </a:solidFill>
              </a:ln>
              <a:effectLst/>
            </c:spPr>
          </c:dPt>
          <c:dLbls>
            <c:dLbl>
              <c:idx val="0"/>
              <c:layout>
                <c:manualLayout>
                  <c:x val="-0.215251386185175"/>
                  <c:y val="-0.204157107526888"/>
                </c:manualLayout>
              </c:layout>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Arial Narrow" panose="020B0606020202030204" pitchFamily="34" charset="0"/>
                      <a:ea typeface="+mn-ea"/>
                      <a:cs typeface="+mn-cs"/>
                    </a:defRPr>
                  </a:pPr>
                  <a:endParaRPr lang="fr-FR"/>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3139251655677191"/>
                      <c:h val="0.21688594898016159"/>
                    </c:manualLayout>
                  </c15:layout>
                </c:ext>
              </c:extLst>
            </c:dLbl>
            <c:dLbl>
              <c:idx val="1"/>
              <c:layout>
                <c:manualLayout>
                  <c:x val="0.123695719451798"/>
                  <c:y val="0.216843919786684"/>
                </c:manualLayout>
              </c:layout>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bestFit"/>
              <c:showLegendKey val="0"/>
              <c:showVal val="1"/>
              <c:showCatName val="1"/>
              <c:showSerName val="0"/>
              <c:showPercent val="0"/>
              <c:showBubbleSize val="0"/>
              <c:separator>
</c:separator>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'Retours enquêtes'!$C$13:$C$14</c:f>
              <c:strCache>
                <c:ptCount val="2"/>
                <c:pt idx="0">
                  <c:v>Papier</c:v>
                </c:pt>
                <c:pt idx="1">
                  <c:v>Web</c:v>
                </c:pt>
              </c:strCache>
            </c:strRef>
          </c:cat>
          <c:val>
            <c:numRef>
              <c:f>'Retours enquêtes'!$E$13:$E$14</c:f>
              <c:numCache>
                <c:formatCode>0%</c:formatCode>
                <c:ptCount val="2"/>
                <c:pt idx="0">
                  <c:v>0.872832369942196</c:v>
                </c:pt>
                <c:pt idx="1">
                  <c:v>0.127167630057803</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800">
          <a:latin typeface="Arial Narrow" panose="020B0606020202030204" pitchFamily="34" charset="0"/>
        </a:defRPr>
      </a:pPr>
      <a:endParaRPr lang="fr-FR"/>
    </a:p>
  </c:txPr>
  <c:externalData r:id="rId1">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498835606128307"/>
          <c:y val="0.0241773375754646"/>
          <c:w val="0.929052424036686"/>
          <c:h val="0.939284034236067"/>
        </c:manualLayout>
      </c:layout>
      <c:scatterChart>
        <c:scatterStyle val="lineMarker"/>
        <c:varyColors val="0"/>
        <c:ser>
          <c:idx val="0"/>
          <c:order val="0"/>
          <c:tx>
            <c:strRef>
              <c:f>'MK_Concerné_profil (2)'!$A$3</c:f>
              <c:strCache>
                <c:ptCount val="1"/>
                <c:pt idx="0">
                  <c:v>Difficultés à maintenir à jour ses connaissances</c:v>
                </c:pt>
              </c:strCache>
            </c:strRef>
          </c:tx>
          <c:spPr>
            <a:ln w="25400" cap="rnd">
              <a:noFill/>
              <a:round/>
            </a:ln>
            <a:effectLst/>
          </c:spPr>
          <c:marker>
            <c:symbol val="plus"/>
            <c:size val="13"/>
            <c:spPr>
              <a:solidFill>
                <a:srgbClr val="009242"/>
              </a:solidFill>
              <a:ln w="25400">
                <a:noFill/>
              </a:ln>
              <a:effectLst/>
            </c:spPr>
          </c:marker>
          <c:dLbls>
            <c:dLbl>
              <c:idx val="0"/>
              <c:layout>
                <c:manualLayout>
                  <c:x val="-0.123889919475229"/>
                  <c:y val="-0.000526331568276953"/>
                </c:manualLayout>
              </c:layout>
              <c:dLblPos val="r"/>
              <c:showLegendKey val="0"/>
              <c:showVal val="0"/>
              <c:showCatName val="0"/>
              <c:showSerName val="1"/>
              <c:showPercent val="0"/>
              <c:showBubbleSize val="0"/>
              <c:extLst>
                <c:ext xmlns:c15="http://schemas.microsoft.com/office/drawing/2012/chart" uri="{CE6537A1-D6FC-4f65-9D91-7224C49458BB}">
                  <c15:layout>
                    <c:manualLayout>
                      <c:w val="0.1289166798409063"/>
                      <c:h val="0.10806360948408639"/>
                    </c:manualLayout>
                  </c15:layout>
                </c:ext>
              </c:extLst>
            </c:dLbl>
            <c:spPr>
              <a:noFill/>
              <a:ln>
                <a:noFill/>
              </a:ln>
              <a:effectLst/>
            </c:spPr>
            <c:txPr>
              <a:bodyPr rot="0" vert="horz"/>
              <a:lstStyle/>
              <a:p>
                <a:pPr>
                  <a:defRPr>
                    <a:solidFill>
                      <a:srgbClr val="009242"/>
                    </a:solidFill>
                  </a:defRPr>
                </a:pPr>
                <a:endParaRPr lang="fr-FR"/>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'MK_Concerné_profil (2)'!$B$3</c:f>
              <c:numCache>
                <c:formatCode>_-* #,##0.0\ _€_-;\-* #,##0.0\ _€_-;_-* "-"??\ _€_-;_-@_-</c:formatCode>
                <c:ptCount val="1"/>
                <c:pt idx="0">
                  <c:v>42.2</c:v>
                </c:pt>
              </c:numCache>
            </c:numRef>
          </c:xVal>
          <c:yVal>
            <c:numRef>
              <c:f>'MK_Concerné_profil (2)'!$C$3</c:f>
              <c:numCache>
                <c:formatCode>_-* #,##0.0\ _€_-;\-* #,##0.0\ _€_-;_-* "-"??\ _€_-;_-@_-</c:formatCode>
                <c:ptCount val="1"/>
                <c:pt idx="0">
                  <c:v>20.0</c:v>
                </c:pt>
              </c:numCache>
            </c:numRef>
          </c:yVal>
          <c:smooth val="0"/>
        </c:ser>
        <c:ser>
          <c:idx val="1"/>
          <c:order val="1"/>
          <c:tx>
            <c:strRef>
              <c:f>'MK_Concerné_profil (2)'!$A$4</c:f>
              <c:strCache>
                <c:ptCount val="1"/>
                <c:pt idx="0">
                  <c:v>Difficultés à prendre en charge certains patients, certaines situations</c:v>
                </c:pt>
              </c:strCache>
            </c:strRef>
          </c:tx>
          <c:spPr>
            <a:ln w="25400" cap="rnd">
              <a:noFill/>
              <a:round/>
            </a:ln>
            <a:effectLst/>
          </c:spPr>
          <c:marker>
            <c:symbol val="square"/>
            <c:size val="11"/>
            <c:spPr>
              <a:solidFill>
                <a:srgbClr val="FF9900"/>
              </a:solidFill>
              <a:ln w="25400">
                <a:noFill/>
              </a:ln>
              <a:effectLst/>
            </c:spPr>
          </c:marker>
          <c:dLbls>
            <c:dLbl>
              <c:idx val="0"/>
              <c:layout>
                <c:manualLayout>
                  <c:x val="-0.094302396225373"/>
                  <c:y val="-0.0674704980756763"/>
                </c:manualLayout>
              </c:layout>
              <c:dLblPos val="r"/>
              <c:showLegendKey val="0"/>
              <c:showVal val="0"/>
              <c:showCatName val="0"/>
              <c:showSerName val="1"/>
              <c:showPercent val="0"/>
              <c:showBubbleSize val="0"/>
              <c:extLst>
                <c:ext xmlns:c15="http://schemas.microsoft.com/office/drawing/2012/chart" uri="{CE6537A1-D6FC-4f65-9D91-7224C49458BB}">
                  <c15:layout>
                    <c:manualLayout>
                      <c:w val="0.16936692414714521"/>
                      <c:h val="0.13958316938170562"/>
                    </c:manualLayout>
                  </c15:layout>
                </c:ext>
              </c:extLst>
            </c:dLbl>
            <c:spPr>
              <a:noFill/>
              <a:ln>
                <a:noFill/>
              </a:ln>
              <a:effectLst/>
            </c:spPr>
            <c:txPr>
              <a:bodyPr rot="0" vert="horz"/>
              <a:lstStyle/>
              <a:p>
                <a:pPr>
                  <a:defRPr>
                    <a:solidFill>
                      <a:srgbClr val="C47500"/>
                    </a:solidFill>
                  </a:defRPr>
                </a:pPr>
                <a:endParaRPr lang="fr-FR"/>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'MK_Concerné_profil (2)'!$B$4</c:f>
              <c:numCache>
                <c:formatCode>_-* #,##0.0\ _€_-;\-* #,##0.0\ _€_-;_-* "-"??\ _€_-;_-@_-</c:formatCode>
                <c:ptCount val="1"/>
                <c:pt idx="0">
                  <c:v>58.7</c:v>
                </c:pt>
              </c:numCache>
            </c:numRef>
          </c:xVal>
          <c:yVal>
            <c:numRef>
              <c:f>'MK_Concerné_profil (2)'!$C$4</c:f>
              <c:numCache>
                <c:formatCode>_-* #,##0.0\ _€_-;\-* #,##0.0\ _€_-;_-* "-"??\ _€_-;_-@_-</c:formatCode>
                <c:ptCount val="1"/>
                <c:pt idx="0">
                  <c:v>24.0</c:v>
                </c:pt>
              </c:numCache>
            </c:numRef>
          </c:yVal>
          <c:smooth val="0"/>
        </c:ser>
        <c:ser>
          <c:idx val="2"/>
          <c:order val="2"/>
          <c:tx>
            <c:strRef>
              <c:f>'MK_Concerné_profil (2)'!$A$5</c:f>
              <c:strCache>
                <c:ptCount val="1"/>
                <c:pt idx="0">
                  <c:v>Non reconnaissance à sa juste valeur de l’action des soignants</c:v>
                </c:pt>
              </c:strCache>
            </c:strRef>
          </c:tx>
          <c:spPr>
            <a:ln w="25400" cap="rnd">
              <a:noFill/>
              <a:round/>
            </a:ln>
            <a:effectLst/>
          </c:spPr>
          <c:marker>
            <c:symbol val="circle"/>
            <c:size val="13"/>
            <c:spPr>
              <a:solidFill>
                <a:srgbClr val="C00000"/>
              </a:solidFill>
              <a:ln w="9525">
                <a:noFill/>
              </a:ln>
              <a:effectLst/>
            </c:spPr>
          </c:marker>
          <c:dPt>
            <c:idx val="0"/>
            <c:marker>
              <c:symbol val="square"/>
              <c:size val="13"/>
              <c:spPr>
                <a:solidFill>
                  <a:srgbClr val="FF9900"/>
                </a:solidFill>
                <a:ln w="9525">
                  <a:noFill/>
                </a:ln>
                <a:effectLst/>
              </c:spPr>
            </c:marker>
            <c:bubble3D val="0"/>
          </c:dPt>
          <c:dLbls>
            <c:dLbl>
              <c:idx val="0"/>
              <c:layout>
                <c:manualLayout>
                  <c:x val="-0.100162618564105"/>
                  <c:y val="0.0585590244597091"/>
                </c:manualLayout>
              </c:layout>
              <c:dLblPos val="r"/>
              <c:showLegendKey val="0"/>
              <c:showVal val="0"/>
              <c:showCatName val="0"/>
              <c:showSerName val="1"/>
              <c:showPercent val="0"/>
              <c:showBubbleSize val="0"/>
              <c:extLst>
                <c:ext xmlns:c15="http://schemas.microsoft.com/office/drawing/2012/chart" uri="{CE6537A1-D6FC-4f65-9D91-7224C49458BB}">
                  <c15:layout>
                    <c:manualLayout>
                      <c:w val="0.17278500689040649"/>
                      <c:h val="0.12235007326295592"/>
                    </c:manualLayout>
                  </c15:layout>
                </c:ext>
              </c:extLst>
            </c:dLbl>
            <c:spPr>
              <a:noFill/>
              <a:ln>
                <a:noFill/>
              </a:ln>
              <a:effectLst/>
            </c:spPr>
            <c:txPr>
              <a:bodyPr rot="0" vert="horz"/>
              <a:lstStyle/>
              <a:p>
                <a:pPr>
                  <a:defRPr>
                    <a:solidFill>
                      <a:srgbClr val="C47500"/>
                    </a:solidFill>
                  </a:defRPr>
                </a:pPr>
                <a:endParaRPr lang="fr-FR"/>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'MK_Concerné_profil (2)'!$B$5</c:f>
              <c:numCache>
                <c:formatCode>_-* #,##0.0\ _€_-;\-* #,##0.0\ _€_-;_-* "-"??\ _€_-;_-@_-</c:formatCode>
                <c:ptCount val="1"/>
                <c:pt idx="0">
                  <c:v>68.8</c:v>
                </c:pt>
              </c:numCache>
            </c:numRef>
          </c:xVal>
          <c:yVal>
            <c:numRef>
              <c:f>'MK_Concerné_profil (2)'!$C$5</c:f>
              <c:numCache>
                <c:formatCode>_-* #,##0.0\ _€_-;\-* #,##0.0\ _€_-;_-* "-"??\ _€_-;_-@_-</c:formatCode>
                <c:ptCount val="1"/>
                <c:pt idx="0">
                  <c:v>36.0</c:v>
                </c:pt>
              </c:numCache>
            </c:numRef>
          </c:yVal>
          <c:smooth val="0"/>
        </c:ser>
        <c:ser>
          <c:idx val="3"/>
          <c:order val="3"/>
          <c:tx>
            <c:strRef>
              <c:f>'MK_Concerné_profil (2)'!$A$6</c:f>
              <c:strCache>
                <c:ptCount val="1"/>
                <c:pt idx="0">
                  <c:v>Charge de travail trop lourde, trop contraignante, trop complexe</c:v>
                </c:pt>
              </c:strCache>
            </c:strRef>
          </c:tx>
          <c:spPr>
            <a:ln w="25400" cap="rnd">
              <a:noFill/>
              <a:round/>
            </a:ln>
            <a:effectLst/>
          </c:spPr>
          <c:marker>
            <c:symbol val="square"/>
            <c:size val="12"/>
            <c:spPr>
              <a:solidFill>
                <a:srgbClr val="C00000"/>
              </a:solidFill>
              <a:ln w="9525">
                <a:noFill/>
              </a:ln>
              <a:effectLst/>
            </c:spPr>
          </c:marker>
          <c:dLbls>
            <c:dLbl>
              <c:idx val="0"/>
              <c:layout>
                <c:manualLayout>
                  <c:x val="-0.0664865604925606"/>
                  <c:y val="-0.0661281558346168"/>
                </c:manualLayout>
              </c:layout>
              <c:dLblPos val="r"/>
              <c:showLegendKey val="0"/>
              <c:showVal val="0"/>
              <c:showCatName val="0"/>
              <c:showSerName val="1"/>
              <c:showPercent val="0"/>
              <c:showBubbleSize val="0"/>
              <c:extLst>
                <c:ext xmlns:c15="http://schemas.microsoft.com/office/drawing/2012/chart" uri="{CE6537A1-D6FC-4f65-9D91-7224C49458BB}">
                  <c15:layout>
                    <c:manualLayout>
                      <c:w val="0.16325892400302522"/>
                      <c:h val="0.12557251908396946"/>
                    </c:manualLayout>
                  </c15:layout>
                </c:ext>
              </c:extLst>
            </c:dLbl>
            <c:spPr>
              <a:noFill/>
              <a:ln>
                <a:noFill/>
              </a:ln>
              <a:effectLst/>
            </c:spPr>
            <c:txPr>
              <a:bodyPr rot="0" vert="horz"/>
              <a:lstStyle/>
              <a:p>
                <a:pPr>
                  <a:defRPr>
                    <a:solidFill>
                      <a:srgbClr val="C00000"/>
                    </a:solidFill>
                  </a:defRPr>
                </a:pPr>
                <a:endParaRPr lang="fr-FR"/>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'MK_Concerné_profil (2)'!$B$6</c:f>
              <c:numCache>
                <c:formatCode>_-* #,##0.0\ _€_-;\-* #,##0.0\ _€_-;_-* "-"??\ _€_-;_-@_-</c:formatCode>
                <c:ptCount val="1"/>
                <c:pt idx="0">
                  <c:v>67.4</c:v>
                </c:pt>
              </c:numCache>
            </c:numRef>
          </c:xVal>
          <c:yVal>
            <c:numRef>
              <c:f>'MK_Concerné_profil (2)'!$C$6</c:f>
              <c:numCache>
                <c:formatCode>_-* #,##0.0\ _€_-;\-* #,##0.0\ _€_-;_-* "-"??\ _€_-;_-@_-</c:formatCode>
                <c:ptCount val="1"/>
                <c:pt idx="0">
                  <c:v>52.0</c:v>
                </c:pt>
              </c:numCache>
            </c:numRef>
          </c:yVal>
          <c:smooth val="0"/>
        </c:ser>
        <c:ser>
          <c:idx val="4"/>
          <c:order val="4"/>
          <c:tx>
            <c:strRef>
              <c:f>'MK_Concerné_profil (2)'!$A$7</c:f>
              <c:strCache>
                <c:ptCount val="1"/>
                <c:pt idx="0">
                  <c:v>Longueur des journées de travail, trop grand nombre d’actes</c:v>
                </c:pt>
              </c:strCache>
            </c:strRef>
          </c:tx>
          <c:spPr>
            <a:ln w="25400" cap="rnd">
              <a:noFill/>
              <a:round/>
            </a:ln>
            <a:effectLst/>
          </c:spPr>
          <c:marker>
            <c:symbol val="square"/>
            <c:size val="13"/>
            <c:spPr>
              <a:solidFill>
                <a:srgbClr val="C00000"/>
              </a:solidFill>
              <a:ln w="9525">
                <a:noFill/>
              </a:ln>
              <a:effectLst/>
            </c:spPr>
          </c:marker>
          <c:dLbls>
            <c:dLbl>
              <c:idx val="0"/>
              <c:layout>
                <c:manualLayout>
                  <c:x val="-0.0678134756749146"/>
                  <c:y val="-0.0655009237503139"/>
                </c:manualLayout>
              </c:layout>
              <c:dLblPos val="r"/>
              <c:showLegendKey val="0"/>
              <c:showVal val="0"/>
              <c:showCatName val="0"/>
              <c:showSerName val="1"/>
              <c:showPercent val="0"/>
              <c:showBubbleSize val="0"/>
              <c:extLst>
                <c:ext xmlns:c15="http://schemas.microsoft.com/office/drawing/2012/chart" uri="{CE6537A1-D6FC-4f65-9D91-7224C49458BB}">
                  <c15:layout>
                    <c:manualLayout>
                      <c:w val="0.15569563173189688"/>
                      <c:h val="0.11003383961595968"/>
                    </c:manualLayout>
                  </c15:layout>
                </c:ext>
              </c:extLst>
            </c:dLbl>
            <c:spPr>
              <a:noFill/>
              <a:ln>
                <a:noFill/>
              </a:ln>
              <a:effectLst/>
            </c:spPr>
            <c:txPr>
              <a:bodyPr rot="0" vert="horz"/>
              <a:lstStyle/>
              <a:p>
                <a:pPr>
                  <a:defRPr>
                    <a:solidFill>
                      <a:srgbClr val="C00000"/>
                    </a:solidFill>
                  </a:defRPr>
                </a:pPr>
                <a:endParaRPr lang="fr-FR"/>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'MK_Concerné_profil (2)'!$B$7</c:f>
              <c:numCache>
                <c:formatCode>_-* #,##0.0\ _€_-;\-* #,##0.0\ _€_-;_-* "-"??\ _€_-;_-@_-</c:formatCode>
                <c:ptCount val="1"/>
                <c:pt idx="0">
                  <c:v>76.3</c:v>
                </c:pt>
              </c:numCache>
            </c:numRef>
          </c:xVal>
          <c:yVal>
            <c:numRef>
              <c:f>'MK_Concerné_profil (2)'!$C$7</c:f>
              <c:numCache>
                <c:formatCode>_-* #,##0.0\ _€_-;\-* #,##0.0\ _€_-;_-* "-"??\ _€_-;_-@_-</c:formatCode>
                <c:ptCount val="1"/>
                <c:pt idx="0">
                  <c:v>46.0</c:v>
                </c:pt>
              </c:numCache>
            </c:numRef>
          </c:yVal>
          <c:smooth val="0"/>
        </c:ser>
        <c:ser>
          <c:idx val="5"/>
          <c:order val="5"/>
          <c:tx>
            <c:strRef>
              <c:f>'MK_Concerné_profil (2)'!$A$8</c:f>
              <c:strCache>
                <c:ptCount val="1"/>
                <c:pt idx="0">
                  <c:v>Interruption récurrente des soins, rythmes trop différents</c:v>
                </c:pt>
              </c:strCache>
            </c:strRef>
          </c:tx>
          <c:spPr>
            <a:ln w="25400" cap="rnd">
              <a:noFill/>
              <a:round/>
            </a:ln>
            <a:effectLst/>
          </c:spPr>
          <c:marker>
            <c:symbol val="square"/>
            <c:size val="12"/>
            <c:spPr>
              <a:solidFill>
                <a:srgbClr val="009242"/>
              </a:solidFill>
              <a:ln w="9525">
                <a:noFill/>
              </a:ln>
              <a:effectLst/>
            </c:spPr>
          </c:marker>
          <c:dPt>
            <c:idx val="0"/>
            <c:bubble3D val="0"/>
          </c:dPt>
          <c:dLbls>
            <c:dLbl>
              <c:idx val="0"/>
              <c:layout>
                <c:manualLayout>
                  <c:x val="-0.096415713519882"/>
                  <c:y val="-0.0470204836479332"/>
                </c:manualLayout>
              </c:layout>
              <c:dLblPos val="r"/>
              <c:showLegendKey val="0"/>
              <c:showVal val="0"/>
              <c:showCatName val="0"/>
              <c:showSerName val="1"/>
              <c:showPercent val="0"/>
              <c:showBubbleSize val="0"/>
              <c:extLst>
                <c:ext xmlns:c15="http://schemas.microsoft.com/office/drawing/2012/chart" uri="{CE6537A1-D6FC-4f65-9D91-7224C49458BB}">
                  <c15:layout>
                    <c:manualLayout>
                      <c:w val="0.1675606157439187"/>
                      <c:h val="8.3988952470891554E-2"/>
                    </c:manualLayout>
                  </c15:layout>
                </c:ext>
              </c:extLst>
            </c:dLbl>
            <c:spPr>
              <a:noFill/>
              <a:ln>
                <a:noFill/>
              </a:ln>
              <a:effectLst/>
            </c:spPr>
            <c:txPr>
              <a:bodyPr rot="0" vert="horz"/>
              <a:lstStyle/>
              <a:p>
                <a:pPr>
                  <a:defRPr>
                    <a:solidFill>
                      <a:srgbClr val="009242"/>
                    </a:solidFill>
                  </a:defRPr>
                </a:pPr>
                <a:endParaRPr lang="fr-FR"/>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'MK_Concerné_profil (2)'!$B$8</c:f>
              <c:numCache>
                <c:formatCode>_-* #,##0.0\ _€_-;\-* #,##0.0\ _€_-;_-* "-"??\ _€_-;_-@_-</c:formatCode>
                <c:ptCount val="1"/>
                <c:pt idx="0">
                  <c:v>33.5</c:v>
                </c:pt>
              </c:numCache>
            </c:numRef>
          </c:xVal>
          <c:yVal>
            <c:numRef>
              <c:f>'MK_Concerné_profil (2)'!$C$8</c:f>
              <c:numCache>
                <c:formatCode>_-* #,##0.0\ _€_-;\-* #,##0.0\ _€_-;_-* "-"??\ _€_-;_-@_-</c:formatCode>
                <c:ptCount val="1"/>
                <c:pt idx="0">
                  <c:v>29.0</c:v>
                </c:pt>
              </c:numCache>
            </c:numRef>
          </c:yVal>
          <c:smooth val="0"/>
        </c:ser>
        <c:ser>
          <c:idx val="6"/>
          <c:order val="6"/>
          <c:tx>
            <c:strRef>
              <c:f>'MK_Concerné_profil (2)'!$A$9</c:f>
              <c:strCache>
                <c:ptCount val="1"/>
                <c:pt idx="0">
                  <c:v>Sentiment d’insécurité grandissant</c:v>
                </c:pt>
              </c:strCache>
            </c:strRef>
          </c:tx>
          <c:spPr>
            <a:ln w="25400" cap="rnd">
              <a:noFill/>
              <a:round/>
            </a:ln>
            <a:effectLst/>
          </c:spPr>
          <c:marker>
            <c:symbol val="square"/>
            <c:size val="12"/>
            <c:spPr>
              <a:solidFill>
                <a:srgbClr val="009242"/>
              </a:solidFill>
              <a:ln w="9525">
                <a:noFill/>
              </a:ln>
              <a:effectLst/>
            </c:spPr>
          </c:marker>
          <c:dLbls>
            <c:dLbl>
              <c:idx val="0"/>
              <c:layout>
                <c:manualLayout>
                  <c:x val="-0.0863913688216913"/>
                  <c:y val="-0.0442064179098885"/>
                </c:manualLayout>
              </c:layout>
              <c:spPr>
                <a:noFill/>
                <a:ln>
                  <a:noFill/>
                </a:ln>
                <a:effectLst/>
              </c:spPr>
              <c:txPr>
                <a:bodyPr rot="0" vert="horz"/>
                <a:lstStyle/>
                <a:p>
                  <a:pPr algn="ctr">
                    <a:defRPr>
                      <a:solidFill>
                        <a:srgbClr val="009242"/>
                      </a:solidFill>
                    </a:defRPr>
                  </a:pPr>
                  <a:endParaRPr lang="fr-FR"/>
                </a:p>
              </c:txPr>
              <c:dLblPos val="r"/>
              <c:showLegendKey val="0"/>
              <c:showVal val="0"/>
              <c:showCatName val="0"/>
              <c:showSerName val="1"/>
              <c:showPercent val="0"/>
              <c:showBubbleSize val="0"/>
              <c:extLst>
                <c:ext xmlns:c15="http://schemas.microsoft.com/office/drawing/2012/chart" uri="{CE6537A1-D6FC-4f65-9D91-7224C49458BB}">
                  <c15:layout>
                    <c:manualLayout>
                      <c:w val="0.15751113741036338"/>
                      <c:h val="7.5337740353086227E-2"/>
                    </c:manualLayout>
                  </c15:layout>
                </c:ext>
              </c:extLst>
            </c:dLbl>
            <c:spPr>
              <a:noFill/>
              <a:ln>
                <a:noFill/>
              </a:ln>
              <a:effectLst/>
            </c:spPr>
            <c:txPr>
              <a:bodyPr rot="0" vert="horz"/>
              <a:lstStyle/>
              <a:p>
                <a:pPr>
                  <a:defRPr>
                    <a:solidFill>
                      <a:srgbClr val="009242"/>
                    </a:solidFill>
                  </a:defRPr>
                </a:pPr>
                <a:endParaRPr lang="fr-FR"/>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'MK_Concerné_profil (2)'!$B$9</c:f>
              <c:numCache>
                <c:formatCode>_-* #,##0.0\ _€_-;\-* #,##0.0\ _€_-;_-* "-"??\ _€_-;_-@_-</c:formatCode>
                <c:ptCount val="1"/>
                <c:pt idx="0">
                  <c:v>23.7</c:v>
                </c:pt>
              </c:numCache>
            </c:numRef>
          </c:xVal>
          <c:yVal>
            <c:numRef>
              <c:f>'MK_Concerné_profil (2)'!$C$9</c:f>
              <c:numCache>
                <c:formatCode>_-* #,##0.0\ _€_-;\-* #,##0.0\ _€_-;_-* "-"??\ _€_-;_-@_-</c:formatCode>
                <c:ptCount val="1"/>
                <c:pt idx="0">
                  <c:v>34.0</c:v>
                </c:pt>
              </c:numCache>
            </c:numRef>
          </c:yVal>
          <c:smooth val="0"/>
        </c:ser>
        <c:ser>
          <c:idx val="7"/>
          <c:order val="7"/>
          <c:tx>
            <c:strRef>
              <c:f>'MK_Concerné_profil (2)'!$A$10</c:f>
              <c:strCache>
                <c:ptCount val="1"/>
                <c:pt idx="0">
                  <c:v>Isolement</c:v>
                </c:pt>
              </c:strCache>
            </c:strRef>
          </c:tx>
          <c:spPr>
            <a:ln w="25400" cap="rnd">
              <a:noFill/>
              <a:round/>
            </a:ln>
            <a:effectLst/>
          </c:spPr>
          <c:marker>
            <c:symbol val="square"/>
            <c:size val="12"/>
            <c:spPr>
              <a:solidFill>
                <a:srgbClr val="0070C0"/>
              </a:solidFill>
              <a:ln w="9525">
                <a:noFill/>
              </a:ln>
              <a:effectLst/>
            </c:spPr>
          </c:marker>
          <c:dLbls>
            <c:dLbl>
              <c:idx val="0"/>
              <c:layout>
                <c:manualLayout>
                  <c:x val="-0.01284485665977"/>
                  <c:y val="-0.00493897251983346"/>
                </c:manualLayout>
              </c:layout>
              <c:dLblPos val="r"/>
              <c:showLegendKey val="0"/>
              <c:showVal val="0"/>
              <c:showCatName val="0"/>
              <c:showSerName val="1"/>
              <c:showPercent val="0"/>
              <c:showBubbleSize val="0"/>
              <c:extLst>
                <c:ext xmlns:c15="http://schemas.microsoft.com/office/drawing/2012/chart" uri="{CE6537A1-D6FC-4f65-9D91-7224C49458BB}">
                  <c15:layout>
                    <c:manualLayout>
                      <c:w val="8.0364086637257928E-2"/>
                      <c:h val="4.1981922225095281E-2"/>
                    </c:manualLayout>
                  </c15:layout>
                </c:ext>
              </c:extLst>
            </c:dLbl>
            <c:spPr>
              <a:noFill/>
              <a:ln>
                <a:noFill/>
              </a:ln>
              <a:effectLst/>
            </c:spPr>
            <c:txPr>
              <a:bodyPr rot="0" vert="horz"/>
              <a:lstStyle/>
              <a:p>
                <a:pPr>
                  <a:defRPr>
                    <a:solidFill>
                      <a:srgbClr val="0070C0"/>
                    </a:solidFill>
                  </a:defRPr>
                </a:pPr>
                <a:endParaRPr lang="fr-FR"/>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'MK_Concerné_profil (2)'!$B$10</c:f>
              <c:numCache>
                <c:formatCode>_-* #,##0.0\ _€_-;\-* #,##0.0\ _€_-;_-* "-"??\ _€_-;_-@_-</c:formatCode>
                <c:ptCount val="1"/>
                <c:pt idx="0">
                  <c:v>29.1</c:v>
                </c:pt>
              </c:numCache>
            </c:numRef>
          </c:xVal>
          <c:yVal>
            <c:numRef>
              <c:f>'MK_Concerné_profil (2)'!$C$10</c:f>
              <c:numCache>
                <c:formatCode>_-* #,##0.0\ _€_-;\-* #,##0.0\ _€_-;_-* "-"??\ _€_-;_-@_-</c:formatCode>
                <c:ptCount val="1"/>
                <c:pt idx="0">
                  <c:v>42.0</c:v>
                </c:pt>
              </c:numCache>
            </c:numRef>
          </c:yVal>
          <c:smooth val="0"/>
        </c:ser>
        <c:ser>
          <c:idx val="8"/>
          <c:order val="8"/>
          <c:tx>
            <c:strRef>
              <c:f>'MK_Concerné_profil (2)'!$A$11</c:f>
              <c:strCache>
                <c:ptCount val="1"/>
                <c:pt idx="0">
                  <c:v>Augmentation des contraintes collectives</c:v>
                </c:pt>
              </c:strCache>
            </c:strRef>
          </c:tx>
          <c:spPr>
            <a:ln w="25400" cap="rnd">
              <a:noFill/>
              <a:round/>
            </a:ln>
            <a:effectLst/>
          </c:spPr>
          <c:marker>
            <c:symbol val="square"/>
            <c:size val="12"/>
            <c:spPr>
              <a:solidFill>
                <a:srgbClr val="FF9900"/>
              </a:solidFill>
              <a:ln w="9525">
                <a:noFill/>
              </a:ln>
              <a:effectLst/>
            </c:spPr>
          </c:marker>
          <c:dLbls>
            <c:dLbl>
              <c:idx val="0"/>
              <c:layout>
                <c:manualLayout>
                  <c:x val="-0.077974623550829"/>
                  <c:y val="0.0543899687836101"/>
                </c:manualLayout>
              </c:layout>
              <c:dLblPos val="r"/>
              <c:showLegendKey val="0"/>
              <c:showVal val="0"/>
              <c:showCatName val="0"/>
              <c:showSerName val="1"/>
              <c:showPercent val="0"/>
              <c:showBubbleSize val="0"/>
              <c:extLst>
                <c:ext xmlns:c15="http://schemas.microsoft.com/office/drawing/2012/chart" uri="{CE6537A1-D6FC-4f65-9D91-7224C49458BB}">
                  <c15:layout>
                    <c:manualLayout>
                      <c:w val="0.14771339323641197"/>
                      <c:h val="8.6084910079558694E-2"/>
                    </c:manualLayout>
                  </c15:layout>
                </c:ext>
              </c:extLst>
            </c:dLbl>
            <c:spPr>
              <a:noFill/>
              <a:ln>
                <a:noFill/>
              </a:ln>
              <a:effectLst/>
            </c:spPr>
            <c:txPr>
              <a:bodyPr rot="0" vert="horz"/>
              <a:lstStyle/>
              <a:p>
                <a:pPr>
                  <a:defRPr>
                    <a:solidFill>
                      <a:srgbClr val="C47500"/>
                    </a:solidFill>
                  </a:defRPr>
                </a:pPr>
                <a:endParaRPr lang="fr-FR"/>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'MK_Concerné_profil (2)'!$B$11</c:f>
              <c:numCache>
                <c:formatCode>_-* #,##0.0\ _€_-;\-* #,##0.0\ _€_-;_-* "-"??\ _€_-;_-@_-</c:formatCode>
                <c:ptCount val="1"/>
                <c:pt idx="0">
                  <c:v>59.9</c:v>
                </c:pt>
              </c:numCache>
            </c:numRef>
          </c:xVal>
          <c:yVal>
            <c:numRef>
              <c:f>'MK_Concerné_profil (2)'!$C$11</c:f>
              <c:numCache>
                <c:formatCode>_-* #,##0.0\ _€_-;\-* #,##0.0\ _€_-;_-* "-"??\ _€_-;_-@_-</c:formatCode>
                <c:ptCount val="1"/>
                <c:pt idx="0">
                  <c:v>23.0</c:v>
                </c:pt>
              </c:numCache>
            </c:numRef>
          </c:yVal>
          <c:smooth val="0"/>
        </c:ser>
        <c:ser>
          <c:idx val="9"/>
          <c:order val="9"/>
          <c:tx>
            <c:strRef>
              <c:f>'MK_Concerné_profil (2)'!#REF!</c:f>
              <c:strCache>
                <c:ptCount val="1"/>
                <c:pt idx="0">
                  <c:v>#REF!</c:v>
                </c:pt>
              </c:strCache>
            </c:strRef>
          </c:tx>
          <c:spPr>
            <a:ln w="25400" cap="rnd">
              <a:noFill/>
              <a:round/>
            </a:ln>
            <a:effectLst/>
          </c:spPr>
          <c:marker>
            <c:symbol val="plus"/>
            <c:size val="12"/>
            <c:spPr>
              <a:solidFill>
                <a:srgbClr val="C00000"/>
              </a:solidFill>
              <a:ln w="25400">
                <a:noFill/>
              </a:ln>
              <a:effectLst/>
            </c:spPr>
          </c:marker>
          <c:dLbls>
            <c:spPr>
              <a:noFill/>
              <a:ln>
                <a:noFill/>
              </a:ln>
              <a:effectLst/>
            </c:spPr>
            <c:txPr>
              <a:bodyPr rot="0" vert="horz"/>
              <a:lstStyle/>
              <a:p>
                <a:pPr>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'MK_Concerné_profil (2)'!#REF!</c:f>
            </c:numRef>
          </c:xVal>
          <c:yVal>
            <c:numRef>
              <c:f>'MK_Concerné_profil (2)'!#REF!</c:f>
              <c:numCache>
                <c:formatCode>General</c:formatCode>
                <c:ptCount val="1"/>
                <c:pt idx="0">
                  <c:v>1.0</c:v>
                </c:pt>
              </c:numCache>
            </c:numRef>
          </c:yVal>
          <c:smooth val="0"/>
        </c:ser>
        <c:ser>
          <c:idx val="10"/>
          <c:order val="10"/>
          <c:tx>
            <c:strRef>
              <c:f>'MK_Concerné_profil (2)'!$A$12</c:f>
              <c:strCache>
                <c:ptCount val="1"/>
                <c:pt idx="0">
                  <c:v>Augmentation du risque de contentieux juridiques</c:v>
                </c:pt>
              </c:strCache>
            </c:strRef>
          </c:tx>
          <c:spPr>
            <a:ln w="25400" cap="rnd">
              <a:noFill/>
              <a:round/>
            </a:ln>
            <a:effectLst/>
          </c:spPr>
          <c:marker>
            <c:symbol val="square"/>
            <c:size val="12"/>
            <c:spPr>
              <a:solidFill>
                <a:srgbClr val="0070C0"/>
              </a:solidFill>
              <a:ln w="9525">
                <a:noFill/>
              </a:ln>
              <a:effectLst/>
            </c:spPr>
          </c:marker>
          <c:dLbls>
            <c:dLbl>
              <c:idx val="0"/>
              <c:layout>
                <c:manualLayout>
                  <c:x val="-0.0931250351868363"/>
                  <c:y val="0.056773357017317"/>
                </c:manualLayout>
              </c:layout>
              <c:dLblPos val="r"/>
              <c:showLegendKey val="0"/>
              <c:showVal val="0"/>
              <c:showCatName val="0"/>
              <c:showSerName val="1"/>
              <c:showPercent val="0"/>
              <c:showBubbleSize val="0"/>
              <c:extLst>
                <c:ext xmlns:c15="http://schemas.microsoft.com/office/drawing/2012/chart" uri="{CE6537A1-D6FC-4f65-9D91-7224C49458BB}">
                  <c15:layout>
                    <c:manualLayout>
                      <c:w val="0.12704768476830611"/>
                      <c:h val="0.10863903285403247"/>
                    </c:manualLayout>
                  </c15:layout>
                </c:ext>
              </c:extLst>
            </c:dLbl>
            <c:spPr>
              <a:noFill/>
              <a:ln>
                <a:noFill/>
              </a:ln>
              <a:effectLst/>
            </c:spPr>
            <c:txPr>
              <a:bodyPr rot="0" vert="horz"/>
              <a:lstStyle/>
              <a:p>
                <a:pPr>
                  <a:defRPr>
                    <a:solidFill>
                      <a:srgbClr val="0070C0"/>
                    </a:solidFill>
                  </a:defRPr>
                </a:pPr>
                <a:endParaRPr lang="fr-FR"/>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'MK_Concerné_profil (2)'!$B$12</c:f>
              <c:numCache>
                <c:formatCode>_-* #,##0.0\ _€_-;\-* #,##0.0\ _€_-;_-* "-"??\ _€_-;_-@_-</c:formatCode>
                <c:ptCount val="1"/>
                <c:pt idx="0">
                  <c:v>25.2</c:v>
                </c:pt>
              </c:numCache>
            </c:numRef>
          </c:xVal>
          <c:yVal>
            <c:numRef>
              <c:f>'MK_Concerné_profil (2)'!$C$12</c:f>
              <c:numCache>
                <c:formatCode>_-* #,##0.0\ _€_-;\-* #,##0.0\ _€_-;_-* "-"??\ _€_-;_-@_-</c:formatCode>
                <c:ptCount val="1"/>
                <c:pt idx="0">
                  <c:v>46.0</c:v>
                </c:pt>
              </c:numCache>
            </c:numRef>
          </c:yVal>
          <c:smooth val="0"/>
        </c:ser>
        <c:ser>
          <c:idx val="11"/>
          <c:order val="11"/>
          <c:tx>
            <c:strRef>
              <c:f>'MK_Concerné_profil (2)'!#REF!</c:f>
              <c:strCache>
                <c:ptCount val="1"/>
                <c:pt idx="0">
                  <c:v>#REF!</c:v>
                </c:pt>
              </c:strCache>
            </c:strRef>
          </c:tx>
          <c:spPr>
            <a:ln w="25400" cap="rnd">
              <a:noFill/>
              <a:round/>
            </a:ln>
            <a:effectLst/>
          </c:spPr>
          <c:marker>
            <c:symbol val="square"/>
            <c:size val="12"/>
            <c:spPr>
              <a:solidFill>
                <a:srgbClr val="C00000"/>
              </a:solidFill>
              <a:ln w="25400">
                <a:noFill/>
              </a:ln>
              <a:effectLst/>
            </c:spPr>
          </c:marker>
          <c:dLbls>
            <c:spPr>
              <a:noFill/>
              <a:ln>
                <a:noFill/>
              </a:ln>
              <a:effectLst/>
            </c:spPr>
            <c:txPr>
              <a:bodyPr rot="0" vert="horz"/>
              <a:lstStyle/>
              <a:p>
                <a:pPr>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'MK_Concerné_profil (2)'!#REF!</c:f>
            </c:numRef>
          </c:xVal>
          <c:yVal>
            <c:numRef>
              <c:f>'MK_Concerné_profil (2)'!#REF!</c:f>
              <c:numCache>
                <c:formatCode>General</c:formatCode>
                <c:ptCount val="1"/>
                <c:pt idx="0">
                  <c:v>1.0</c:v>
                </c:pt>
              </c:numCache>
            </c:numRef>
          </c:yVal>
          <c:smooth val="0"/>
        </c:ser>
        <c:ser>
          <c:idx val="12"/>
          <c:order val="12"/>
          <c:tx>
            <c:strRef>
              <c:f>'MK_Concerné_profil (2)'!$A$13</c:f>
              <c:strCache>
                <c:ptCount val="1"/>
                <c:pt idx="0">
                  <c:v>Difficultés d’ordre financier dans sa vie privée</c:v>
                </c:pt>
              </c:strCache>
            </c:strRef>
          </c:tx>
          <c:spPr>
            <a:ln w="25400" cap="rnd">
              <a:noFill/>
              <a:round/>
            </a:ln>
            <a:effectLst/>
          </c:spPr>
          <c:marker>
            <c:symbol val="square"/>
            <c:size val="13"/>
            <c:spPr>
              <a:solidFill>
                <a:srgbClr val="009242"/>
              </a:solidFill>
              <a:ln w="25400">
                <a:noFill/>
              </a:ln>
              <a:effectLst/>
            </c:spPr>
          </c:marker>
          <c:dLbls>
            <c:dLbl>
              <c:idx val="0"/>
              <c:layout>
                <c:manualLayout>
                  <c:x val="-0.0737137340557031"/>
                  <c:y val="-0.0661103553721796"/>
                </c:manualLayout>
              </c:layout>
              <c:dLblPos val="r"/>
              <c:showLegendKey val="0"/>
              <c:showVal val="0"/>
              <c:showCatName val="0"/>
              <c:showSerName val="1"/>
              <c:showPercent val="0"/>
              <c:showBubbleSize val="0"/>
              <c:extLst>
                <c:ext xmlns:c15="http://schemas.microsoft.com/office/drawing/2012/chart" uri="{CE6537A1-D6FC-4f65-9D91-7224C49458BB}">
                  <c15:layout>
                    <c:manualLayout>
                      <c:w val="0.1158529164782227"/>
                      <c:h val="0.1086863444696724"/>
                    </c:manualLayout>
                  </c15:layout>
                </c:ext>
              </c:extLst>
            </c:dLbl>
            <c:spPr>
              <a:noFill/>
              <a:ln>
                <a:noFill/>
              </a:ln>
              <a:effectLst/>
            </c:spPr>
            <c:txPr>
              <a:bodyPr rot="0" vert="horz"/>
              <a:lstStyle/>
              <a:p>
                <a:pPr>
                  <a:defRPr>
                    <a:solidFill>
                      <a:srgbClr val="009242"/>
                    </a:solidFill>
                  </a:defRPr>
                </a:pPr>
                <a:endParaRPr lang="fr-FR"/>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'MK_Concerné_profil (2)'!$B$13</c:f>
              <c:numCache>
                <c:formatCode>_-* #,##0.0\ _€_-;\-* #,##0.0\ _€_-;_-* "-"??\ _€_-;_-@_-</c:formatCode>
                <c:ptCount val="1"/>
                <c:pt idx="0">
                  <c:v>42.4</c:v>
                </c:pt>
              </c:numCache>
            </c:numRef>
          </c:xVal>
          <c:yVal>
            <c:numRef>
              <c:f>'MK_Concerné_profil (2)'!$C$13</c:f>
              <c:numCache>
                <c:formatCode>_-* #,##0.0\ _€_-;\-* #,##0.0\ _€_-;_-* "-"??\ _€_-;_-@_-</c:formatCode>
                <c:ptCount val="1"/>
                <c:pt idx="0">
                  <c:v>23.0</c:v>
                </c:pt>
              </c:numCache>
            </c:numRef>
          </c:yVal>
          <c:smooth val="0"/>
        </c:ser>
        <c:ser>
          <c:idx val="13"/>
          <c:order val="13"/>
          <c:tx>
            <c:strRef>
              <c:f>'MK_Concerné_profil (2)'!$A$14</c:f>
              <c:strCache>
                <c:ptCount val="1"/>
                <c:pt idx="0">
                  <c:v>Difficultés d’ordre affectif dans sa vie privée</c:v>
                </c:pt>
              </c:strCache>
            </c:strRef>
          </c:tx>
          <c:spPr>
            <a:ln w="25400" cap="rnd">
              <a:noFill/>
              <a:round/>
            </a:ln>
            <a:effectLst/>
          </c:spPr>
          <c:marker>
            <c:symbol val="square"/>
            <c:size val="12"/>
            <c:spPr>
              <a:solidFill>
                <a:srgbClr val="0070C0"/>
              </a:solidFill>
              <a:ln w="9525">
                <a:noFill/>
              </a:ln>
              <a:effectLst/>
            </c:spPr>
          </c:marker>
          <c:dLbls>
            <c:dLbl>
              <c:idx val="0"/>
              <c:layout>
                <c:manualLayout>
                  <c:x val="-0.101808579072075"/>
                  <c:y val="-0.0336818476505263"/>
                </c:manualLayout>
              </c:layout>
              <c:dLblPos val="r"/>
              <c:showLegendKey val="0"/>
              <c:showVal val="0"/>
              <c:showCatName val="0"/>
              <c:showSerName val="1"/>
              <c:showPercent val="0"/>
              <c:showBubbleSize val="0"/>
              <c:extLst>
                <c:ext xmlns:c15="http://schemas.microsoft.com/office/drawing/2012/chart" uri="{CE6537A1-D6FC-4f65-9D91-7224C49458BB}">
                  <c15:layout>
                    <c:manualLayout>
                      <c:w val="0.10652202125938671"/>
                      <c:h val="0.12860215779079398"/>
                    </c:manualLayout>
                  </c15:layout>
                </c:ext>
              </c:extLst>
            </c:dLbl>
            <c:spPr>
              <a:noFill/>
              <a:ln>
                <a:noFill/>
              </a:ln>
              <a:effectLst/>
            </c:spPr>
            <c:txPr>
              <a:bodyPr rot="0" vert="horz"/>
              <a:lstStyle/>
              <a:p>
                <a:pPr>
                  <a:defRPr>
                    <a:solidFill>
                      <a:srgbClr val="0070C0"/>
                    </a:solidFill>
                  </a:defRPr>
                </a:pPr>
                <a:endParaRPr lang="fr-FR"/>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'MK_Concerné_profil (2)'!$B$14</c:f>
              <c:numCache>
                <c:formatCode>_-* #,##0.0\ _€_-;\-* #,##0.0\ _€_-;_-* "-"??\ _€_-;_-@_-</c:formatCode>
                <c:ptCount val="1"/>
                <c:pt idx="0">
                  <c:v>35.4</c:v>
                </c:pt>
              </c:numCache>
            </c:numRef>
          </c:xVal>
          <c:yVal>
            <c:numRef>
              <c:f>'MK_Concerné_profil (2)'!$C$14</c:f>
              <c:numCache>
                <c:formatCode>_-* #,##0.0\ _€_-;\-* #,##0.0\ _€_-;_-* "-"??\ _€_-;_-@_-</c:formatCode>
                <c:ptCount val="1"/>
                <c:pt idx="0">
                  <c:v>46.0</c:v>
                </c:pt>
              </c:numCache>
            </c:numRef>
          </c:yVal>
          <c:smooth val="0"/>
        </c:ser>
        <c:ser>
          <c:idx val="14"/>
          <c:order val="14"/>
          <c:tx>
            <c:strRef>
              <c:f>'MK_Concerné_profil (2)'!$A$15</c:f>
              <c:strCache>
                <c:ptCount val="1"/>
                <c:pt idx="0">
                  <c:v>Confrontation à des problèmes de santé</c:v>
                </c:pt>
              </c:strCache>
            </c:strRef>
          </c:tx>
          <c:spPr>
            <a:ln w="25400" cap="rnd">
              <a:noFill/>
              <a:round/>
            </a:ln>
            <a:effectLst/>
          </c:spPr>
          <c:marker>
            <c:symbol val="square"/>
            <c:size val="12"/>
            <c:spPr>
              <a:solidFill>
                <a:srgbClr val="0070C0"/>
              </a:solidFill>
              <a:ln w="9525">
                <a:noFill/>
              </a:ln>
              <a:effectLst/>
            </c:spPr>
          </c:marker>
          <c:dLbls>
            <c:dLbl>
              <c:idx val="0"/>
              <c:layout>
                <c:manualLayout>
                  <c:x val="-0.0303323766115842"/>
                  <c:y val="-0.0482884386933336"/>
                </c:manualLayout>
              </c:layout>
              <c:dLblPos val="r"/>
              <c:showLegendKey val="0"/>
              <c:showVal val="0"/>
              <c:showCatName val="0"/>
              <c:showSerName val="1"/>
              <c:showPercent val="0"/>
              <c:showBubbleSize val="0"/>
              <c:extLst>
                <c:ext xmlns:c15="http://schemas.microsoft.com/office/drawing/2012/chart" uri="{CE6537A1-D6FC-4f65-9D91-7224C49458BB}">
                  <c15:spPr xmlns:c15="http://schemas.microsoft.com/office/drawing/2012/chart">
                    <a:prstGeom prst="rect">
                      <a:avLst/>
                    </a:prstGeom>
                  </c15:spPr>
                  <c15:layout>
                    <c:manualLayout>
                      <c:w val="9.1190064777775137E-2"/>
                      <c:h val="0.14901985032621687"/>
                    </c:manualLayout>
                  </c15:layout>
                </c:ext>
              </c:extLst>
            </c:dLbl>
            <c:spPr>
              <a:noFill/>
              <a:ln>
                <a:noFill/>
              </a:ln>
              <a:effectLst/>
            </c:spPr>
            <c:txPr>
              <a:bodyPr rot="0" vert="horz"/>
              <a:lstStyle/>
              <a:p>
                <a:pPr>
                  <a:defRPr>
                    <a:solidFill>
                      <a:srgbClr val="0070C0"/>
                    </a:solidFill>
                  </a:defRPr>
                </a:pPr>
                <a:endParaRPr lang="fr-FR"/>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'MK_Concerné_profil (2)'!$B$15</c:f>
              <c:numCache>
                <c:formatCode>_-* #,##0.0\ _€_-;\-* #,##0.0\ _€_-;_-* "-"??\ _€_-;_-@_-</c:formatCode>
                <c:ptCount val="1"/>
                <c:pt idx="0">
                  <c:v>37.9</c:v>
                </c:pt>
              </c:numCache>
            </c:numRef>
          </c:xVal>
          <c:yVal>
            <c:numRef>
              <c:f>'MK_Concerné_profil (2)'!$C$15</c:f>
              <c:numCache>
                <c:formatCode>_-* #,##0.0\ _€_-;\-* #,##0.0\ _€_-;_-* "-"??\ _€_-;_-@_-</c:formatCode>
                <c:ptCount val="1"/>
                <c:pt idx="0">
                  <c:v>47.0</c:v>
                </c:pt>
              </c:numCache>
            </c:numRef>
          </c:yVal>
          <c:smooth val="0"/>
        </c:ser>
        <c:ser>
          <c:idx val="15"/>
          <c:order val="15"/>
          <c:tx>
            <c:strRef>
              <c:f>'MK_Concerné_profil (2)'!$A$16</c:f>
              <c:strCache>
                <c:ptCount val="1"/>
                <c:pt idx="0">
                  <c:v>Manque de temps pour sa vie privée</c:v>
                </c:pt>
              </c:strCache>
            </c:strRef>
          </c:tx>
          <c:spPr>
            <a:ln w="25400" cap="rnd">
              <a:noFill/>
              <a:round/>
            </a:ln>
            <a:effectLst/>
          </c:spPr>
          <c:marker>
            <c:symbol val="square"/>
            <c:size val="13"/>
            <c:spPr>
              <a:solidFill>
                <a:srgbClr val="C00000"/>
              </a:solidFill>
              <a:ln w="9525">
                <a:noFill/>
              </a:ln>
              <a:effectLst/>
            </c:spPr>
          </c:marker>
          <c:dLbls>
            <c:dLbl>
              <c:idx val="0"/>
              <c:layout>
                <c:manualLayout>
                  <c:x val="-0.00164758139870119"/>
                  <c:y val="-0.0540024808223439"/>
                </c:manualLayout>
              </c:layout>
              <c:dLblPos val="r"/>
              <c:showLegendKey val="0"/>
              <c:showVal val="0"/>
              <c:showCatName val="0"/>
              <c:showSerName val="1"/>
              <c:showPercent val="0"/>
              <c:showBubbleSize val="0"/>
              <c:extLst>
                <c:ext xmlns:c15="http://schemas.microsoft.com/office/drawing/2012/chart" uri="{CE6537A1-D6FC-4f65-9D91-7224C49458BB}">
                  <c15:layout>
                    <c:manualLayout>
                      <c:w val="0.12672123737501717"/>
                      <c:h val="0.12658864442920476"/>
                    </c:manualLayout>
                  </c15:layout>
                </c:ext>
              </c:extLst>
            </c:dLbl>
            <c:spPr>
              <a:noFill/>
              <a:ln>
                <a:noFill/>
              </a:ln>
              <a:effectLst/>
            </c:spPr>
            <c:txPr>
              <a:bodyPr rot="0" vert="horz"/>
              <a:lstStyle/>
              <a:p>
                <a:pPr>
                  <a:defRPr>
                    <a:solidFill>
                      <a:srgbClr val="C00000"/>
                    </a:solidFill>
                  </a:defRPr>
                </a:pPr>
                <a:endParaRPr lang="fr-FR"/>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'MK_Concerné_profil (2)'!$B$16</c:f>
              <c:numCache>
                <c:formatCode>_-* #,##0.0\ _€_-;\-* #,##0.0\ _€_-;_-* "-"??\ _€_-;_-@_-</c:formatCode>
                <c:ptCount val="1"/>
                <c:pt idx="0">
                  <c:v>82.2</c:v>
                </c:pt>
              </c:numCache>
            </c:numRef>
          </c:xVal>
          <c:yVal>
            <c:numRef>
              <c:f>'MK_Concerné_profil (2)'!$C$16</c:f>
              <c:numCache>
                <c:formatCode>_-* #,##0.0\ _€_-;\-* #,##0.0\ _€_-;_-* "-"??\ _€_-;_-@_-</c:formatCode>
                <c:ptCount val="1"/>
                <c:pt idx="0">
                  <c:v>54.0</c:v>
                </c:pt>
              </c:numCache>
            </c:numRef>
          </c:yVal>
          <c:smooth val="0"/>
        </c:ser>
        <c:ser>
          <c:idx val="16"/>
          <c:order val="16"/>
          <c:tx>
            <c:strRef>
              <c:f>'MK_Concerné_profil (2)'!$A$17</c:f>
              <c:strCache>
                <c:ptCount val="1"/>
                <c:pt idx="0">
                  <c:v>Vie privée trop parasitée par le travail</c:v>
                </c:pt>
              </c:strCache>
            </c:strRef>
          </c:tx>
          <c:spPr>
            <a:ln w="25400" cap="rnd">
              <a:noFill/>
              <a:round/>
            </a:ln>
            <a:effectLst/>
          </c:spPr>
          <c:marker>
            <c:symbol val="square"/>
            <c:size val="12"/>
            <c:spPr>
              <a:solidFill>
                <a:srgbClr val="C00000"/>
              </a:solidFill>
              <a:ln w="9525">
                <a:noFill/>
              </a:ln>
              <a:effectLst/>
            </c:spPr>
          </c:marker>
          <c:dLbls>
            <c:dLbl>
              <c:idx val="0"/>
              <c:layout>
                <c:manualLayout>
                  <c:x val="-0.0911866659909353"/>
                  <c:y val="-0.0548187725550596"/>
                </c:manualLayout>
              </c:layout>
              <c:dLblPos val="r"/>
              <c:showLegendKey val="0"/>
              <c:showVal val="0"/>
              <c:showCatName val="0"/>
              <c:showSerName val="1"/>
              <c:showPercent val="0"/>
              <c:showBubbleSize val="0"/>
              <c:extLst>
                <c:ext xmlns:c15="http://schemas.microsoft.com/office/drawing/2012/chart" uri="{CE6537A1-D6FC-4f65-9D91-7224C49458BB}">
                  <c15:layout>
                    <c:manualLayout>
                      <c:w val="0.14408886544240429"/>
                      <c:h val="0.12508178844056705"/>
                    </c:manualLayout>
                  </c15:layout>
                </c:ext>
              </c:extLst>
            </c:dLbl>
            <c:spPr>
              <a:noFill/>
              <a:ln>
                <a:noFill/>
              </a:ln>
              <a:effectLst/>
            </c:spPr>
            <c:txPr>
              <a:bodyPr rot="0" vert="horz"/>
              <a:lstStyle/>
              <a:p>
                <a:pPr>
                  <a:defRPr>
                    <a:solidFill>
                      <a:srgbClr val="C00000"/>
                    </a:solidFill>
                  </a:defRPr>
                </a:pPr>
                <a:endParaRPr lang="fr-FR"/>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'MK_Concerné_profil (2)'!$B$17</c:f>
              <c:numCache>
                <c:formatCode>_-* #,##0.0\ _€_-;\-* #,##0.0\ _€_-;_-* "-"??\ _€_-;_-@_-</c:formatCode>
                <c:ptCount val="1"/>
                <c:pt idx="0">
                  <c:v>66.8</c:v>
                </c:pt>
              </c:numCache>
            </c:numRef>
          </c:xVal>
          <c:yVal>
            <c:numRef>
              <c:f>'MK_Concerné_profil (2)'!$C$17</c:f>
              <c:numCache>
                <c:formatCode>_-* #,##0.0\ _€_-;\-* #,##0.0\ _€_-;_-* "-"??\ _€_-;_-@_-</c:formatCode>
                <c:ptCount val="1"/>
                <c:pt idx="0">
                  <c:v>43.0</c:v>
                </c:pt>
              </c:numCache>
            </c:numRef>
          </c:yVal>
          <c:smooth val="0"/>
        </c:ser>
        <c:ser>
          <c:idx val="17"/>
          <c:order val="17"/>
          <c:tx>
            <c:strRef>
              <c:f>'MK_Concerné_profil (2)'!$A$18</c:f>
              <c:strCache>
                <c:ptCount val="1"/>
                <c:pt idx="0">
                  <c:v>Fragilité psychologique propre à certains</c:v>
                </c:pt>
              </c:strCache>
            </c:strRef>
          </c:tx>
          <c:spPr>
            <a:ln w="25400" cap="rnd">
              <a:noFill/>
              <a:round/>
            </a:ln>
            <a:effectLst/>
          </c:spPr>
          <c:marker>
            <c:symbol val="square"/>
            <c:size val="12"/>
            <c:spPr>
              <a:solidFill>
                <a:srgbClr val="0070C0"/>
              </a:solidFill>
              <a:ln w="9525">
                <a:noFill/>
              </a:ln>
              <a:effectLst/>
            </c:spPr>
          </c:marker>
          <c:dPt>
            <c:idx val="0"/>
            <c:bubble3D val="0"/>
          </c:dPt>
          <c:dLbls>
            <c:dLbl>
              <c:idx val="0"/>
              <c:layout>
                <c:manualLayout>
                  <c:x val="-0.0670823999253958"/>
                  <c:y val="-0.0641611110486534"/>
                </c:manualLayout>
              </c:layout>
              <c:dLblPos val="r"/>
              <c:showLegendKey val="0"/>
              <c:showVal val="0"/>
              <c:showCatName val="0"/>
              <c:showSerName val="1"/>
              <c:showPercent val="0"/>
              <c:showBubbleSize val="0"/>
              <c:extLst>
                <c:ext xmlns:c15="http://schemas.microsoft.com/office/drawing/2012/chart" uri="{CE6537A1-D6FC-4f65-9D91-7224C49458BB}">
                  <c15:layout>
                    <c:manualLayout>
                      <c:w val="0.11444558351039763"/>
                      <c:h val="0.11191844015484528"/>
                    </c:manualLayout>
                  </c15:layout>
                </c:ext>
              </c:extLst>
            </c:dLbl>
            <c:spPr>
              <a:noFill/>
              <a:ln>
                <a:noFill/>
              </a:ln>
              <a:effectLst/>
            </c:spPr>
            <c:txPr>
              <a:bodyPr rot="0" vert="horz"/>
              <a:lstStyle/>
              <a:p>
                <a:pPr>
                  <a:defRPr>
                    <a:solidFill>
                      <a:srgbClr val="0070C0"/>
                    </a:solidFill>
                  </a:defRPr>
                </a:pPr>
                <a:endParaRPr lang="fr-FR"/>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'MK_Concerné_profil (2)'!$B$18</c:f>
              <c:numCache>
                <c:formatCode>_-* #,##0.0\ _€_-;\-* #,##0.0\ _€_-;_-* "-"??\ _€_-;_-@_-</c:formatCode>
                <c:ptCount val="1"/>
                <c:pt idx="0">
                  <c:v>25.1</c:v>
                </c:pt>
              </c:numCache>
            </c:numRef>
          </c:xVal>
          <c:yVal>
            <c:numRef>
              <c:f>'MK_Concerné_profil (2)'!$C$18</c:f>
              <c:numCache>
                <c:formatCode>_-* #,##0.0\ _€_-;\-* #,##0.0\ _€_-;_-* "-"??\ _€_-;_-@_-</c:formatCode>
                <c:ptCount val="1"/>
                <c:pt idx="0">
                  <c:v>48.0</c:v>
                </c:pt>
              </c:numCache>
            </c:numRef>
          </c:yVal>
          <c:smooth val="0"/>
        </c:ser>
        <c:ser>
          <c:idx val="18"/>
          <c:order val="18"/>
          <c:tx>
            <c:strRef>
              <c:f>'MK_Concerné_profil (2)'!$A$19</c:f>
              <c:strCache>
                <c:ptCount val="1"/>
              </c:strCache>
            </c:strRef>
          </c:tx>
          <c:spPr>
            <a:ln w="25400" cap="rnd">
              <a:noFill/>
              <a:round/>
            </a:ln>
            <a:effectLst/>
          </c:spPr>
          <c:marker>
            <c:symbol val="square"/>
            <c:size val="12"/>
            <c:spPr>
              <a:solidFill>
                <a:srgbClr val="C00000"/>
              </a:solidFill>
              <a:ln w="9525">
                <a:noFill/>
              </a:ln>
              <a:effectLst/>
            </c:spPr>
          </c:marker>
          <c:dLbls>
            <c:dLbl>
              <c:idx val="0"/>
              <c:layout>
                <c:manualLayout>
                  <c:x val="-0.0564093111241419"/>
                  <c:y val="0.0344783712428232"/>
                </c:manualLayout>
              </c:layout>
              <c:dLblPos val="r"/>
              <c:showLegendKey val="0"/>
              <c:showVal val="0"/>
              <c:showCatName val="0"/>
              <c:showSerName val="1"/>
              <c:showPercent val="0"/>
              <c:showBubbleSize val="0"/>
              <c:extLst>
                <c:ext xmlns:c15="http://schemas.microsoft.com/office/drawing/2012/chart" uri="{CE6537A1-D6FC-4f65-9D91-7224C49458BB}">
                  <c15:layout>
                    <c:manualLayout>
                      <c:w val="0.10563168050056203"/>
                      <c:h val="7.5651049866367087E-2"/>
                    </c:manualLayout>
                  </c15:layout>
                </c:ext>
              </c:extLst>
            </c:dLbl>
            <c:spPr>
              <a:noFill/>
              <a:ln>
                <a:noFill/>
              </a:ln>
              <a:effectLst/>
            </c:spPr>
            <c:txPr>
              <a:bodyPr rot="0" vert="horz"/>
              <a:lstStyle/>
              <a:p>
                <a:pPr>
                  <a:defRPr/>
                </a:pPr>
                <a:endParaRPr lang="fr-FR"/>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'MK_Concerné_profil (2)'!$B$19</c:f>
              <c:numCache>
                <c:formatCode>_-* #,##0.0\ _€_-;\-* #,##0.0\ _€_-;_-* "-"??\ _€_-;_-@_-</c:formatCode>
                <c:ptCount val="1"/>
              </c:numCache>
            </c:numRef>
          </c:xVal>
          <c:yVal>
            <c:numRef>
              <c:f>'MK_Concerné_profil (2)'!$C$19</c:f>
              <c:numCache>
                <c:formatCode>_-* #,##0.0\ _€_-;\-* #,##0.0\ _€_-;_-* "-"??\ _€_-;_-@_-</c:formatCode>
                <c:ptCount val="1"/>
              </c:numCache>
            </c:numRef>
          </c:yVal>
          <c:smooth val="0"/>
        </c:ser>
        <c:ser>
          <c:idx val="19"/>
          <c:order val="19"/>
          <c:tx>
            <c:strRef>
              <c:f>'MK_Concerné_profil (2)'!$A$20</c:f>
              <c:strCache>
                <c:ptCount val="1"/>
              </c:strCache>
            </c:strRef>
          </c:tx>
          <c:spPr>
            <a:ln w="25400" cap="rnd">
              <a:noFill/>
              <a:round/>
            </a:ln>
            <a:effectLst/>
          </c:spPr>
          <c:marker>
            <c:symbol val="circle"/>
            <c:size val="12"/>
            <c:spPr>
              <a:solidFill>
                <a:srgbClr val="00B050"/>
              </a:solidFill>
              <a:ln w="9525">
                <a:noFill/>
              </a:ln>
              <a:effectLst/>
            </c:spPr>
          </c:marker>
          <c:dLbls>
            <c:dLbl>
              <c:idx val="0"/>
              <c:layout>
                <c:manualLayout>
                  <c:x val="-0.0411742252124803"/>
                  <c:y val="-0.018537325303874"/>
                </c:manualLayout>
              </c:layout>
              <c:dLblPos val="r"/>
              <c:showLegendKey val="0"/>
              <c:showVal val="0"/>
              <c:showCatName val="0"/>
              <c:showSerName val="1"/>
              <c:showPercent val="0"/>
              <c:showBubbleSize val="0"/>
              <c:extLst>
                <c:ext xmlns:c15="http://schemas.microsoft.com/office/drawing/2012/chart" uri="{CE6537A1-D6FC-4f65-9D91-7224C49458BB}"/>
              </c:extLst>
            </c:dLbl>
            <c:spPr>
              <a:noFill/>
              <a:ln>
                <a:noFill/>
              </a:ln>
              <a:effectLst/>
            </c:spPr>
            <c:txPr>
              <a:bodyPr rot="0" vert="horz"/>
              <a:lstStyle/>
              <a:p>
                <a:pPr>
                  <a:defRPr/>
                </a:pPr>
                <a:endParaRPr lang="fr-FR"/>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'MK_Concerné_profil (2)'!$B$20</c:f>
              <c:numCache>
                <c:formatCode>_-* #,##0.0\ _€_-;\-* #,##0.0\ _€_-;_-* "-"??\ _€_-;_-@_-</c:formatCode>
                <c:ptCount val="1"/>
              </c:numCache>
            </c:numRef>
          </c:xVal>
          <c:yVal>
            <c:numRef>
              <c:f>'MK_Concerné_profil (2)'!$C$20</c:f>
              <c:numCache>
                <c:formatCode>_-* #,##0.0\ _€_-;\-* #,##0.0\ _€_-;_-* "-"??\ _€_-;_-@_-</c:formatCode>
                <c:ptCount val="1"/>
              </c:numCache>
            </c:numRef>
          </c:yVal>
          <c:smooth val="0"/>
        </c:ser>
        <c:ser>
          <c:idx val="20"/>
          <c:order val="20"/>
          <c:tx>
            <c:strRef>
              <c:f>'MK_Concerné_profil (2)'!$A$21</c:f>
              <c:strCache>
                <c:ptCount val="1"/>
              </c:strCache>
            </c:strRef>
          </c:tx>
          <c:spPr>
            <a:ln w="25400" cap="rnd">
              <a:noFill/>
              <a:round/>
            </a:ln>
            <a:effectLst/>
          </c:spPr>
          <c:marker>
            <c:symbol val="circle"/>
            <c:size val="12"/>
            <c:spPr>
              <a:solidFill>
                <a:srgbClr val="00B050"/>
              </a:solidFill>
              <a:ln w="9525">
                <a:noFill/>
              </a:ln>
              <a:effectLst/>
            </c:spPr>
          </c:marker>
          <c:dLbls>
            <c:dLbl>
              <c:idx val="0"/>
              <c:layout>
                <c:manualLayout>
                  <c:x val="-0.0245055141787689"/>
                  <c:y val="0.0107677398774759"/>
                </c:manualLayout>
              </c:layout>
              <c:dLblPos val="r"/>
              <c:showLegendKey val="0"/>
              <c:showVal val="0"/>
              <c:showCatName val="0"/>
              <c:showSerName val="1"/>
              <c:showPercent val="0"/>
              <c:showBubbleSize val="0"/>
              <c:extLst>
                <c:ext xmlns:c15="http://schemas.microsoft.com/office/drawing/2012/chart" uri="{CE6537A1-D6FC-4f65-9D91-7224C49458BB}"/>
              </c:extLst>
            </c:dLbl>
            <c:spPr>
              <a:noFill/>
              <a:ln>
                <a:noFill/>
              </a:ln>
              <a:effectLst/>
            </c:spPr>
            <c:txPr>
              <a:bodyPr rot="0" vert="horz"/>
              <a:lstStyle/>
              <a:p>
                <a:pPr>
                  <a:defRPr/>
                </a:pPr>
                <a:endParaRPr lang="fr-FR"/>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'MK_Concerné_profil (2)'!$B$21</c:f>
              <c:numCache>
                <c:formatCode>_-* #,##0.0\ _€_-;\-* #,##0.0\ _€_-;_-* "-"??\ _€_-;_-@_-</c:formatCode>
                <c:ptCount val="1"/>
              </c:numCache>
            </c:numRef>
          </c:xVal>
          <c:yVal>
            <c:numRef>
              <c:f>'MK_Concerné_profil (2)'!$C$21</c:f>
              <c:numCache>
                <c:formatCode>_-* #,##0.0\ _€_-;\-* #,##0.0\ _€_-;_-* "-"??\ _€_-;_-@_-</c:formatCode>
                <c:ptCount val="1"/>
              </c:numCache>
            </c:numRef>
          </c:yVal>
          <c:smooth val="0"/>
        </c:ser>
        <c:ser>
          <c:idx val="21"/>
          <c:order val="21"/>
          <c:tx>
            <c:strRef>
              <c:f>'MK_Concerné_profil (2)'!$A$22</c:f>
              <c:strCache>
                <c:ptCount val="1"/>
              </c:strCache>
            </c:strRef>
          </c:tx>
          <c:spPr>
            <a:ln w="25400" cap="rnd">
              <a:noFill/>
              <a:round/>
            </a:ln>
            <a:effectLst/>
          </c:spPr>
          <c:marker>
            <c:symbol val="circle"/>
            <c:size val="12"/>
            <c:spPr>
              <a:solidFill>
                <a:srgbClr val="00B050"/>
              </a:solidFill>
              <a:ln w="9525">
                <a:noFill/>
              </a:ln>
              <a:effectLst/>
            </c:spPr>
          </c:marker>
          <c:dLbls>
            <c:dLbl>
              <c:idx val="0"/>
              <c:layout>
                <c:manualLayout>
                  <c:x val="-0.033936277604103"/>
                  <c:y val="-0.0219307220695085"/>
                </c:manualLayout>
              </c:layout>
              <c:dLblPos val="r"/>
              <c:showLegendKey val="0"/>
              <c:showVal val="0"/>
              <c:showCatName val="0"/>
              <c:showSerName val="1"/>
              <c:showPercent val="0"/>
              <c:showBubbleSize val="0"/>
              <c:extLst>
                <c:ext xmlns:c15="http://schemas.microsoft.com/office/drawing/2012/chart" uri="{CE6537A1-D6FC-4f65-9D91-7224C49458BB}"/>
              </c:extLst>
            </c:dLbl>
            <c:spPr>
              <a:noFill/>
              <a:ln>
                <a:noFill/>
              </a:ln>
              <a:effectLst/>
            </c:spPr>
            <c:txPr>
              <a:bodyPr rot="0" vert="horz"/>
              <a:lstStyle/>
              <a:p>
                <a:pPr>
                  <a:defRPr/>
                </a:pPr>
                <a:endParaRPr lang="fr-FR"/>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'MK_Concerné_profil (2)'!$B$22</c:f>
              <c:numCache>
                <c:formatCode>_-* #,##0.0\ _€_-;\-* #,##0.0\ _€_-;_-* "-"??\ _€_-;_-@_-</c:formatCode>
                <c:ptCount val="1"/>
              </c:numCache>
            </c:numRef>
          </c:xVal>
          <c:yVal>
            <c:numRef>
              <c:f>'MK_Concerné_profil (2)'!$C$22</c:f>
              <c:numCache>
                <c:formatCode>_-* #,##0.0\ _€_-;\-* #,##0.0\ _€_-;_-* "-"??\ _€_-;_-@_-</c:formatCode>
                <c:ptCount val="1"/>
              </c:numCache>
            </c:numRef>
          </c:yVal>
          <c:smooth val="0"/>
        </c:ser>
        <c:ser>
          <c:idx val="22"/>
          <c:order val="22"/>
          <c:tx>
            <c:strRef>
              <c:f>'MK_Concerné_profil (2)'!$A$23</c:f>
              <c:strCache>
                <c:ptCount val="1"/>
              </c:strCache>
            </c:strRef>
          </c:tx>
          <c:spPr>
            <a:ln w="25400" cap="rnd">
              <a:noFill/>
              <a:round/>
            </a:ln>
            <a:effectLst/>
          </c:spPr>
          <c:marker>
            <c:symbol val="circle"/>
            <c:size val="10"/>
            <c:spPr>
              <a:solidFill>
                <a:srgbClr val="00B050"/>
              </a:solidFill>
              <a:ln w="9525">
                <a:noFill/>
              </a:ln>
              <a:effectLst/>
            </c:spPr>
          </c:marker>
          <c:dLbls>
            <c:spPr>
              <a:noFill/>
              <a:ln>
                <a:noFill/>
              </a:ln>
              <a:effectLst/>
            </c:spPr>
            <c:txPr>
              <a:bodyPr rot="0" vert="horz"/>
              <a:lstStyle/>
              <a:p>
                <a:pPr>
                  <a:defRPr/>
                </a:pPr>
                <a:endParaRPr lang="fr-FR"/>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'MK_Concerné_profil (2)'!$B$23</c:f>
              <c:numCache>
                <c:formatCode>_-* #,##0.0\ _€_-;\-* #,##0.0\ _€_-;_-* "-"??\ _€_-;_-@_-</c:formatCode>
                <c:ptCount val="1"/>
              </c:numCache>
            </c:numRef>
          </c:xVal>
          <c:yVal>
            <c:numRef>
              <c:f>'MK_Concerné_profil (2)'!$C$23</c:f>
              <c:numCache>
                <c:formatCode>_-* #,##0.0\ _€_-;\-* #,##0.0\ _€_-;_-* "-"??\ _€_-;_-@_-</c:formatCode>
                <c:ptCount val="1"/>
              </c:numCache>
            </c:numRef>
          </c:yVal>
          <c:smooth val="0"/>
        </c:ser>
        <c:ser>
          <c:idx val="23"/>
          <c:order val="23"/>
          <c:tx>
            <c:strRef>
              <c:f>'MK_Concerné_profil (2)'!$A$24</c:f>
              <c:strCache>
                <c:ptCount val="1"/>
              </c:strCache>
            </c:strRef>
          </c:tx>
          <c:spPr>
            <a:ln w="25400" cap="rnd">
              <a:noFill/>
              <a:round/>
            </a:ln>
            <a:effectLst/>
          </c:spPr>
          <c:marker>
            <c:symbol val="circle"/>
            <c:size val="10"/>
            <c:spPr>
              <a:solidFill>
                <a:srgbClr val="00B050"/>
              </a:solidFill>
              <a:ln w="9525">
                <a:noFill/>
              </a:ln>
              <a:effectLst/>
            </c:spPr>
          </c:marker>
          <c:dLbls>
            <c:spPr>
              <a:noFill/>
              <a:ln>
                <a:noFill/>
              </a:ln>
              <a:effectLst/>
            </c:spPr>
            <c:txPr>
              <a:bodyPr rot="0" vert="horz"/>
              <a:lstStyle/>
              <a:p>
                <a:pPr>
                  <a:defRPr/>
                </a:pPr>
                <a:endParaRPr lang="fr-FR"/>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'MK_Concerné_profil (2)'!$B$24</c:f>
              <c:numCache>
                <c:formatCode>_-* #,##0.0\ _€_-;\-* #,##0.0\ _€_-;_-* "-"??\ _€_-;_-@_-</c:formatCode>
                <c:ptCount val="1"/>
              </c:numCache>
            </c:numRef>
          </c:xVal>
          <c:yVal>
            <c:numRef>
              <c:f>'MK_Concerné_profil (2)'!$C$24</c:f>
              <c:numCache>
                <c:formatCode>_-* #,##0.0\ _€_-;\-* #,##0.0\ _€_-;_-* "-"??\ _€_-;_-@_-</c:formatCode>
                <c:ptCount val="1"/>
              </c:numCache>
            </c:numRef>
          </c:yVal>
          <c:smooth val="0"/>
        </c:ser>
        <c:ser>
          <c:idx val="24"/>
          <c:order val="24"/>
          <c:tx>
            <c:strRef>
              <c:f>'MK_Concerné_profil (2)'!$A$25</c:f>
              <c:strCache>
                <c:ptCount val="1"/>
              </c:strCache>
            </c:strRef>
          </c:tx>
          <c:spPr>
            <a:ln w="25400" cap="rnd">
              <a:noFill/>
              <a:round/>
            </a:ln>
            <a:effectLst/>
          </c:spPr>
          <c:marker>
            <c:symbol val="circle"/>
            <c:size val="12"/>
            <c:spPr>
              <a:solidFill>
                <a:srgbClr val="00B050"/>
              </a:solidFill>
              <a:ln w="9525">
                <a:solidFill>
                  <a:schemeClr val="accent1">
                    <a:lumMod val="60000"/>
                    <a:lumOff val="40000"/>
                  </a:schemeClr>
                </a:solidFill>
              </a:ln>
              <a:effectLst/>
            </c:spPr>
          </c:marker>
          <c:dLbls>
            <c:dLbl>
              <c:idx val="0"/>
              <c:layout>
                <c:manualLayout>
                  <c:x val="-0.0260762802139273"/>
                  <c:y val="-0.0346072253618098"/>
                </c:manualLayout>
              </c:layout>
              <c:dLblPos val="r"/>
              <c:showLegendKey val="0"/>
              <c:showVal val="0"/>
              <c:showCatName val="0"/>
              <c:showSerName val="1"/>
              <c:showPercent val="0"/>
              <c:showBubbleSize val="0"/>
              <c:extLst>
                <c:ext xmlns:c15="http://schemas.microsoft.com/office/drawing/2012/chart" uri="{CE6537A1-D6FC-4f65-9D91-7224C49458BB}">
                  <c15:layout>
                    <c:manualLayout>
                      <c:w val="4.4714086471408648E-2"/>
                      <c:h val="4.4358702831919644E-2"/>
                    </c:manualLayout>
                  </c15:layout>
                </c:ext>
              </c:extLst>
            </c:dLbl>
            <c:spPr>
              <a:noFill/>
              <a:ln>
                <a:noFill/>
              </a:ln>
              <a:effectLst/>
            </c:spPr>
            <c:txPr>
              <a:bodyPr rot="0" vert="horz"/>
              <a:lstStyle/>
              <a:p>
                <a:pPr>
                  <a:defRPr/>
                </a:pPr>
                <a:endParaRPr lang="fr-FR"/>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'MK_Concerné_profil (2)'!$B$25</c:f>
              <c:numCache>
                <c:formatCode>_-* #,##0.0\ _€_-;\-* #,##0.0\ _€_-;_-* "-"??\ _€_-;_-@_-</c:formatCode>
                <c:ptCount val="1"/>
              </c:numCache>
            </c:numRef>
          </c:xVal>
          <c:yVal>
            <c:numRef>
              <c:f>'MK_Concerné_profil (2)'!$C$25</c:f>
              <c:numCache>
                <c:formatCode>_-* #,##0.0\ _€_-;\-* #,##0.0\ _€_-;_-* "-"??\ _€_-;_-@_-</c:formatCode>
                <c:ptCount val="1"/>
              </c:numCache>
            </c:numRef>
          </c:yVal>
          <c:smooth val="0"/>
        </c:ser>
        <c:ser>
          <c:idx val="25"/>
          <c:order val="25"/>
          <c:tx>
            <c:strRef>
              <c:f>'MK_Concerné_profil (2)'!$A$26</c:f>
              <c:strCache>
                <c:ptCount val="1"/>
              </c:strCache>
            </c:strRef>
          </c:tx>
          <c:spPr>
            <a:ln w="25400" cap="rnd">
              <a:noFill/>
              <a:round/>
            </a:ln>
            <a:effectLst/>
          </c:spPr>
          <c:marker>
            <c:symbol val="circle"/>
            <c:size val="12"/>
            <c:spPr>
              <a:solidFill>
                <a:srgbClr val="00B050"/>
              </a:solidFill>
              <a:ln w="9525">
                <a:noFill/>
              </a:ln>
              <a:effectLst/>
            </c:spPr>
          </c:marker>
          <c:dLbls>
            <c:dLbl>
              <c:idx val="0"/>
              <c:layout>
                <c:manualLayout>
                  <c:x val="-0.0621896658229246"/>
                  <c:y val="-0.00489437587853757"/>
                </c:manualLayout>
              </c:layout>
              <c:dLblPos val="r"/>
              <c:showLegendKey val="0"/>
              <c:showVal val="0"/>
              <c:showCatName val="0"/>
              <c:showSerName val="1"/>
              <c:showPercent val="0"/>
              <c:showBubbleSize val="0"/>
              <c:extLst>
                <c:ext xmlns:c15="http://schemas.microsoft.com/office/drawing/2012/chart" uri="{CE6537A1-D6FC-4f65-9D91-7224C49458BB}"/>
              </c:extLst>
            </c:dLbl>
            <c:spPr>
              <a:noFill/>
              <a:ln>
                <a:noFill/>
              </a:ln>
              <a:effectLst/>
            </c:spPr>
            <c:txPr>
              <a:bodyPr rot="0" vert="horz"/>
              <a:lstStyle/>
              <a:p>
                <a:pPr>
                  <a:defRPr/>
                </a:pPr>
                <a:endParaRPr lang="fr-FR"/>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'MK_Concerné_profil (2)'!$B$26</c:f>
              <c:numCache>
                <c:formatCode>_-* #,##0.0\ _€_-;\-* #,##0.0\ _€_-;_-* "-"??\ _€_-;_-@_-</c:formatCode>
                <c:ptCount val="1"/>
              </c:numCache>
            </c:numRef>
          </c:xVal>
          <c:yVal>
            <c:numRef>
              <c:f>'MK_Concerné_profil (2)'!$C$26</c:f>
              <c:numCache>
                <c:formatCode>_-* #,##0.0\ _€_-;\-* #,##0.0\ _€_-;_-* "-"??\ _€_-;_-@_-</c:formatCode>
                <c:ptCount val="1"/>
              </c:numCache>
            </c:numRef>
          </c:yVal>
          <c:smooth val="0"/>
        </c:ser>
        <c:ser>
          <c:idx val="26"/>
          <c:order val="26"/>
          <c:tx>
            <c:strRef>
              <c:f>'MK_Concerné_profil (2)'!$A$27</c:f>
              <c:strCache>
                <c:ptCount val="1"/>
              </c:strCache>
            </c:strRef>
          </c:tx>
          <c:spPr>
            <a:ln w="25400" cap="rnd">
              <a:noFill/>
              <a:round/>
            </a:ln>
            <a:effectLst/>
          </c:spPr>
          <c:marker>
            <c:symbol val="circle"/>
            <c:size val="10"/>
            <c:spPr>
              <a:solidFill>
                <a:srgbClr val="00B050"/>
              </a:solidFill>
              <a:ln w="9525">
                <a:noFill/>
              </a:ln>
              <a:effectLst/>
            </c:spPr>
          </c:marker>
          <c:dLbls>
            <c:dLbl>
              <c:idx val="0"/>
              <c:layout>
                <c:manualLayout>
                  <c:x val="-0.0334088066810185"/>
                  <c:y val="-0.0224835913107263"/>
                </c:manualLayout>
              </c:layout>
              <c:dLblPos val="r"/>
              <c:showLegendKey val="0"/>
              <c:showVal val="0"/>
              <c:showCatName val="0"/>
              <c:showSerName val="1"/>
              <c:showPercent val="0"/>
              <c:showBubbleSize val="0"/>
              <c:extLst>
                <c:ext xmlns:c15="http://schemas.microsoft.com/office/drawing/2012/chart" uri="{CE6537A1-D6FC-4f65-9D91-7224C49458BB}"/>
              </c:extLst>
            </c:dLbl>
            <c:spPr>
              <a:noFill/>
              <a:ln>
                <a:noFill/>
              </a:ln>
              <a:effectLst/>
            </c:spPr>
            <c:txPr>
              <a:bodyPr rot="0" vert="horz"/>
              <a:lstStyle/>
              <a:p>
                <a:pPr>
                  <a:defRPr/>
                </a:pPr>
                <a:endParaRPr lang="fr-FR"/>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'MK_Concerné_profil (2)'!$B$27</c:f>
              <c:numCache>
                <c:formatCode>_-* #,##0.0\ _€_-;\-* #,##0.0\ _€_-;_-* "-"??\ _€_-;_-@_-</c:formatCode>
                <c:ptCount val="1"/>
              </c:numCache>
            </c:numRef>
          </c:xVal>
          <c:yVal>
            <c:numRef>
              <c:f>'MK_Concerné_profil (2)'!$C$27</c:f>
              <c:numCache>
                <c:formatCode>_-* #,##0.0\ _€_-;\-* #,##0.0\ _€_-;_-* "-"??\ _€_-;_-@_-</c:formatCode>
                <c:ptCount val="1"/>
              </c:numCache>
            </c:numRef>
          </c:yVal>
          <c:smooth val="0"/>
        </c:ser>
        <c:ser>
          <c:idx val="27"/>
          <c:order val="27"/>
          <c:tx>
            <c:strRef>
              <c:f>'MK_Concerné_profil (2)'!$A$28</c:f>
              <c:strCache>
                <c:ptCount val="1"/>
              </c:strCache>
            </c:strRef>
          </c:tx>
          <c:spPr>
            <a:ln w="25400" cap="rnd">
              <a:noFill/>
              <a:round/>
            </a:ln>
            <a:effectLst/>
          </c:spPr>
          <c:marker>
            <c:symbol val="diamond"/>
            <c:size val="11"/>
            <c:spPr>
              <a:solidFill>
                <a:schemeClr val="accent2"/>
              </a:solidFill>
              <a:ln w="9525">
                <a:noFill/>
              </a:ln>
              <a:effectLst/>
            </c:spPr>
          </c:marker>
          <c:dLbls>
            <c:dLbl>
              <c:idx val="0"/>
              <c:layout>
                <c:manualLayout>
                  <c:x val="-0.121916420125652"/>
                  <c:y val="-0.000757369413016168"/>
                </c:manualLayout>
              </c:layout>
              <c:dLblPos val="r"/>
              <c:showLegendKey val="0"/>
              <c:showVal val="0"/>
              <c:showCatName val="0"/>
              <c:showSerName val="1"/>
              <c:showPercent val="0"/>
              <c:showBubbleSize val="0"/>
              <c:extLst>
                <c:ext xmlns:c15="http://schemas.microsoft.com/office/drawing/2012/chart" uri="{CE6537A1-D6FC-4f65-9D91-7224C49458BB}"/>
              </c:extLst>
            </c:dLbl>
            <c:spPr>
              <a:noFill/>
              <a:ln>
                <a:noFill/>
              </a:ln>
              <a:effectLst/>
            </c:spPr>
            <c:txPr>
              <a:bodyPr rot="0" vert="horz"/>
              <a:lstStyle/>
              <a:p>
                <a:pPr>
                  <a:defRPr/>
                </a:pPr>
                <a:endParaRPr lang="fr-FR"/>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'MK_Concerné_profil (2)'!$B$28</c:f>
              <c:numCache>
                <c:formatCode>_-* #,##0.0\ _€_-;\-* #,##0.0\ _€_-;_-* "-"??\ _€_-;_-@_-</c:formatCode>
                <c:ptCount val="1"/>
              </c:numCache>
            </c:numRef>
          </c:xVal>
          <c:yVal>
            <c:numRef>
              <c:f>'MK_Concerné_profil (2)'!$C$28</c:f>
              <c:numCache>
                <c:formatCode>_-* #,##0.0\ _€_-;\-* #,##0.0\ _€_-;_-* "-"??\ _€_-;_-@_-</c:formatCode>
                <c:ptCount val="1"/>
              </c:numCache>
            </c:numRef>
          </c:yVal>
          <c:smooth val="0"/>
        </c:ser>
        <c:ser>
          <c:idx val="28"/>
          <c:order val="28"/>
          <c:tx>
            <c:strRef>
              <c:f>'MK_Concerné_profil (2)'!$A$29</c:f>
              <c:strCache>
                <c:ptCount val="1"/>
              </c:strCache>
            </c:strRef>
          </c:tx>
          <c:spPr>
            <a:ln w="25400" cap="rnd">
              <a:noFill/>
              <a:round/>
            </a:ln>
            <a:effectLst/>
          </c:spPr>
          <c:marker>
            <c:symbol val="diamond"/>
            <c:size val="13"/>
            <c:spPr>
              <a:solidFill>
                <a:schemeClr val="accent2"/>
              </a:solidFill>
              <a:ln w="9525">
                <a:noFill/>
              </a:ln>
              <a:effectLst/>
            </c:spPr>
          </c:marker>
          <c:dLbls>
            <c:dLbl>
              <c:idx val="0"/>
              <c:layout>
                <c:manualLayout>
                  <c:x val="-0.0931646496471309"/>
                  <c:y val="-0.0256596396539101"/>
                </c:manualLayout>
              </c:layout>
              <c:dLblPos val="r"/>
              <c:showLegendKey val="0"/>
              <c:showVal val="0"/>
              <c:showCatName val="0"/>
              <c:showSerName val="1"/>
              <c:showPercent val="0"/>
              <c:showBubbleSize val="0"/>
              <c:extLst>
                <c:ext xmlns:c15="http://schemas.microsoft.com/office/drawing/2012/chart" uri="{CE6537A1-D6FC-4f65-9D91-7224C49458BB}"/>
              </c:extLst>
            </c:dLbl>
            <c:spPr>
              <a:noFill/>
              <a:ln>
                <a:noFill/>
              </a:ln>
              <a:effectLst/>
            </c:spPr>
            <c:txPr>
              <a:bodyPr rot="0" vert="horz"/>
              <a:lstStyle/>
              <a:p>
                <a:pPr>
                  <a:defRPr/>
                </a:pPr>
                <a:endParaRPr lang="fr-FR"/>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'MK_Concerné_profil (2)'!$B$29</c:f>
              <c:numCache>
                <c:formatCode>_-* #,##0.0\ _€_-;\-* #,##0.0\ _€_-;_-* "-"??\ _€_-;_-@_-</c:formatCode>
                <c:ptCount val="1"/>
              </c:numCache>
            </c:numRef>
          </c:xVal>
          <c:yVal>
            <c:numRef>
              <c:f>'MK_Concerné_profil (2)'!$C$29</c:f>
              <c:numCache>
                <c:formatCode>_-* #,##0.0\ _€_-;\-* #,##0.0\ _€_-;_-* "-"??\ _€_-;_-@_-</c:formatCode>
                <c:ptCount val="1"/>
              </c:numCache>
            </c:numRef>
          </c:yVal>
          <c:smooth val="0"/>
        </c:ser>
        <c:ser>
          <c:idx val="29"/>
          <c:order val="29"/>
          <c:tx>
            <c:strRef>
              <c:f>'MK_Concerné_profil (2)'!$A$30</c:f>
              <c:strCache>
                <c:ptCount val="1"/>
              </c:strCache>
            </c:strRef>
          </c:tx>
          <c:spPr>
            <a:ln w="25400" cap="rnd">
              <a:noFill/>
              <a:round/>
            </a:ln>
            <a:effectLst/>
          </c:spPr>
          <c:marker>
            <c:symbol val="diamond"/>
            <c:size val="13"/>
            <c:spPr>
              <a:solidFill>
                <a:schemeClr val="accent2"/>
              </a:solidFill>
              <a:ln w="9525">
                <a:noFill/>
              </a:ln>
              <a:effectLst/>
            </c:spPr>
          </c:marker>
          <c:dLbls>
            <c:dLbl>
              <c:idx val="0"/>
              <c:layout>
                <c:manualLayout>
                  <c:x val="-0.0575096739593744"/>
                  <c:y val="0.0244819244214611"/>
                </c:manualLayout>
              </c:layout>
              <c:dLblPos val="r"/>
              <c:showLegendKey val="0"/>
              <c:showVal val="0"/>
              <c:showCatName val="0"/>
              <c:showSerName val="1"/>
              <c:showPercent val="0"/>
              <c:showBubbleSize val="0"/>
              <c:extLst>
                <c:ext xmlns:c15="http://schemas.microsoft.com/office/drawing/2012/chart" uri="{CE6537A1-D6FC-4f65-9D91-7224C49458BB}">
                  <c15:layout>
                    <c:manualLayout>
                      <c:w val="0.10168858590343043"/>
                      <c:h val="4.4135023216250797E-2"/>
                    </c:manualLayout>
                  </c15:layout>
                </c:ext>
              </c:extLst>
            </c:dLbl>
            <c:spPr>
              <a:noFill/>
              <a:ln>
                <a:noFill/>
              </a:ln>
              <a:effectLst/>
            </c:spPr>
            <c:txPr>
              <a:bodyPr rot="0" vert="horz"/>
              <a:lstStyle/>
              <a:p>
                <a:pPr>
                  <a:defRPr/>
                </a:pPr>
                <a:endParaRPr lang="fr-FR"/>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'MK_Concerné_profil (2)'!$B$30</c:f>
              <c:numCache>
                <c:formatCode>_-* #,##0.0\ _€_-;\-* #,##0.0\ _€_-;_-* "-"??\ _€_-;_-@_-</c:formatCode>
                <c:ptCount val="1"/>
              </c:numCache>
            </c:numRef>
          </c:xVal>
          <c:yVal>
            <c:numRef>
              <c:f>'MK_Concerné_profil (2)'!$C$30</c:f>
              <c:numCache>
                <c:formatCode>_-* #,##0.0\ _€_-;\-* #,##0.0\ _€_-;_-* "-"??\ _€_-;_-@_-</c:formatCode>
                <c:ptCount val="1"/>
              </c:numCache>
            </c:numRef>
          </c:yVal>
          <c:smooth val="0"/>
        </c:ser>
        <c:ser>
          <c:idx val="30"/>
          <c:order val="30"/>
          <c:tx>
            <c:strRef>
              <c:f>'MK_Concerné_profil (2)'!$A$31</c:f>
              <c:strCache>
                <c:ptCount val="1"/>
              </c:strCache>
            </c:strRef>
          </c:tx>
          <c:spPr>
            <a:ln w="25400" cap="rnd">
              <a:noFill/>
              <a:round/>
            </a:ln>
            <a:effectLst/>
          </c:spPr>
          <c:marker>
            <c:symbol val="diamond"/>
            <c:size val="13"/>
            <c:spPr>
              <a:solidFill>
                <a:srgbClr val="7030A0"/>
              </a:solidFill>
              <a:ln w="9525">
                <a:noFill/>
              </a:ln>
              <a:effectLst/>
            </c:spPr>
          </c:marker>
          <c:dLbls>
            <c:dLbl>
              <c:idx val="0"/>
              <c:layout>
                <c:manualLayout>
                  <c:x val="-0.047267354193091"/>
                  <c:y val="0.0222362180543651"/>
                </c:manualLayout>
              </c:layout>
              <c:dLblPos val="r"/>
              <c:showLegendKey val="0"/>
              <c:showVal val="0"/>
              <c:showCatName val="0"/>
              <c:showSerName val="1"/>
              <c:showPercent val="0"/>
              <c:showBubbleSize val="0"/>
              <c:extLst>
                <c:ext xmlns:c15="http://schemas.microsoft.com/office/drawing/2012/chart" uri="{CE6537A1-D6FC-4f65-9D91-7224C49458BB}"/>
              </c:extLst>
            </c:dLbl>
            <c:spPr>
              <a:noFill/>
              <a:ln>
                <a:noFill/>
              </a:ln>
              <a:effectLst/>
            </c:spPr>
            <c:txPr>
              <a:bodyPr rot="0" vert="horz"/>
              <a:lstStyle/>
              <a:p>
                <a:pPr>
                  <a:defRPr/>
                </a:pPr>
                <a:endParaRPr lang="fr-FR"/>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'MK_Concerné_profil (2)'!$B$31</c:f>
              <c:numCache>
                <c:formatCode>_-* #,##0.0\ _€_-;\-* #,##0.0\ _€_-;_-* "-"??\ _€_-;_-@_-</c:formatCode>
                <c:ptCount val="1"/>
              </c:numCache>
            </c:numRef>
          </c:xVal>
          <c:yVal>
            <c:numRef>
              <c:f>'MK_Concerné_profil (2)'!$C$31</c:f>
              <c:numCache>
                <c:formatCode>_-* #,##0.0\ _€_-;\-* #,##0.0\ _€_-;_-* "-"??\ _€_-;_-@_-</c:formatCode>
                <c:ptCount val="1"/>
              </c:numCache>
            </c:numRef>
          </c:yVal>
          <c:smooth val="0"/>
        </c:ser>
        <c:ser>
          <c:idx val="31"/>
          <c:order val="31"/>
          <c:tx>
            <c:strRef>
              <c:f>'MK_Concerné_profil (2)'!$A$32</c:f>
              <c:strCache>
                <c:ptCount val="1"/>
              </c:strCache>
            </c:strRef>
          </c:tx>
          <c:spPr>
            <a:ln w="25400" cap="rnd">
              <a:noFill/>
              <a:round/>
            </a:ln>
            <a:effectLst/>
          </c:spPr>
          <c:marker>
            <c:symbol val="diamond"/>
            <c:size val="13"/>
            <c:spPr>
              <a:solidFill>
                <a:srgbClr val="7030A0"/>
              </a:solidFill>
              <a:ln w="9525">
                <a:noFill/>
              </a:ln>
              <a:effectLst/>
            </c:spPr>
          </c:marker>
          <c:dLbls>
            <c:dLbl>
              <c:idx val="0"/>
              <c:layout>
                <c:manualLayout>
                  <c:x val="-0.0893128686402896"/>
                  <c:y val="-0.00150920118196499"/>
                </c:manualLayout>
              </c:layout>
              <c:dLblPos val="r"/>
              <c:showLegendKey val="0"/>
              <c:showVal val="0"/>
              <c:showCatName val="0"/>
              <c:showSerName val="1"/>
              <c:showPercent val="0"/>
              <c:showBubbleSize val="0"/>
              <c:extLst>
                <c:ext xmlns:c15="http://schemas.microsoft.com/office/drawing/2012/chart" uri="{CE6537A1-D6FC-4f65-9D91-7224C49458BB}"/>
              </c:extLst>
            </c:dLbl>
            <c:spPr>
              <a:noFill/>
              <a:ln>
                <a:noFill/>
              </a:ln>
              <a:effectLst/>
            </c:spPr>
            <c:txPr>
              <a:bodyPr rot="0" vert="horz"/>
              <a:lstStyle/>
              <a:p>
                <a:pPr>
                  <a:defRPr/>
                </a:pPr>
                <a:endParaRPr lang="fr-FR"/>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'MK_Concerné_profil (2)'!$B$32</c:f>
              <c:numCache>
                <c:formatCode>_-* #,##0.0\ _€_-;\-* #,##0.0\ _€_-;_-* "-"??\ _€_-;_-@_-</c:formatCode>
                <c:ptCount val="1"/>
              </c:numCache>
            </c:numRef>
          </c:xVal>
          <c:yVal>
            <c:numRef>
              <c:f>'MK_Concerné_profil (2)'!$C$32</c:f>
              <c:numCache>
                <c:formatCode>_-* #,##0.0\ _€_-;\-* #,##0.0\ _€_-;_-* "-"??\ _€_-;_-@_-</c:formatCode>
                <c:ptCount val="1"/>
              </c:numCache>
            </c:numRef>
          </c:yVal>
          <c:smooth val="0"/>
        </c:ser>
        <c:ser>
          <c:idx val="32"/>
          <c:order val="32"/>
          <c:tx>
            <c:strRef>
              <c:f>'MK_Concerné_profil (2)'!$A$33</c:f>
              <c:strCache>
                <c:ptCount val="1"/>
              </c:strCache>
            </c:strRef>
          </c:tx>
          <c:spPr>
            <a:ln w="25400" cap="rnd">
              <a:noFill/>
              <a:round/>
            </a:ln>
            <a:effectLst/>
          </c:spPr>
          <c:marker>
            <c:symbol val="diamond"/>
            <c:size val="13"/>
            <c:spPr>
              <a:solidFill>
                <a:srgbClr val="7030A0"/>
              </a:solidFill>
              <a:ln w="9525">
                <a:noFill/>
              </a:ln>
              <a:effectLst/>
            </c:spPr>
          </c:marker>
          <c:dLbls>
            <c:spPr>
              <a:noFill/>
              <a:ln>
                <a:noFill/>
              </a:ln>
              <a:effectLst/>
            </c:spPr>
            <c:txPr>
              <a:bodyPr rot="0" vert="horz"/>
              <a:lstStyle/>
              <a:p>
                <a:pPr>
                  <a:defRPr/>
                </a:pPr>
                <a:endParaRPr lang="fr-FR"/>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'MK_Concerné_profil (2)'!$B$33</c:f>
              <c:numCache>
                <c:formatCode>_-* #,##0.0\ _€_-;\-* #,##0.0\ _€_-;_-* "-"??\ _€_-;_-@_-</c:formatCode>
                <c:ptCount val="1"/>
              </c:numCache>
            </c:numRef>
          </c:xVal>
          <c:yVal>
            <c:numRef>
              <c:f>'MK_Concerné_profil (2)'!$C$33</c:f>
              <c:numCache>
                <c:formatCode>_-* #,##0.0\ _€_-;\-* #,##0.0\ _€_-;_-* "-"??\ _€_-;_-@_-</c:formatCode>
                <c:ptCount val="1"/>
              </c:numCache>
            </c:numRef>
          </c:yVal>
          <c:smooth val="0"/>
        </c:ser>
        <c:ser>
          <c:idx val="33"/>
          <c:order val="33"/>
          <c:tx>
            <c:strRef>
              <c:f>'MK_Concerné_profil (2)'!$A$34</c:f>
              <c:strCache>
                <c:ptCount val="1"/>
              </c:strCache>
            </c:strRef>
          </c:tx>
          <c:spPr>
            <a:ln w="25400" cap="rnd">
              <a:noFill/>
              <a:round/>
            </a:ln>
            <a:effectLst/>
          </c:spPr>
          <c:marker>
            <c:symbol val="star"/>
            <c:size val="12"/>
            <c:spPr>
              <a:noFill/>
              <a:ln w="9525">
                <a:solidFill>
                  <a:schemeClr val="accent4">
                    <a:lumMod val="50000"/>
                  </a:schemeClr>
                </a:solidFill>
              </a:ln>
              <a:effectLst/>
            </c:spPr>
          </c:marker>
          <c:dLbls>
            <c:dLbl>
              <c:idx val="0"/>
              <c:layout>
                <c:manualLayout>
                  <c:x val="-0.0439368259089971"/>
                  <c:y val="-0.0273436625157453"/>
                </c:manualLayout>
              </c:layout>
              <c:dLblPos val="r"/>
              <c:showLegendKey val="0"/>
              <c:showVal val="0"/>
              <c:showCatName val="0"/>
              <c:showSerName val="1"/>
              <c:showPercent val="0"/>
              <c:showBubbleSize val="0"/>
              <c:extLst>
                <c:ext xmlns:c15="http://schemas.microsoft.com/office/drawing/2012/chart" uri="{CE6537A1-D6FC-4f65-9D91-7224C49458BB}"/>
              </c:extLst>
            </c:dLbl>
            <c:spPr>
              <a:noFill/>
              <a:ln>
                <a:noFill/>
              </a:ln>
              <a:effectLst/>
            </c:spPr>
            <c:txPr>
              <a:bodyPr rot="0" vert="horz"/>
              <a:lstStyle/>
              <a:p>
                <a:pPr>
                  <a:defRPr/>
                </a:pPr>
                <a:endParaRPr lang="fr-FR"/>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'MK_Concerné_profil (2)'!$B$34</c:f>
              <c:numCache>
                <c:formatCode>_-* #,##0.0\ _€_-;\-* #,##0.0\ _€_-;_-* "-"??\ _€_-;_-@_-</c:formatCode>
                <c:ptCount val="1"/>
              </c:numCache>
            </c:numRef>
          </c:xVal>
          <c:yVal>
            <c:numRef>
              <c:f>'MK_Concerné_profil (2)'!$C$34</c:f>
              <c:numCache>
                <c:formatCode>_-* #,##0.0\ _€_-;\-* #,##0.0\ _€_-;_-* "-"??\ _€_-;_-@_-</c:formatCode>
                <c:ptCount val="1"/>
              </c:numCache>
            </c:numRef>
          </c:yVal>
          <c:smooth val="0"/>
        </c:ser>
        <c:ser>
          <c:idx val="34"/>
          <c:order val="34"/>
          <c:tx>
            <c:strRef>
              <c:f>'MK_Concerné_profil (2)'!$A$35</c:f>
              <c:strCache>
                <c:ptCount val="1"/>
              </c:strCache>
            </c:strRef>
          </c:tx>
          <c:spPr>
            <a:ln w="25400" cap="rnd">
              <a:noFill/>
              <a:round/>
            </a:ln>
            <a:effectLst/>
          </c:spPr>
          <c:marker>
            <c:symbol val="star"/>
            <c:size val="10"/>
            <c:spPr>
              <a:noFill/>
              <a:ln w="9525">
                <a:solidFill>
                  <a:srgbClr val="0070C0"/>
                </a:solidFill>
              </a:ln>
              <a:effectLst/>
            </c:spPr>
          </c:marker>
          <c:dLbls>
            <c:spPr>
              <a:noFill/>
              <a:ln>
                <a:noFill/>
              </a:ln>
              <a:effectLst/>
            </c:spPr>
            <c:txPr>
              <a:bodyPr rot="0" vert="horz"/>
              <a:lstStyle/>
              <a:p>
                <a:pPr>
                  <a:defRPr/>
                </a:pPr>
                <a:endParaRPr lang="fr-FR"/>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'MK_Concerné_profil (2)'!$B$35</c:f>
              <c:numCache>
                <c:formatCode>_-* #,##0.0\ _€_-;\-* #,##0.0\ _€_-;_-* "-"??\ _€_-;_-@_-</c:formatCode>
                <c:ptCount val="1"/>
              </c:numCache>
            </c:numRef>
          </c:xVal>
          <c:yVal>
            <c:numRef>
              <c:f>'MK_Concerné_profil (2)'!$C$35</c:f>
              <c:numCache>
                <c:formatCode>_-* #,##0.0\ _€_-;\-* #,##0.0\ _€_-;_-* "-"??\ _€_-;_-@_-</c:formatCode>
                <c:ptCount val="1"/>
              </c:numCache>
            </c:numRef>
          </c:yVal>
          <c:smooth val="0"/>
        </c:ser>
        <c:ser>
          <c:idx val="35"/>
          <c:order val="35"/>
          <c:tx>
            <c:strRef>
              <c:f>'MK_Concerné_profil (2)'!$A$36</c:f>
              <c:strCache>
                <c:ptCount val="1"/>
              </c:strCache>
            </c:strRef>
          </c:tx>
          <c:spPr>
            <a:ln w="25400" cap="rnd">
              <a:noFill/>
              <a:round/>
            </a:ln>
            <a:effectLst/>
          </c:spPr>
          <c:marker>
            <c:symbol val="star"/>
            <c:size val="10"/>
            <c:spPr>
              <a:noFill/>
              <a:ln w="9525">
                <a:solidFill>
                  <a:srgbClr val="0070C0"/>
                </a:solidFill>
              </a:ln>
              <a:effectLst/>
            </c:spPr>
          </c:marker>
          <c:dLbls>
            <c:dLbl>
              <c:idx val="0"/>
              <c:layout>
                <c:manualLayout>
                  <c:x val="-0.0709764693736603"/>
                  <c:y val="0.0155498333233527"/>
                </c:manualLayout>
              </c:layout>
              <c:dLblPos val="r"/>
              <c:showLegendKey val="0"/>
              <c:showVal val="0"/>
              <c:showCatName val="0"/>
              <c:showSerName val="1"/>
              <c:showPercent val="0"/>
              <c:showBubbleSize val="0"/>
              <c:extLst>
                <c:ext xmlns:c15="http://schemas.microsoft.com/office/drawing/2012/chart" uri="{CE6537A1-D6FC-4f65-9D91-7224C49458BB}"/>
              </c:extLst>
            </c:dLbl>
            <c:spPr>
              <a:noFill/>
              <a:ln>
                <a:noFill/>
              </a:ln>
              <a:effectLst/>
            </c:spPr>
            <c:txPr>
              <a:bodyPr rot="0" vert="horz"/>
              <a:lstStyle/>
              <a:p>
                <a:pPr>
                  <a:defRPr/>
                </a:pPr>
                <a:endParaRPr lang="fr-FR"/>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'MK_Concerné_profil (2)'!$B$36</c:f>
              <c:numCache>
                <c:formatCode>_-* #,##0.0\ _€_-;\-* #,##0.0\ _€_-;_-* "-"??\ _€_-;_-@_-</c:formatCode>
                <c:ptCount val="1"/>
              </c:numCache>
            </c:numRef>
          </c:xVal>
          <c:yVal>
            <c:numRef>
              <c:f>'MK_Concerné_profil (2)'!$C$36</c:f>
              <c:numCache>
                <c:formatCode>_-* #,##0.0\ _€_-;\-* #,##0.0\ _€_-;_-* "-"??\ _€_-;_-@_-</c:formatCode>
                <c:ptCount val="1"/>
              </c:numCache>
            </c:numRef>
          </c:yVal>
          <c:smooth val="0"/>
        </c:ser>
        <c:ser>
          <c:idx val="36"/>
          <c:order val="36"/>
          <c:tx>
            <c:strRef>
              <c:f>'MK_Concerné_profil (2)'!$A$37</c:f>
              <c:strCache>
                <c:ptCount val="1"/>
              </c:strCache>
            </c:strRef>
          </c:tx>
          <c:spPr>
            <a:ln w="25400" cap="rnd">
              <a:noFill/>
              <a:round/>
            </a:ln>
            <a:effectLst/>
          </c:spPr>
          <c:marker>
            <c:symbol val="star"/>
            <c:size val="10"/>
            <c:spPr>
              <a:noFill/>
              <a:ln w="9525">
                <a:solidFill>
                  <a:srgbClr val="0070C0"/>
                </a:solidFill>
              </a:ln>
              <a:effectLst/>
            </c:spPr>
          </c:marker>
          <c:dLbls>
            <c:dLbl>
              <c:idx val="0"/>
              <c:layout>
                <c:manualLayout>
                  <c:x val="-0.0604804321449733"/>
                  <c:y val="-0.022885279976201"/>
                </c:manualLayout>
              </c:layout>
              <c:dLblPos val="r"/>
              <c:showLegendKey val="0"/>
              <c:showVal val="0"/>
              <c:showCatName val="0"/>
              <c:showSerName val="1"/>
              <c:showPercent val="0"/>
              <c:showBubbleSize val="0"/>
              <c:extLst>
                <c:ext xmlns:c15="http://schemas.microsoft.com/office/drawing/2012/chart" uri="{CE6537A1-D6FC-4f65-9D91-7224C49458BB}">
                  <c15:layout>
                    <c:manualLayout>
                      <c:w val="9.2834148965856553E-2"/>
                      <c:h val="4.2499486480099574E-2"/>
                    </c:manualLayout>
                  </c15:layout>
                </c:ext>
              </c:extLst>
            </c:dLbl>
            <c:spPr>
              <a:noFill/>
              <a:ln>
                <a:noFill/>
              </a:ln>
              <a:effectLst/>
            </c:spPr>
            <c:txPr>
              <a:bodyPr rot="0" vert="horz"/>
              <a:lstStyle/>
              <a:p>
                <a:pPr>
                  <a:defRPr/>
                </a:pPr>
                <a:endParaRPr lang="fr-FR"/>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'MK_Concerné_profil (2)'!$B$37</c:f>
              <c:numCache>
                <c:formatCode>_-* #,##0.0\ _€_-;\-* #,##0.0\ _€_-;_-* "-"??\ _€_-;_-@_-</c:formatCode>
                <c:ptCount val="1"/>
              </c:numCache>
            </c:numRef>
          </c:xVal>
          <c:yVal>
            <c:numRef>
              <c:f>'MK_Concerné_profil (2)'!$C$37</c:f>
              <c:numCache>
                <c:formatCode>_-* #,##0.0\ _€_-;\-* #,##0.0\ _€_-;_-* "-"??\ _€_-;_-@_-</c:formatCode>
                <c:ptCount val="1"/>
              </c:numCache>
            </c:numRef>
          </c:yVal>
          <c:smooth val="0"/>
        </c:ser>
        <c:ser>
          <c:idx val="37"/>
          <c:order val="37"/>
          <c:tx>
            <c:strRef>
              <c:f>'MK_Concerné_profil (2)'!$A$38</c:f>
              <c:strCache>
                <c:ptCount val="1"/>
              </c:strCache>
            </c:strRef>
          </c:tx>
          <c:spPr>
            <a:ln w="25400" cap="rnd">
              <a:noFill/>
              <a:round/>
            </a:ln>
            <a:effectLst/>
          </c:spPr>
          <c:marker>
            <c:symbol val="star"/>
            <c:size val="10"/>
            <c:spPr>
              <a:noFill/>
              <a:ln w="9525">
                <a:solidFill>
                  <a:srgbClr val="0070C0"/>
                </a:solidFill>
              </a:ln>
              <a:effectLst/>
            </c:spPr>
          </c:marker>
          <c:dLbls>
            <c:spPr>
              <a:noFill/>
              <a:ln>
                <a:noFill/>
              </a:ln>
              <a:effectLst/>
            </c:spPr>
            <c:txPr>
              <a:bodyPr rot="0" vert="horz"/>
              <a:lstStyle/>
              <a:p>
                <a:pPr>
                  <a:defRPr/>
                </a:pPr>
                <a:endParaRPr lang="fr-FR"/>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'MK_Concerné_profil (2)'!$B$38</c:f>
              <c:numCache>
                <c:formatCode>_-* #,##0.0\ _€_-;\-* #,##0.0\ _€_-;_-* "-"??\ _€_-;_-@_-</c:formatCode>
                <c:ptCount val="1"/>
              </c:numCache>
            </c:numRef>
          </c:xVal>
          <c:yVal>
            <c:numRef>
              <c:f>'MK_Concerné_profil (2)'!$C$38</c:f>
              <c:numCache>
                <c:formatCode>_-* #,##0.0\ _€_-;\-* #,##0.0\ _€_-;_-* "-"??\ _€_-;_-@_-</c:formatCode>
                <c:ptCount val="1"/>
              </c:numCache>
            </c:numRef>
          </c:yVal>
          <c:smooth val="0"/>
        </c:ser>
        <c:ser>
          <c:idx val="38"/>
          <c:order val="38"/>
          <c:tx>
            <c:strRef>
              <c:f>'MK_Concerné_profil (2)'!$A$39</c:f>
              <c:strCache>
                <c:ptCount val="1"/>
              </c:strCache>
            </c:strRef>
          </c:tx>
          <c:spPr>
            <a:ln w="25400" cap="rnd">
              <a:noFill/>
              <a:round/>
            </a:ln>
            <a:effectLst/>
          </c:spPr>
          <c:marker>
            <c:symbol val="star"/>
            <c:size val="10"/>
            <c:spPr>
              <a:noFill/>
              <a:ln w="9525">
                <a:solidFill>
                  <a:srgbClr val="0070C0"/>
                </a:solidFill>
              </a:ln>
              <a:effectLst/>
            </c:spPr>
          </c:marker>
          <c:dLbls>
            <c:spPr>
              <a:noFill/>
              <a:ln>
                <a:noFill/>
              </a:ln>
              <a:effectLst/>
            </c:spPr>
            <c:txPr>
              <a:bodyPr rot="0" vert="horz"/>
              <a:lstStyle/>
              <a:p>
                <a:pPr>
                  <a:defRPr/>
                </a:pPr>
                <a:endParaRPr lang="fr-FR"/>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'MK_Concerné_profil (2)'!$B$39</c:f>
              <c:numCache>
                <c:formatCode>_-* #,##0.0\ _€_-;\-* #,##0.0\ _€_-;_-* "-"??\ _€_-;_-@_-</c:formatCode>
                <c:ptCount val="1"/>
              </c:numCache>
            </c:numRef>
          </c:xVal>
          <c:yVal>
            <c:numRef>
              <c:f>'MK_Concerné_profil (2)'!$C$39</c:f>
              <c:numCache>
                <c:formatCode>_-* #,##0.0\ _€_-;\-* #,##0.0\ _€_-;_-* "-"??\ _€_-;_-@_-</c:formatCode>
                <c:ptCount val="1"/>
              </c:numCache>
            </c:numRef>
          </c:yVal>
          <c:smooth val="0"/>
        </c:ser>
        <c:ser>
          <c:idx val="39"/>
          <c:order val="39"/>
          <c:tx>
            <c:strRef>
              <c:f>'MK_Concerné_profil (2)'!$A$40</c:f>
              <c:strCache>
                <c:ptCount val="1"/>
              </c:strCache>
            </c:strRef>
          </c:tx>
          <c:spPr>
            <a:ln w="25400" cap="rnd">
              <a:noFill/>
              <a:round/>
            </a:ln>
            <a:effectLst/>
          </c:spPr>
          <c:marker>
            <c:symbol val="circle"/>
            <c:size val="14"/>
            <c:spPr>
              <a:solidFill>
                <a:schemeClr val="accent4">
                  <a:lumMod val="70000"/>
                  <a:lumOff val="30000"/>
                </a:schemeClr>
              </a:solidFill>
              <a:ln w="9525">
                <a:solidFill>
                  <a:schemeClr val="accent4">
                    <a:lumMod val="70000"/>
                    <a:lumOff val="30000"/>
                  </a:schemeClr>
                </a:solidFill>
              </a:ln>
              <a:effectLst/>
            </c:spPr>
          </c:marker>
          <c:dLbls>
            <c:spPr>
              <a:noFill/>
              <a:ln>
                <a:noFill/>
              </a:ln>
              <a:effectLst/>
            </c:spPr>
            <c:txPr>
              <a:bodyPr rot="0" vert="horz"/>
              <a:lstStyle/>
              <a:p>
                <a:pPr>
                  <a:defRPr/>
                </a:pPr>
                <a:endParaRPr lang="fr-FR"/>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'MK_Concerné_profil (2)'!$B$40</c:f>
              <c:numCache>
                <c:formatCode>_-* #,##0.0\ _€_-;\-* #,##0.0\ _€_-;_-* "-"??\ _€_-;_-@_-</c:formatCode>
                <c:ptCount val="1"/>
              </c:numCache>
            </c:numRef>
          </c:xVal>
          <c:yVal>
            <c:numRef>
              <c:f>'MK_Concerné_profil (2)'!$C$40</c:f>
              <c:numCache>
                <c:formatCode>_-* #,##0.0\ _€_-;\-* #,##0.0\ _€_-;_-* "-"??\ _€_-;_-@_-</c:formatCode>
                <c:ptCount val="1"/>
              </c:numCache>
            </c:numRef>
          </c:yVal>
          <c:smooth val="0"/>
        </c:ser>
        <c:ser>
          <c:idx val="40"/>
          <c:order val="40"/>
          <c:tx>
            <c:strRef>
              <c:f>'MK_Concerné_profil (2)'!$A$43</c:f>
              <c:strCache>
                <c:ptCount val="1"/>
                <c:pt idx="0">
                  <c:v>Moyenne</c:v>
                </c:pt>
              </c:strCache>
            </c:strRef>
          </c:tx>
          <c:spPr>
            <a:ln w="19050">
              <a:noFill/>
            </a:ln>
          </c:spPr>
          <c:marker>
            <c:symbol val="circle"/>
            <c:size val="9"/>
            <c:spPr>
              <a:solidFill>
                <a:schemeClr val="tx1"/>
              </a:solidFill>
              <a:ln>
                <a:noFill/>
              </a:ln>
            </c:spPr>
          </c:marker>
          <c:dLbls>
            <c:dLbl>
              <c:idx val="0"/>
              <c:layout>
                <c:manualLayout>
                  <c:x val="-0.00555803431771468"/>
                  <c:y val="-0.0364323001570188"/>
                </c:manualLayout>
              </c:layout>
              <c:spPr>
                <a:noFill/>
                <a:ln>
                  <a:noFill/>
                </a:ln>
                <a:effectLst/>
              </c:spPr>
              <c:txPr>
                <a:bodyPr wrap="square" lIns="38100" tIns="19050" rIns="38100" bIns="19050" anchor="ctr">
                  <a:spAutoFit/>
                </a:bodyPr>
                <a:lstStyle/>
                <a:p>
                  <a:pPr>
                    <a:defRPr>
                      <a:solidFill>
                        <a:schemeClr val="tx1"/>
                      </a:solidFill>
                    </a:defRPr>
                  </a:pPr>
                  <a:endParaRPr lang="fr-FR"/>
                </a:p>
              </c:txPr>
              <c:dLblPos val="r"/>
              <c:showLegendKey val="0"/>
              <c:showVal val="0"/>
              <c:showCatName val="0"/>
              <c:showSerName val="1"/>
              <c:showPercent val="0"/>
              <c:showBubbleSize val="0"/>
              <c:extLst>
                <c:ext xmlns:c15="http://schemas.microsoft.com/office/drawing/2012/chart" uri="{CE6537A1-D6FC-4f65-9D91-7224C49458BB}"/>
              </c:extLst>
            </c:dLbl>
            <c:spPr>
              <a:noFill/>
              <a:ln>
                <a:noFill/>
              </a:ln>
              <a:effectLst/>
            </c:spPr>
            <c:txPr>
              <a:bodyPr wrap="square" lIns="38100" tIns="19050" rIns="38100" bIns="19050" anchor="ctr">
                <a:spAutoFit/>
              </a:bodyPr>
              <a:lstStyle/>
              <a:p>
                <a:pPr>
                  <a:defRPr>
                    <a:solidFill>
                      <a:srgbClr val="00B050"/>
                    </a:solidFill>
                  </a:defRPr>
                </a:pPr>
                <a:endParaRPr lang="fr-FR"/>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'MK_Concerné_profil (2)'!$B$43</c:f>
              <c:numCache>
                <c:formatCode>_-* #,##0.000\ _€_-;\-* #,##0.000\ _€_-;_-* "-"??\ _€_-;_-@_-</c:formatCode>
                <c:ptCount val="1"/>
                <c:pt idx="0">
                  <c:v>48.76428571428571</c:v>
                </c:pt>
              </c:numCache>
            </c:numRef>
          </c:xVal>
          <c:yVal>
            <c:numRef>
              <c:f>'MK_Concerné_profil (2)'!$C$43</c:f>
              <c:numCache>
                <c:formatCode>_-* #,##0.000\ _€_-;\-* #,##0.000\ _€_-;_-* "-"??\ _€_-;_-@_-</c:formatCode>
                <c:ptCount val="1"/>
                <c:pt idx="0">
                  <c:v>37.28571428571428</c:v>
                </c:pt>
              </c:numCache>
            </c:numRef>
          </c:yVal>
          <c:smooth val="0"/>
        </c:ser>
        <c:dLbls>
          <c:dLblPos val="t"/>
          <c:showLegendKey val="0"/>
          <c:showVal val="1"/>
          <c:showCatName val="0"/>
          <c:showSerName val="0"/>
          <c:showPercent val="0"/>
          <c:showBubbleSize val="0"/>
        </c:dLbls>
        <c:axId val="-2112039224"/>
        <c:axId val="-2112035736"/>
      </c:scatterChart>
      <c:valAx>
        <c:axId val="-2112039224"/>
        <c:scaling>
          <c:orientation val="minMax"/>
          <c:max val="85.0"/>
          <c:min val="22.0"/>
        </c:scaling>
        <c:delete val="0"/>
        <c:axPos val="b"/>
        <c:numFmt formatCode="_-* #,##0.0\ _€_-;\-* #,##0.0\ _€_-;_-* &quot;-&quot;??\ _€_-;_-@_-" sourceLinked="1"/>
        <c:majorTickMark val="none"/>
        <c:minorTickMark val="none"/>
        <c:tickLblPos val="none"/>
        <c:spPr>
          <a:noFill/>
          <a:ln w="9525" cap="flat" cmpd="sng" algn="ctr">
            <a:solidFill>
              <a:schemeClr val="tx1"/>
            </a:solidFill>
            <a:round/>
            <a:headEnd type="none" w="med" len="med"/>
            <a:tailEnd type="arrow" w="med" len="med"/>
          </a:ln>
          <a:effectLst/>
        </c:spPr>
        <c:txPr>
          <a:bodyPr rot="-60000000" vert="horz"/>
          <a:lstStyle/>
          <a:p>
            <a:pPr>
              <a:defRPr/>
            </a:pPr>
            <a:endParaRPr lang="fr-FR"/>
          </a:p>
        </c:txPr>
        <c:crossAx val="-2112035736"/>
        <c:crossesAt val="37.286"/>
        <c:crossBetween val="midCat"/>
        <c:majorUnit val="0.5"/>
      </c:valAx>
      <c:valAx>
        <c:axId val="-2112035736"/>
        <c:scaling>
          <c:orientation val="minMax"/>
          <c:max val="60.0"/>
          <c:min val="17.0"/>
        </c:scaling>
        <c:delete val="0"/>
        <c:axPos val="l"/>
        <c:numFmt formatCode="_-* #,##0.0\ _€_-;\-* #,##0.0\ _€_-;_-* &quot;-&quot;??\ _€_-;_-@_-" sourceLinked="1"/>
        <c:majorTickMark val="none"/>
        <c:minorTickMark val="none"/>
        <c:tickLblPos val="none"/>
        <c:spPr>
          <a:noFill/>
          <a:ln w="9525" cap="flat" cmpd="sng" algn="ctr">
            <a:solidFill>
              <a:schemeClr val="tx1"/>
            </a:solidFill>
            <a:round/>
            <a:headEnd type="none" w="med" len="med"/>
            <a:tailEnd type="arrow" w="med" len="med"/>
          </a:ln>
          <a:effectLst/>
        </c:spPr>
        <c:txPr>
          <a:bodyPr rot="-60000000" vert="horz"/>
          <a:lstStyle/>
          <a:p>
            <a:pPr>
              <a:defRPr/>
            </a:pPr>
            <a:endParaRPr lang="fr-FR"/>
          </a:p>
        </c:txPr>
        <c:crossAx val="-2112039224"/>
        <c:crossesAt val="48.764"/>
        <c:crossBetween val="midCat"/>
        <c:majorUnit val="0.5"/>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100">
          <a:latin typeface="Arial Narrow" panose="020B0606020202030204" pitchFamily="34" charset="0"/>
        </a:defRPr>
      </a:pPr>
      <a:endParaRPr lang="fr-FR"/>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ca-ES" sz="1200" dirty="0" smtClean="0">
                <a:solidFill>
                  <a:srgbClr val="FF0000"/>
                </a:solidFill>
              </a:rPr>
              <a:t>VOIES D’ACCÈS</a:t>
            </a:r>
            <a:endParaRPr lang="ca-ES" sz="1200" dirty="0">
              <a:solidFill>
                <a:srgbClr val="FF0000"/>
              </a:solidFill>
            </a:endParaRPr>
          </a:p>
        </c:rich>
      </c:tx>
      <c:layout/>
      <c:overlay val="0"/>
    </c:title>
    <c:autoTitleDeleted val="0"/>
    <c:plotArea>
      <c:layout/>
      <c:barChart>
        <c:barDir val="bar"/>
        <c:grouping val="clustered"/>
        <c:varyColors val="0"/>
        <c:ser>
          <c:idx val="0"/>
          <c:order val="0"/>
          <c:tx>
            <c:strRef>
              <c:f>Hoja1!$H$13:$H$14</c:f>
              <c:strCache>
                <c:ptCount val="1"/>
                <c:pt idx="0">
                  <c:v>2002 %</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Hoja1!$G$15:$G$18</c:f>
              <c:strCache>
                <c:ptCount val="4"/>
                <c:pt idx="0">
                  <c:v>Forcée depuis dénonce</c:v>
                </c:pt>
                <c:pt idx="1">
                  <c:v>Communication confidentielle</c:v>
                </c:pt>
                <c:pt idx="2">
                  <c:v>Demande volontaire induit</c:v>
                </c:pt>
                <c:pt idx="3">
                  <c:v>Demande volontaire spontané</c:v>
                </c:pt>
              </c:strCache>
            </c:strRef>
          </c:cat>
          <c:val>
            <c:numRef>
              <c:f>Hoja1!$H$15:$H$18</c:f>
              <c:numCache>
                <c:formatCode>0</c:formatCode>
                <c:ptCount val="4"/>
                <c:pt idx="0">
                  <c:v>3.0</c:v>
                </c:pt>
                <c:pt idx="1">
                  <c:v>8.0</c:v>
                </c:pt>
                <c:pt idx="2">
                  <c:v>20.0</c:v>
                </c:pt>
                <c:pt idx="3">
                  <c:v>69.0</c:v>
                </c:pt>
              </c:numCache>
            </c:numRef>
          </c:val>
          <c:extLst xmlns:c16r2="http://schemas.microsoft.com/office/drawing/2015/06/chart">
            <c:ext xmlns:c16="http://schemas.microsoft.com/office/drawing/2014/chart" uri="{C3380CC4-5D6E-409C-BE32-E72D297353CC}">
              <c16:uniqueId val="{00000000-059C-4697-85F0-91AA356FE42A}"/>
            </c:ext>
          </c:extLst>
        </c:ser>
        <c:ser>
          <c:idx val="1"/>
          <c:order val="1"/>
          <c:tx>
            <c:strRef>
              <c:f>Hoja1!$I$13:$I$14</c:f>
              <c:strCache>
                <c:ptCount val="1"/>
                <c:pt idx="0">
                  <c:v>2008 %</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Hoja1!$G$15:$G$18</c:f>
              <c:strCache>
                <c:ptCount val="4"/>
                <c:pt idx="0">
                  <c:v>Forcée depuis dénonce</c:v>
                </c:pt>
                <c:pt idx="1">
                  <c:v>Communication confidentielle</c:v>
                </c:pt>
                <c:pt idx="2">
                  <c:v>Demande volontaire induit</c:v>
                </c:pt>
                <c:pt idx="3">
                  <c:v>Demande volontaire spontané</c:v>
                </c:pt>
              </c:strCache>
            </c:strRef>
          </c:cat>
          <c:val>
            <c:numRef>
              <c:f>Hoja1!$I$15:$I$18</c:f>
              <c:numCache>
                <c:formatCode>0</c:formatCode>
                <c:ptCount val="4"/>
                <c:pt idx="0">
                  <c:v>1.0</c:v>
                </c:pt>
                <c:pt idx="1">
                  <c:v>4.0</c:v>
                </c:pt>
                <c:pt idx="2">
                  <c:v>11.0</c:v>
                </c:pt>
                <c:pt idx="3">
                  <c:v>84.0</c:v>
                </c:pt>
              </c:numCache>
            </c:numRef>
          </c:val>
          <c:extLst xmlns:c16r2="http://schemas.microsoft.com/office/drawing/2015/06/chart">
            <c:ext xmlns:c16="http://schemas.microsoft.com/office/drawing/2014/chart" uri="{C3380CC4-5D6E-409C-BE32-E72D297353CC}">
              <c16:uniqueId val="{00000001-059C-4697-85F0-91AA356FE42A}"/>
            </c:ext>
          </c:extLst>
        </c:ser>
        <c:dLbls>
          <c:showLegendKey val="0"/>
          <c:showVal val="1"/>
          <c:showCatName val="0"/>
          <c:showSerName val="0"/>
          <c:showPercent val="0"/>
          <c:showBubbleSize val="0"/>
        </c:dLbls>
        <c:gapWidth val="150"/>
        <c:overlap val="-25"/>
        <c:axId val="-2109145336"/>
        <c:axId val="-2109139128"/>
      </c:barChart>
      <c:catAx>
        <c:axId val="-2109145336"/>
        <c:scaling>
          <c:orientation val="minMax"/>
        </c:scaling>
        <c:delete val="0"/>
        <c:axPos val="l"/>
        <c:numFmt formatCode="General" sourceLinked="0"/>
        <c:majorTickMark val="none"/>
        <c:minorTickMark val="none"/>
        <c:tickLblPos val="nextTo"/>
        <c:crossAx val="-2109139128"/>
        <c:crosses val="autoZero"/>
        <c:auto val="1"/>
        <c:lblAlgn val="ctr"/>
        <c:lblOffset val="100"/>
        <c:noMultiLvlLbl val="0"/>
      </c:catAx>
      <c:valAx>
        <c:axId val="-2109139128"/>
        <c:scaling>
          <c:orientation val="minMax"/>
        </c:scaling>
        <c:delete val="1"/>
        <c:axPos val="b"/>
        <c:numFmt formatCode="0" sourceLinked="1"/>
        <c:majorTickMark val="out"/>
        <c:minorTickMark val="none"/>
        <c:tickLblPos val="none"/>
        <c:crossAx val="-2109145336"/>
        <c:crosses val="autoZero"/>
        <c:crossBetween val="between"/>
      </c:valAx>
      <c:spPr>
        <a:noFill/>
        <a:ln w="25400">
          <a:noFill/>
        </a:ln>
      </c:spPr>
    </c:plotArea>
    <c:legend>
      <c:legendPos val="t"/>
      <c:layout/>
      <c:overlay val="0"/>
    </c:legend>
    <c:plotVisOnly val="1"/>
    <c:dispBlanksAs val="gap"/>
    <c:showDLblsOverMax val="0"/>
  </c:chart>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ca-ES" sz="1200" dirty="0" smtClean="0">
                <a:solidFill>
                  <a:srgbClr val="FF0000"/>
                </a:solidFill>
              </a:rPr>
              <a:t>RAISON DE LA DEMANDE</a:t>
            </a:r>
            <a:endParaRPr lang="ca-ES" sz="1200" dirty="0">
              <a:solidFill>
                <a:srgbClr val="FF0000"/>
              </a:solidFill>
            </a:endParaRPr>
          </a:p>
        </c:rich>
      </c:tx>
      <c:layout/>
      <c:overlay val="0"/>
    </c:title>
    <c:autoTitleDeleted val="0"/>
    <c:plotArea>
      <c:layout/>
      <c:barChart>
        <c:barDir val="bar"/>
        <c:grouping val="clustered"/>
        <c:varyColors val="0"/>
        <c:ser>
          <c:idx val="0"/>
          <c:order val="0"/>
          <c:tx>
            <c:strRef>
              <c:f>Hoja1!$H$32:$H$33</c:f>
              <c:strCache>
                <c:ptCount val="1"/>
                <c:pt idx="0">
                  <c:v>2002 %</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Hoja1!$G$34:$G$36</c:f>
              <c:strCache>
                <c:ptCount val="3"/>
                <c:pt idx="0">
                  <c:v>Troubles mentaux</c:v>
                </c:pt>
                <c:pt idx="1">
                  <c:v>Alcool</c:v>
                </c:pt>
                <c:pt idx="2">
                  <c:v>Autres drogues</c:v>
                </c:pt>
              </c:strCache>
            </c:strRef>
          </c:cat>
          <c:val>
            <c:numRef>
              <c:f>Hoja1!$H$34:$H$36</c:f>
              <c:numCache>
                <c:formatCode>0</c:formatCode>
                <c:ptCount val="3"/>
                <c:pt idx="0">
                  <c:v>60.0</c:v>
                </c:pt>
                <c:pt idx="1">
                  <c:v>26.0</c:v>
                </c:pt>
                <c:pt idx="2">
                  <c:v>14.0</c:v>
                </c:pt>
              </c:numCache>
            </c:numRef>
          </c:val>
          <c:extLst xmlns:c16r2="http://schemas.microsoft.com/office/drawing/2015/06/chart">
            <c:ext xmlns:c16="http://schemas.microsoft.com/office/drawing/2014/chart" uri="{C3380CC4-5D6E-409C-BE32-E72D297353CC}">
              <c16:uniqueId val="{00000000-E62A-4685-88FE-B02EFE4F7DE6}"/>
            </c:ext>
          </c:extLst>
        </c:ser>
        <c:ser>
          <c:idx val="1"/>
          <c:order val="1"/>
          <c:tx>
            <c:strRef>
              <c:f>Hoja1!$I$32:$I$33</c:f>
              <c:strCache>
                <c:ptCount val="1"/>
                <c:pt idx="0">
                  <c:v>2008 %</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Hoja1!$G$34:$G$36</c:f>
              <c:strCache>
                <c:ptCount val="3"/>
                <c:pt idx="0">
                  <c:v>Troubles mentaux</c:v>
                </c:pt>
                <c:pt idx="1">
                  <c:v>Alcool</c:v>
                </c:pt>
                <c:pt idx="2">
                  <c:v>Autres drogues</c:v>
                </c:pt>
              </c:strCache>
            </c:strRef>
          </c:cat>
          <c:val>
            <c:numRef>
              <c:f>Hoja1!$I$34:$I$36</c:f>
              <c:numCache>
                <c:formatCode>0</c:formatCode>
                <c:ptCount val="3"/>
                <c:pt idx="0">
                  <c:v>79.0</c:v>
                </c:pt>
                <c:pt idx="1">
                  <c:v>14.0</c:v>
                </c:pt>
                <c:pt idx="2">
                  <c:v>7.0</c:v>
                </c:pt>
              </c:numCache>
            </c:numRef>
          </c:val>
          <c:extLst xmlns:c16r2="http://schemas.microsoft.com/office/drawing/2015/06/chart">
            <c:ext xmlns:c16="http://schemas.microsoft.com/office/drawing/2014/chart" uri="{C3380CC4-5D6E-409C-BE32-E72D297353CC}">
              <c16:uniqueId val="{00000001-E62A-4685-88FE-B02EFE4F7DE6}"/>
            </c:ext>
          </c:extLst>
        </c:ser>
        <c:dLbls>
          <c:showLegendKey val="0"/>
          <c:showVal val="1"/>
          <c:showCatName val="0"/>
          <c:showSerName val="0"/>
          <c:showPercent val="0"/>
          <c:showBubbleSize val="0"/>
        </c:dLbls>
        <c:gapWidth val="150"/>
        <c:overlap val="-25"/>
        <c:axId val="-2099462024"/>
        <c:axId val="-2099677048"/>
      </c:barChart>
      <c:catAx>
        <c:axId val="-2099462024"/>
        <c:scaling>
          <c:orientation val="minMax"/>
        </c:scaling>
        <c:delete val="0"/>
        <c:axPos val="l"/>
        <c:numFmt formatCode="General" sourceLinked="0"/>
        <c:majorTickMark val="none"/>
        <c:minorTickMark val="none"/>
        <c:tickLblPos val="nextTo"/>
        <c:crossAx val="-2099677048"/>
        <c:crosses val="autoZero"/>
        <c:auto val="1"/>
        <c:lblAlgn val="ctr"/>
        <c:lblOffset val="100"/>
        <c:noMultiLvlLbl val="0"/>
      </c:catAx>
      <c:valAx>
        <c:axId val="-2099677048"/>
        <c:scaling>
          <c:orientation val="minMax"/>
        </c:scaling>
        <c:delete val="1"/>
        <c:axPos val="b"/>
        <c:numFmt formatCode="0" sourceLinked="1"/>
        <c:majorTickMark val="out"/>
        <c:minorTickMark val="none"/>
        <c:tickLblPos val="none"/>
        <c:crossAx val="-2099462024"/>
        <c:crosses val="autoZero"/>
        <c:crossBetween val="between"/>
      </c:valAx>
    </c:plotArea>
    <c:legend>
      <c:legendPos val="t"/>
      <c:layout/>
      <c:overlay val="0"/>
    </c:legend>
    <c:plotVisOnly val="1"/>
    <c:dispBlanksAs val="gap"/>
    <c:showDLblsOverMax val="0"/>
  </c:chart>
  <c:externalData r:id="rId1">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fr-FR" sz="1200" noProof="0" dirty="0" smtClean="0">
                <a:solidFill>
                  <a:srgbClr val="FF0000"/>
                </a:solidFill>
              </a:rPr>
              <a:t>SITUATION DE TRAVAIL</a:t>
            </a:r>
            <a:endParaRPr lang="fr-FR" sz="1200" noProof="0" dirty="0">
              <a:solidFill>
                <a:srgbClr val="FF0000"/>
              </a:solidFill>
            </a:endParaRPr>
          </a:p>
        </c:rich>
      </c:tx>
      <c:layout/>
      <c:overlay val="0"/>
    </c:title>
    <c:autoTitleDeleted val="0"/>
    <c:plotArea>
      <c:layout/>
      <c:barChart>
        <c:barDir val="bar"/>
        <c:grouping val="clustered"/>
        <c:varyColors val="0"/>
        <c:ser>
          <c:idx val="0"/>
          <c:order val="0"/>
          <c:tx>
            <c:strRef>
              <c:f>Hoja1!$H$3:$H$4</c:f>
              <c:strCache>
                <c:ptCount val="1"/>
                <c:pt idx="0">
                  <c:v>2002 %</c:v>
                </c:pt>
              </c:strCache>
            </c:strRef>
          </c:tx>
          <c:invertIfNegative val="0"/>
          <c:cat>
            <c:strRef>
              <c:f>Hoja1!$G$5:$G$9</c:f>
              <c:strCache>
                <c:ptCount val="5"/>
                <c:pt idx="0">
                  <c:v>À la retraite</c:v>
                </c:pt>
                <c:pt idx="1">
                  <c:v>Chômage</c:v>
                </c:pt>
                <c:pt idx="2">
                  <c:v>Incapacité permanente</c:v>
                </c:pt>
                <c:pt idx="3">
                  <c:v>Maladie congé</c:v>
                </c:pt>
                <c:pt idx="4">
                  <c:v>Active</c:v>
                </c:pt>
              </c:strCache>
            </c:strRef>
          </c:cat>
          <c:val>
            <c:numRef>
              <c:f>Hoja1!$H$5:$H$9</c:f>
              <c:numCache>
                <c:formatCode>General</c:formatCode>
                <c:ptCount val="5"/>
                <c:pt idx="0">
                  <c:v>2.0</c:v>
                </c:pt>
                <c:pt idx="1">
                  <c:v>4.0</c:v>
                </c:pt>
                <c:pt idx="2">
                  <c:v>5.0</c:v>
                </c:pt>
                <c:pt idx="3">
                  <c:v>16.0</c:v>
                </c:pt>
                <c:pt idx="4">
                  <c:v>73.0</c:v>
                </c:pt>
              </c:numCache>
            </c:numRef>
          </c:val>
        </c:ser>
        <c:ser>
          <c:idx val="1"/>
          <c:order val="1"/>
          <c:tx>
            <c:strRef>
              <c:f>Hoja1!$I$3:$I$4</c:f>
              <c:strCache>
                <c:ptCount val="1"/>
                <c:pt idx="0">
                  <c:v>2008 %</c:v>
                </c:pt>
              </c:strCache>
            </c:strRef>
          </c:tx>
          <c:invertIfNegative val="0"/>
          <c:cat>
            <c:strRef>
              <c:f>Hoja1!$G$5:$G$9</c:f>
              <c:strCache>
                <c:ptCount val="5"/>
                <c:pt idx="0">
                  <c:v>À la retraite</c:v>
                </c:pt>
                <c:pt idx="1">
                  <c:v>Chômage</c:v>
                </c:pt>
                <c:pt idx="2">
                  <c:v>Incapacité permanente</c:v>
                </c:pt>
                <c:pt idx="3">
                  <c:v>Maladie congé</c:v>
                </c:pt>
                <c:pt idx="4">
                  <c:v>Active</c:v>
                </c:pt>
              </c:strCache>
            </c:strRef>
          </c:cat>
          <c:val>
            <c:numRef>
              <c:f>Hoja1!$I$5:$I$9</c:f>
              <c:numCache>
                <c:formatCode>General</c:formatCode>
                <c:ptCount val="5"/>
                <c:pt idx="0">
                  <c:v>2.0</c:v>
                </c:pt>
                <c:pt idx="1">
                  <c:v>4.0</c:v>
                </c:pt>
                <c:pt idx="2">
                  <c:v>4.0</c:v>
                </c:pt>
                <c:pt idx="3">
                  <c:v>7.0</c:v>
                </c:pt>
                <c:pt idx="4">
                  <c:v>83.0</c:v>
                </c:pt>
              </c:numCache>
            </c:numRef>
          </c:val>
        </c:ser>
        <c:dLbls>
          <c:showLegendKey val="0"/>
          <c:showVal val="1"/>
          <c:showCatName val="0"/>
          <c:showSerName val="0"/>
          <c:showPercent val="0"/>
          <c:showBubbleSize val="0"/>
        </c:dLbls>
        <c:gapWidth val="150"/>
        <c:overlap val="-25"/>
        <c:axId val="-2109103416"/>
        <c:axId val="-2109051624"/>
      </c:barChart>
      <c:catAx>
        <c:axId val="-2109103416"/>
        <c:scaling>
          <c:orientation val="minMax"/>
        </c:scaling>
        <c:delete val="0"/>
        <c:axPos val="l"/>
        <c:majorTickMark val="none"/>
        <c:minorTickMark val="none"/>
        <c:tickLblPos val="nextTo"/>
        <c:crossAx val="-2109051624"/>
        <c:crosses val="autoZero"/>
        <c:auto val="1"/>
        <c:lblAlgn val="ctr"/>
        <c:lblOffset val="100"/>
        <c:noMultiLvlLbl val="0"/>
      </c:catAx>
      <c:valAx>
        <c:axId val="-2109051624"/>
        <c:scaling>
          <c:orientation val="minMax"/>
        </c:scaling>
        <c:delete val="1"/>
        <c:axPos val="b"/>
        <c:numFmt formatCode="General" sourceLinked="1"/>
        <c:majorTickMark val="none"/>
        <c:minorTickMark val="none"/>
        <c:tickLblPos val="none"/>
        <c:crossAx val="-2109103416"/>
        <c:crosses val="autoZero"/>
        <c:crossBetween val="between"/>
      </c:valAx>
    </c:plotArea>
    <c:legend>
      <c:legendPos val="t"/>
      <c:layout/>
      <c:overlay val="0"/>
    </c:legend>
    <c:plotVisOnly val="1"/>
    <c:dispBlanksAs val="gap"/>
    <c:showDLblsOverMax val="0"/>
  </c:chart>
  <c:externalData r:id="rId1">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fr-FR" sz="1200" noProof="0" dirty="0" smtClean="0">
                <a:solidFill>
                  <a:srgbClr val="FF0000"/>
                </a:solidFill>
              </a:rPr>
              <a:t>Évolution des troubles</a:t>
            </a:r>
            <a:r>
              <a:rPr lang="fr-FR" sz="1200" baseline="0" noProof="0" dirty="0" smtClean="0">
                <a:solidFill>
                  <a:srgbClr val="FF0000"/>
                </a:solidFill>
              </a:rPr>
              <a:t> mentaux et des addictions </a:t>
            </a:r>
            <a:endParaRPr lang="fr-FR" sz="1200" noProof="0" dirty="0">
              <a:solidFill>
                <a:srgbClr val="FF0000"/>
              </a:solidFill>
            </a:endParaRPr>
          </a:p>
        </c:rich>
      </c:tx>
      <c:layout>
        <c:manualLayout>
          <c:xMode val="edge"/>
          <c:yMode val="edge"/>
          <c:x val="0.166473252699083"/>
          <c:y val="0.027777777777778"/>
        </c:manualLayout>
      </c:layout>
      <c:overlay val="0"/>
    </c:title>
    <c:autoTitleDeleted val="0"/>
    <c:plotArea>
      <c:layout/>
      <c:barChart>
        <c:barDir val="col"/>
        <c:grouping val="percentStacked"/>
        <c:varyColors val="0"/>
        <c:ser>
          <c:idx val="0"/>
          <c:order val="0"/>
          <c:tx>
            <c:strRef>
              <c:f>Hoja2!$A$5</c:f>
              <c:strCache>
                <c:ptCount val="1"/>
                <c:pt idx="0">
                  <c:v>Autres drogues</c:v>
                </c:pt>
              </c:strCache>
            </c:strRef>
          </c:tx>
          <c:invertIfNegative val="0"/>
          <c:cat>
            <c:strRef>
              <c:f>Hoja2!$B$4:$F$4</c:f>
              <c:strCache>
                <c:ptCount val="5"/>
                <c:pt idx="0">
                  <c:v>1998-2000</c:v>
                </c:pt>
                <c:pt idx="1">
                  <c:v>2001-2003</c:v>
                </c:pt>
                <c:pt idx="2">
                  <c:v>2004-2006</c:v>
                </c:pt>
                <c:pt idx="3">
                  <c:v>2007-2009</c:v>
                </c:pt>
                <c:pt idx="4">
                  <c:v>2010-2012</c:v>
                </c:pt>
              </c:strCache>
            </c:strRef>
          </c:cat>
          <c:val>
            <c:numRef>
              <c:f>Hoja2!$B$5:$F$5</c:f>
              <c:numCache>
                <c:formatCode>General</c:formatCode>
                <c:ptCount val="5"/>
                <c:pt idx="0">
                  <c:v>20.0</c:v>
                </c:pt>
                <c:pt idx="1">
                  <c:v>15.0</c:v>
                </c:pt>
                <c:pt idx="2">
                  <c:v>10.0</c:v>
                </c:pt>
                <c:pt idx="3">
                  <c:v>8.0</c:v>
                </c:pt>
                <c:pt idx="4">
                  <c:v>5.0</c:v>
                </c:pt>
              </c:numCache>
            </c:numRef>
          </c:val>
          <c:extLst xmlns:c16r2="http://schemas.microsoft.com/office/drawing/2015/06/chart">
            <c:ext xmlns:c16="http://schemas.microsoft.com/office/drawing/2014/chart" uri="{C3380CC4-5D6E-409C-BE32-E72D297353CC}">
              <c16:uniqueId val="{00000000-1FD7-4B45-974D-37F304702760}"/>
            </c:ext>
          </c:extLst>
        </c:ser>
        <c:ser>
          <c:idx val="1"/>
          <c:order val="1"/>
          <c:tx>
            <c:strRef>
              <c:f>Hoja2!$A$6</c:f>
              <c:strCache>
                <c:ptCount val="1"/>
                <c:pt idx="0">
                  <c:v>Alcoolisme</c:v>
                </c:pt>
              </c:strCache>
            </c:strRef>
          </c:tx>
          <c:invertIfNegative val="0"/>
          <c:cat>
            <c:strRef>
              <c:f>Hoja2!$B$4:$F$4</c:f>
              <c:strCache>
                <c:ptCount val="5"/>
                <c:pt idx="0">
                  <c:v>1998-2000</c:v>
                </c:pt>
                <c:pt idx="1">
                  <c:v>2001-2003</c:v>
                </c:pt>
                <c:pt idx="2">
                  <c:v>2004-2006</c:v>
                </c:pt>
                <c:pt idx="3">
                  <c:v>2007-2009</c:v>
                </c:pt>
                <c:pt idx="4">
                  <c:v>2010-2012</c:v>
                </c:pt>
              </c:strCache>
            </c:strRef>
          </c:cat>
          <c:val>
            <c:numRef>
              <c:f>Hoja2!$B$6:$F$6</c:f>
              <c:numCache>
                <c:formatCode>General</c:formatCode>
                <c:ptCount val="5"/>
                <c:pt idx="0">
                  <c:v>30.0</c:v>
                </c:pt>
                <c:pt idx="1">
                  <c:v>20.0</c:v>
                </c:pt>
                <c:pt idx="2">
                  <c:v>17.0</c:v>
                </c:pt>
                <c:pt idx="3">
                  <c:v>15.0</c:v>
                </c:pt>
                <c:pt idx="4">
                  <c:v>15.0</c:v>
                </c:pt>
              </c:numCache>
            </c:numRef>
          </c:val>
          <c:extLst xmlns:c16r2="http://schemas.microsoft.com/office/drawing/2015/06/chart">
            <c:ext xmlns:c16="http://schemas.microsoft.com/office/drawing/2014/chart" uri="{C3380CC4-5D6E-409C-BE32-E72D297353CC}">
              <c16:uniqueId val="{00000001-1FD7-4B45-974D-37F304702760}"/>
            </c:ext>
          </c:extLst>
        </c:ser>
        <c:ser>
          <c:idx val="2"/>
          <c:order val="2"/>
          <c:tx>
            <c:strRef>
              <c:f>Hoja2!$A$7</c:f>
              <c:strCache>
                <c:ptCount val="1"/>
                <c:pt idx="0">
                  <c:v>Troubles mentaux</c:v>
                </c:pt>
              </c:strCache>
            </c:strRef>
          </c:tx>
          <c:invertIfNegative val="0"/>
          <c:cat>
            <c:strRef>
              <c:f>Hoja2!$B$4:$F$4</c:f>
              <c:strCache>
                <c:ptCount val="5"/>
                <c:pt idx="0">
                  <c:v>1998-2000</c:v>
                </c:pt>
                <c:pt idx="1">
                  <c:v>2001-2003</c:v>
                </c:pt>
                <c:pt idx="2">
                  <c:v>2004-2006</c:v>
                </c:pt>
                <c:pt idx="3">
                  <c:v>2007-2009</c:v>
                </c:pt>
                <c:pt idx="4">
                  <c:v>2010-2012</c:v>
                </c:pt>
              </c:strCache>
            </c:strRef>
          </c:cat>
          <c:val>
            <c:numRef>
              <c:f>Hoja2!$B$7:$F$7</c:f>
              <c:numCache>
                <c:formatCode>General</c:formatCode>
                <c:ptCount val="5"/>
                <c:pt idx="0">
                  <c:v>50.0</c:v>
                </c:pt>
                <c:pt idx="1">
                  <c:v>65.0</c:v>
                </c:pt>
                <c:pt idx="2">
                  <c:v>73.0</c:v>
                </c:pt>
                <c:pt idx="3">
                  <c:v>77.0</c:v>
                </c:pt>
                <c:pt idx="4">
                  <c:v>80.0</c:v>
                </c:pt>
              </c:numCache>
            </c:numRef>
          </c:val>
          <c:extLst xmlns:c16r2="http://schemas.microsoft.com/office/drawing/2015/06/chart">
            <c:ext xmlns:c16="http://schemas.microsoft.com/office/drawing/2014/chart" uri="{C3380CC4-5D6E-409C-BE32-E72D297353CC}">
              <c16:uniqueId val="{00000002-1FD7-4B45-974D-37F304702760}"/>
            </c:ext>
          </c:extLst>
        </c:ser>
        <c:dLbls>
          <c:showLegendKey val="0"/>
          <c:showVal val="0"/>
          <c:showCatName val="0"/>
          <c:showSerName val="0"/>
          <c:showPercent val="0"/>
          <c:showBubbleSize val="0"/>
        </c:dLbls>
        <c:gapWidth val="55"/>
        <c:overlap val="100"/>
        <c:axId val="-2103310680"/>
        <c:axId val="-2103307704"/>
      </c:barChart>
      <c:catAx>
        <c:axId val="-2103310680"/>
        <c:scaling>
          <c:orientation val="minMax"/>
        </c:scaling>
        <c:delete val="0"/>
        <c:axPos val="b"/>
        <c:numFmt formatCode="General" sourceLinked="0"/>
        <c:majorTickMark val="none"/>
        <c:minorTickMark val="none"/>
        <c:tickLblPos val="nextTo"/>
        <c:crossAx val="-2103307704"/>
        <c:crosses val="autoZero"/>
        <c:auto val="1"/>
        <c:lblAlgn val="ctr"/>
        <c:lblOffset val="100"/>
        <c:noMultiLvlLbl val="0"/>
      </c:catAx>
      <c:valAx>
        <c:axId val="-2103307704"/>
        <c:scaling>
          <c:orientation val="minMax"/>
        </c:scaling>
        <c:delete val="0"/>
        <c:axPos val="l"/>
        <c:majorGridlines/>
        <c:numFmt formatCode="0%" sourceLinked="1"/>
        <c:majorTickMark val="none"/>
        <c:minorTickMark val="none"/>
        <c:tickLblPos val="nextTo"/>
        <c:crossAx val="-2103310680"/>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fr-FR" sz="1400" noProof="0" dirty="0" smtClean="0">
                <a:solidFill>
                  <a:srgbClr val="FF0000"/>
                </a:solidFill>
              </a:rPr>
              <a:t>Évolution des sexes</a:t>
            </a:r>
            <a:endParaRPr lang="fr-FR" sz="1400" noProof="0" dirty="0">
              <a:solidFill>
                <a:srgbClr val="FF0000"/>
              </a:solidFill>
            </a:endParaRPr>
          </a:p>
        </c:rich>
      </c:tx>
      <c:layout/>
      <c:overlay val="0"/>
    </c:title>
    <c:autoTitleDeleted val="0"/>
    <c:plotArea>
      <c:layout/>
      <c:lineChart>
        <c:grouping val="standard"/>
        <c:varyColors val="0"/>
        <c:ser>
          <c:idx val="0"/>
          <c:order val="0"/>
          <c:tx>
            <c:strRef>
              <c:f>Hoja2!$A$20</c:f>
              <c:strCache>
                <c:ptCount val="1"/>
                <c:pt idx="0">
                  <c:v>Masculin</c:v>
                </c:pt>
              </c:strCache>
            </c:strRef>
          </c:tx>
          <c:marker>
            <c:symbol val="none"/>
          </c:marker>
          <c:dLbls>
            <c:dLbl>
              <c:idx val="0"/>
              <c:layout>
                <c:manualLayout>
                  <c:x val="0.0027777777777778"/>
                  <c:y val="-0.0324074074074076"/>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4E84-4623-A73D-65133467E56A}"/>
                </c:ext>
              </c:extLst>
            </c:dLbl>
            <c:dLbl>
              <c:idx val="1"/>
              <c:layout>
                <c:manualLayout>
                  <c:x val="0.0"/>
                  <c:y val="-0.027777777777778"/>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4E84-4623-A73D-65133467E56A}"/>
                </c:ext>
              </c:extLst>
            </c:dLbl>
            <c:dLbl>
              <c:idx val="2"/>
              <c:layout>
                <c:manualLayout>
                  <c:x val="-0.00555555555555555"/>
                  <c:y val="0.0648148148148151"/>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4E84-4623-A73D-65133467E56A}"/>
                </c:ext>
              </c:extLst>
            </c:dLbl>
            <c:dLbl>
              <c:idx val="3"/>
              <c:layout>
                <c:manualLayout>
                  <c:x val="-0.0111111111111111"/>
                  <c:y val="0.0416666666666667"/>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4E84-4623-A73D-65133467E56A}"/>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Hoja2!$B$19:$F$19</c:f>
              <c:strCache>
                <c:ptCount val="5"/>
                <c:pt idx="0">
                  <c:v>1998-2000</c:v>
                </c:pt>
                <c:pt idx="1">
                  <c:v>2001-2003</c:v>
                </c:pt>
                <c:pt idx="2">
                  <c:v>2004-2006</c:v>
                </c:pt>
                <c:pt idx="3">
                  <c:v>2007-2009</c:v>
                </c:pt>
                <c:pt idx="4">
                  <c:v>2010-2012</c:v>
                </c:pt>
              </c:strCache>
            </c:strRef>
          </c:cat>
          <c:val>
            <c:numRef>
              <c:f>Hoja2!$B$20:$F$20</c:f>
              <c:numCache>
                <c:formatCode>General</c:formatCode>
                <c:ptCount val="5"/>
                <c:pt idx="0">
                  <c:v>69.1</c:v>
                </c:pt>
                <c:pt idx="1">
                  <c:v>52.6</c:v>
                </c:pt>
                <c:pt idx="2">
                  <c:v>48.5</c:v>
                </c:pt>
                <c:pt idx="3">
                  <c:v>46.7</c:v>
                </c:pt>
                <c:pt idx="4">
                  <c:v>39.6</c:v>
                </c:pt>
              </c:numCache>
            </c:numRef>
          </c:val>
          <c:smooth val="0"/>
          <c:extLst xmlns:c16r2="http://schemas.microsoft.com/office/drawing/2015/06/chart">
            <c:ext xmlns:c16="http://schemas.microsoft.com/office/drawing/2014/chart" uri="{C3380CC4-5D6E-409C-BE32-E72D297353CC}">
              <c16:uniqueId val="{00000004-4E84-4623-A73D-65133467E56A}"/>
            </c:ext>
          </c:extLst>
        </c:ser>
        <c:ser>
          <c:idx val="1"/>
          <c:order val="1"/>
          <c:tx>
            <c:strRef>
              <c:f>Hoja2!$A$21</c:f>
              <c:strCache>
                <c:ptCount val="1"/>
                <c:pt idx="0">
                  <c:v>Fémenin</c:v>
                </c:pt>
              </c:strCache>
            </c:strRef>
          </c:tx>
          <c:marker>
            <c:symbol val="none"/>
          </c:marker>
          <c:dLbls>
            <c:dLbl>
              <c:idx val="0"/>
              <c:layout>
                <c:manualLayout>
                  <c:x val="0.0"/>
                  <c:y val="0.0185185185185187"/>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4E84-4623-A73D-65133467E56A}"/>
                </c:ext>
              </c:extLst>
            </c:dLbl>
            <c:dLbl>
              <c:idx val="1"/>
              <c:layout>
                <c:manualLayout>
                  <c:x val="0.0"/>
                  <c:y val="0.0416666666666667"/>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6-4E84-4623-A73D-65133467E56A}"/>
                </c:ext>
              </c:extLst>
            </c:dLbl>
            <c:dLbl>
              <c:idx val="2"/>
              <c:layout>
                <c:manualLayout>
                  <c:x val="-0.0111111111111111"/>
                  <c:y val="-0.0509259259259259"/>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7-4E84-4623-A73D-65133467E56A}"/>
                </c:ext>
              </c:extLst>
            </c:dLbl>
            <c:dLbl>
              <c:idx val="3"/>
              <c:layout>
                <c:manualLayout>
                  <c:x val="-0.0027777777777778"/>
                  <c:y val="-0.0462962962962965"/>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8-4E84-4623-A73D-65133467E56A}"/>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Hoja2!$B$19:$F$19</c:f>
              <c:strCache>
                <c:ptCount val="5"/>
                <c:pt idx="0">
                  <c:v>1998-2000</c:v>
                </c:pt>
                <c:pt idx="1">
                  <c:v>2001-2003</c:v>
                </c:pt>
                <c:pt idx="2">
                  <c:v>2004-2006</c:v>
                </c:pt>
                <c:pt idx="3">
                  <c:v>2007-2009</c:v>
                </c:pt>
                <c:pt idx="4">
                  <c:v>2010-2012</c:v>
                </c:pt>
              </c:strCache>
            </c:strRef>
          </c:cat>
          <c:val>
            <c:numRef>
              <c:f>Hoja2!$B$21:$F$21</c:f>
              <c:numCache>
                <c:formatCode>General</c:formatCode>
                <c:ptCount val="5"/>
                <c:pt idx="0">
                  <c:v>30.9</c:v>
                </c:pt>
                <c:pt idx="1">
                  <c:v>47.4</c:v>
                </c:pt>
                <c:pt idx="2">
                  <c:v>51.5</c:v>
                </c:pt>
                <c:pt idx="3">
                  <c:v>53.3</c:v>
                </c:pt>
                <c:pt idx="4">
                  <c:v>60.4</c:v>
                </c:pt>
              </c:numCache>
            </c:numRef>
          </c:val>
          <c:smooth val="0"/>
          <c:extLst xmlns:c16r2="http://schemas.microsoft.com/office/drawing/2015/06/chart">
            <c:ext xmlns:c16="http://schemas.microsoft.com/office/drawing/2014/chart" uri="{C3380CC4-5D6E-409C-BE32-E72D297353CC}">
              <c16:uniqueId val="{00000009-4E84-4623-A73D-65133467E56A}"/>
            </c:ext>
          </c:extLst>
        </c:ser>
        <c:dLbls>
          <c:showLegendKey val="0"/>
          <c:showVal val="1"/>
          <c:showCatName val="0"/>
          <c:showSerName val="0"/>
          <c:showPercent val="0"/>
          <c:showBubbleSize val="0"/>
        </c:dLbls>
        <c:marker val="1"/>
        <c:smooth val="0"/>
        <c:axId val="-2103338824"/>
        <c:axId val="-2103332424"/>
      </c:lineChart>
      <c:catAx>
        <c:axId val="-2103338824"/>
        <c:scaling>
          <c:orientation val="minMax"/>
        </c:scaling>
        <c:delete val="0"/>
        <c:axPos val="b"/>
        <c:numFmt formatCode="General" sourceLinked="0"/>
        <c:majorTickMark val="none"/>
        <c:minorTickMark val="none"/>
        <c:tickLblPos val="nextTo"/>
        <c:crossAx val="-2103332424"/>
        <c:crosses val="autoZero"/>
        <c:auto val="1"/>
        <c:lblAlgn val="ctr"/>
        <c:lblOffset val="100"/>
        <c:noMultiLvlLbl val="0"/>
      </c:catAx>
      <c:valAx>
        <c:axId val="-2103332424"/>
        <c:scaling>
          <c:orientation val="minMax"/>
        </c:scaling>
        <c:delete val="1"/>
        <c:axPos val="l"/>
        <c:numFmt formatCode="General" sourceLinked="1"/>
        <c:majorTickMark val="none"/>
        <c:minorTickMark val="none"/>
        <c:tickLblPos val="none"/>
        <c:crossAx val="-2103338824"/>
        <c:crosses val="autoZero"/>
        <c:crossBetween val="between"/>
      </c:valAx>
    </c:plotArea>
    <c:legend>
      <c:legendPos val="t"/>
      <c:layout/>
      <c:overlay val="0"/>
    </c:legend>
    <c:plotVisOnly val="1"/>
    <c:dispBlanksAs val="gap"/>
    <c:showDLblsOverMax val="0"/>
  </c:chart>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fr-FR" sz="1400" noProof="0" dirty="0" smtClean="0">
                <a:solidFill>
                  <a:srgbClr val="FF0000"/>
                </a:solidFill>
              </a:rPr>
              <a:t>Évolution de l'âge</a:t>
            </a:r>
            <a:endParaRPr lang="fr-FR" sz="1400" noProof="0" dirty="0">
              <a:solidFill>
                <a:srgbClr val="FF0000"/>
              </a:solidFill>
            </a:endParaRPr>
          </a:p>
        </c:rich>
      </c:tx>
      <c:layout/>
      <c:overlay val="0"/>
    </c:title>
    <c:autoTitleDeleted val="0"/>
    <c:plotArea>
      <c:layout/>
      <c:lineChart>
        <c:grouping val="standard"/>
        <c:varyColors val="0"/>
        <c:ser>
          <c:idx val="0"/>
          <c:order val="0"/>
          <c:tx>
            <c:strRef>
              <c:f>Hoja2!$A$32</c:f>
              <c:strCache>
                <c:ptCount val="1"/>
                <c:pt idx="0">
                  <c:v>Age</c:v>
                </c:pt>
              </c:strCache>
            </c:strRef>
          </c:tx>
          <c:marker>
            <c:symbol val="none"/>
          </c:marker>
          <c:dLbls>
            <c:dLbl>
              <c:idx val="0"/>
              <c:layout>
                <c:manualLayout>
                  <c:x val="-0.0194444444444444"/>
                  <c:y val="0.087962962962963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B4DA-43F9-83CD-372BE262B9B1}"/>
                </c:ext>
              </c:extLst>
            </c:dLbl>
            <c:dLbl>
              <c:idx val="1"/>
              <c:layout>
                <c:manualLayout>
                  <c:x val="-0.013888888888889"/>
                  <c:y val="0.0787037037037037"/>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B4DA-43F9-83CD-372BE262B9B1}"/>
                </c:ext>
              </c:extLst>
            </c:dLbl>
            <c:dLbl>
              <c:idx val="2"/>
              <c:layout>
                <c:manualLayout>
                  <c:x val="0.0"/>
                  <c:y val="0.083333333333333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B4DA-43F9-83CD-372BE262B9B1}"/>
                </c:ext>
              </c:extLst>
            </c:dLbl>
            <c:dLbl>
              <c:idx val="3"/>
              <c:layout>
                <c:manualLayout>
                  <c:x val="-0.00555555555555555"/>
                  <c:y val="0.0694444444444445"/>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B4DA-43F9-83CD-372BE262B9B1}"/>
                </c:ext>
              </c:extLst>
            </c:dLbl>
            <c:dLbl>
              <c:idx val="4"/>
              <c:layout>
                <c:manualLayout>
                  <c:x val="-0.025"/>
                  <c:y val="0.083333333333333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B4DA-43F9-83CD-372BE262B9B1}"/>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Hoja2!$B$31:$F$31</c:f>
              <c:strCache>
                <c:ptCount val="5"/>
                <c:pt idx="0">
                  <c:v>1998-2000</c:v>
                </c:pt>
                <c:pt idx="1">
                  <c:v>2001-2003</c:v>
                </c:pt>
                <c:pt idx="2">
                  <c:v>2004-2006</c:v>
                </c:pt>
                <c:pt idx="3">
                  <c:v>2007-2009</c:v>
                </c:pt>
                <c:pt idx="4">
                  <c:v>2010-2012</c:v>
                </c:pt>
              </c:strCache>
            </c:strRef>
          </c:cat>
          <c:val>
            <c:numRef>
              <c:f>Hoja2!$B$32:$F$32</c:f>
              <c:numCache>
                <c:formatCode>General</c:formatCode>
                <c:ptCount val="5"/>
                <c:pt idx="0">
                  <c:v>58.8</c:v>
                </c:pt>
                <c:pt idx="1">
                  <c:v>53.9</c:v>
                </c:pt>
                <c:pt idx="2">
                  <c:v>51.7</c:v>
                </c:pt>
                <c:pt idx="3">
                  <c:v>47.9</c:v>
                </c:pt>
                <c:pt idx="4">
                  <c:v>44.5</c:v>
                </c:pt>
              </c:numCache>
            </c:numRef>
          </c:val>
          <c:smooth val="0"/>
          <c:extLst xmlns:c16r2="http://schemas.microsoft.com/office/drawing/2015/06/chart">
            <c:ext xmlns:c16="http://schemas.microsoft.com/office/drawing/2014/chart" uri="{C3380CC4-5D6E-409C-BE32-E72D297353CC}">
              <c16:uniqueId val="{00000005-B4DA-43F9-83CD-372BE262B9B1}"/>
            </c:ext>
          </c:extLst>
        </c:ser>
        <c:dLbls>
          <c:showLegendKey val="0"/>
          <c:showVal val="1"/>
          <c:showCatName val="0"/>
          <c:showSerName val="0"/>
          <c:showPercent val="0"/>
          <c:showBubbleSize val="0"/>
        </c:dLbls>
        <c:marker val="1"/>
        <c:smooth val="0"/>
        <c:axId val="-2109193960"/>
        <c:axId val="-2109157896"/>
      </c:lineChart>
      <c:catAx>
        <c:axId val="-2109193960"/>
        <c:scaling>
          <c:orientation val="minMax"/>
        </c:scaling>
        <c:delete val="0"/>
        <c:axPos val="b"/>
        <c:numFmt formatCode="General" sourceLinked="0"/>
        <c:majorTickMark val="none"/>
        <c:minorTickMark val="none"/>
        <c:tickLblPos val="nextTo"/>
        <c:crossAx val="-2109157896"/>
        <c:crosses val="autoZero"/>
        <c:auto val="1"/>
        <c:lblAlgn val="ctr"/>
        <c:lblOffset val="100"/>
        <c:noMultiLvlLbl val="0"/>
      </c:catAx>
      <c:valAx>
        <c:axId val="-2109157896"/>
        <c:scaling>
          <c:orientation val="minMax"/>
        </c:scaling>
        <c:delete val="1"/>
        <c:axPos val="l"/>
        <c:numFmt formatCode="General" sourceLinked="1"/>
        <c:majorTickMark val="out"/>
        <c:minorTickMark val="none"/>
        <c:tickLblPos val="none"/>
        <c:crossAx val="-2109193960"/>
        <c:crosses val="autoZero"/>
        <c:crossBetween val="between"/>
      </c:valAx>
    </c:plotArea>
    <c:legend>
      <c:legendPos val="t"/>
      <c:layout/>
      <c:overlay val="0"/>
    </c:legend>
    <c:plotVisOnly val="1"/>
    <c:dispBlanksAs val="gap"/>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chemeClr val="accent6">
                <a:lumMod val="75000"/>
              </a:schemeClr>
            </a:solidFill>
          </c:spPr>
          <c:invertIfNegative val="0"/>
          <c:dLbls>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0.4</c:v>
                </c:pt>
              </c:numCache>
            </c:numRef>
          </c:val>
        </c:ser>
        <c:dLbls>
          <c:showLegendKey val="0"/>
          <c:showVal val="0"/>
          <c:showCatName val="0"/>
          <c:showSerName val="0"/>
          <c:showPercent val="0"/>
          <c:showBubbleSize val="0"/>
        </c:dLbls>
        <c:gapWidth val="100"/>
        <c:axId val="2083001944"/>
        <c:axId val="2082981720"/>
      </c:barChart>
      <c:catAx>
        <c:axId val="2083001944"/>
        <c:scaling>
          <c:orientation val="minMax"/>
        </c:scaling>
        <c:delete val="0"/>
        <c:axPos val="l"/>
        <c:numFmt formatCode="General" sourceLinked="1"/>
        <c:majorTickMark val="none"/>
        <c:minorTickMark val="none"/>
        <c:tickLblPos val="nextTo"/>
        <c:crossAx val="2082981720"/>
        <c:crosses val="autoZero"/>
        <c:auto val="1"/>
        <c:lblAlgn val="ctr"/>
        <c:lblOffset val="100"/>
        <c:noMultiLvlLbl val="0"/>
      </c:catAx>
      <c:valAx>
        <c:axId val="2082981720"/>
        <c:scaling>
          <c:orientation val="minMax"/>
          <c:max val="0.6"/>
          <c:min val="0.0"/>
        </c:scaling>
        <c:delete val="1"/>
        <c:axPos val="b"/>
        <c:numFmt formatCode="0%" sourceLinked="1"/>
        <c:majorTickMark val="out"/>
        <c:minorTickMark val="none"/>
        <c:tickLblPos val="nextTo"/>
        <c:crossAx val="2083001944"/>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fr-FR" sz="1200" noProof="0" dirty="0" smtClean="0">
                <a:solidFill>
                  <a:srgbClr val="FF0000"/>
                </a:solidFill>
              </a:rPr>
              <a:t>Évolution du type d'accès volontaire</a:t>
            </a:r>
            <a:endParaRPr lang="fr-FR" sz="1200" noProof="0" dirty="0">
              <a:solidFill>
                <a:srgbClr val="FF0000"/>
              </a:solidFill>
            </a:endParaRPr>
          </a:p>
        </c:rich>
      </c:tx>
      <c:layout/>
      <c:overlay val="0"/>
    </c:title>
    <c:autoTitleDeleted val="0"/>
    <c:plotArea>
      <c:layout/>
      <c:barChart>
        <c:barDir val="col"/>
        <c:grouping val="percentStacked"/>
        <c:varyColors val="0"/>
        <c:ser>
          <c:idx val="0"/>
          <c:order val="0"/>
          <c:tx>
            <c:strRef>
              <c:f>Hoja2!$A$51</c:f>
              <c:strCache>
                <c:ptCount val="1"/>
                <c:pt idx="0">
                  <c:v>Induit</c:v>
                </c:pt>
              </c:strCache>
            </c:strRef>
          </c:tx>
          <c:invertIfNegative val="0"/>
          <c:cat>
            <c:strRef>
              <c:f>Hoja2!$B$50:$F$50</c:f>
              <c:strCache>
                <c:ptCount val="5"/>
                <c:pt idx="0">
                  <c:v>1998-2000</c:v>
                </c:pt>
                <c:pt idx="1">
                  <c:v>2001-2003</c:v>
                </c:pt>
                <c:pt idx="2">
                  <c:v>2004-2006</c:v>
                </c:pt>
                <c:pt idx="3">
                  <c:v>2007-2009</c:v>
                </c:pt>
                <c:pt idx="4">
                  <c:v>2010-2012</c:v>
                </c:pt>
              </c:strCache>
            </c:strRef>
          </c:cat>
          <c:val>
            <c:numRef>
              <c:f>Hoja2!$B$51:$F$51</c:f>
              <c:numCache>
                <c:formatCode>General</c:formatCode>
                <c:ptCount val="5"/>
                <c:pt idx="0">
                  <c:v>32.0</c:v>
                </c:pt>
                <c:pt idx="1">
                  <c:v>13.0</c:v>
                </c:pt>
                <c:pt idx="2">
                  <c:v>18.0</c:v>
                </c:pt>
                <c:pt idx="3">
                  <c:v>13.0</c:v>
                </c:pt>
                <c:pt idx="4">
                  <c:v>12.0</c:v>
                </c:pt>
              </c:numCache>
            </c:numRef>
          </c:val>
          <c:extLst xmlns:c16r2="http://schemas.microsoft.com/office/drawing/2015/06/chart">
            <c:ext xmlns:c16="http://schemas.microsoft.com/office/drawing/2014/chart" uri="{C3380CC4-5D6E-409C-BE32-E72D297353CC}">
              <c16:uniqueId val="{00000000-ADED-44C5-B8D5-7A9772D3D025}"/>
            </c:ext>
          </c:extLst>
        </c:ser>
        <c:ser>
          <c:idx val="1"/>
          <c:order val="1"/>
          <c:tx>
            <c:strRef>
              <c:f>Hoja2!$A$52</c:f>
              <c:strCache>
                <c:ptCount val="1"/>
                <c:pt idx="0">
                  <c:v>Spontané</c:v>
                </c:pt>
              </c:strCache>
            </c:strRef>
          </c:tx>
          <c:invertIfNegative val="0"/>
          <c:cat>
            <c:strRef>
              <c:f>Hoja2!$B$50:$F$50</c:f>
              <c:strCache>
                <c:ptCount val="5"/>
                <c:pt idx="0">
                  <c:v>1998-2000</c:v>
                </c:pt>
                <c:pt idx="1">
                  <c:v>2001-2003</c:v>
                </c:pt>
                <c:pt idx="2">
                  <c:v>2004-2006</c:v>
                </c:pt>
                <c:pt idx="3">
                  <c:v>2007-2009</c:v>
                </c:pt>
                <c:pt idx="4">
                  <c:v>2010-2012</c:v>
                </c:pt>
              </c:strCache>
            </c:strRef>
          </c:cat>
          <c:val>
            <c:numRef>
              <c:f>Hoja2!$B$52:$F$52</c:f>
              <c:numCache>
                <c:formatCode>General</c:formatCode>
                <c:ptCount val="5"/>
                <c:pt idx="0">
                  <c:v>68.0</c:v>
                </c:pt>
                <c:pt idx="1">
                  <c:v>87.0</c:v>
                </c:pt>
                <c:pt idx="2">
                  <c:v>82.0</c:v>
                </c:pt>
                <c:pt idx="3">
                  <c:v>87.0</c:v>
                </c:pt>
                <c:pt idx="4">
                  <c:v>88.0</c:v>
                </c:pt>
              </c:numCache>
            </c:numRef>
          </c:val>
          <c:extLst xmlns:c16r2="http://schemas.microsoft.com/office/drawing/2015/06/chart">
            <c:ext xmlns:c16="http://schemas.microsoft.com/office/drawing/2014/chart" uri="{C3380CC4-5D6E-409C-BE32-E72D297353CC}">
              <c16:uniqueId val="{00000001-ADED-44C5-B8D5-7A9772D3D025}"/>
            </c:ext>
          </c:extLst>
        </c:ser>
        <c:dLbls>
          <c:showLegendKey val="0"/>
          <c:showVal val="0"/>
          <c:showCatName val="0"/>
          <c:showSerName val="0"/>
          <c:showPercent val="0"/>
          <c:showBubbleSize val="0"/>
        </c:dLbls>
        <c:gapWidth val="75"/>
        <c:overlap val="100"/>
        <c:axId val="-2103406600"/>
        <c:axId val="-2103403624"/>
      </c:barChart>
      <c:catAx>
        <c:axId val="-2103406600"/>
        <c:scaling>
          <c:orientation val="minMax"/>
        </c:scaling>
        <c:delete val="0"/>
        <c:axPos val="b"/>
        <c:numFmt formatCode="General" sourceLinked="0"/>
        <c:majorTickMark val="none"/>
        <c:minorTickMark val="none"/>
        <c:tickLblPos val="nextTo"/>
        <c:crossAx val="-2103403624"/>
        <c:crosses val="autoZero"/>
        <c:auto val="1"/>
        <c:lblAlgn val="ctr"/>
        <c:lblOffset val="100"/>
        <c:noMultiLvlLbl val="0"/>
      </c:catAx>
      <c:valAx>
        <c:axId val="-2103403624"/>
        <c:scaling>
          <c:orientation val="minMax"/>
        </c:scaling>
        <c:delete val="0"/>
        <c:axPos val="l"/>
        <c:majorGridlines/>
        <c:numFmt formatCode="0%" sourceLinked="1"/>
        <c:majorTickMark val="none"/>
        <c:minorTickMark val="none"/>
        <c:tickLblPos val="nextTo"/>
        <c:spPr>
          <a:ln w="9525">
            <a:noFill/>
          </a:ln>
        </c:spPr>
        <c:crossAx val="-2103406600"/>
        <c:crosses val="autoZero"/>
        <c:crossBetween val="between"/>
      </c:valAx>
    </c:plotArea>
    <c:legend>
      <c:legendPos val="b"/>
      <c:layout/>
      <c:overlay val="0"/>
    </c:legend>
    <c:plotVisOnly val="1"/>
    <c:dispBlanksAs val="gap"/>
    <c:showDLblsOverMax val="0"/>
  </c:chart>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ca-ES" sz="1400" dirty="0">
                <a:solidFill>
                  <a:srgbClr val="FF0000"/>
                </a:solidFill>
              </a:rPr>
              <a:t>SITUATION DE TRAVAIL</a:t>
            </a:r>
            <a:endParaRPr lang="ca-ES" dirty="0">
              <a:solidFill>
                <a:srgbClr val="FF0000"/>
              </a:solidFill>
            </a:endParaRPr>
          </a:p>
        </c:rich>
      </c:tx>
      <c:layout>
        <c:manualLayout>
          <c:xMode val="edge"/>
          <c:yMode val="edge"/>
          <c:x val="0.312402052982245"/>
          <c:y val="0.0833333333333333"/>
        </c:manualLayout>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0.337780777419721"/>
          <c:y val="0.352883997816097"/>
          <c:w val="0.618036352214512"/>
          <c:h val="0.583661055196265"/>
        </c:manualLayout>
      </c:layout>
      <c:bar3DChart>
        <c:barDir val="bar"/>
        <c:grouping val="clustered"/>
        <c:varyColors val="0"/>
        <c:ser>
          <c:idx val="0"/>
          <c:order val="0"/>
          <c:tx>
            <c:strRef>
              <c:f>Hoja4!$F$18</c:f>
              <c:strCache>
                <c:ptCount val="1"/>
                <c:pt idx="0">
                  <c:v>%</c:v>
                </c:pt>
              </c:strCache>
            </c:strRef>
          </c:tx>
          <c:invertIfNegative val="0"/>
          <c:dLbls>
            <c:dLbl>
              <c:idx val="4"/>
              <c:layout>
                <c:manualLayout>
                  <c:x val="0.0"/>
                  <c:y val="-0.0555555555555554"/>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Hoja4!$E$19:$E$23</c:f>
              <c:strCache>
                <c:ptCount val="5"/>
                <c:pt idx="0">
                  <c:v>À la retraite</c:v>
                </c:pt>
                <c:pt idx="1">
                  <c:v>Incapacité permanente</c:v>
                </c:pt>
                <c:pt idx="2">
                  <c:v>Chômage</c:v>
                </c:pt>
                <c:pt idx="3">
                  <c:v>Maladie congé</c:v>
                </c:pt>
                <c:pt idx="4">
                  <c:v>Active</c:v>
                </c:pt>
              </c:strCache>
            </c:strRef>
          </c:cat>
          <c:val>
            <c:numRef>
              <c:f>Hoja4!$F$19:$F$23</c:f>
              <c:numCache>
                <c:formatCode>General</c:formatCode>
                <c:ptCount val="5"/>
                <c:pt idx="0">
                  <c:v>0.860000000000001</c:v>
                </c:pt>
                <c:pt idx="1">
                  <c:v>1.73</c:v>
                </c:pt>
                <c:pt idx="2">
                  <c:v>6.91</c:v>
                </c:pt>
                <c:pt idx="3">
                  <c:v>40.61</c:v>
                </c:pt>
                <c:pt idx="4">
                  <c:v>49.89</c:v>
                </c:pt>
              </c:numCache>
            </c:numRef>
          </c:val>
        </c:ser>
        <c:dLbls>
          <c:showLegendKey val="0"/>
          <c:showVal val="1"/>
          <c:showCatName val="0"/>
          <c:showSerName val="0"/>
          <c:showPercent val="0"/>
          <c:showBubbleSize val="0"/>
        </c:dLbls>
        <c:gapWidth val="150"/>
        <c:shape val="cylinder"/>
        <c:axId val="-2102996856"/>
        <c:axId val="-2103005592"/>
        <c:axId val="0"/>
      </c:bar3DChart>
      <c:catAx>
        <c:axId val="-2102996856"/>
        <c:scaling>
          <c:orientation val="minMax"/>
        </c:scaling>
        <c:delete val="0"/>
        <c:axPos val="l"/>
        <c:majorTickMark val="none"/>
        <c:minorTickMark val="none"/>
        <c:tickLblPos val="nextTo"/>
        <c:crossAx val="-2103005592"/>
        <c:crosses val="autoZero"/>
        <c:auto val="1"/>
        <c:lblAlgn val="ctr"/>
        <c:lblOffset val="100"/>
        <c:noMultiLvlLbl val="0"/>
      </c:catAx>
      <c:valAx>
        <c:axId val="-2103005592"/>
        <c:scaling>
          <c:orientation val="minMax"/>
        </c:scaling>
        <c:delete val="1"/>
        <c:axPos val="b"/>
        <c:numFmt formatCode="General" sourceLinked="1"/>
        <c:majorTickMark val="none"/>
        <c:minorTickMark val="none"/>
        <c:tickLblPos val="none"/>
        <c:crossAx val="-2102996856"/>
        <c:crosses val="autoZero"/>
        <c:crossBetween val="between"/>
      </c:valAx>
    </c:plotArea>
    <c:legend>
      <c:legendPos val="t"/>
      <c:layout>
        <c:manualLayout>
          <c:xMode val="edge"/>
          <c:yMode val="edge"/>
          <c:x val="0.732440732357849"/>
          <c:y val="0.699490740740741"/>
          <c:w val="0.134308606161072"/>
          <c:h val="0.176309784193642"/>
        </c:manualLayout>
      </c:layout>
      <c:overlay val="0"/>
    </c:legend>
    <c:plotVisOnly val="1"/>
    <c:dispBlanksAs val="gap"/>
    <c:showDLblsOverMax val="0"/>
  </c:chart>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dirty="0">
                <a:solidFill>
                  <a:srgbClr val="FF0000"/>
                </a:solidFill>
              </a:rPr>
              <a:t>SPECIALITES MEDICALES</a:t>
            </a:r>
          </a:p>
        </c:rich>
      </c:tx>
      <c:layout>
        <c:manualLayout>
          <c:xMode val="edge"/>
          <c:yMode val="edge"/>
          <c:x val="0.214522867859361"/>
          <c:y val="0.00478273963255294"/>
        </c:manualLayout>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0.27716435223362"/>
          <c:y val="0.175239732620219"/>
          <c:w val="0.663307486082249"/>
          <c:h val="0.823427942978803"/>
        </c:manualLayout>
      </c:layout>
      <c:bar3DChart>
        <c:barDir val="bar"/>
        <c:grouping val="clustered"/>
        <c:varyColors val="0"/>
        <c:ser>
          <c:idx val="0"/>
          <c:order val="0"/>
          <c:tx>
            <c:strRef>
              <c:f>Hoja4!$J$32</c:f>
              <c:strCache>
                <c:ptCount val="1"/>
                <c:pt idx="0">
                  <c:v>%</c:v>
                </c:pt>
              </c:strCache>
            </c:strRef>
          </c:tx>
          <c:invertIfNegative val="0"/>
          <c:dLbls>
            <c:dLbl>
              <c:idx val="0"/>
              <c:layout>
                <c:manualLayout>
                  <c:x val="-0.0610905872392826"/>
                  <c:y val="-0.0726202570490254"/>
                </c:manualLayout>
              </c:layout>
              <c:showLegendKey val="0"/>
              <c:showVal val="1"/>
              <c:showCatName val="0"/>
              <c:showSerName val="0"/>
              <c:showPercent val="0"/>
              <c:showBubbleSize val="0"/>
            </c:dLbl>
            <c:dLbl>
              <c:idx val="7"/>
              <c:layout>
                <c:manualLayout>
                  <c:x val="-0.0581815116564597"/>
                  <c:y val="0.0605168808741878"/>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Hoja4!$I$33:$I$40</c:f>
              <c:strCache>
                <c:ptCount val="8"/>
                <c:pt idx="0">
                  <c:v>Autres</c:v>
                </c:pt>
                <c:pt idx="1">
                  <c:v>Médecine interne</c:v>
                </c:pt>
                <c:pt idx="2">
                  <c:v>Psychiatrie</c:v>
                </c:pt>
                <c:pt idx="3">
                  <c:v>Stomatologie</c:v>
                </c:pt>
                <c:pt idx="4">
                  <c:v>Anesthésiologie</c:v>
                </c:pt>
                <c:pt idx="5">
                  <c:v>Médecine Général</c:v>
                </c:pt>
                <c:pt idx="6">
                  <c:v>Pédiatrie</c:v>
                </c:pt>
                <c:pt idx="7">
                  <c:v>Médecine de Famille</c:v>
                </c:pt>
              </c:strCache>
            </c:strRef>
          </c:cat>
          <c:val>
            <c:numRef>
              <c:f>Hoja4!$J$33:$J$40</c:f>
              <c:numCache>
                <c:formatCode>#,##0.0</c:formatCode>
                <c:ptCount val="8"/>
                <c:pt idx="0">
                  <c:v>31.3</c:v>
                </c:pt>
                <c:pt idx="1">
                  <c:v>4.3</c:v>
                </c:pt>
                <c:pt idx="2">
                  <c:v>5.0</c:v>
                </c:pt>
                <c:pt idx="3">
                  <c:v>5.2</c:v>
                </c:pt>
                <c:pt idx="4">
                  <c:v>5.4</c:v>
                </c:pt>
                <c:pt idx="5">
                  <c:v>8.6</c:v>
                </c:pt>
                <c:pt idx="6">
                  <c:v>9.5</c:v>
                </c:pt>
                <c:pt idx="7">
                  <c:v>30.7</c:v>
                </c:pt>
              </c:numCache>
            </c:numRef>
          </c:val>
        </c:ser>
        <c:dLbls>
          <c:showLegendKey val="0"/>
          <c:showVal val="1"/>
          <c:showCatName val="0"/>
          <c:showSerName val="0"/>
          <c:showPercent val="0"/>
          <c:showBubbleSize val="0"/>
        </c:dLbls>
        <c:gapWidth val="150"/>
        <c:shape val="cylinder"/>
        <c:axId val="-2103048488"/>
        <c:axId val="-2103045704"/>
        <c:axId val="0"/>
      </c:bar3DChart>
      <c:catAx>
        <c:axId val="-2103048488"/>
        <c:scaling>
          <c:orientation val="minMax"/>
        </c:scaling>
        <c:delete val="0"/>
        <c:axPos val="l"/>
        <c:majorTickMark val="none"/>
        <c:minorTickMark val="none"/>
        <c:tickLblPos val="nextTo"/>
        <c:crossAx val="-2103045704"/>
        <c:crosses val="autoZero"/>
        <c:auto val="1"/>
        <c:lblAlgn val="ctr"/>
        <c:lblOffset val="100"/>
        <c:noMultiLvlLbl val="0"/>
      </c:catAx>
      <c:valAx>
        <c:axId val="-2103045704"/>
        <c:scaling>
          <c:orientation val="minMax"/>
        </c:scaling>
        <c:delete val="1"/>
        <c:axPos val="b"/>
        <c:numFmt formatCode="#,##0.0" sourceLinked="1"/>
        <c:majorTickMark val="none"/>
        <c:minorTickMark val="none"/>
        <c:tickLblPos val="none"/>
        <c:crossAx val="-2103048488"/>
        <c:crosses val="autoZero"/>
        <c:crossBetween val="between"/>
      </c:valAx>
    </c:plotArea>
    <c:legend>
      <c:legendPos val="t"/>
      <c:layout>
        <c:manualLayout>
          <c:xMode val="edge"/>
          <c:yMode val="edge"/>
          <c:x val="0.766998031496064"/>
          <c:y val="0.560601851851852"/>
          <c:w val="0.0604481627296587"/>
          <c:h val="0.08371719160105"/>
        </c:manualLayout>
      </c:layout>
      <c:overlay val="0"/>
    </c:legend>
    <c:plotVisOnly val="1"/>
    <c:dispBlanksAs val="gap"/>
    <c:showDLblsOverMax val="0"/>
  </c:chart>
  <c:externalData r:id="rId1">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dirty="0" smtClean="0">
                <a:solidFill>
                  <a:srgbClr val="FF0000"/>
                </a:solidFill>
              </a:rPr>
              <a:t>HISTORIQUE </a:t>
            </a:r>
            <a:r>
              <a:rPr lang="en-US" sz="1400" dirty="0">
                <a:solidFill>
                  <a:srgbClr val="FF0000"/>
                </a:solidFill>
              </a:rPr>
              <a:t>DES CAS </a:t>
            </a:r>
            <a:r>
              <a:rPr lang="en-US" sz="1400" dirty="0" smtClean="0">
                <a:solidFill>
                  <a:srgbClr val="FF0000"/>
                </a:solidFill>
              </a:rPr>
              <a:t>ACTUELS</a:t>
            </a:r>
            <a:endParaRPr lang="en-US" sz="1400" dirty="0">
              <a:solidFill>
                <a:srgbClr val="FF0000"/>
              </a:solidFill>
            </a:endParaRPr>
          </a:p>
        </c:rich>
      </c:tx>
      <c:layout>
        <c:manualLayout>
          <c:xMode val="edge"/>
          <c:yMode val="edge"/>
          <c:x val="0.212124604971378"/>
          <c:y val="0.0974179647745922"/>
        </c:manualLayout>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0.137099518810149"/>
          <c:y val="0.222490522018081"/>
          <c:w val="0.832344925634296"/>
          <c:h val="0.726583552055993"/>
        </c:manualLayout>
      </c:layout>
      <c:bar3DChart>
        <c:barDir val="bar"/>
        <c:grouping val="clustered"/>
        <c:varyColors val="0"/>
        <c:ser>
          <c:idx val="0"/>
          <c:order val="0"/>
          <c:tx>
            <c:strRef>
              <c:f>Hoja4!$F$2</c:f>
              <c:strCache>
                <c:ptCount val="1"/>
                <c:pt idx="0">
                  <c:v>%</c:v>
                </c:pt>
              </c:strCache>
            </c:strRef>
          </c:tx>
          <c:invertIfNegative val="0"/>
          <c:dLbls>
            <c:dLbl>
              <c:idx val="9"/>
              <c:layout>
                <c:manualLayout>
                  <c:x val="-0.000119505675794444"/>
                  <c:y val="0.0508140718260918"/>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Hoja4!$E$3:$E$12</c:f>
              <c:numCache>
                <c:formatCode>#,##0</c:formatCode>
                <c:ptCount val="10"/>
                <c:pt idx="0">
                  <c:v>2006.0</c:v>
                </c:pt>
                <c:pt idx="1">
                  <c:v>2007.0</c:v>
                </c:pt>
                <c:pt idx="2">
                  <c:v>2008.0</c:v>
                </c:pt>
                <c:pt idx="3">
                  <c:v>2009.0</c:v>
                </c:pt>
                <c:pt idx="4">
                  <c:v>2010.0</c:v>
                </c:pt>
                <c:pt idx="5">
                  <c:v>2011.0</c:v>
                </c:pt>
                <c:pt idx="6">
                  <c:v>2012.0</c:v>
                </c:pt>
                <c:pt idx="7">
                  <c:v>2013.0</c:v>
                </c:pt>
                <c:pt idx="8">
                  <c:v>2014.0</c:v>
                </c:pt>
                <c:pt idx="9">
                  <c:v>2015.0</c:v>
                </c:pt>
              </c:numCache>
            </c:numRef>
          </c:cat>
          <c:val>
            <c:numRef>
              <c:f>Hoja4!$F$3:$F$12</c:f>
              <c:numCache>
                <c:formatCode>0.00</c:formatCode>
                <c:ptCount val="10"/>
                <c:pt idx="0">
                  <c:v>2.809999999999999</c:v>
                </c:pt>
                <c:pt idx="1">
                  <c:v>4.75</c:v>
                </c:pt>
                <c:pt idx="2">
                  <c:v>3.67</c:v>
                </c:pt>
                <c:pt idx="3">
                  <c:v>3.24</c:v>
                </c:pt>
                <c:pt idx="4">
                  <c:v>3.46</c:v>
                </c:pt>
                <c:pt idx="5">
                  <c:v>4.1</c:v>
                </c:pt>
                <c:pt idx="6">
                  <c:v>9.94</c:v>
                </c:pt>
                <c:pt idx="7">
                  <c:v>18.79</c:v>
                </c:pt>
                <c:pt idx="8">
                  <c:v>19.43999999999999</c:v>
                </c:pt>
                <c:pt idx="9">
                  <c:v>29.81000000000002</c:v>
                </c:pt>
              </c:numCache>
            </c:numRef>
          </c:val>
        </c:ser>
        <c:dLbls>
          <c:showLegendKey val="0"/>
          <c:showVal val="1"/>
          <c:showCatName val="0"/>
          <c:showSerName val="0"/>
          <c:showPercent val="0"/>
          <c:showBubbleSize val="0"/>
        </c:dLbls>
        <c:gapWidth val="150"/>
        <c:shape val="cylinder"/>
        <c:axId val="-2103076920"/>
        <c:axId val="-2103089064"/>
        <c:axId val="0"/>
      </c:bar3DChart>
      <c:catAx>
        <c:axId val="-2103076920"/>
        <c:scaling>
          <c:orientation val="minMax"/>
        </c:scaling>
        <c:delete val="0"/>
        <c:axPos val="l"/>
        <c:numFmt formatCode="#,##0" sourceLinked="1"/>
        <c:majorTickMark val="none"/>
        <c:minorTickMark val="none"/>
        <c:tickLblPos val="nextTo"/>
        <c:crossAx val="-2103089064"/>
        <c:crosses val="autoZero"/>
        <c:auto val="1"/>
        <c:lblAlgn val="ctr"/>
        <c:lblOffset val="100"/>
        <c:noMultiLvlLbl val="0"/>
      </c:catAx>
      <c:valAx>
        <c:axId val="-2103089064"/>
        <c:scaling>
          <c:orientation val="minMax"/>
        </c:scaling>
        <c:delete val="1"/>
        <c:axPos val="b"/>
        <c:numFmt formatCode="0.00" sourceLinked="1"/>
        <c:majorTickMark val="none"/>
        <c:minorTickMark val="none"/>
        <c:tickLblPos val="none"/>
        <c:crossAx val="-2103076920"/>
        <c:crosses val="autoZero"/>
        <c:crossBetween val="between"/>
      </c:valAx>
    </c:plotArea>
    <c:legend>
      <c:legendPos val="t"/>
      <c:layout>
        <c:manualLayout>
          <c:xMode val="edge"/>
          <c:yMode val="edge"/>
          <c:x val="0.722553587051617"/>
          <c:y val="0.620254811898514"/>
          <c:w val="0.174337051618548"/>
          <c:h val="0.255013487897347"/>
        </c:manualLayout>
      </c:layout>
      <c:overlay val="0"/>
    </c:legend>
    <c:plotVisOnly val="1"/>
    <c:dispBlanksAs val="gap"/>
    <c:showDLblsOverMax val="0"/>
  </c:chart>
  <c:externalData r:id="rId1">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ca-ES" sz="1400" b="1" i="0" u="none" strike="noStrike" baseline="0">
                <a:solidFill>
                  <a:srgbClr val="FF0000"/>
                </a:solidFill>
              </a:rPr>
              <a:t>DIAGNOSTIQUES PRINCIPAUX </a:t>
            </a:r>
            <a:endParaRPr lang="en-US" sz="1400" b="1">
              <a:solidFill>
                <a:srgbClr val="FF0000"/>
              </a:solidFill>
            </a:endParaRPr>
          </a:p>
        </c:rich>
      </c:tx>
      <c:layout>
        <c:manualLayout>
          <c:xMode val="edge"/>
          <c:yMode val="edge"/>
          <c:x val="0.252979221347332"/>
          <c:y val="0.111111111111111"/>
        </c:manualLayout>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0.5355233910653"/>
          <c:y val="0.314360722390012"/>
          <c:w val="0.4644766089347"/>
          <c:h val="0.629111514668894"/>
        </c:manualLayout>
      </c:layout>
      <c:bar3DChart>
        <c:barDir val="bar"/>
        <c:grouping val="clustered"/>
        <c:varyColors val="0"/>
        <c:ser>
          <c:idx val="0"/>
          <c:order val="0"/>
          <c:tx>
            <c:strRef>
              <c:f>Hoja4!$J$60</c:f>
              <c:strCache>
                <c:ptCount val="1"/>
                <c:pt idx="0">
                  <c:v>%</c:v>
                </c:pt>
              </c:strCache>
            </c:strRef>
          </c:tx>
          <c:invertIfNegative val="0"/>
          <c:dLbls>
            <c:dLbl>
              <c:idx val="7"/>
              <c:layout>
                <c:manualLayout>
                  <c:x val="0.0"/>
                  <c:y val="0.0462499878608955"/>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Hoja4!$I$61:$I$68</c:f>
              <c:strCache>
                <c:ptCount val="8"/>
                <c:pt idx="0">
                  <c:v>Non spécifié</c:v>
                </c:pt>
                <c:pt idx="1">
                  <c:v>Autres troubles</c:v>
                </c:pt>
                <c:pt idx="2">
                  <c:v>Schizophrénie et d'autres psychoses</c:v>
                </c:pt>
                <c:pt idx="3">
                  <c:v>Tr. de la personnalité</c:v>
                </c:pt>
                <c:pt idx="4">
                  <c:v>Tr. d'anxiété</c:v>
                </c:pt>
                <c:pt idx="5">
                  <c:v>Tr. dépressifs</c:v>
                </c:pt>
                <c:pt idx="6">
                  <c:v>Tr. d'adaptation</c:v>
                </c:pt>
                <c:pt idx="7">
                  <c:v>Tr. liés à l'alcool et d'autres substances</c:v>
                </c:pt>
              </c:strCache>
            </c:strRef>
          </c:cat>
          <c:val>
            <c:numRef>
              <c:f>Hoja4!$J$61:$J$68</c:f>
              <c:numCache>
                <c:formatCode>General</c:formatCode>
                <c:ptCount val="8"/>
                <c:pt idx="0">
                  <c:v>5.6</c:v>
                </c:pt>
                <c:pt idx="1">
                  <c:v>0.9</c:v>
                </c:pt>
                <c:pt idx="2">
                  <c:v>1.3</c:v>
                </c:pt>
                <c:pt idx="3">
                  <c:v>5.2</c:v>
                </c:pt>
                <c:pt idx="4">
                  <c:v>9.5</c:v>
                </c:pt>
                <c:pt idx="5">
                  <c:v>23.1</c:v>
                </c:pt>
                <c:pt idx="6">
                  <c:v>17.3</c:v>
                </c:pt>
                <c:pt idx="7">
                  <c:v>37.1</c:v>
                </c:pt>
              </c:numCache>
            </c:numRef>
          </c:val>
        </c:ser>
        <c:dLbls>
          <c:showLegendKey val="0"/>
          <c:showVal val="1"/>
          <c:showCatName val="0"/>
          <c:showSerName val="0"/>
          <c:showPercent val="0"/>
          <c:showBubbleSize val="0"/>
        </c:dLbls>
        <c:gapWidth val="150"/>
        <c:shape val="cylinder"/>
        <c:axId val="-2103095128"/>
        <c:axId val="-2103092344"/>
        <c:axId val="0"/>
      </c:bar3DChart>
      <c:catAx>
        <c:axId val="-2103095128"/>
        <c:scaling>
          <c:orientation val="minMax"/>
        </c:scaling>
        <c:delete val="0"/>
        <c:axPos val="l"/>
        <c:majorTickMark val="none"/>
        <c:minorTickMark val="none"/>
        <c:tickLblPos val="nextTo"/>
        <c:crossAx val="-2103092344"/>
        <c:crosses val="autoZero"/>
        <c:auto val="1"/>
        <c:lblAlgn val="ctr"/>
        <c:lblOffset val="100"/>
        <c:noMultiLvlLbl val="0"/>
      </c:catAx>
      <c:valAx>
        <c:axId val="-2103092344"/>
        <c:scaling>
          <c:orientation val="minMax"/>
        </c:scaling>
        <c:delete val="1"/>
        <c:axPos val="b"/>
        <c:numFmt formatCode="General" sourceLinked="1"/>
        <c:majorTickMark val="out"/>
        <c:minorTickMark val="none"/>
        <c:tickLblPos val="none"/>
        <c:crossAx val="-2103095128"/>
        <c:crosses val="autoZero"/>
        <c:crossBetween val="between"/>
      </c:valAx>
    </c:plotArea>
    <c:legend>
      <c:legendPos val="t"/>
      <c:layout>
        <c:manualLayout>
          <c:xMode val="edge"/>
          <c:yMode val="edge"/>
          <c:x val="0.828109142607175"/>
          <c:y val="0.741157407407408"/>
          <c:w val="0.0604481627296587"/>
          <c:h val="0.08371719160105"/>
        </c:manualLayout>
      </c:layout>
      <c:overlay val="0"/>
    </c:legend>
    <c:plotVisOnly val="1"/>
    <c:dispBlanksAs val="gap"/>
    <c:showDLblsOverMax val="0"/>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chemeClr val="accent6">
                <a:lumMod val="75000"/>
              </a:schemeClr>
            </a:solidFill>
          </c:spPr>
          <c:invertIfNegative val="0"/>
          <c:dPt>
            <c:idx val="0"/>
            <c:invertIfNegative val="0"/>
            <c:bubble3D val="0"/>
            <c:spPr>
              <a:solidFill>
                <a:schemeClr val="accent6">
                  <a:lumMod val="75000"/>
                </a:schemeClr>
              </a:solidFill>
            </c:spPr>
          </c:dPt>
          <c:dLbls>
            <c:dLbl>
              <c:idx val="0"/>
              <c:layout>
                <c:manualLayout>
                  <c:x val="-0.0161615955948835"/>
                  <c:y val="0.0"/>
                </c:manualLayout>
              </c:layout>
              <c:dLblPos val="outEnd"/>
              <c:showLegendKey val="0"/>
              <c:showVal val="1"/>
              <c:showCatName val="0"/>
              <c:showSerName val="0"/>
              <c:showPercent val="0"/>
              <c:showBubbleSize val="0"/>
            </c:dLbl>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0.45</c:v>
                </c:pt>
              </c:numCache>
            </c:numRef>
          </c:val>
        </c:ser>
        <c:dLbls>
          <c:showLegendKey val="0"/>
          <c:showVal val="0"/>
          <c:showCatName val="0"/>
          <c:showSerName val="0"/>
          <c:showPercent val="0"/>
          <c:showBubbleSize val="0"/>
        </c:dLbls>
        <c:gapWidth val="100"/>
        <c:axId val="2082973704"/>
        <c:axId val="2082969240"/>
      </c:barChart>
      <c:catAx>
        <c:axId val="2082973704"/>
        <c:scaling>
          <c:orientation val="minMax"/>
        </c:scaling>
        <c:delete val="0"/>
        <c:axPos val="l"/>
        <c:numFmt formatCode="General" sourceLinked="1"/>
        <c:majorTickMark val="none"/>
        <c:minorTickMark val="none"/>
        <c:tickLblPos val="nextTo"/>
        <c:crossAx val="2082969240"/>
        <c:crosses val="autoZero"/>
        <c:auto val="1"/>
        <c:lblAlgn val="ctr"/>
        <c:lblOffset val="100"/>
        <c:noMultiLvlLbl val="0"/>
      </c:catAx>
      <c:valAx>
        <c:axId val="2082969240"/>
        <c:scaling>
          <c:orientation val="minMax"/>
          <c:max val="0.6"/>
          <c:min val="0.0"/>
        </c:scaling>
        <c:delete val="1"/>
        <c:axPos val="b"/>
        <c:numFmt formatCode="0%" sourceLinked="1"/>
        <c:majorTickMark val="out"/>
        <c:minorTickMark val="none"/>
        <c:tickLblPos val="nextTo"/>
        <c:crossAx val="2082973704"/>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rgbClr val="C00000"/>
            </a:solidFill>
          </c:spPr>
          <c:invertIfNegative val="0"/>
          <c:dPt>
            <c:idx val="0"/>
            <c:invertIfNegative val="0"/>
            <c:bubble3D val="0"/>
            <c:spPr>
              <a:solidFill>
                <a:srgbClr val="C00000"/>
              </a:solidFill>
            </c:spPr>
          </c:dPt>
          <c:dLbls>
            <c:dLbl>
              <c:idx val="0"/>
              <c:layout>
                <c:manualLayout>
                  <c:x val="-0.032323191189767"/>
                  <c:y val="0.0"/>
                </c:manualLayout>
              </c:layout>
              <c:dLblPos val="outEnd"/>
              <c:showLegendKey val="0"/>
              <c:showVal val="1"/>
              <c:showCatName val="0"/>
              <c:showSerName val="0"/>
              <c:showPercent val="0"/>
              <c:showBubbleSize val="0"/>
            </c:dLbl>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0.48</c:v>
                </c:pt>
              </c:numCache>
            </c:numRef>
          </c:val>
        </c:ser>
        <c:dLbls>
          <c:showLegendKey val="0"/>
          <c:showVal val="0"/>
          <c:showCatName val="0"/>
          <c:showSerName val="0"/>
          <c:showPercent val="0"/>
          <c:showBubbleSize val="0"/>
        </c:dLbls>
        <c:gapWidth val="100"/>
        <c:axId val="2120698216"/>
        <c:axId val="2121195976"/>
      </c:barChart>
      <c:catAx>
        <c:axId val="2120698216"/>
        <c:scaling>
          <c:orientation val="minMax"/>
        </c:scaling>
        <c:delete val="0"/>
        <c:axPos val="l"/>
        <c:numFmt formatCode="General" sourceLinked="1"/>
        <c:majorTickMark val="none"/>
        <c:minorTickMark val="none"/>
        <c:tickLblPos val="nextTo"/>
        <c:crossAx val="2121195976"/>
        <c:crosses val="autoZero"/>
        <c:auto val="1"/>
        <c:lblAlgn val="ctr"/>
        <c:lblOffset val="100"/>
        <c:noMultiLvlLbl val="0"/>
      </c:catAx>
      <c:valAx>
        <c:axId val="2121195976"/>
        <c:scaling>
          <c:orientation val="minMax"/>
          <c:max val="0.6"/>
          <c:min val="0.0"/>
        </c:scaling>
        <c:delete val="1"/>
        <c:axPos val="b"/>
        <c:numFmt formatCode="0%" sourceLinked="1"/>
        <c:majorTickMark val="out"/>
        <c:minorTickMark val="none"/>
        <c:tickLblPos val="nextTo"/>
        <c:crossAx val="2120698216"/>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chemeClr val="tx2"/>
            </a:solidFill>
          </c:spPr>
          <c:invertIfNegative val="0"/>
          <c:dLbls>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0.27</c:v>
                </c:pt>
              </c:numCache>
            </c:numRef>
          </c:val>
        </c:ser>
        <c:dLbls>
          <c:showLegendKey val="0"/>
          <c:showVal val="0"/>
          <c:showCatName val="0"/>
          <c:showSerName val="0"/>
          <c:showPercent val="0"/>
          <c:showBubbleSize val="0"/>
        </c:dLbls>
        <c:gapWidth val="100"/>
        <c:axId val="2119015784"/>
        <c:axId val="2119003560"/>
      </c:barChart>
      <c:catAx>
        <c:axId val="2119015784"/>
        <c:scaling>
          <c:orientation val="minMax"/>
        </c:scaling>
        <c:delete val="0"/>
        <c:axPos val="l"/>
        <c:numFmt formatCode="General" sourceLinked="1"/>
        <c:majorTickMark val="none"/>
        <c:minorTickMark val="none"/>
        <c:tickLblPos val="nextTo"/>
        <c:crossAx val="2119003560"/>
        <c:crosses val="autoZero"/>
        <c:auto val="1"/>
        <c:lblAlgn val="ctr"/>
        <c:lblOffset val="100"/>
        <c:noMultiLvlLbl val="0"/>
      </c:catAx>
      <c:valAx>
        <c:axId val="2119003560"/>
        <c:scaling>
          <c:orientation val="minMax"/>
          <c:max val="0.6"/>
          <c:min val="0.0"/>
        </c:scaling>
        <c:delete val="1"/>
        <c:axPos val="b"/>
        <c:numFmt formatCode="0%" sourceLinked="1"/>
        <c:majorTickMark val="out"/>
        <c:minorTickMark val="none"/>
        <c:tickLblPos val="nextTo"/>
        <c:crossAx val="2119015784"/>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chemeClr val="accent4">
                <a:lumMod val="50000"/>
              </a:schemeClr>
            </a:solidFill>
          </c:spPr>
          <c:invertIfNegative val="0"/>
          <c:dLbls>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0.45</c:v>
                </c:pt>
              </c:numCache>
            </c:numRef>
          </c:val>
        </c:ser>
        <c:dLbls>
          <c:showLegendKey val="0"/>
          <c:showVal val="0"/>
          <c:showCatName val="0"/>
          <c:showSerName val="0"/>
          <c:showPercent val="0"/>
          <c:showBubbleSize val="0"/>
        </c:dLbls>
        <c:gapWidth val="100"/>
        <c:axId val="2120878888"/>
        <c:axId val="2121202008"/>
      </c:barChart>
      <c:catAx>
        <c:axId val="2120878888"/>
        <c:scaling>
          <c:orientation val="minMax"/>
        </c:scaling>
        <c:delete val="0"/>
        <c:axPos val="l"/>
        <c:numFmt formatCode="General" sourceLinked="1"/>
        <c:majorTickMark val="none"/>
        <c:minorTickMark val="none"/>
        <c:tickLblPos val="nextTo"/>
        <c:crossAx val="2121202008"/>
        <c:crosses val="autoZero"/>
        <c:auto val="1"/>
        <c:lblAlgn val="ctr"/>
        <c:lblOffset val="100"/>
        <c:noMultiLvlLbl val="0"/>
      </c:catAx>
      <c:valAx>
        <c:axId val="2121202008"/>
        <c:scaling>
          <c:orientation val="minMax"/>
          <c:max val="0.6"/>
          <c:min val="0.0"/>
        </c:scaling>
        <c:delete val="1"/>
        <c:axPos val="b"/>
        <c:numFmt formatCode="0%" sourceLinked="1"/>
        <c:majorTickMark val="out"/>
        <c:minorTickMark val="none"/>
        <c:tickLblPos val="nextTo"/>
        <c:crossAx val="2120878888"/>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chemeClr val="accent4">
                <a:lumMod val="50000"/>
              </a:schemeClr>
            </a:solidFill>
          </c:spPr>
          <c:invertIfNegative val="0"/>
          <c:dLbls>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0.52</c:v>
                </c:pt>
              </c:numCache>
            </c:numRef>
          </c:val>
        </c:ser>
        <c:dLbls>
          <c:showLegendKey val="0"/>
          <c:showVal val="0"/>
          <c:showCatName val="0"/>
          <c:showSerName val="0"/>
          <c:showPercent val="0"/>
          <c:showBubbleSize val="0"/>
        </c:dLbls>
        <c:gapWidth val="100"/>
        <c:axId val="2120883688"/>
        <c:axId val="2121138984"/>
      </c:barChart>
      <c:catAx>
        <c:axId val="2120883688"/>
        <c:scaling>
          <c:orientation val="minMax"/>
        </c:scaling>
        <c:delete val="0"/>
        <c:axPos val="l"/>
        <c:numFmt formatCode="General" sourceLinked="1"/>
        <c:majorTickMark val="none"/>
        <c:minorTickMark val="none"/>
        <c:tickLblPos val="nextTo"/>
        <c:crossAx val="2121138984"/>
        <c:crosses val="autoZero"/>
        <c:auto val="1"/>
        <c:lblAlgn val="ctr"/>
        <c:lblOffset val="100"/>
        <c:noMultiLvlLbl val="0"/>
      </c:catAx>
      <c:valAx>
        <c:axId val="2121138984"/>
        <c:scaling>
          <c:orientation val="minMax"/>
          <c:max val="0.6"/>
          <c:min val="0.0"/>
        </c:scaling>
        <c:delete val="1"/>
        <c:axPos val="b"/>
        <c:numFmt formatCode="0%" sourceLinked="1"/>
        <c:majorTickMark val="out"/>
        <c:minorTickMark val="none"/>
        <c:tickLblPos val="nextTo"/>
        <c:crossAx val="2120883688"/>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rgbClr val="66CCFF"/>
            </a:solidFill>
          </c:spPr>
          <c:invertIfNegative val="0"/>
          <c:dLbls>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0.5</c:v>
                </c:pt>
              </c:numCache>
            </c:numRef>
          </c:val>
        </c:ser>
        <c:dLbls>
          <c:showLegendKey val="0"/>
          <c:showVal val="0"/>
          <c:showCatName val="0"/>
          <c:showSerName val="0"/>
          <c:showPercent val="0"/>
          <c:showBubbleSize val="0"/>
        </c:dLbls>
        <c:gapWidth val="100"/>
        <c:axId val="2121065336"/>
        <c:axId val="2121168216"/>
      </c:barChart>
      <c:catAx>
        <c:axId val="2121065336"/>
        <c:scaling>
          <c:orientation val="minMax"/>
        </c:scaling>
        <c:delete val="0"/>
        <c:axPos val="l"/>
        <c:numFmt formatCode="General" sourceLinked="1"/>
        <c:majorTickMark val="none"/>
        <c:minorTickMark val="none"/>
        <c:tickLblPos val="nextTo"/>
        <c:crossAx val="2121168216"/>
        <c:crosses val="autoZero"/>
        <c:auto val="1"/>
        <c:lblAlgn val="ctr"/>
        <c:lblOffset val="100"/>
        <c:noMultiLvlLbl val="0"/>
      </c:catAx>
      <c:valAx>
        <c:axId val="2121168216"/>
        <c:scaling>
          <c:orientation val="minMax"/>
          <c:max val="0.6"/>
          <c:min val="0.0"/>
        </c:scaling>
        <c:delete val="1"/>
        <c:axPos val="b"/>
        <c:numFmt formatCode="0%" sourceLinked="1"/>
        <c:majorTickMark val="out"/>
        <c:minorTickMark val="none"/>
        <c:tickLblPos val="nextTo"/>
        <c:crossAx val="2121065336"/>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rgbClr val="C00000"/>
            </a:solidFill>
          </c:spPr>
          <c:invertIfNegative val="0"/>
          <c:dLbls>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0.4</c:v>
                </c:pt>
              </c:numCache>
            </c:numRef>
          </c:val>
        </c:ser>
        <c:dLbls>
          <c:showLegendKey val="0"/>
          <c:showVal val="0"/>
          <c:showCatName val="0"/>
          <c:showSerName val="0"/>
          <c:showPercent val="0"/>
          <c:showBubbleSize val="0"/>
        </c:dLbls>
        <c:gapWidth val="100"/>
        <c:axId val="2082996952"/>
        <c:axId val="2082897144"/>
      </c:barChart>
      <c:catAx>
        <c:axId val="2082996952"/>
        <c:scaling>
          <c:orientation val="minMax"/>
        </c:scaling>
        <c:delete val="0"/>
        <c:axPos val="l"/>
        <c:numFmt formatCode="General" sourceLinked="1"/>
        <c:majorTickMark val="none"/>
        <c:minorTickMark val="none"/>
        <c:tickLblPos val="nextTo"/>
        <c:crossAx val="2082897144"/>
        <c:crosses val="autoZero"/>
        <c:auto val="1"/>
        <c:lblAlgn val="ctr"/>
        <c:lblOffset val="100"/>
        <c:noMultiLvlLbl val="0"/>
      </c:catAx>
      <c:valAx>
        <c:axId val="2082897144"/>
        <c:scaling>
          <c:orientation val="minMax"/>
          <c:max val="0.6"/>
          <c:min val="0.0"/>
        </c:scaling>
        <c:delete val="1"/>
        <c:axPos val="b"/>
        <c:numFmt formatCode="0%" sourceLinked="1"/>
        <c:majorTickMark val="out"/>
        <c:minorTickMark val="none"/>
        <c:tickLblPos val="nextTo"/>
        <c:crossAx val="2082996952"/>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rgbClr val="FFC000"/>
            </a:solidFill>
          </c:spPr>
          <c:invertIfNegative val="0"/>
          <c:dLbls>
            <c:dLbl>
              <c:idx val="0"/>
              <c:layout>
                <c:manualLayout>
                  <c:x val="-0.0484847867846505"/>
                  <c:y val="0.0"/>
                </c:manualLayout>
              </c:layout>
              <c:dLblPos val="outEnd"/>
              <c:showLegendKey val="0"/>
              <c:showVal val="1"/>
              <c:showCatName val="0"/>
              <c:showSerName val="0"/>
              <c:showPercent val="0"/>
              <c:showBubbleSize val="0"/>
            </c:dLbl>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0.45</c:v>
                </c:pt>
              </c:numCache>
            </c:numRef>
          </c:val>
        </c:ser>
        <c:dLbls>
          <c:showLegendKey val="0"/>
          <c:showVal val="0"/>
          <c:showCatName val="0"/>
          <c:showSerName val="0"/>
          <c:showPercent val="0"/>
          <c:showBubbleSize val="0"/>
        </c:dLbls>
        <c:gapWidth val="100"/>
        <c:axId val="2082481704"/>
        <c:axId val="2082502040"/>
      </c:barChart>
      <c:catAx>
        <c:axId val="2082481704"/>
        <c:scaling>
          <c:orientation val="minMax"/>
        </c:scaling>
        <c:delete val="0"/>
        <c:axPos val="l"/>
        <c:numFmt formatCode="General" sourceLinked="1"/>
        <c:majorTickMark val="none"/>
        <c:minorTickMark val="none"/>
        <c:tickLblPos val="nextTo"/>
        <c:crossAx val="2082502040"/>
        <c:crosses val="autoZero"/>
        <c:auto val="1"/>
        <c:lblAlgn val="ctr"/>
        <c:lblOffset val="100"/>
        <c:noMultiLvlLbl val="0"/>
      </c:catAx>
      <c:valAx>
        <c:axId val="2082502040"/>
        <c:scaling>
          <c:orientation val="minMax"/>
          <c:max val="0.6"/>
          <c:min val="0.0"/>
        </c:scaling>
        <c:delete val="1"/>
        <c:axPos val="b"/>
        <c:numFmt formatCode="0%" sourceLinked="1"/>
        <c:majorTickMark val="out"/>
        <c:minorTickMark val="none"/>
        <c:tickLblPos val="nextTo"/>
        <c:crossAx val="2082481704"/>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rgbClr val="FFC000"/>
            </a:solidFill>
          </c:spPr>
          <c:invertIfNegative val="0"/>
          <c:dPt>
            <c:idx val="0"/>
            <c:invertIfNegative val="0"/>
            <c:bubble3D val="0"/>
            <c:spPr>
              <a:solidFill>
                <a:srgbClr val="FFC000"/>
              </a:solidFill>
            </c:spPr>
          </c:dPt>
          <c:dLbls>
            <c:dLbl>
              <c:idx val="0"/>
              <c:layout>
                <c:manualLayout>
                  <c:x val="-0.0484847867846505"/>
                  <c:y val="0.0"/>
                </c:manualLayout>
              </c:layout>
              <c:dLblPos val="outEnd"/>
              <c:showLegendKey val="0"/>
              <c:showVal val="1"/>
              <c:showCatName val="0"/>
              <c:showSerName val="0"/>
              <c:showPercent val="0"/>
              <c:showBubbleSize val="0"/>
            </c:dLbl>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0.52</c:v>
                </c:pt>
              </c:numCache>
            </c:numRef>
          </c:val>
        </c:ser>
        <c:dLbls>
          <c:showLegendKey val="0"/>
          <c:showVal val="0"/>
          <c:showCatName val="0"/>
          <c:showSerName val="0"/>
          <c:showPercent val="0"/>
          <c:showBubbleSize val="0"/>
        </c:dLbls>
        <c:gapWidth val="100"/>
        <c:axId val="2121145448"/>
        <c:axId val="2121222712"/>
      </c:barChart>
      <c:catAx>
        <c:axId val="2121145448"/>
        <c:scaling>
          <c:orientation val="minMax"/>
        </c:scaling>
        <c:delete val="0"/>
        <c:axPos val="l"/>
        <c:numFmt formatCode="General" sourceLinked="1"/>
        <c:majorTickMark val="none"/>
        <c:minorTickMark val="none"/>
        <c:tickLblPos val="nextTo"/>
        <c:crossAx val="2121222712"/>
        <c:crosses val="autoZero"/>
        <c:auto val="1"/>
        <c:lblAlgn val="ctr"/>
        <c:lblOffset val="100"/>
        <c:noMultiLvlLbl val="0"/>
      </c:catAx>
      <c:valAx>
        <c:axId val="2121222712"/>
        <c:scaling>
          <c:orientation val="minMax"/>
          <c:max val="0.6"/>
          <c:min val="0.0"/>
        </c:scaling>
        <c:delete val="1"/>
        <c:axPos val="b"/>
        <c:numFmt formatCode="0%" sourceLinked="1"/>
        <c:majorTickMark val="out"/>
        <c:minorTickMark val="none"/>
        <c:tickLblPos val="nextTo"/>
        <c:crossAx val="2121145448"/>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chemeClr val="tx2"/>
            </a:solidFill>
          </c:spPr>
          <c:invertIfNegative val="0"/>
          <c:dLbls>
            <c:numFmt formatCode="0.0%" sourceLinked="0"/>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0.008</c:v>
                </c:pt>
              </c:numCache>
            </c:numRef>
          </c:val>
        </c:ser>
        <c:dLbls>
          <c:showLegendKey val="0"/>
          <c:showVal val="0"/>
          <c:showCatName val="0"/>
          <c:showSerName val="0"/>
          <c:showPercent val="0"/>
          <c:showBubbleSize val="0"/>
        </c:dLbls>
        <c:gapWidth val="100"/>
        <c:axId val="2120764456"/>
        <c:axId val="2120753320"/>
      </c:barChart>
      <c:catAx>
        <c:axId val="2120764456"/>
        <c:scaling>
          <c:orientation val="minMax"/>
        </c:scaling>
        <c:delete val="0"/>
        <c:axPos val="l"/>
        <c:numFmt formatCode="General" sourceLinked="1"/>
        <c:majorTickMark val="none"/>
        <c:minorTickMark val="none"/>
        <c:tickLblPos val="nextTo"/>
        <c:crossAx val="2120753320"/>
        <c:crosses val="autoZero"/>
        <c:auto val="1"/>
        <c:lblAlgn val="ctr"/>
        <c:lblOffset val="100"/>
        <c:noMultiLvlLbl val="0"/>
      </c:catAx>
      <c:valAx>
        <c:axId val="2120753320"/>
        <c:scaling>
          <c:orientation val="minMax"/>
          <c:max val="0.14"/>
          <c:min val="0.0"/>
        </c:scaling>
        <c:delete val="1"/>
        <c:axPos val="b"/>
        <c:numFmt formatCode="0.0%" sourceLinked="1"/>
        <c:majorTickMark val="out"/>
        <c:minorTickMark val="none"/>
        <c:tickLblPos val="nextTo"/>
        <c:crossAx val="2120764456"/>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chemeClr val="tx2"/>
            </a:solidFill>
          </c:spPr>
          <c:invertIfNegative val="0"/>
          <c:dLbls>
            <c:numFmt formatCode="0.0%" sourceLinked="0"/>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0.048</c:v>
                </c:pt>
              </c:numCache>
            </c:numRef>
          </c:val>
        </c:ser>
        <c:dLbls>
          <c:showLegendKey val="0"/>
          <c:showVal val="0"/>
          <c:showCatName val="0"/>
          <c:showSerName val="0"/>
          <c:showPercent val="0"/>
          <c:showBubbleSize val="0"/>
        </c:dLbls>
        <c:gapWidth val="100"/>
        <c:axId val="2120740968"/>
        <c:axId val="2120722184"/>
      </c:barChart>
      <c:catAx>
        <c:axId val="2120740968"/>
        <c:scaling>
          <c:orientation val="minMax"/>
        </c:scaling>
        <c:delete val="0"/>
        <c:axPos val="l"/>
        <c:numFmt formatCode="General" sourceLinked="1"/>
        <c:majorTickMark val="none"/>
        <c:minorTickMark val="none"/>
        <c:tickLblPos val="nextTo"/>
        <c:crossAx val="2120722184"/>
        <c:crosses val="autoZero"/>
        <c:auto val="1"/>
        <c:lblAlgn val="ctr"/>
        <c:lblOffset val="100"/>
        <c:noMultiLvlLbl val="0"/>
      </c:catAx>
      <c:valAx>
        <c:axId val="2120722184"/>
        <c:scaling>
          <c:orientation val="minMax"/>
          <c:max val="0.14"/>
          <c:min val="0.0"/>
        </c:scaling>
        <c:delete val="1"/>
        <c:axPos val="b"/>
        <c:numFmt formatCode="0.0%" sourceLinked="1"/>
        <c:majorTickMark val="out"/>
        <c:minorTickMark val="none"/>
        <c:tickLblPos val="nextTo"/>
        <c:crossAx val="2120740968"/>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chemeClr val="tx2"/>
            </a:solidFill>
          </c:spPr>
          <c:invertIfNegative val="0"/>
          <c:dLbls>
            <c:dLbl>
              <c:idx val="0"/>
              <c:layout>
                <c:manualLayout>
                  <c:x val="-0.029143864556758"/>
                  <c:y val="0.0"/>
                </c:manualLayout>
              </c:layout>
              <c:dLblPos val="outEnd"/>
              <c:showLegendKey val="0"/>
              <c:showVal val="1"/>
              <c:showCatName val="0"/>
              <c:showSerName val="0"/>
              <c:showPercent val="0"/>
              <c:showBubbleSize val="0"/>
            </c:dLbl>
            <c:numFmt formatCode="0.0%" sourceLinked="0"/>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0.053</c:v>
                </c:pt>
              </c:numCache>
            </c:numRef>
          </c:val>
        </c:ser>
        <c:dLbls>
          <c:showLegendKey val="0"/>
          <c:showVal val="0"/>
          <c:showCatName val="0"/>
          <c:showSerName val="0"/>
          <c:showPercent val="0"/>
          <c:showBubbleSize val="0"/>
        </c:dLbls>
        <c:gapWidth val="100"/>
        <c:axId val="2120710440"/>
        <c:axId val="2120713480"/>
      </c:barChart>
      <c:catAx>
        <c:axId val="2120710440"/>
        <c:scaling>
          <c:orientation val="minMax"/>
        </c:scaling>
        <c:delete val="0"/>
        <c:axPos val="l"/>
        <c:numFmt formatCode="General" sourceLinked="1"/>
        <c:majorTickMark val="none"/>
        <c:minorTickMark val="none"/>
        <c:tickLblPos val="nextTo"/>
        <c:crossAx val="2120713480"/>
        <c:crosses val="autoZero"/>
        <c:auto val="1"/>
        <c:lblAlgn val="ctr"/>
        <c:lblOffset val="100"/>
        <c:noMultiLvlLbl val="0"/>
      </c:catAx>
      <c:valAx>
        <c:axId val="2120713480"/>
        <c:scaling>
          <c:orientation val="minMax"/>
          <c:max val="0.14"/>
          <c:min val="0.0"/>
        </c:scaling>
        <c:delete val="1"/>
        <c:axPos val="b"/>
        <c:numFmt formatCode="0.0%" sourceLinked="1"/>
        <c:majorTickMark val="out"/>
        <c:minorTickMark val="none"/>
        <c:tickLblPos val="nextTo"/>
        <c:crossAx val="2120710440"/>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chemeClr val="accent4">
                <a:lumMod val="50000"/>
              </a:schemeClr>
            </a:solidFill>
          </c:spPr>
          <c:invertIfNegative val="0"/>
          <c:dLbls>
            <c:numFmt formatCode="0.0%" sourceLinked="0"/>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0.008</c:v>
                </c:pt>
              </c:numCache>
            </c:numRef>
          </c:val>
        </c:ser>
        <c:dLbls>
          <c:showLegendKey val="0"/>
          <c:showVal val="0"/>
          <c:showCatName val="0"/>
          <c:showSerName val="0"/>
          <c:showPercent val="0"/>
          <c:showBubbleSize val="0"/>
        </c:dLbls>
        <c:gapWidth val="100"/>
        <c:axId val="2120643736"/>
        <c:axId val="2120646776"/>
      </c:barChart>
      <c:catAx>
        <c:axId val="2120643736"/>
        <c:scaling>
          <c:orientation val="minMax"/>
        </c:scaling>
        <c:delete val="0"/>
        <c:axPos val="l"/>
        <c:numFmt formatCode="General" sourceLinked="1"/>
        <c:majorTickMark val="none"/>
        <c:minorTickMark val="none"/>
        <c:tickLblPos val="nextTo"/>
        <c:crossAx val="2120646776"/>
        <c:crosses val="autoZero"/>
        <c:auto val="1"/>
        <c:lblAlgn val="ctr"/>
        <c:lblOffset val="100"/>
        <c:noMultiLvlLbl val="0"/>
      </c:catAx>
      <c:valAx>
        <c:axId val="2120646776"/>
        <c:scaling>
          <c:orientation val="minMax"/>
          <c:max val="0.14"/>
          <c:min val="0.0"/>
        </c:scaling>
        <c:delete val="1"/>
        <c:axPos val="b"/>
        <c:numFmt formatCode="0.0%" sourceLinked="1"/>
        <c:majorTickMark val="out"/>
        <c:minorTickMark val="none"/>
        <c:tickLblPos val="nextTo"/>
        <c:crossAx val="2120643736"/>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chemeClr val="tx2"/>
            </a:solidFill>
          </c:spPr>
          <c:invertIfNegative val="0"/>
          <c:dLbls>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0.43</c:v>
                </c:pt>
              </c:numCache>
            </c:numRef>
          </c:val>
        </c:ser>
        <c:dLbls>
          <c:showLegendKey val="0"/>
          <c:showVal val="0"/>
          <c:showCatName val="0"/>
          <c:showSerName val="0"/>
          <c:showPercent val="0"/>
          <c:showBubbleSize val="0"/>
        </c:dLbls>
        <c:gapWidth val="100"/>
        <c:axId val="2083440536"/>
        <c:axId val="2083443576"/>
      </c:barChart>
      <c:catAx>
        <c:axId val="2083440536"/>
        <c:scaling>
          <c:orientation val="minMax"/>
        </c:scaling>
        <c:delete val="0"/>
        <c:axPos val="l"/>
        <c:numFmt formatCode="General" sourceLinked="1"/>
        <c:majorTickMark val="none"/>
        <c:minorTickMark val="none"/>
        <c:tickLblPos val="nextTo"/>
        <c:crossAx val="2083443576"/>
        <c:crosses val="autoZero"/>
        <c:auto val="1"/>
        <c:lblAlgn val="ctr"/>
        <c:lblOffset val="100"/>
        <c:noMultiLvlLbl val="0"/>
      </c:catAx>
      <c:valAx>
        <c:axId val="2083443576"/>
        <c:scaling>
          <c:orientation val="minMax"/>
          <c:max val="0.6"/>
          <c:min val="0.0"/>
        </c:scaling>
        <c:delete val="1"/>
        <c:axPos val="b"/>
        <c:numFmt formatCode="0%" sourceLinked="1"/>
        <c:majorTickMark val="out"/>
        <c:minorTickMark val="none"/>
        <c:tickLblPos val="nextTo"/>
        <c:crossAx val="2083440536"/>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chemeClr val="accent4">
                <a:lumMod val="50000"/>
              </a:schemeClr>
            </a:solidFill>
          </c:spPr>
          <c:invertIfNegative val="0"/>
          <c:dLbls>
            <c:numFmt formatCode="0.0%" sourceLinked="0"/>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0.056</c:v>
                </c:pt>
              </c:numCache>
            </c:numRef>
          </c:val>
        </c:ser>
        <c:dLbls>
          <c:showLegendKey val="0"/>
          <c:showVal val="0"/>
          <c:showCatName val="0"/>
          <c:showSerName val="0"/>
          <c:showPercent val="0"/>
          <c:showBubbleSize val="0"/>
        </c:dLbls>
        <c:gapWidth val="100"/>
        <c:axId val="2120555192"/>
        <c:axId val="2120558040"/>
      </c:barChart>
      <c:catAx>
        <c:axId val="2120555192"/>
        <c:scaling>
          <c:orientation val="minMax"/>
        </c:scaling>
        <c:delete val="0"/>
        <c:axPos val="l"/>
        <c:numFmt formatCode="General" sourceLinked="1"/>
        <c:majorTickMark val="none"/>
        <c:minorTickMark val="none"/>
        <c:tickLblPos val="nextTo"/>
        <c:crossAx val="2120558040"/>
        <c:crosses val="autoZero"/>
        <c:auto val="1"/>
        <c:lblAlgn val="ctr"/>
        <c:lblOffset val="100"/>
        <c:noMultiLvlLbl val="0"/>
      </c:catAx>
      <c:valAx>
        <c:axId val="2120558040"/>
        <c:scaling>
          <c:orientation val="minMax"/>
          <c:max val="0.14"/>
          <c:min val="0.0"/>
        </c:scaling>
        <c:delete val="1"/>
        <c:axPos val="b"/>
        <c:numFmt formatCode="0.0%" sourceLinked="1"/>
        <c:majorTickMark val="out"/>
        <c:minorTickMark val="none"/>
        <c:tickLblPos val="nextTo"/>
        <c:crossAx val="2120555192"/>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chemeClr val="tx2"/>
            </a:solidFill>
          </c:spPr>
          <c:invertIfNegative val="0"/>
          <c:dPt>
            <c:idx val="0"/>
            <c:invertIfNegative val="0"/>
            <c:bubble3D val="0"/>
            <c:spPr>
              <a:solidFill>
                <a:schemeClr val="accent4">
                  <a:lumMod val="50000"/>
                </a:schemeClr>
              </a:solidFill>
            </c:spPr>
          </c:dPt>
          <c:dLbls>
            <c:dLbl>
              <c:idx val="0"/>
              <c:layout>
                <c:manualLayout>
                  <c:x val="-0.029143864556758"/>
                  <c:y val="0.0"/>
                </c:manualLayout>
              </c:layout>
              <c:dLblPos val="outEnd"/>
              <c:showLegendKey val="0"/>
              <c:showVal val="1"/>
              <c:showCatName val="0"/>
              <c:showSerName val="0"/>
              <c:showPercent val="0"/>
              <c:showBubbleSize val="0"/>
            </c:dLbl>
            <c:numFmt formatCode="0.0%" sourceLinked="0"/>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0.06</c:v>
                </c:pt>
              </c:numCache>
            </c:numRef>
          </c:val>
        </c:ser>
        <c:dLbls>
          <c:showLegendKey val="0"/>
          <c:showVal val="0"/>
          <c:showCatName val="0"/>
          <c:showSerName val="0"/>
          <c:showPercent val="0"/>
          <c:showBubbleSize val="0"/>
        </c:dLbls>
        <c:gapWidth val="100"/>
        <c:axId val="2120520136"/>
        <c:axId val="2120407848"/>
      </c:barChart>
      <c:catAx>
        <c:axId val="2120520136"/>
        <c:scaling>
          <c:orientation val="minMax"/>
        </c:scaling>
        <c:delete val="0"/>
        <c:axPos val="l"/>
        <c:numFmt formatCode="General" sourceLinked="1"/>
        <c:majorTickMark val="none"/>
        <c:minorTickMark val="none"/>
        <c:tickLblPos val="nextTo"/>
        <c:crossAx val="2120407848"/>
        <c:crosses val="autoZero"/>
        <c:auto val="1"/>
        <c:lblAlgn val="ctr"/>
        <c:lblOffset val="100"/>
        <c:noMultiLvlLbl val="0"/>
      </c:catAx>
      <c:valAx>
        <c:axId val="2120407848"/>
        <c:scaling>
          <c:orientation val="minMax"/>
          <c:max val="0.14"/>
          <c:min val="0.0"/>
        </c:scaling>
        <c:delete val="1"/>
        <c:axPos val="b"/>
        <c:numFmt formatCode="0.0%" sourceLinked="1"/>
        <c:majorTickMark val="out"/>
        <c:minorTickMark val="none"/>
        <c:tickLblPos val="nextTo"/>
        <c:crossAx val="2120520136"/>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chemeClr val="accent4">
                <a:lumMod val="60000"/>
                <a:lumOff val="40000"/>
              </a:schemeClr>
            </a:solidFill>
          </c:spPr>
          <c:invertIfNegative val="0"/>
          <c:dLbls>
            <c:numFmt formatCode="0.0%" sourceLinked="0"/>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0.029</c:v>
                </c:pt>
              </c:numCache>
            </c:numRef>
          </c:val>
        </c:ser>
        <c:dLbls>
          <c:showLegendKey val="0"/>
          <c:showVal val="0"/>
          <c:showCatName val="0"/>
          <c:showSerName val="0"/>
          <c:showPercent val="0"/>
          <c:showBubbleSize val="0"/>
        </c:dLbls>
        <c:gapWidth val="100"/>
        <c:axId val="2118981128"/>
        <c:axId val="2118971992"/>
      </c:barChart>
      <c:catAx>
        <c:axId val="2118981128"/>
        <c:scaling>
          <c:orientation val="minMax"/>
        </c:scaling>
        <c:delete val="0"/>
        <c:axPos val="l"/>
        <c:numFmt formatCode="General" sourceLinked="1"/>
        <c:majorTickMark val="none"/>
        <c:minorTickMark val="none"/>
        <c:tickLblPos val="nextTo"/>
        <c:crossAx val="2118971992"/>
        <c:crosses val="autoZero"/>
        <c:auto val="1"/>
        <c:lblAlgn val="ctr"/>
        <c:lblOffset val="100"/>
        <c:noMultiLvlLbl val="0"/>
      </c:catAx>
      <c:valAx>
        <c:axId val="2118971992"/>
        <c:scaling>
          <c:orientation val="minMax"/>
          <c:max val="0.14"/>
          <c:min val="0.0"/>
        </c:scaling>
        <c:delete val="1"/>
        <c:axPos val="b"/>
        <c:numFmt formatCode="0.0%" sourceLinked="1"/>
        <c:majorTickMark val="out"/>
        <c:minorTickMark val="none"/>
        <c:tickLblPos val="nextTo"/>
        <c:crossAx val="2118981128"/>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chemeClr val="tx2"/>
            </a:solidFill>
          </c:spPr>
          <c:invertIfNegative val="0"/>
          <c:dPt>
            <c:idx val="0"/>
            <c:invertIfNegative val="0"/>
            <c:bubble3D val="0"/>
            <c:spPr>
              <a:solidFill>
                <a:schemeClr val="accent4">
                  <a:lumMod val="60000"/>
                  <a:lumOff val="40000"/>
                </a:schemeClr>
              </a:solidFill>
            </c:spPr>
          </c:dPt>
          <c:dLbls>
            <c:dLbl>
              <c:idx val="0"/>
              <c:layout>
                <c:manualLayout>
                  <c:x val="-0.029143864556758"/>
                  <c:y val="0.0"/>
                </c:manualLayout>
              </c:layout>
              <c:dLblPos val="outEnd"/>
              <c:showLegendKey val="0"/>
              <c:showVal val="1"/>
              <c:showCatName val="0"/>
              <c:showSerName val="0"/>
              <c:showPercent val="0"/>
              <c:showBubbleSize val="0"/>
            </c:dLbl>
            <c:numFmt formatCode="0.0%" sourceLinked="0"/>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0.035</c:v>
                </c:pt>
              </c:numCache>
            </c:numRef>
          </c:val>
        </c:ser>
        <c:dLbls>
          <c:showLegendKey val="0"/>
          <c:showVal val="0"/>
          <c:showCatName val="0"/>
          <c:showSerName val="0"/>
          <c:showPercent val="0"/>
          <c:showBubbleSize val="0"/>
        </c:dLbls>
        <c:gapWidth val="100"/>
        <c:axId val="2118949272"/>
        <c:axId val="2118937304"/>
      </c:barChart>
      <c:catAx>
        <c:axId val="2118949272"/>
        <c:scaling>
          <c:orientation val="minMax"/>
        </c:scaling>
        <c:delete val="0"/>
        <c:axPos val="l"/>
        <c:numFmt formatCode="General" sourceLinked="1"/>
        <c:majorTickMark val="none"/>
        <c:minorTickMark val="none"/>
        <c:tickLblPos val="nextTo"/>
        <c:crossAx val="2118937304"/>
        <c:crosses val="autoZero"/>
        <c:auto val="1"/>
        <c:lblAlgn val="ctr"/>
        <c:lblOffset val="100"/>
        <c:noMultiLvlLbl val="0"/>
      </c:catAx>
      <c:valAx>
        <c:axId val="2118937304"/>
        <c:scaling>
          <c:orientation val="minMax"/>
          <c:max val="0.14"/>
          <c:min val="0.0"/>
        </c:scaling>
        <c:delete val="1"/>
        <c:axPos val="b"/>
        <c:numFmt formatCode="0.0%" sourceLinked="1"/>
        <c:majorTickMark val="out"/>
        <c:minorTickMark val="none"/>
        <c:tickLblPos val="nextTo"/>
        <c:crossAx val="2118949272"/>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rgbClr val="66CCFF"/>
            </a:solidFill>
          </c:spPr>
          <c:invertIfNegative val="0"/>
          <c:dLbls>
            <c:numFmt formatCode="0.0%" sourceLinked="0"/>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0.073</c:v>
                </c:pt>
              </c:numCache>
            </c:numRef>
          </c:val>
        </c:ser>
        <c:dLbls>
          <c:showLegendKey val="0"/>
          <c:showVal val="0"/>
          <c:showCatName val="0"/>
          <c:showSerName val="0"/>
          <c:showPercent val="0"/>
          <c:showBubbleSize val="0"/>
        </c:dLbls>
        <c:gapWidth val="100"/>
        <c:axId val="2120353560"/>
        <c:axId val="2120334520"/>
      </c:barChart>
      <c:catAx>
        <c:axId val="2120353560"/>
        <c:scaling>
          <c:orientation val="minMax"/>
        </c:scaling>
        <c:delete val="0"/>
        <c:axPos val="l"/>
        <c:numFmt formatCode="General" sourceLinked="1"/>
        <c:majorTickMark val="none"/>
        <c:minorTickMark val="none"/>
        <c:tickLblPos val="nextTo"/>
        <c:crossAx val="2120334520"/>
        <c:crosses val="autoZero"/>
        <c:auto val="1"/>
        <c:lblAlgn val="ctr"/>
        <c:lblOffset val="100"/>
        <c:noMultiLvlLbl val="0"/>
      </c:catAx>
      <c:valAx>
        <c:axId val="2120334520"/>
        <c:scaling>
          <c:orientation val="minMax"/>
          <c:max val="0.14"/>
          <c:min val="0.0"/>
        </c:scaling>
        <c:delete val="1"/>
        <c:axPos val="b"/>
        <c:numFmt formatCode="0.0%" sourceLinked="1"/>
        <c:majorTickMark val="out"/>
        <c:minorTickMark val="none"/>
        <c:tickLblPos val="nextTo"/>
        <c:crossAx val="2120353560"/>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rgbClr val="66CCFF"/>
            </a:solidFill>
          </c:spPr>
          <c:invertIfNegative val="0"/>
          <c:dPt>
            <c:idx val="0"/>
            <c:invertIfNegative val="0"/>
            <c:bubble3D val="0"/>
            <c:spPr>
              <a:solidFill>
                <a:srgbClr val="66CCFF"/>
              </a:solidFill>
            </c:spPr>
          </c:dPt>
          <c:dLbls>
            <c:dLbl>
              <c:idx val="0"/>
              <c:layout>
                <c:manualLayout>
                  <c:x val="-0.029143864556758"/>
                  <c:y val="0.0"/>
                </c:manualLayout>
              </c:layout>
              <c:dLblPos val="outEnd"/>
              <c:showLegendKey val="0"/>
              <c:showVal val="1"/>
              <c:showCatName val="0"/>
              <c:showSerName val="0"/>
              <c:showPercent val="0"/>
              <c:showBubbleSize val="0"/>
            </c:dLbl>
            <c:numFmt formatCode="0.0%" sourceLinked="0"/>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0.081</c:v>
                </c:pt>
              </c:numCache>
            </c:numRef>
          </c:val>
        </c:ser>
        <c:dLbls>
          <c:showLegendKey val="0"/>
          <c:showVal val="0"/>
          <c:showCatName val="0"/>
          <c:showSerName val="0"/>
          <c:showPercent val="0"/>
          <c:showBubbleSize val="0"/>
        </c:dLbls>
        <c:gapWidth val="100"/>
        <c:axId val="2120290680"/>
        <c:axId val="2120293720"/>
      </c:barChart>
      <c:catAx>
        <c:axId val="2120290680"/>
        <c:scaling>
          <c:orientation val="minMax"/>
        </c:scaling>
        <c:delete val="0"/>
        <c:axPos val="l"/>
        <c:numFmt formatCode="General" sourceLinked="1"/>
        <c:majorTickMark val="none"/>
        <c:minorTickMark val="none"/>
        <c:tickLblPos val="nextTo"/>
        <c:crossAx val="2120293720"/>
        <c:crosses val="autoZero"/>
        <c:auto val="1"/>
        <c:lblAlgn val="ctr"/>
        <c:lblOffset val="100"/>
        <c:noMultiLvlLbl val="0"/>
      </c:catAx>
      <c:valAx>
        <c:axId val="2120293720"/>
        <c:scaling>
          <c:orientation val="minMax"/>
          <c:max val="0.14"/>
          <c:min val="0.0"/>
        </c:scaling>
        <c:delete val="1"/>
        <c:axPos val="b"/>
        <c:numFmt formatCode="0.0%" sourceLinked="1"/>
        <c:majorTickMark val="out"/>
        <c:minorTickMark val="none"/>
        <c:tickLblPos val="nextTo"/>
        <c:crossAx val="2120290680"/>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rgbClr val="66CCFF"/>
            </a:solidFill>
          </c:spPr>
          <c:invertIfNegative val="0"/>
          <c:dPt>
            <c:idx val="0"/>
            <c:invertIfNegative val="0"/>
            <c:bubble3D val="0"/>
            <c:spPr>
              <a:solidFill>
                <a:srgbClr val="FF9999"/>
              </a:solidFill>
            </c:spPr>
          </c:dPt>
          <c:dLbls>
            <c:numFmt formatCode="0.0%" sourceLinked="0"/>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0.025</c:v>
                </c:pt>
              </c:numCache>
            </c:numRef>
          </c:val>
        </c:ser>
        <c:dLbls>
          <c:showLegendKey val="0"/>
          <c:showVal val="0"/>
          <c:showCatName val="0"/>
          <c:showSerName val="0"/>
          <c:showPercent val="0"/>
          <c:showBubbleSize val="0"/>
        </c:dLbls>
        <c:gapWidth val="100"/>
        <c:axId val="-2131865064"/>
        <c:axId val="-2131798056"/>
      </c:barChart>
      <c:catAx>
        <c:axId val="-2131865064"/>
        <c:scaling>
          <c:orientation val="minMax"/>
        </c:scaling>
        <c:delete val="0"/>
        <c:axPos val="l"/>
        <c:numFmt formatCode="General" sourceLinked="1"/>
        <c:majorTickMark val="none"/>
        <c:minorTickMark val="none"/>
        <c:tickLblPos val="nextTo"/>
        <c:crossAx val="-2131798056"/>
        <c:crosses val="autoZero"/>
        <c:auto val="1"/>
        <c:lblAlgn val="ctr"/>
        <c:lblOffset val="100"/>
        <c:noMultiLvlLbl val="0"/>
      </c:catAx>
      <c:valAx>
        <c:axId val="-2131798056"/>
        <c:scaling>
          <c:orientation val="minMax"/>
          <c:max val="0.14"/>
          <c:min val="0.0"/>
        </c:scaling>
        <c:delete val="1"/>
        <c:axPos val="b"/>
        <c:numFmt formatCode="0.0%" sourceLinked="1"/>
        <c:majorTickMark val="out"/>
        <c:minorTickMark val="none"/>
        <c:tickLblPos val="nextTo"/>
        <c:crossAx val="-2131865064"/>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rgbClr val="66CCFF"/>
            </a:solidFill>
          </c:spPr>
          <c:invertIfNegative val="0"/>
          <c:dPt>
            <c:idx val="0"/>
            <c:invertIfNegative val="0"/>
            <c:bubble3D val="0"/>
            <c:spPr>
              <a:solidFill>
                <a:srgbClr val="FF9999"/>
              </a:solidFill>
            </c:spPr>
          </c:dPt>
          <c:dLbls>
            <c:dLbl>
              <c:idx val="0"/>
              <c:layout>
                <c:manualLayout>
                  <c:x val="-0.029143864556758"/>
                  <c:y val="0.0"/>
                </c:manualLayout>
              </c:layout>
              <c:dLblPos val="outEnd"/>
              <c:showLegendKey val="0"/>
              <c:showVal val="1"/>
              <c:showCatName val="0"/>
              <c:showSerName val="0"/>
              <c:showPercent val="0"/>
              <c:showBubbleSize val="0"/>
            </c:dLbl>
            <c:numFmt formatCode="0.0%" sourceLinked="0"/>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0.026</c:v>
                </c:pt>
              </c:numCache>
            </c:numRef>
          </c:val>
        </c:ser>
        <c:dLbls>
          <c:showLegendKey val="0"/>
          <c:showVal val="0"/>
          <c:showCatName val="0"/>
          <c:showSerName val="0"/>
          <c:showPercent val="0"/>
          <c:showBubbleSize val="0"/>
        </c:dLbls>
        <c:gapWidth val="100"/>
        <c:axId val="-2131867224"/>
        <c:axId val="-2132799736"/>
      </c:barChart>
      <c:catAx>
        <c:axId val="-2131867224"/>
        <c:scaling>
          <c:orientation val="minMax"/>
        </c:scaling>
        <c:delete val="0"/>
        <c:axPos val="l"/>
        <c:numFmt formatCode="General" sourceLinked="1"/>
        <c:majorTickMark val="none"/>
        <c:minorTickMark val="none"/>
        <c:tickLblPos val="nextTo"/>
        <c:crossAx val="-2132799736"/>
        <c:crosses val="autoZero"/>
        <c:auto val="1"/>
        <c:lblAlgn val="ctr"/>
        <c:lblOffset val="100"/>
        <c:noMultiLvlLbl val="0"/>
      </c:catAx>
      <c:valAx>
        <c:axId val="-2132799736"/>
        <c:scaling>
          <c:orientation val="minMax"/>
          <c:max val="0.14"/>
          <c:min val="0.0"/>
        </c:scaling>
        <c:delete val="1"/>
        <c:axPos val="b"/>
        <c:numFmt formatCode="0.0%" sourceLinked="1"/>
        <c:majorTickMark val="out"/>
        <c:minorTickMark val="none"/>
        <c:tickLblPos val="nextTo"/>
        <c:crossAx val="-2131867224"/>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rgbClr val="FFC000"/>
            </a:solidFill>
          </c:spPr>
          <c:invertIfNegative val="0"/>
          <c:dPt>
            <c:idx val="0"/>
            <c:invertIfNegative val="0"/>
            <c:bubble3D val="0"/>
            <c:spPr>
              <a:solidFill>
                <a:srgbClr val="FFC000"/>
              </a:solidFill>
            </c:spPr>
          </c:dPt>
          <c:dLbls>
            <c:numFmt formatCode="0.0%" sourceLinked="0"/>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0.052</c:v>
                </c:pt>
              </c:numCache>
            </c:numRef>
          </c:val>
        </c:ser>
        <c:dLbls>
          <c:showLegendKey val="0"/>
          <c:showVal val="0"/>
          <c:showCatName val="0"/>
          <c:showSerName val="0"/>
          <c:showPercent val="0"/>
          <c:showBubbleSize val="0"/>
        </c:dLbls>
        <c:gapWidth val="100"/>
        <c:axId val="-2131790376"/>
        <c:axId val="-2131786184"/>
      </c:barChart>
      <c:catAx>
        <c:axId val="-2131790376"/>
        <c:scaling>
          <c:orientation val="minMax"/>
        </c:scaling>
        <c:delete val="0"/>
        <c:axPos val="l"/>
        <c:numFmt formatCode="General" sourceLinked="1"/>
        <c:majorTickMark val="none"/>
        <c:minorTickMark val="none"/>
        <c:tickLblPos val="nextTo"/>
        <c:crossAx val="-2131786184"/>
        <c:crosses val="autoZero"/>
        <c:auto val="1"/>
        <c:lblAlgn val="ctr"/>
        <c:lblOffset val="100"/>
        <c:noMultiLvlLbl val="0"/>
      </c:catAx>
      <c:valAx>
        <c:axId val="-2131786184"/>
        <c:scaling>
          <c:orientation val="minMax"/>
          <c:max val="0.14"/>
          <c:min val="0.0"/>
        </c:scaling>
        <c:delete val="1"/>
        <c:axPos val="b"/>
        <c:numFmt formatCode="0.0%" sourceLinked="1"/>
        <c:majorTickMark val="out"/>
        <c:minorTickMark val="none"/>
        <c:tickLblPos val="nextTo"/>
        <c:crossAx val="-2131790376"/>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rgbClr val="FFC000"/>
            </a:solidFill>
          </c:spPr>
          <c:invertIfNegative val="0"/>
          <c:dPt>
            <c:idx val="0"/>
            <c:invertIfNegative val="0"/>
            <c:bubble3D val="0"/>
            <c:spPr>
              <a:solidFill>
                <a:srgbClr val="FFC000"/>
              </a:solidFill>
            </c:spPr>
          </c:dPt>
          <c:dLbls>
            <c:dLbl>
              <c:idx val="0"/>
              <c:layout>
                <c:manualLayout>
                  <c:x val="-0.029143864556758"/>
                  <c:y val="0.0"/>
                </c:manualLayout>
              </c:layout>
              <c:dLblPos val="outEnd"/>
              <c:showLegendKey val="0"/>
              <c:showVal val="1"/>
              <c:showCatName val="0"/>
              <c:showSerName val="0"/>
              <c:showPercent val="0"/>
              <c:showBubbleSize val="0"/>
            </c:dLbl>
            <c:numFmt formatCode="0.0%" sourceLinked="0"/>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0.056</c:v>
                </c:pt>
              </c:numCache>
            </c:numRef>
          </c:val>
        </c:ser>
        <c:dLbls>
          <c:showLegendKey val="0"/>
          <c:showVal val="0"/>
          <c:showCatName val="0"/>
          <c:showSerName val="0"/>
          <c:showPercent val="0"/>
          <c:showBubbleSize val="0"/>
        </c:dLbls>
        <c:gapWidth val="100"/>
        <c:axId val="2120315320"/>
        <c:axId val="2120318360"/>
      </c:barChart>
      <c:catAx>
        <c:axId val="2120315320"/>
        <c:scaling>
          <c:orientation val="minMax"/>
        </c:scaling>
        <c:delete val="0"/>
        <c:axPos val="l"/>
        <c:numFmt formatCode="General" sourceLinked="1"/>
        <c:majorTickMark val="none"/>
        <c:minorTickMark val="none"/>
        <c:tickLblPos val="nextTo"/>
        <c:crossAx val="2120318360"/>
        <c:crosses val="autoZero"/>
        <c:auto val="1"/>
        <c:lblAlgn val="ctr"/>
        <c:lblOffset val="100"/>
        <c:noMultiLvlLbl val="0"/>
      </c:catAx>
      <c:valAx>
        <c:axId val="2120318360"/>
        <c:scaling>
          <c:orientation val="minMax"/>
          <c:max val="0.14"/>
          <c:min val="0.0"/>
        </c:scaling>
        <c:delete val="1"/>
        <c:axPos val="b"/>
        <c:numFmt formatCode="0.0%" sourceLinked="1"/>
        <c:majorTickMark val="out"/>
        <c:minorTickMark val="none"/>
        <c:tickLblPos val="nextTo"/>
        <c:crossAx val="2120315320"/>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chemeClr val="tx2"/>
            </a:solidFill>
          </c:spPr>
          <c:invertIfNegative val="0"/>
          <c:dLbls>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0.5</c:v>
                </c:pt>
              </c:numCache>
            </c:numRef>
          </c:val>
        </c:ser>
        <c:dLbls>
          <c:showLegendKey val="0"/>
          <c:showVal val="0"/>
          <c:showCatName val="0"/>
          <c:showSerName val="0"/>
          <c:showPercent val="0"/>
          <c:showBubbleSize val="0"/>
        </c:dLbls>
        <c:gapWidth val="100"/>
        <c:axId val="2118984856"/>
        <c:axId val="2119007464"/>
      </c:barChart>
      <c:catAx>
        <c:axId val="2118984856"/>
        <c:scaling>
          <c:orientation val="minMax"/>
        </c:scaling>
        <c:delete val="0"/>
        <c:axPos val="l"/>
        <c:numFmt formatCode="General" sourceLinked="1"/>
        <c:majorTickMark val="none"/>
        <c:minorTickMark val="none"/>
        <c:tickLblPos val="nextTo"/>
        <c:crossAx val="2119007464"/>
        <c:crosses val="autoZero"/>
        <c:auto val="1"/>
        <c:lblAlgn val="ctr"/>
        <c:lblOffset val="100"/>
        <c:noMultiLvlLbl val="0"/>
      </c:catAx>
      <c:valAx>
        <c:axId val="2119007464"/>
        <c:scaling>
          <c:orientation val="minMax"/>
          <c:max val="0.6"/>
          <c:min val="0.0"/>
        </c:scaling>
        <c:delete val="1"/>
        <c:axPos val="b"/>
        <c:numFmt formatCode="0%" sourceLinked="1"/>
        <c:majorTickMark val="out"/>
        <c:minorTickMark val="none"/>
        <c:tickLblPos val="nextTo"/>
        <c:crossAx val="2118984856"/>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rgbClr val="C00000"/>
            </a:solidFill>
          </c:spPr>
          <c:invertIfNegative val="0"/>
          <c:dPt>
            <c:idx val="0"/>
            <c:invertIfNegative val="0"/>
            <c:bubble3D val="0"/>
            <c:spPr>
              <a:solidFill>
                <a:srgbClr val="C00000"/>
              </a:solidFill>
            </c:spPr>
          </c:dPt>
          <c:dLbls>
            <c:numFmt formatCode="0.0%" sourceLinked="0"/>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0.032</c:v>
                </c:pt>
              </c:numCache>
            </c:numRef>
          </c:val>
        </c:ser>
        <c:dLbls>
          <c:showLegendKey val="0"/>
          <c:showVal val="0"/>
          <c:showCatName val="0"/>
          <c:showSerName val="0"/>
          <c:showPercent val="0"/>
          <c:showBubbleSize val="0"/>
        </c:dLbls>
        <c:gapWidth val="100"/>
        <c:axId val="-2131843592"/>
        <c:axId val="-2131846568"/>
      </c:barChart>
      <c:catAx>
        <c:axId val="-2131843592"/>
        <c:scaling>
          <c:orientation val="minMax"/>
        </c:scaling>
        <c:delete val="0"/>
        <c:axPos val="l"/>
        <c:numFmt formatCode="General" sourceLinked="1"/>
        <c:majorTickMark val="none"/>
        <c:minorTickMark val="none"/>
        <c:tickLblPos val="nextTo"/>
        <c:crossAx val="-2131846568"/>
        <c:crosses val="autoZero"/>
        <c:auto val="1"/>
        <c:lblAlgn val="ctr"/>
        <c:lblOffset val="100"/>
        <c:noMultiLvlLbl val="0"/>
      </c:catAx>
      <c:valAx>
        <c:axId val="-2131846568"/>
        <c:scaling>
          <c:orientation val="minMax"/>
          <c:max val="0.14"/>
          <c:min val="0.0"/>
        </c:scaling>
        <c:delete val="1"/>
        <c:axPos val="b"/>
        <c:numFmt formatCode="0.0%" sourceLinked="1"/>
        <c:majorTickMark val="out"/>
        <c:minorTickMark val="none"/>
        <c:tickLblPos val="nextTo"/>
        <c:crossAx val="-2131843592"/>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rgbClr val="FFC000"/>
            </a:solidFill>
          </c:spPr>
          <c:invertIfNegative val="0"/>
          <c:dPt>
            <c:idx val="0"/>
            <c:invertIfNegative val="0"/>
            <c:bubble3D val="0"/>
            <c:spPr>
              <a:solidFill>
                <a:srgbClr val="C00000"/>
              </a:solidFill>
            </c:spPr>
          </c:dPt>
          <c:dLbls>
            <c:dLbl>
              <c:idx val="0"/>
              <c:layout>
                <c:manualLayout>
                  <c:x val="-0.029143864556758"/>
                  <c:y val="0.0"/>
                </c:manualLayout>
              </c:layout>
              <c:dLblPos val="outEnd"/>
              <c:showLegendKey val="0"/>
              <c:showVal val="1"/>
              <c:showCatName val="0"/>
              <c:showSerName val="0"/>
              <c:showPercent val="0"/>
              <c:showBubbleSize val="0"/>
            </c:dLbl>
            <c:numFmt formatCode="0.0%" sourceLinked="0"/>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0.042</c:v>
                </c:pt>
              </c:numCache>
            </c:numRef>
          </c:val>
        </c:ser>
        <c:dLbls>
          <c:showLegendKey val="0"/>
          <c:showVal val="0"/>
          <c:showCatName val="0"/>
          <c:showSerName val="0"/>
          <c:showPercent val="0"/>
          <c:showBubbleSize val="0"/>
        </c:dLbls>
        <c:gapWidth val="100"/>
        <c:axId val="-2131812360"/>
        <c:axId val="-2131894984"/>
      </c:barChart>
      <c:catAx>
        <c:axId val="-2131812360"/>
        <c:scaling>
          <c:orientation val="minMax"/>
        </c:scaling>
        <c:delete val="0"/>
        <c:axPos val="l"/>
        <c:numFmt formatCode="General" sourceLinked="1"/>
        <c:majorTickMark val="none"/>
        <c:minorTickMark val="none"/>
        <c:tickLblPos val="nextTo"/>
        <c:crossAx val="-2131894984"/>
        <c:crosses val="autoZero"/>
        <c:auto val="1"/>
        <c:lblAlgn val="ctr"/>
        <c:lblOffset val="100"/>
        <c:noMultiLvlLbl val="0"/>
      </c:catAx>
      <c:valAx>
        <c:axId val="-2131894984"/>
        <c:scaling>
          <c:orientation val="minMax"/>
          <c:max val="0.14"/>
          <c:min val="0.0"/>
        </c:scaling>
        <c:delete val="1"/>
        <c:axPos val="b"/>
        <c:numFmt formatCode="0.0%" sourceLinked="1"/>
        <c:majorTickMark val="out"/>
        <c:minorTickMark val="none"/>
        <c:tickLblPos val="nextTo"/>
        <c:crossAx val="-2131812360"/>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chemeClr val="accent6">
                <a:lumMod val="75000"/>
              </a:schemeClr>
            </a:solidFill>
          </c:spPr>
          <c:invertIfNegative val="0"/>
          <c:dLbls>
            <c:numFmt formatCode="0.0%" sourceLinked="0"/>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0.004</c:v>
                </c:pt>
              </c:numCache>
            </c:numRef>
          </c:val>
        </c:ser>
        <c:dLbls>
          <c:showLegendKey val="0"/>
          <c:showVal val="0"/>
          <c:showCatName val="0"/>
          <c:showSerName val="0"/>
          <c:showPercent val="0"/>
          <c:showBubbleSize val="0"/>
        </c:dLbls>
        <c:gapWidth val="100"/>
        <c:axId val="-2131905832"/>
        <c:axId val="-2131916536"/>
      </c:barChart>
      <c:catAx>
        <c:axId val="-2131905832"/>
        <c:scaling>
          <c:orientation val="minMax"/>
        </c:scaling>
        <c:delete val="0"/>
        <c:axPos val="l"/>
        <c:numFmt formatCode="General" sourceLinked="1"/>
        <c:majorTickMark val="none"/>
        <c:minorTickMark val="none"/>
        <c:tickLblPos val="nextTo"/>
        <c:crossAx val="-2131916536"/>
        <c:crosses val="autoZero"/>
        <c:auto val="1"/>
        <c:lblAlgn val="ctr"/>
        <c:lblOffset val="100"/>
        <c:noMultiLvlLbl val="0"/>
      </c:catAx>
      <c:valAx>
        <c:axId val="-2131916536"/>
        <c:scaling>
          <c:orientation val="minMax"/>
          <c:max val="0.14"/>
          <c:min val="0.0"/>
        </c:scaling>
        <c:delete val="1"/>
        <c:axPos val="b"/>
        <c:numFmt formatCode="0.0%" sourceLinked="1"/>
        <c:majorTickMark val="out"/>
        <c:minorTickMark val="none"/>
        <c:tickLblPos val="nextTo"/>
        <c:crossAx val="-2131905832"/>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chemeClr val="accent6">
                <a:lumMod val="75000"/>
              </a:schemeClr>
            </a:solidFill>
          </c:spPr>
          <c:invertIfNegative val="0"/>
          <c:dPt>
            <c:idx val="0"/>
            <c:invertIfNegative val="0"/>
            <c:bubble3D val="0"/>
            <c:spPr>
              <a:solidFill>
                <a:schemeClr val="accent6">
                  <a:lumMod val="75000"/>
                </a:schemeClr>
              </a:solidFill>
            </c:spPr>
          </c:dPt>
          <c:dLbls>
            <c:numFmt formatCode="0.0%" sourceLinked="0"/>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0.05</c:v>
                </c:pt>
              </c:numCache>
            </c:numRef>
          </c:val>
        </c:ser>
        <c:dLbls>
          <c:showLegendKey val="0"/>
          <c:showVal val="0"/>
          <c:showCatName val="0"/>
          <c:showSerName val="0"/>
          <c:showPercent val="0"/>
          <c:showBubbleSize val="0"/>
        </c:dLbls>
        <c:gapWidth val="100"/>
        <c:axId val="-2131960200"/>
        <c:axId val="-2132187560"/>
      </c:barChart>
      <c:catAx>
        <c:axId val="-2131960200"/>
        <c:scaling>
          <c:orientation val="minMax"/>
        </c:scaling>
        <c:delete val="0"/>
        <c:axPos val="l"/>
        <c:numFmt formatCode="General" sourceLinked="1"/>
        <c:majorTickMark val="none"/>
        <c:minorTickMark val="none"/>
        <c:tickLblPos val="nextTo"/>
        <c:crossAx val="-2132187560"/>
        <c:crosses val="autoZero"/>
        <c:auto val="1"/>
        <c:lblAlgn val="ctr"/>
        <c:lblOffset val="100"/>
        <c:noMultiLvlLbl val="0"/>
      </c:catAx>
      <c:valAx>
        <c:axId val="-2132187560"/>
        <c:scaling>
          <c:orientation val="minMax"/>
          <c:max val="0.14"/>
          <c:min val="0.0"/>
        </c:scaling>
        <c:delete val="1"/>
        <c:axPos val="b"/>
        <c:numFmt formatCode="0.0%" sourceLinked="1"/>
        <c:majorTickMark val="out"/>
        <c:minorTickMark val="none"/>
        <c:tickLblPos val="nextTo"/>
        <c:crossAx val="-2131960200"/>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rgbClr val="FFC000"/>
            </a:solidFill>
          </c:spPr>
          <c:invertIfNegative val="0"/>
          <c:dPt>
            <c:idx val="0"/>
            <c:invertIfNegative val="0"/>
            <c:bubble3D val="0"/>
            <c:spPr>
              <a:solidFill>
                <a:schemeClr val="accent6">
                  <a:lumMod val="75000"/>
                </a:schemeClr>
              </a:solidFill>
            </c:spPr>
          </c:dPt>
          <c:dLbls>
            <c:dLbl>
              <c:idx val="0"/>
              <c:layout>
                <c:manualLayout>
                  <c:x val="-0.029143864556758"/>
                  <c:y val="0.0"/>
                </c:manualLayout>
              </c:layout>
              <c:dLblPos val="outEnd"/>
              <c:showLegendKey val="0"/>
              <c:showVal val="1"/>
              <c:showCatName val="0"/>
              <c:showSerName val="0"/>
              <c:showPercent val="0"/>
              <c:showBubbleSize val="0"/>
            </c:dLbl>
            <c:numFmt formatCode="0.0%" sourceLinked="0"/>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0.054</c:v>
                </c:pt>
              </c:numCache>
            </c:numRef>
          </c:val>
        </c:ser>
        <c:dLbls>
          <c:showLegendKey val="0"/>
          <c:showVal val="0"/>
          <c:showCatName val="0"/>
          <c:showSerName val="0"/>
          <c:showPercent val="0"/>
          <c:showBubbleSize val="0"/>
        </c:dLbls>
        <c:gapWidth val="100"/>
        <c:axId val="-2132191448"/>
        <c:axId val="-2132219688"/>
      </c:barChart>
      <c:catAx>
        <c:axId val="-2132191448"/>
        <c:scaling>
          <c:orientation val="minMax"/>
        </c:scaling>
        <c:delete val="0"/>
        <c:axPos val="l"/>
        <c:numFmt formatCode="General" sourceLinked="1"/>
        <c:majorTickMark val="none"/>
        <c:minorTickMark val="none"/>
        <c:tickLblPos val="nextTo"/>
        <c:crossAx val="-2132219688"/>
        <c:crosses val="autoZero"/>
        <c:auto val="1"/>
        <c:lblAlgn val="ctr"/>
        <c:lblOffset val="100"/>
        <c:noMultiLvlLbl val="0"/>
      </c:catAx>
      <c:valAx>
        <c:axId val="-2132219688"/>
        <c:scaling>
          <c:orientation val="minMax"/>
          <c:max val="0.14"/>
          <c:min val="0.0"/>
        </c:scaling>
        <c:delete val="1"/>
        <c:axPos val="b"/>
        <c:numFmt formatCode="0.0%" sourceLinked="1"/>
        <c:majorTickMark val="out"/>
        <c:minorTickMark val="none"/>
        <c:tickLblPos val="nextTo"/>
        <c:crossAx val="-2132191448"/>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chemeClr val="accent4">
                <a:lumMod val="60000"/>
                <a:lumOff val="40000"/>
              </a:schemeClr>
            </a:solidFill>
          </c:spPr>
          <c:invertIfNegative val="0"/>
          <c:dLbls>
            <c:numFmt formatCode="0.0%" sourceLinked="0"/>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0.01</c:v>
                </c:pt>
              </c:numCache>
            </c:numRef>
          </c:val>
        </c:ser>
        <c:dLbls>
          <c:showLegendKey val="0"/>
          <c:showVal val="0"/>
          <c:showCatName val="0"/>
          <c:showSerName val="0"/>
          <c:showPercent val="0"/>
          <c:showBubbleSize val="0"/>
        </c:dLbls>
        <c:gapWidth val="100"/>
        <c:axId val="-2132243608"/>
        <c:axId val="-2132240568"/>
      </c:barChart>
      <c:catAx>
        <c:axId val="-2132243608"/>
        <c:scaling>
          <c:orientation val="minMax"/>
        </c:scaling>
        <c:delete val="0"/>
        <c:axPos val="l"/>
        <c:numFmt formatCode="General" sourceLinked="1"/>
        <c:majorTickMark val="none"/>
        <c:minorTickMark val="none"/>
        <c:tickLblPos val="nextTo"/>
        <c:crossAx val="-2132240568"/>
        <c:crosses val="autoZero"/>
        <c:auto val="1"/>
        <c:lblAlgn val="ctr"/>
        <c:lblOffset val="100"/>
        <c:noMultiLvlLbl val="0"/>
      </c:catAx>
      <c:valAx>
        <c:axId val="-2132240568"/>
        <c:scaling>
          <c:orientation val="minMax"/>
          <c:max val="0.14"/>
          <c:min val="0.0"/>
        </c:scaling>
        <c:delete val="1"/>
        <c:axPos val="b"/>
        <c:numFmt formatCode="0.0%" sourceLinked="1"/>
        <c:majorTickMark val="out"/>
        <c:minorTickMark val="none"/>
        <c:tickLblPos val="nextTo"/>
        <c:crossAx val="-2132243608"/>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rgbClr val="66CCFF"/>
            </a:solidFill>
          </c:spPr>
          <c:invertIfNegative val="0"/>
          <c:dLbls>
            <c:numFmt formatCode="0.0%" sourceLinked="0"/>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0.014</c:v>
                </c:pt>
              </c:numCache>
            </c:numRef>
          </c:val>
        </c:ser>
        <c:dLbls>
          <c:showLegendKey val="0"/>
          <c:showVal val="0"/>
          <c:showCatName val="0"/>
          <c:showSerName val="0"/>
          <c:showPercent val="0"/>
          <c:showBubbleSize val="0"/>
        </c:dLbls>
        <c:gapWidth val="100"/>
        <c:axId val="-2132318744"/>
        <c:axId val="-2132315704"/>
      </c:barChart>
      <c:catAx>
        <c:axId val="-2132318744"/>
        <c:scaling>
          <c:orientation val="minMax"/>
        </c:scaling>
        <c:delete val="0"/>
        <c:axPos val="l"/>
        <c:numFmt formatCode="General" sourceLinked="1"/>
        <c:majorTickMark val="none"/>
        <c:minorTickMark val="none"/>
        <c:tickLblPos val="nextTo"/>
        <c:crossAx val="-2132315704"/>
        <c:crosses val="autoZero"/>
        <c:auto val="1"/>
        <c:lblAlgn val="ctr"/>
        <c:lblOffset val="100"/>
        <c:noMultiLvlLbl val="0"/>
      </c:catAx>
      <c:valAx>
        <c:axId val="-2132315704"/>
        <c:scaling>
          <c:orientation val="minMax"/>
          <c:max val="0.14"/>
          <c:min val="0.0"/>
        </c:scaling>
        <c:delete val="1"/>
        <c:axPos val="b"/>
        <c:numFmt formatCode="0.0%" sourceLinked="1"/>
        <c:majorTickMark val="out"/>
        <c:minorTickMark val="none"/>
        <c:tickLblPos val="nextTo"/>
        <c:crossAx val="-2132318744"/>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rgbClr val="FF9999"/>
            </a:solidFill>
          </c:spPr>
          <c:invertIfNegative val="0"/>
          <c:dLbls>
            <c:numFmt formatCode="0.0%" sourceLinked="0"/>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0.003</c:v>
                </c:pt>
              </c:numCache>
            </c:numRef>
          </c:val>
        </c:ser>
        <c:dLbls>
          <c:showLegendKey val="0"/>
          <c:showVal val="0"/>
          <c:showCatName val="0"/>
          <c:showSerName val="0"/>
          <c:showPercent val="0"/>
          <c:showBubbleSize val="0"/>
        </c:dLbls>
        <c:gapWidth val="100"/>
        <c:axId val="-2132290104"/>
        <c:axId val="-2132287064"/>
      </c:barChart>
      <c:catAx>
        <c:axId val="-2132290104"/>
        <c:scaling>
          <c:orientation val="minMax"/>
        </c:scaling>
        <c:delete val="0"/>
        <c:axPos val="l"/>
        <c:numFmt formatCode="General" sourceLinked="1"/>
        <c:majorTickMark val="none"/>
        <c:minorTickMark val="none"/>
        <c:tickLblPos val="nextTo"/>
        <c:crossAx val="-2132287064"/>
        <c:crosses val="autoZero"/>
        <c:auto val="1"/>
        <c:lblAlgn val="ctr"/>
        <c:lblOffset val="100"/>
        <c:noMultiLvlLbl val="0"/>
      </c:catAx>
      <c:valAx>
        <c:axId val="-2132287064"/>
        <c:scaling>
          <c:orientation val="minMax"/>
          <c:max val="0.14"/>
          <c:min val="0.0"/>
        </c:scaling>
        <c:delete val="1"/>
        <c:axPos val="b"/>
        <c:numFmt formatCode="0.0%" sourceLinked="1"/>
        <c:majorTickMark val="out"/>
        <c:minorTickMark val="none"/>
        <c:tickLblPos val="nextTo"/>
        <c:crossAx val="-2132290104"/>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rgbClr val="FFC000"/>
            </a:solidFill>
          </c:spPr>
          <c:invertIfNegative val="0"/>
          <c:dLbls>
            <c:numFmt formatCode="0.0%" sourceLinked="0"/>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0.008</c:v>
                </c:pt>
              </c:numCache>
            </c:numRef>
          </c:val>
        </c:ser>
        <c:dLbls>
          <c:showLegendKey val="0"/>
          <c:showVal val="0"/>
          <c:showCatName val="0"/>
          <c:showSerName val="0"/>
          <c:showPercent val="0"/>
          <c:showBubbleSize val="0"/>
        </c:dLbls>
        <c:gapWidth val="100"/>
        <c:axId val="2118928024"/>
        <c:axId val="2118919448"/>
      </c:barChart>
      <c:catAx>
        <c:axId val="2118928024"/>
        <c:scaling>
          <c:orientation val="minMax"/>
        </c:scaling>
        <c:delete val="0"/>
        <c:axPos val="l"/>
        <c:numFmt formatCode="General" sourceLinked="1"/>
        <c:majorTickMark val="none"/>
        <c:minorTickMark val="none"/>
        <c:tickLblPos val="nextTo"/>
        <c:crossAx val="2118919448"/>
        <c:crosses val="autoZero"/>
        <c:auto val="1"/>
        <c:lblAlgn val="ctr"/>
        <c:lblOffset val="100"/>
        <c:noMultiLvlLbl val="0"/>
      </c:catAx>
      <c:valAx>
        <c:axId val="2118919448"/>
        <c:scaling>
          <c:orientation val="minMax"/>
          <c:max val="0.14"/>
          <c:min val="0.0"/>
        </c:scaling>
        <c:delete val="1"/>
        <c:axPos val="b"/>
        <c:numFmt formatCode="0.0%" sourceLinked="1"/>
        <c:majorTickMark val="out"/>
        <c:minorTickMark val="none"/>
        <c:tickLblPos val="nextTo"/>
        <c:crossAx val="2118928024"/>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rgbClr val="C00000"/>
            </a:solidFill>
          </c:spPr>
          <c:invertIfNegative val="0"/>
          <c:dLbls>
            <c:numFmt formatCode="0.0%" sourceLinked="0"/>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0.012</c:v>
                </c:pt>
              </c:numCache>
            </c:numRef>
          </c:val>
        </c:ser>
        <c:dLbls>
          <c:showLegendKey val="0"/>
          <c:showVal val="0"/>
          <c:showCatName val="0"/>
          <c:showSerName val="0"/>
          <c:showPercent val="0"/>
          <c:showBubbleSize val="0"/>
        </c:dLbls>
        <c:gapWidth val="100"/>
        <c:axId val="-2132324648"/>
        <c:axId val="-2132373576"/>
      </c:barChart>
      <c:catAx>
        <c:axId val="-2132324648"/>
        <c:scaling>
          <c:orientation val="minMax"/>
        </c:scaling>
        <c:delete val="0"/>
        <c:axPos val="l"/>
        <c:numFmt formatCode="General" sourceLinked="1"/>
        <c:majorTickMark val="none"/>
        <c:minorTickMark val="none"/>
        <c:tickLblPos val="nextTo"/>
        <c:crossAx val="-2132373576"/>
        <c:crosses val="autoZero"/>
        <c:auto val="1"/>
        <c:lblAlgn val="ctr"/>
        <c:lblOffset val="100"/>
        <c:noMultiLvlLbl val="0"/>
      </c:catAx>
      <c:valAx>
        <c:axId val="-2132373576"/>
        <c:scaling>
          <c:orientation val="minMax"/>
          <c:max val="0.14"/>
          <c:min val="0.0"/>
        </c:scaling>
        <c:delete val="1"/>
        <c:axPos val="b"/>
        <c:numFmt formatCode="0.0%" sourceLinked="1"/>
        <c:majorTickMark val="out"/>
        <c:minorTickMark val="none"/>
        <c:tickLblPos val="nextTo"/>
        <c:crossAx val="-2132324648"/>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chemeClr val="accent4">
                <a:lumMod val="50000"/>
              </a:schemeClr>
            </a:solidFill>
          </c:spPr>
          <c:invertIfNegative val="0"/>
          <c:dLbls>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0.29</c:v>
                </c:pt>
              </c:numCache>
            </c:numRef>
          </c:val>
        </c:ser>
        <c:dLbls>
          <c:showLegendKey val="0"/>
          <c:showVal val="0"/>
          <c:showCatName val="0"/>
          <c:showSerName val="0"/>
          <c:showPercent val="0"/>
          <c:showBubbleSize val="0"/>
        </c:dLbls>
        <c:gapWidth val="100"/>
        <c:axId val="2083300920"/>
        <c:axId val="2083303960"/>
      </c:barChart>
      <c:catAx>
        <c:axId val="2083300920"/>
        <c:scaling>
          <c:orientation val="minMax"/>
        </c:scaling>
        <c:delete val="0"/>
        <c:axPos val="l"/>
        <c:numFmt formatCode="General" sourceLinked="1"/>
        <c:majorTickMark val="none"/>
        <c:minorTickMark val="none"/>
        <c:tickLblPos val="nextTo"/>
        <c:crossAx val="2083303960"/>
        <c:crosses val="autoZero"/>
        <c:auto val="1"/>
        <c:lblAlgn val="ctr"/>
        <c:lblOffset val="100"/>
        <c:noMultiLvlLbl val="0"/>
      </c:catAx>
      <c:valAx>
        <c:axId val="2083303960"/>
        <c:scaling>
          <c:orientation val="minMax"/>
          <c:max val="0.6"/>
          <c:min val="0.0"/>
        </c:scaling>
        <c:delete val="1"/>
        <c:axPos val="b"/>
        <c:numFmt formatCode="0%" sourceLinked="1"/>
        <c:majorTickMark val="out"/>
        <c:minorTickMark val="none"/>
        <c:tickLblPos val="nextTo"/>
        <c:crossAx val="2083300920"/>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chemeClr val="tx2"/>
            </a:solidFill>
          </c:spPr>
          <c:invertIfNegative val="0"/>
          <c:dLbls>
            <c:numFmt formatCode="0.0%" sourceLinked="0"/>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0.024</c:v>
                </c:pt>
              </c:numCache>
            </c:numRef>
          </c:val>
        </c:ser>
        <c:dLbls>
          <c:showLegendKey val="0"/>
          <c:showVal val="0"/>
          <c:showCatName val="0"/>
          <c:showSerName val="0"/>
          <c:showPercent val="0"/>
          <c:showBubbleSize val="0"/>
        </c:dLbls>
        <c:gapWidth val="100"/>
        <c:axId val="-2132396200"/>
        <c:axId val="-2132393160"/>
      </c:barChart>
      <c:catAx>
        <c:axId val="-2132396200"/>
        <c:scaling>
          <c:orientation val="minMax"/>
        </c:scaling>
        <c:delete val="0"/>
        <c:axPos val="l"/>
        <c:numFmt formatCode="General" sourceLinked="1"/>
        <c:majorTickMark val="none"/>
        <c:minorTickMark val="none"/>
        <c:tickLblPos val="nextTo"/>
        <c:crossAx val="-2132393160"/>
        <c:crosses val="autoZero"/>
        <c:auto val="1"/>
        <c:lblAlgn val="ctr"/>
        <c:lblOffset val="100"/>
        <c:noMultiLvlLbl val="0"/>
      </c:catAx>
      <c:valAx>
        <c:axId val="-2132393160"/>
        <c:scaling>
          <c:orientation val="minMax"/>
          <c:max val="0.16"/>
          <c:min val="0.0"/>
        </c:scaling>
        <c:delete val="1"/>
        <c:axPos val="b"/>
        <c:numFmt formatCode="0.0%" sourceLinked="1"/>
        <c:majorTickMark val="out"/>
        <c:minorTickMark val="none"/>
        <c:tickLblPos val="nextTo"/>
        <c:crossAx val="-2132396200"/>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chemeClr val="tx2"/>
            </a:solidFill>
          </c:spPr>
          <c:invertIfNegative val="0"/>
          <c:dLbls>
            <c:numFmt formatCode="0.0%" sourceLinked="0"/>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0.076</c:v>
                </c:pt>
              </c:numCache>
            </c:numRef>
          </c:val>
        </c:ser>
        <c:dLbls>
          <c:showLegendKey val="0"/>
          <c:showVal val="0"/>
          <c:showCatName val="0"/>
          <c:showSerName val="0"/>
          <c:showPercent val="0"/>
          <c:showBubbleSize val="0"/>
        </c:dLbls>
        <c:gapWidth val="100"/>
        <c:axId val="-2132430664"/>
        <c:axId val="-2132475752"/>
      </c:barChart>
      <c:catAx>
        <c:axId val="-2132430664"/>
        <c:scaling>
          <c:orientation val="minMax"/>
        </c:scaling>
        <c:delete val="0"/>
        <c:axPos val="l"/>
        <c:numFmt formatCode="General" sourceLinked="1"/>
        <c:majorTickMark val="none"/>
        <c:minorTickMark val="none"/>
        <c:tickLblPos val="nextTo"/>
        <c:crossAx val="-2132475752"/>
        <c:crosses val="autoZero"/>
        <c:auto val="1"/>
        <c:lblAlgn val="ctr"/>
        <c:lblOffset val="100"/>
        <c:noMultiLvlLbl val="0"/>
      </c:catAx>
      <c:valAx>
        <c:axId val="-2132475752"/>
        <c:scaling>
          <c:orientation val="minMax"/>
          <c:max val="0.16"/>
          <c:min val="0.0"/>
        </c:scaling>
        <c:delete val="1"/>
        <c:axPos val="b"/>
        <c:numFmt formatCode="0.0%" sourceLinked="1"/>
        <c:majorTickMark val="out"/>
        <c:minorTickMark val="none"/>
        <c:tickLblPos val="nextTo"/>
        <c:crossAx val="-2132430664"/>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chemeClr val="tx2"/>
            </a:solidFill>
          </c:spPr>
          <c:invertIfNegative val="0"/>
          <c:dLbls>
            <c:dLbl>
              <c:idx val="0"/>
              <c:layout>
                <c:manualLayout>
                  <c:x val="-0.029143864556758"/>
                  <c:y val="0.0"/>
                </c:manualLayout>
              </c:layout>
              <c:dLblPos val="outEnd"/>
              <c:showLegendKey val="0"/>
              <c:showVal val="1"/>
              <c:showCatName val="0"/>
              <c:showSerName val="0"/>
              <c:showPercent val="0"/>
              <c:showBubbleSize val="0"/>
            </c:dLbl>
            <c:numFmt formatCode="0.0%" sourceLinked="0"/>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0.085</c:v>
                </c:pt>
              </c:numCache>
            </c:numRef>
          </c:val>
        </c:ser>
        <c:dLbls>
          <c:showLegendKey val="0"/>
          <c:showVal val="0"/>
          <c:showCatName val="0"/>
          <c:showSerName val="0"/>
          <c:showPercent val="0"/>
          <c:showBubbleSize val="0"/>
        </c:dLbls>
        <c:gapWidth val="100"/>
        <c:axId val="2118836952"/>
        <c:axId val="2118839928"/>
      </c:barChart>
      <c:catAx>
        <c:axId val="2118836952"/>
        <c:scaling>
          <c:orientation val="minMax"/>
        </c:scaling>
        <c:delete val="0"/>
        <c:axPos val="l"/>
        <c:numFmt formatCode="General" sourceLinked="1"/>
        <c:majorTickMark val="none"/>
        <c:minorTickMark val="none"/>
        <c:tickLblPos val="nextTo"/>
        <c:crossAx val="2118839928"/>
        <c:crosses val="autoZero"/>
        <c:auto val="1"/>
        <c:lblAlgn val="ctr"/>
        <c:lblOffset val="100"/>
        <c:noMultiLvlLbl val="0"/>
      </c:catAx>
      <c:valAx>
        <c:axId val="2118839928"/>
        <c:scaling>
          <c:orientation val="minMax"/>
          <c:max val="0.16"/>
          <c:min val="0.0"/>
        </c:scaling>
        <c:delete val="1"/>
        <c:axPos val="b"/>
        <c:numFmt formatCode="0.0%" sourceLinked="1"/>
        <c:majorTickMark val="out"/>
        <c:minorTickMark val="none"/>
        <c:tickLblPos val="nextTo"/>
        <c:crossAx val="2118836952"/>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chemeClr val="accent4">
                <a:lumMod val="50000"/>
              </a:schemeClr>
            </a:solidFill>
          </c:spPr>
          <c:invertIfNegative val="0"/>
          <c:dLbls>
            <c:numFmt formatCode="0.0%" sourceLinked="0"/>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0.03</c:v>
                </c:pt>
              </c:numCache>
            </c:numRef>
          </c:val>
        </c:ser>
        <c:dLbls>
          <c:showLegendKey val="0"/>
          <c:showVal val="0"/>
          <c:showCatName val="0"/>
          <c:showSerName val="0"/>
          <c:showPercent val="0"/>
          <c:showBubbleSize val="0"/>
        </c:dLbls>
        <c:gapWidth val="100"/>
        <c:axId val="-2132490248"/>
        <c:axId val="-2132487208"/>
      </c:barChart>
      <c:catAx>
        <c:axId val="-2132490248"/>
        <c:scaling>
          <c:orientation val="minMax"/>
        </c:scaling>
        <c:delete val="0"/>
        <c:axPos val="l"/>
        <c:numFmt formatCode="General" sourceLinked="1"/>
        <c:majorTickMark val="none"/>
        <c:minorTickMark val="none"/>
        <c:tickLblPos val="nextTo"/>
        <c:crossAx val="-2132487208"/>
        <c:crosses val="autoZero"/>
        <c:auto val="1"/>
        <c:lblAlgn val="ctr"/>
        <c:lblOffset val="100"/>
        <c:noMultiLvlLbl val="0"/>
      </c:catAx>
      <c:valAx>
        <c:axId val="-2132487208"/>
        <c:scaling>
          <c:orientation val="minMax"/>
          <c:max val="0.16"/>
          <c:min val="0.0"/>
        </c:scaling>
        <c:delete val="1"/>
        <c:axPos val="b"/>
        <c:numFmt formatCode="0.0%" sourceLinked="1"/>
        <c:majorTickMark val="out"/>
        <c:minorTickMark val="none"/>
        <c:tickLblPos val="nextTo"/>
        <c:crossAx val="-2132490248"/>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chemeClr val="accent4">
                <a:lumMod val="50000"/>
              </a:schemeClr>
            </a:solidFill>
          </c:spPr>
          <c:invertIfNegative val="0"/>
          <c:dLbls>
            <c:numFmt formatCode="0.0%" sourceLinked="0"/>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0.083</c:v>
                </c:pt>
              </c:numCache>
            </c:numRef>
          </c:val>
        </c:ser>
        <c:dLbls>
          <c:showLegendKey val="0"/>
          <c:showVal val="0"/>
          <c:showCatName val="0"/>
          <c:showSerName val="0"/>
          <c:showPercent val="0"/>
          <c:showBubbleSize val="0"/>
        </c:dLbls>
        <c:gapWidth val="100"/>
        <c:axId val="-2132519848"/>
        <c:axId val="-2132516808"/>
      </c:barChart>
      <c:catAx>
        <c:axId val="-2132519848"/>
        <c:scaling>
          <c:orientation val="minMax"/>
        </c:scaling>
        <c:delete val="0"/>
        <c:axPos val="l"/>
        <c:numFmt formatCode="General" sourceLinked="1"/>
        <c:majorTickMark val="none"/>
        <c:minorTickMark val="none"/>
        <c:tickLblPos val="nextTo"/>
        <c:crossAx val="-2132516808"/>
        <c:crosses val="autoZero"/>
        <c:auto val="1"/>
        <c:lblAlgn val="ctr"/>
        <c:lblOffset val="100"/>
        <c:noMultiLvlLbl val="0"/>
      </c:catAx>
      <c:valAx>
        <c:axId val="-2132516808"/>
        <c:scaling>
          <c:orientation val="minMax"/>
          <c:max val="0.16"/>
          <c:min val="0.0"/>
        </c:scaling>
        <c:delete val="1"/>
        <c:axPos val="b"/>
        <c:numFmt formatCode="0.0%" sourceLinked="1"/>
        <c:majorTickMark val="out"/>
        <c:minorTickMark val="none"/>
        <c:tickLblPos val="nextTo"/>
        <c:crossAx val="-2132519848"/>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chemeClr val="tx2"/>
            </a:solidFill>
          </c:spPr>
          <c:invertIfNegative val="0"/>
          <c:dPt>
            <c:idx val="0"/>
            <c:invertIfNegative val="0"/>
            <c:bubble3D val="0"/>
            <c:spPr>
              <a:solidFill>
                <a:schemeClr val="accent4">
                  <a:lumMod val="50000"/>
                </a:schemeClr>
              </a:solidFill>
            </c:spPr>
          </c:dPt>
          <c:dLbls>
            <c:dLbl>
              <c:idx val="0"/>
              <c:layout>
                <c:manualLayout>
                  <c:x val="-0.029143864556758"/>
                  <c:y val="0.0"/>
                </c:manualLayout>
              </c:layout>
              <c:dLblPos val="outEnd"/>
              <c:showLegendKey val="0"/>
              <c:showVal val="1"/>
              <c:showCatName val="0"/>
              <c:showSerName val="0"/>
              <c:showPercent val="0"/>
              <c:showBubbleSize val="0"/>
            </c:dLbl>
            <c:numFmt formatCode="0.0%" sourceLinked="0"/>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0.094</c:v>
                </c:pt>
              </c:numCache>
            </c:numRef>
          </c:val>
        </c:ser>
        <c:dLbls>
          <c:showLegendKey val="0"/>
          <c:showVal val="0"/>
          <c:showCatName val="0"/>
          <c:showSerName val="0"/>
          <c:showPercent val="0"/>
          <c:showBubbleSize val="0"/>
        </c:dLbls>
        <c:gapWidth val="100"/>
        <c:axId val="2118767320"/>
        <c:axId val="2118760856"/>
      </c:barChart>
      <c:catAx>
        <c:axId val="2118767320"/>
        <c:scaling>
          <c:orientation val="minMax"/>
        </c:scaling>
        <c:delete val="0"/>
        <c:axPos val="l"/>
        <c:numFmt formatCode="General" sourceLinked="1"/>
        <c:majorTickMark val="none"/>
        <c:minorTickMark val="none"/>
        <c:tickLblPos val="nextTo"/>
        <c:crossAx val="2118760856"/>
        <c:crosses val="autoZero"/>
        <c:auto val="1"/>
        <c:lblAlgn val="ctr"/>
        <c:lblOffset val="100"/>
        <c:noMultiLvlLbl val="0"/>
      </c:catAx>
      <c:valAx>
        <c:axId val="2118760856"/>
        <c:scaling>
          <c:orientation val="minMax"/>
          <c:max val="0.16"/>
          <c:min val="0.0"/>
        </c:scaling>
        <c:delete val="1"/>
        <c:axPos val="b"/>
        <c:numFmt formatCode="0.0%" sourceLinked="1"/>
        <c:majorTickMark val="out"/>
        <c:minorTickMark val="none"/>
        <c:tickLblPos val="nextTo"/>
        <c:crossAx val="2118767320"/>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chemeClr val="accent4">
                <a:lumMod val="60000"/>
                <a:lumOff val="40000"/>
              </a:schemeClr>
            </a:solidFill>
          </c:spPr>
          <c:invertIfNegative val="0"/>
          <c:dLbls>
            <c:numFmt formatCode="0.0%" sourceLinked="0"/>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0.056</c:v>
                </c:pt>
              </c:numCache>
            </c:numRef>
          </c:val>
        </c:ser>
        <c:dLbls>
          <c:showLegendKey val="0"/>
          <c:showVal val="0"/>
          <c:showCatName val="0"/>
          <c:showSerName val="0"/>
          <c:showPercent val="0"/>
          <c:showBubbleSize val="0"/>
        </c:dLbls>
        <c:gapWidth val="100"/>
        <c:axId val="2118783928"/>
        <c:axId val="2118758392"/>
      </c:barChart>
      <c:catAx>
        <c:axId val="2118783928"/>
        <c:scaling>
          <c:orientation val="minMax"/>
        </c:scaling>
        <c:delete val="0"/>
        <c:axPos val="l"/>
        <c:numFmt formatCode="General" sourceLinked="1"/>
        <c:majorTickMark val="none"/>
        <c:minorTickMark val="none"/>
        <c:tickLblPos val="nextTo"/>
        <c:crossAx val="2118758392"/>
        <c:crosses val="autoZero"/>
        <c:auto val="1"/>
        <c:lblAlgn val="ctr"/>
        <c:lblOffset val="100"/>
        <c:noMultiLvlLbl val="0"/>
      </c:catAx>
      <c:valAx>
        <c:axId val="2118758392"/>
        <c:scaling>
          <c:orientation val="minMax"/>
          <c:max val="0.16"/>
          <c:min val="0.0"/>
        </c:scaling>
        <c:delete val="1"/>
        <c:axPos val="b"/>
        <c:numFmt formatCode="0.0%" sourceLinked="1"/>
        <c:majorTickMark val="out"/>
        <c:minorTickMark val="none"/>
        <c:tickLblPos val="nextTo"/>
        <c:crossAx val="2118783928"/>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chemeClr val="tx2"/>
            </a:solidFill>
          </c:spPr>
          <c:invertIfNegative val="0"/>
          <c:dPt>
            <c:idx val="0"/>
            <c:invertIfNegative val="0"/>
            <c:bubble3D val="0"/>
            <c:spPr>
              <a:solidFill>
                <a:schemeClr val="accent4">
                  <a:lumMod val="60000"/>
                  <a:lumOff val="40000"/>
                </a:schemeClr>
              </a:solidFill>
            </c:spPr>
          </c:dPt>
          <c:dLbls>
            <c:dLbl>
              <c:idx val="0"/>
              <c:layout>
                <c:manualLayout>
                  <c:x val="-0.029143864556758"/>
                  <c:y val="0.0"/>
                </c:manualLayout>
              </c:layout>
              <c:dLblPos val="outEnd"/>
              <c:showLegendKey val="0"/>
              <c:showVal val="1"/>
              <c:showCatName val="0"/>
              <c:showSerName val="0"/>
              <c:showPercent val="0"/>
              <c:showBubbleSize val="0"/>
            </c:dLbl>
            <c:numFmt formatCode="0.0%" sourceLinked="0"/>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0.062</c:v>
                </c:pt>
              </c:numCache>
            </c:numRef>
          </c:val>
        </c:ser>
        <c:dLbls>
          <c:showLegendKey val="0"/>
          <c:showVal val="0"/>
          <c:showCatName val="0"/>
          <c:showSerName val="0"/>
          <c:showPercent val="0"/>
          <c:showBubbleSize val="0"/>
        </c:dLbls>
        <c:gapWidth val="100"/>
        <c:axId val="2118631000"/>
        <c:axId val="2118653432"/>
      </c:barChart>
      <c:catAx>
        <c:axId val="2118631000"/>
        <c:scaling>
          <c:orientation val="minMax"/>
        </c:scaling>
        <c:delete val="0"/>
        <c:axPos val="l"/>
        <c:numFmt formatCode="General" sourceLinked="1"/>
        <c:majorTickMark val="none"/>
        <c:minorTickMark val="none"/>
        <c:tickLblPos val="nextTo"/>
        <c:crossAx val="2118653432"/>
        <c:crosses val="autoZero"/>
        <c:auto val="1"/>
        <c:lblAlgn val="ctr"/>
        <c:lblOffset val="100"/>
        <c:noMultiLvlLbl val="0"/>
      </c:catAx>
      <c:valAx>
        <c:axId val="2118653432"/>
        <c:scaling>
          <c:orientation val="minMax"/>
          <c:max val="0.16"/>
          <c:min val="0.0"/>
        </c:scaling>
        <c:delete val="1"/>
        <c:axPos val="b"/>
        <c:numFmt formatCode="0.0%" sourceLinked="1"/>
        <c:majorTickMark val="out"/>
        <c:minorTickMark val="none"/>
        <c:tickLblPos val="nextTo"/>
        <c:crossAx val="2118631000"/>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rgbClr val="66CCFF"/>
            </a:solidFill>
          </c:spPr>
          <c:invertIfNegative val="0"/>
          <c:dLbls>
            <c:dLbl>
              <c:idx val="0"/>
              <c:numFmt formatCode="0.0%" sourceLinked="0"/>
              <c:spPr/>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dLbl>
            <c:numFmt formatCode="0.0%" sourceLinked="0"/>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0.028</c:v>
                </c:pt>
              </c:numCache>
            </c:numRef>
          </c:val>
        </c:ser>
        <c:dLbls>
          <c:showLegendKey val="0"/>
          <c:showVal val="0"/>
          <c:showCatName val="0"/>
          <c:showSerName val="0"/>
          <c:showPercent val="0"/>
          <c:showBubbleSize val="0"/>
        </c:dLbls>
        <c:gapWidth val="100"/>
        <c:axId val="2118628968"/>
        <c:axId val="2118553304"/>
      </c:barChart>
      <c:catAx>
        <c:axId val="2118628968"/>
        <c:scaling>
          <c:orientation val="minMax"/>
        </c:scaling>
        <c:delete val="0"/>
        <c:axPos val="l"/>
        <c:numFmt formatCode="General" sourceLinked="1"/>
        <c:majorTickMark val="none"/>
        <c:minorTickMark val="none"/>
        <c:tickLblPos val="nextTo"/>
        <c:crossAx val="2118553304"/>
        <c:crosses val="autoZero"/>
        <c:auto val="1"/>
        <c:lblAlgn val="ctr"/>
        <c:lblOffset val="100"/>
        <c:noMultiLvlLbl val="0"/>
      </c:catAx>
      <c:valAx>
        <c:axId val="2118553304"/>
        <c:scaling>
          <c:orientation val="minMax"/>
          <c:max val="0.16"/>
          <c:min val="0.0"/>
        </c:scaling>
        <c:delete val="1"/>
        <c:axPos val="b"/>
        <c:numFmt formatCode="0.0%" sourceLinked="1"/>
        <c:majorTickMark val="out"/>
        <c:minorTickMark val="none"/>
        <c:tickLblPos val="nextTo"/>
        <c:crossAx val="2118628968"/>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rgbClr val="66CCFF"/>
            </a:solidFill>
          </c:spPr>
          <c:invertIfNegative val="0"/>
          <c:dLbls>
            <c:numFmt formatCode="0.0%" sourceLinked="0"/>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0.07</c:v>
                </c:pt>
              </c:numCache>
            </c:numRef>
          </c:val>
        </c:ser>
        <c:dLbls>
          <c:showLegendKey val="0"/>
          <c:showVal val="0"/>
          <c:showCatName val="0"/>
          <c:showSerName val="0"/>
          <c:showPercent val="0"/>
          <c:showBubbleSize val="0"/>
        </c:dLbls>
        <c:gapWidth val="100"/>
        <c:axId val="2118547544"/>
        <c:axId val="2118550584"/>
      </c:barChart>
      <c:catAx>
        <c:axId val="2118547544"/>
        <c:scaling>
          <c:orientation val="minMax"/>
        </c:scaling>
        <c:delete val="0"/>
        <c:axPos val="l"/>
        <c:numFmt formatCode="General" sourceLinked="1"/>
        <c:majorTickMark val="none"/>
        <c:minorTickMark val="none"/>
        <c:tickLblPos val="nextTo"/>
        <c:crossAx val="2118550584"/>
        <c:crosses val="autoZero"/>
        <c:auto val="1"/>
        <c:lblAlgn val="ctr"/>
        <c:lblOffset val="100"/>
        <c:noMultiLvlLbl val="0"/>
      </c:catAx>
      <c:valAx>
        <c:axId val="2118550584"/>
        <c:scaling>
          <c:orientation val="minMax"/>
          <c:max val="0.16"/>
          <c:min val="0.0"/>
        </c:scaling>
        <c:delete val="1"/>
        <c:axPos val="b"/>
        <c:numFmt formatCode="0.0%" sourceLinked="1"/>
        <c:majorTickMark val="out"/>
        <c:minorTickMark val="none"/>
        <c:tickLblPos val="nextTo"/>
        <c:crossAx val="2118547544"/>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chemeClr val="accent4">
                <a:lumMod val="60000"/>
                <a:lumOff val="40000"/>
              </a:schemeClr>
            </a:solidFill>
          </c:spPr>
          <c:invertIfNegative val="0"/>
          <c:dLbls>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0.21</c:v>
                </c:pt>
              </c:numCache>
            </c:numRef>
          </c:val>
        </c:ser>
        <c:dLbls>
          <c:showLegendKey val="0"/>
          <c:showVal val="0"/>
          <c:showCatName val="0"/>
          <c:showSerName val="0"/>
          <c:showPercent val="0"/>
          <c:showBubbleSize val="0"/>
        </c:dLbls>
        <c:gapWidth val="100"/>
        <c:axId val="2083328712"/>
        <c:axId val="2083331752"/>
      </c:barChart>
      <c:catAx>
        <c:axId val="2083328712"/>
        <c:scaling>
          <c:orientation val="minMax"/>
        </c:scaling>
        <c:delete val="0"/>
        <c:axPos val="l"/>
        <c:numFmt formatCode="General" sourceLinked="1"/>
        <c:majorTickMark val="none"/>
        <c:minorTickMark val="none"/>
        <c:tickLblPos val="nextTo"/>
        <c:crossAx val="2083331752"/>
        <c:crosses val="autoZero"/>
        <c:auto val="1"/>
        <c:lblAlgn val="ctr"/>
        <c:lblOffset val="100"/>
        <c:noMultiLvlLbl val="0"/>
      </c:catAx>
      <c:valAx>
        <c:axId val="2083331752"/>
        <c:scaling>
          <c:orientation val="minMax"/>
          <c:max val="0.6"/>
          <c:min val="0.0"/>
        </c:scaling>
        <c:delete val="1"/>
        <c:axPos val="b"/>
        <c:numFmt formatCode="0%" sourceLinked="1"/>
        <c:majorTickMark val="out"/>
        <c:minorTickMark val="none"/>
        <c:tickLblPos val="nextTo"/>
        <c:crossAx val="2083328712"/>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rgbClr val="66CCFF"/>
            </a:solidFill>
          </c:spPr>
          <c:invertIfNegative val="0"/>
          <c:dPt>
            <c:idx val="0"/>
            <c:invertIfNegative val="0"/>
            <c:bubble3D val="0"/>
            <c:spPr>
              <a:solidFill>
                <a:srgbClr val="66CCFF"/>
              </a:solidFill>
            </c:spPr>
          </c:dPt>
          <c:dLbls>
            <c:dLbl>
              <c:idx val="0"/>
              <c:layout>
                <c:manualLayout>
                  <c:x val="-0.029143864556758"/>
                  <c:y val="0.0"/>
                </c:manualLayout>
              </c:layout>
              <c:dLblPos val="outEnd"/>
              <c:showLegendKey val="0"/>
              <c:showVal val="1"/>
              <c:showCatName val="0"/>
              <c:showSerName val="0"/>
              <c:showPercent val="0"/>
              <c:showBubbleSize val="0"/>
            </c:dLbl>
            <c:numFmt formatCode="0.0%" sourceLinked="0"/>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0.08</c:v>
                </c:pt>
              </c:numCache>
            </c:numRef>
          </c:val>
        </c:ser>
        <c:dLbls>
          <c:showLegendKey val="0"/>
          <c:showVal val="0"/>
          <c:showCatName val="0"/>
          <c:showSerName val="0"/>
          <c:showPercent val="0"/>
          <c:showBubbleSize val="0"/>
        </c:dLbls>
        <c:gapWidth val="100"/>
        <c:axId val="2118526440"/>
        <c:axId val="2118529480"/>
      </c:barChart>
      <c:catAx>
        <c:axId val="2118526440"/>
        <c:scaling>
          <c:orientation val="minMax"/>
        </c:scaling>
        <c:delete val="0"/>
        <c:axPos val="l"/>
        <c:numFmt formatCode="General" sourceLinked="1"/>
        <c:majorTickMark val="none"/>
        <c:minorTickMark val="none"/>
        <c:tickLblPos val="nextTo"/>
        <c:crossAx val="2118529480"/>
        <c:crosses val="autoZero"/>
        <c:auto val="1"/>
        <c:lblAlgn val="ctr"/>
        <c:lblOffset val="100"/>
        <c:noMultiLvlLbl val="0"/>
      </c:catAx>
      <c:valAx>
        <c:axId val="2118529480"/>
        <c:scaling>
          <c:orientation val="minMax"/>
          <c:max val="0.16"/>
          <c:min val="0.0"/>
        </c:scaling>
        <c:delete val="1"/>
        <c:axPos val="b"/>
        <c:numFmt formatCode="0.0%" sourceLinked="1"/>
        <c:majorTickMark val="out"/>
        <c:minorTickMark val="none"/>
        <c:tickLblPos val="nextTo"/>
        <c:crossAx val="2118526440"/>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rgbClr val="FF9999"/>
            </a:solidFill>
          </c:spPr>
          <c:invertIfNegative val="0"/>
          <c:dLbls>
            <c:numFmt formatCode="0.0%" sourceLinked="0"/>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0.021</c:v>
                </c:pt>
              </c:numCache>
            </c:numRef>
          </c:val>
        </c:ser>
        <c:dLbls>
          <c:showLegendKey val="0"/>
          <c:showVal val="0"/>
          <c:showCatName val="0"/>
          <c:showSerName val="0"/>
          <c:showPercent val="0"/>
          <c:showBubbleSize val="0"/>
        </c:dLbls>
        <c:gapWidth val="100"/>
        <c:axId val="-2132542360"/>
        <c:axId val="-2132539320"/>
      </c:barChart>
      <c:catAx>
        <c:axId val="-2132542360"/>
        <c:scaling>
          <c:orientation val="minMax"/>
        </c:scaling>
        <c:delete val="0"/>
        <c:axPos val="l"/>
        <c:numFmt formatCode="General" sourceLinked="1"/>
        <c:majorTickMark val="none"/>
        <c:minorTickMark val="none"/>
        <c:tickLblPos val="nextTo"/>
        <c:crossAx val="-2132539320"/>
        <c:crosses val="autoZero"/>
        <c:auto val="1"/>
        <c:lblAlgn val="ctr"/>
        <c:lblOffset val="100"/>
        <c:noMultiLvlLbl val="0"/>
      </c:catAx>
      <c:valAx>
        <c:axId val="-2132539320"/>
        <c:scaling>
          <c:orientation val="minMax"/>
          <c:max val="0.16"/>
          <c:min val="0.0"/>
        </c:scaling>
        <c:delete val="1"/>
        <c:axPos val="b"/>
        <c:numFmt formatCode="0.0%" sourceLinked="1"/>
        <c:majorTickMark val="out"/>
        <c:minorTickMark val="none"/>
        <c:tickLblPos val="nextTo"/>
        <c:crossAx val="-2132542360"/>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rgbClr val="FF9999"/>
            </a:solidFill>
          </c:spPr>
          <c:invertIfNegative val="0"/>
          <c:dPt>
            <c:idx val="0"/>
            <c:invertIfNegative val="0"/>
            <c:bubble3D val="0"/>
            <c:spPr>
              <a:solidFill>
                <a:srgbClr val="FF9999"/>
              </a:solidFill>
            </c:spPr>
          </c:dPt>
          <c:dLbls>
            <c:numFmt formatCode="0.0%" sourceLinked="0"/>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0.081</c:v>
                </c:pt>
              </c:numCache>
            </c:numRef>
          </c:val>
        </c:ser>
        <c:dLbls>
          <c:showLegendKey val="0"/>
          <c:showVal val="0"/>
          <c:showCatName val="0"/>
          <c:showSerName val="0"/>
          <c:showPercent val="0"/>
          <c:showBubbleSize val="0"/>
        </c:dLbls>
        <c:gapWidth val="100"/>
        <c:axId val="-2132578152"/>
        <c:axId val="-2132587832"/>
      </c:barChart>
      <c:catAx>
        <c:axId val="-2132578152"/>
        <c:scaling>
          <c:orientation val="minMax"/>
        </c:scaling>
        <c:delete val="0"/>
        <c:axPos val="l"/>
        <c:numFmt formatCode="General" sourceLinked="1"/>
        <c:majorTickMark val="none"/>
        <c:minorTickMark val="none"/>
        <c:tickLblPos val="nextTo"/>
        <c:crossAx val="-2132587832"/>
        <c:crosses val="autoZero"/>
        <c:auto val="1"/>
        <c:lblAlgn val="ctr"/>
        <c:lblOffset val="100"/>
        <c:noMultiLvlLbl val="0"/>
      </c:catAx>
      <c:valAx>
        <c:axId val="-2132587832"/>
        <c:scaling>
          <c:orientation val="minMax"/>
          <c:max val="0.16"/>
          <c:min val="0.0"/>
        </c:scaling>
        <c:delete val="1"/>
        <c:axPos val="b"/>
        <c:numFmt formatCode="0.0%" sourceLinked="1"/>
        <c:majorTickMark val="out"/>
        <c:minorTickMark val="none"/>
        <c:tickLblPos val="nextTo"/>
        <c:crossAx val="-2132578152"/>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rgbClr val="66CCFF"/>
            </a:solidFill>
          </c:spPr>
          <c:invertIfNegative val="0"/>
          <c:dPt>
            <c:idx val="0"/>
            <c:invertIfNegative val="0"/>
            <c:bubble3D val="0"/>
            <c:spPr>
              <a:solidFill>
                <a:srgbClr val="FF9999"/>
              </a:solidFill>
            </c:spPr>
          </c:dPt>
          <c:dLbls>
            <c:dLbl>
              <c:idx val="0"/>
              <c:layout>
                <c:manualLayout>
                  <c:x val="-0.029143864556758"/>
                  <c:y val="0.0"/>
                </c:manualLayout>
              </c:layout>
              <c:dLblPos val="outEnd"/>
              <c:showLegendKey val="0"/>
              <c:showVal val="1"/>
              <c:showCatName val="0"/>
              <c:showSerName val="0"/>
              <c:showPercent val="0"/>
              <c:showBubbleSize val="0"/>
            </c:dLbl>
            <c:numFmt formatCode="0.0%" sourceLinked="0"/>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0.09</c:v>
                </c:pt>
              </c:numCache>
            </c:numRef>
          </c:val>
        </c:ser>
        <c:dLbls>
          <c:showLegendKey val="0"/>
          <c:showVal val="0"/>
          <c:showCatName val="0"/>
          <c:showSerName val="0"/>
          <c:showPercent val="0"/>
          <c:showBubbleSize val="0"/>
        </c:dLbls>
        <c:gapWidth val="100"/>
        <c:axId val="656442360"/>
        <c:axId val="656415448"/>
      </c:barChart>
      <c:catAx>
        <c:axId val="656442360"/>
        <c:scaling>
          <c:orientation val="minMax"/>
        </c:scaling>
        <c:delete val="0"/>
        <c:axPos val="l"/>
        <c:numFmt formatCode="General" sourceLinked="1"/>
        <c:majorTickMark val="none"/>
        <c:minorTickMark val="none"/>
        <c:tickLblPos val="nextTo"/>
        <c:crossAx val="656415448"/>
        <c:crosses val="autoZero"/>
        <c:auto val="1"/>
        <c:lblAlgn val="ctr"/>
        <c:lblOffset val="100"/>
        <c:noMultiLvlLbl val="0"/>
      </c:catAx>
      <c:valAx>
        <c:axId val="656415448"/>
        <c:scaling>
          <c:orientation val="minMax"/>
          <c:max val="0.16"/>
          <c:min val="0.0"/>
        </c:scaling>
        <c:delete val="1"/>
        <c:axPos val="b"/>
        <c:numFmt formatCode="0.0%" sourceLinked="1"/>
        <c:majorTickMark val="out"/>
        <c:minorTickMark val="none"/>
        <c:tickLblPos val="nextTo"/>
        <c:crossAx val="656442360"/>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rgbClr val="FFC000"/>
            </a:solidFill>
          </c:spPr>
          <c:invertIfNegative val="0"/>
          <c:dLbls>
            <c:dLbl>
              <c:idx val="0"/>
              <c:numFmt formatCode="0.0%" sourceLinked="0"/>
              <c:spPr/>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dLbl>
            <c:numFmt formatCode="0.0%" sourceLinked="0"/>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0.026</c:v>
                </c:pt>
              </c:numCache>
            </c:numRef>
          </c:val>
        </c:ser>
        <c:dLbls>
          <c:showLegendKey val="0"/>
          <c:showVal val="0"/>
          <c:showCatName val="0"/>
          <c:showSerName val="0"/>
          <c:showPercent val="0"/>
          <c:showBubbleSize val="0"/>
        </c:dLbls>
        <c:gapWidth val="100"/>
        <c:axId val="-2132669832"/>
        <c:axId val="-2132666824"/>
      </c:barChart>
      <c:catAx>
        <c:axId val="-2132669832"/>
        <c:scaling>
          <c:orientation val="minMax"/>
        </c:scaling>
        <c:delete val="0"/>
        <c:axPos val="l"/>
        <c:numFmt formatCode="General" sourceLinked="1"/>
        <c:majorTickMark val="none"/>
        <c:minorTickMark val="none"/>
        <c:tickLblPos val="nextTo"/>
        <c:crossAx val="-2132666824"/>
        <c:crosses val="autoZero"/>
        <c:auto val="1"/>
        <c:lblAlgn val="ctr"/>
        <c:lblOffset val="100"/>
        <c:noMultiLvlLbl val="0"/>
      </c:catAx>
      <c:valAx>
        <c:axId val="-2132666824"/>
        <c:scaling>
          <c:orientation val="minMax"/>
          <c:max val="0.16"/>
          <c:min val="0.0"/>
        </c:scaling>
        <c:delete val="1"/>
        <c:axPos val="b"/>
        <c:numFmt formatCode="0.0%" sourceLinked="1"/>
        <c:majorTickMark val="out"/>
        <c:minorTickMark val="none"/>
        <c:tickLblPos val="nextTo"/>
        <c:crossAx val="-2132669832"/>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rgbClr val="C00000"/>
            </a:solidFill>
          </c:spPr>
          <c:invertIfNegative val="0"/>
          <c:dLbls>
            <c:numFmt formatCode="0.0%" sourceLinked="0"/>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0.015</c:v>
                </c:pt>
              </c:numCache>
            </c:numRef>
          </c:val>
        </c:ser>
        <c:dLbls>
          <c:showLegendKey val="0"/>
          <c:showVal val="0"/>
          <c:showCatName val="0"/>
          <c:showSerName val="0"/>
          <c:showPercent val="0"/>
          <c:showBubbleSize val="0"/>
        </c:dLbls>
        <c:gapWidth val="100"/>
        <c:axId val="2118538936"/>
        <c:axId val="2118521432"/>
      </c:barChart>
      <c:catAx>
        <c:axId val="2118538936"/>
        <c:scaling>
          <c:orientation val="minMax"/>
        </c:scaling>
        <c:delete val="0"/>
        <c:axPos val="l"/>
        <c:numFmt formatCode="General" sourceLinked="1"/>
        <c:majorTickMark val="none"/>
        <c:minorTickMark val="none"/>
        <c:tickLblPos val="nextTo"/>
        <c:crossAx val="2118521432"/>
        <c:crosses val="autoZero"/>
        <c:auto val="1"/>
        <c:lblAlgn val="ctr"/>
        <c:lblOffset val="100"/>
        <c:noMultiLvlLbl val="0"/>
      </c:catAx>
      <c:valAx>
        <c:axId val="2118521432"/>
        <c:scaling>
          <c:orientation val="minMax"/>
          <c:max val="0.16"/>
          <c:min val="0.0"/>
        </c:scaling>
        <c:delete val="1"/>
        <c:axPos val="b"/>
        <c:numFmt formatCode="0.0%" sourceLinked="1"/>
        <c:majorTickMark val="out"/>
        <c:minorTickMark val="none"/>
        <c:tickLblPos val="nextTo"/>
        <c:crossAx val="2118538936"/>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chemeClr val="accent6">
                <a:lumMod val="75000"/>
              </a:schemeClr>
            </a:solidFill>
          </c:spPr>
          <c:invertIfNegative val="0"/>
          <c:dLbls>
            <c:numFmt formatCode="0.0%" sourceLinked="0"/>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0.035</c:v>
                </c:pt>
              </c:numCache>
            </c:numRef>
          </c:val>
        </c:ser>
        <c:dLbls>
          <c:showLegendKey val="0"/>
          <c:showVal val="0"/>
          <c:showCatName val="0"/>
          <c:showSerName val="0"/>
          <c:showPercent val="0"/>
          <c:showBubbleSize val="0"/>
        </c:dLbls>
        <c:gapWidth val="100"/>
        <c:axId val="2118465864"/>
        <c:axId val="2118451032"/>
      </c:barChart>
      <c:catAx>
        <c:axId val="2118465864"/>
        <c:scaling>
          <c:orientation val="minMax"/>
        </c:scaling>
        <c:delete val="0"/>
        <c:axPos val="l"/>
        <c:numFmt formatCode="General" sourceLinked="1"/>
        <c:majorTickMark val="none"/>
        <c:minorTickMark val="none"/>
        <c:tickLblPos val="nextTo"/>
        <c:crossAx val="2118451032"/>
        <c:crosses val="autoZero"/>
        <c:auto val="1"/>
        <c:lblAlgn val="ctr"/>
        <c:lblOffset val="100"/>
        <c:noMultiLvlLbl val="0"/>
      </c:catAx>
      <c:valAx>
        <c:axId val="2118451032"/>
        <c:scaling>
          <c:orientation val="minMax"/>
          <c:max val="0.16"/>
          <c:min val="0.0"/>
        </c:scaling>
        <c:delete val="1"/>
        <c:axPos val="b"/>
        <c:numFmt formatCode="0.0%" sourceLinked="1"/>
        <c:majorTickMark val="out"/>
        <c:minorTickMark val="none"/>
        <c:tickLblPos val="nextTo"/>
        <c:crossAx val="2118465864"/>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chemeClr val="accent6">
                <a:lumMod val="75000"/>
              </a:schemeClr>
            </a:solidFill>
          </c:spPr>
          <c:invertIfNegative val="0"/>
          <c:dPt>
            <c:idx val="0"/>
            <c:invertIfNegative val="0"/>
            <c:bubble3D val="0"/>
            <c:spPr>
              <a:solidFill>
                <a:schemeClr val="accent6">
                  <a:lumMod val="75000"/>
                </a:schemeClr>
              </a:solidFill>
            </c:spPr>
          </c:dPt>
          <c:dLbls>
            <c:numFmt formatCode="0.0%" sourceLinked="0"/>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0.077</c:v>
                </c:pt>
              </c:numCache>
            </c:numRef>
          </c:val>
        </c:ser>
        <c:dLbls>
          <c:showLegendKey val="0"/>
          <c:showVal val="0"/>
          <c:showCatName val="0"/>
          <c:showSerName val="0"/>
          <c:showPercent val="0"/>
          <c:showBubbleSize val="0"/>
        </c:dLbls>
        <c:gapWidth val="100"/>
        <c:axId val="-2132631128"/>
        <c:axId val="-2132628088"/>
      </c:barChart>
      <c:catAx>
        <c:axId val="-2132631128"/>
        <c:scaling>
          <c:orientation val="minMax"/>
        </c:scaling>
        <c:delete val="0"/>
        <c:axPos val="l"/>
        <c:numFmt formatCode="General" sourceLinked="1"/>
        <c:majorTickMark val="none"/>
        <c:minorTickMark val="none"/>
        <c:tickLblPos val="nextTo"/>
        <c:crossAx val="-2132628088"/>
        <c:crosses val="autoZero"/>
        <c:auto val="1"/>
        <c:lblAlgn val="ctr"/>
        <c:lblOffset val="100"/>
        <c:noMultiLvlLbl val="0"/>
      </c:catAx>
      <c:valAx>
        <c:axId val="-2132628088"/>
        <c:scaling>
          <c:orientation val="minMax"/>
          <c:max val="0.16"/>
          <c:min val="0.0"/>
        </c:scaling>
        <c:delete val="1"/>
        <c:axPos val="b"/>
        <c:numFmt formatCode="0.0%" sourceLinked="1"/>
        <c:majorTickMark val="out"/>
        <c:minorTickMark val="none"/>
        <c:tickLblPos val="nextTo"/>
        <c:crossAx val="-2132631128"/>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rgbClr val="FFC000"/>
            </a:solidFill>
          </c:spPr>
          <c:invertIfNegative val="0"/>
          <c:dPt>
            <c:idx val="0"/>
            <c:invertIfNegative val="0"/>
            <c:bubble3D val="0"/>
            <c:spPr>
              <a:solidFill>
                <a:schemeClr val="accent6">
                  <a:lumMod val="75000"/>
                </a:schemeClr>
              </a:solidFill>
            </c:spPr>
          </c:dPt>
          <c:dLbls>
            <c:dLbl>
              <c:idx val="0"/>
              <c:layout>
                <c:manualLayout>
                  <c:x val="-0.029143864556758"/>
                  <c:y val="0.0"/>
                </c:manualLayout>
              </c:layout>
              <c:dLblPos val="outEnd"/>
              <c:showLegendKey val="0"/>
              <c:showVal val="1"/>
              <c:showCatName val="0"/>
              <c:showSerName val="0"/>
              <c:showPercent val="0"/>
              <c:showBubbleSize val="0"/>
            </c:dLbl>
            <c:numFmt formatCode="0.0%" sourceLinked="0"/>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0.085</c:v>
                </c:pt>
              </c:numCache>
            </c:numRef>
          </c:val>
        </c:ser>
        <c:dLbls>
          <c:showLegendKey val="0"/>
          <c:showVal val="0"/>
          <c:showCatName val="0"/>
          <c:showSerName val="0"/>
          <c:showPercent val="0"/>
          <c:showBubbleSize val="0"/>
        </c:dLbls>
        <c:gapWidth val="100"/>
        <c:axId val="-2132681768"/>
        <c:axId val="-2132723304"/>
      </c:barChart>
      <c:catAx>
        <c:axId val="-2132681768"/>
        <c:scaling>
          <c:orientation val="minMax"/>
        </c:scaling>
        <c:delete val="0"/>
        <c:axPos val="l"/>
        <c:numFmt formatCode="General" sourceLinked="1"/>
        <c:majorTickMark val="none"/>
        <c:minorTickMark val="none"/>
        <c:tickLblPos val="nextTo"/>
        <c:crossAx val="-2132723304"/>
        <c:crosses val="autoZero"/>
        <c:auto val="1"/>
        <c:lblAlgn val="ctr"/>
        <c:lblOffset val="100"/>
        <c:noMultiLvlLbl val="0"/>
      </c:catAx>
      <c:valAx>
        <c:axId val="-2132723304"/>
        <c:scaling>
          <c:orientation val="minMax"/>
          <c:max val="0.16"/>
          <c:min val="0.0"/>
        </c:scaling>
        <c:delete val="1"/>
        <c:axPos val="b"/>
        <c:numFmt formatCode="0.0%" sourceLinked="1"/>
        <c:majorTickMark val="out"/>
        <c:minorTickMark val="none"/>
        <c:tickLblPos val="nextTo"/>
        <c:crossAx val="-2132681768"/>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rgbClr val="FFC000"/>
            </a:solidFill>
          </c:spPr>
          <c:invertIfNegative val="0"/>
          <c:dPt>
            <c:idx val="0"/>
            <c:invertIfNegative val="0"/>
            <c:bubble3D val="0"/>
            <c:spPr>
              <a:solidFill>
                <a:srgbClr val="FFC000"/>
              </a:solidFill>
            </c:spPr>
          </c:dPt>
          <c:dLbls>
            <c:dLbl>
              <c:idx val="0"/>
              <c:layout>
                <c:manualLayout>
                  <c:x val="-0.0145719322783789"/>
                  <c:y val="0.0171673819742489"/>
                </c:manualLayout>
              </c:layout>
              <c:dLblPos val="outEnd"/>
              <c:showLegendKey val="0"/>
              <c:showVal val="1"/>
              <c:showCatName val="0"/>
              <c:showSerName val="0"/>
              <c:showPercent val="0"/>
              <c:showBubbleSize val="0"/>
            </c:dLbl>
            <c:numFmt formatCode="0.0%" sourceLinked="0"/>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0.088</c:v>
                </c:pt>
              </c:numCache>
            </c:numRef>
          </c:val>
        </c:ser>
        <c:dLbls>
          <c:showLegendKey val="0"/>
          <c:showVal val="0"/>
          <c:showCatName val="0"/>
          <c:showSerName val="0"/>
          <c:showPercent val="0"/>
          <c:showBubbleSize val="0"/>
        </c:dLbls>
        <c:gapWidth val="100"/>
        <c:axId val="2118437768"/>
        <c:axId val="2118431224"/>
      </c:barChart>
      <c:catAx>
        <c:axId val="2118437768"/>
        <c:scaling>
          <c:orientation val="minMax"/>
        </c:scaling>
        <c:delete val="0"/>
        <c:axPos val="l"/>
        <c:numFmt formatCode="General" sourceLinked="1"/>
        <c:majorTickMark val="none"/>
        <c:minorTickMark val="none"/>
        <c:tickLblPos val="nextTo"/>
        <c:crossAx val="2118431224"/>
        <c:crosses val="autoZero"/>
        <c:auto val="1"/>
        <c:lblAlgn val="ctr"/>
        <c:lblOffset val="100"/>
        <c:noMultiLvlLbl val="0"/>
      </c:catAx>
      <c:valAx>
        <c:axId val="2118431224"/>
        <c:scaling>
          <c:orientation val="minMax"/>
          <c:max val="0.16"/>
          <c:min val="0.0"/>
        </c:scaling>
        <c:delete val="1"/>
        <c:axPos val="b"/>
        <c:numFmt formatCode="0.0%" sourceLinked="1"/>
        <c:majorTickMark val="out"/>
        <c:minorTickMark val="none"/>
        <c:tickLblPos val="nextTo"/>
        <c:crossAx val="2118437768"/>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chemeClr val="accent4">
                <a:lumMod val="60000"/>
                <a:lumOff val="40000"/>
              </a:schemeClr>
            </a:solidFill>
          </c:spPr>
          <c:invertIfNegative val="0"/>
          <c:dLbls>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0.38</c:v>
                </c:pt>
              </c:numCache>
            </c:numRef>
          </c:val>
        </c:ser>
        <c:dLbls>
          <c:showLegendKey val="0"/>
          <c:showVal val="0"/>
          <c:showCatName val="0"/>
          <c:showSerName val="0"/>
          <c:showPercent val="0"/>
          <c:showBubbleSize val="0"/>
        </c:dLbls>
        <c:gapWidth val="100"/>
        <c:axId val="2083357240"/>
        <c:axId val="2083360280"/>
      </c:barChart>
      <c:catAx>
        <c:axId val="2083357240"/>
        <c:scaling>
          <c:orientation val="minMax"/>
        </c:scaling>
        <c:delete val="0"/>
        <c:axPos val="l"/>
        <c:numFmt formatCode="General" sourceLinked="1"/>
        <c:majorTickMark val="none"/>
        <c:minorTickMark val="none"/>
        <c:tickLblPos val="nextTo"/>
        <c:crossAx val="2083360280"/>
        <c:crosses val="autoZero"/>
        <c:auto val="1"/>
        <c:lblAlgn val="ctr"/>
        <c:lblOffset val="100"/>
        <c:noMultiLvlLbl val="0"/>
      </c:catAx>
      <c:valAx>
        <c:axId val="2083360280"/>
        <c:scaling>
          <c:orientation val="minMax"/>
          <c:max val="0.6"/>
          <c:min val="0.0"/>
        </c:scaling>
        <c:delete val="1"/>
        <c:axPos val="b"/>
        <c:numFmt formatCode="0%" sourceLinked="1"/>
        <c:majorTickMark val="out"/>
        <c:minorTickMark val="none"/>
        <c:tickLblPos val="nextTo"/>
        <c:crossAx val="2083357240"/>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rgbClr val="FFC000"/>
            </a:solidFill>
          </c:spPr>
          <c:invertIfNegative val="0"/>
          <c:dPt>
            <c:idx val="0"/>
            <c:invertIfNegative val="0"/>
            <c:bubble3D val="0"/>
            <c:spPr>
              <a:solidFill>
                <a:srgbClr val="FFC000"/>
              </a:solidFill>
            </c:spPr>
          </c:dPt>
          <c:dLbls>
            <c:dLbl>
              <c:idx val="0"/>
              <c:layout>
                <c:manualLayout>
                  <c:x val="-0.029143864556758"/>
                  <c:y val="0.0"/>
                </c:manualLayout>
              </c:layout>
              <c:dLblPos val="outEnd"/>
              <c:showLegendKey val="0"/>
              <c:showVal val="1"/>
              <c:showCatName val="0"/>
              <c:showSerName val="0"/>
              <c:showPercent val="0"/>
              <c:showBubbleSize val="0"/>
            </c:dLbl>
            <c:numFmt formatCode="0.0%" sourceLinked="0"/>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0.097</c:v>
                </c:pt>
              </c:numCache>
            </c:numRef>
          </c:val>
        </c:ser>
        <c:dLbls>
          <c:showLegendKey val="0"/>
          <c:showVal val="0"/>
          <c:showCatName val="0"/>
          <c:showSerName val="0"/>
          <c:showPercent val="0"/>
          <c:showBubbleSize val="0"/>
        </c:dLbls>
        <c:gapWidth val="100"/>
        <c:axId val="2118408008"/>
        <c:axId val="2118410808"/>
      </c:barChart>
      <c:catAx>
        <c:axId val="2118408008"/>
        <c:scaling>
          <c:orientation val="minMax"/>
        </c:scaling>
        <c:delete val="0"/>
        <c:axPos val="l"/>
        <c:numFmt formatCode="General" sourceLinked="1"/>
        <c:majorTickMark val="none"/>
        <c:minorTickMark val="none"/>
        <c:tickLblPos val="nextTo"/>
        <c:crossAx val="2118410808"/>
        <c:crosses val="autoZero"/>
        <c:auto val="1"/>
        <c:lblAlgn val="ctr"/>
        <c:lblOffset val="100"/>
        <c:noMultiLvlLbl val="0"/>
      </c:catAx>
      <c:valAx>
        <c:axId val="2118410808"/>
        <c:scaling>
          <c:orientation val="minMax"/>
          <c:max val="0.16"/>
          <c:min val="0.0"/>
        </c:scaling>
        <c:delete val="1"/>
        <c:axPos val="b"/>
        <c:numFmt formatCode="0.0%" sourceLinked="1"/>
        <c:majorTickMark val="out"/>
        <c:minorTickMark val="none"/>
        <c:tickLblPos val="nextTo"/>
        <c:crossAx val="2118408008"/>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rgbClr val="C00000"/>
            </a:solidFill>
          </c:spPr>
          <c:invertIfNegative val="0"/>
          <c:dPt>
            <c:idx val="0"/>
            <c:invertIfNegative val="0"/>
            <c:bubble3D val="0"/>
            <c:spPr>
              <a:solidFill>
                <a:srgbClr val="C00000"/>
              </a:solidFill>
            </c:spPr>
          </c:dPt>
          <c:dLbls>
            <c:numFmt formatCode="0.0%" sourceLinked="0"/>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0.037</c:v>
                </c:pt>
              </c:numCache>
            </c:numRef>
          </c:val>
        </c:ser>
        <c:dLbls>
          <c:showLegendKey val="0"/>
          <c:showVal val="0"/>
          <c:showCatName val="0"/>
          <c:showSerName val="0"/>
          <c:showPercent val="0"/>
          <c:showBubbleSize val="0"/>
        </c:dLbls>
        <c:gapWidth val="100"/>
        <c:axId val="-2132756888"/>
        <c:axId val="-2132750040"/>
      </c:barChart>
      <c:catAx>
        <c:axId val="-2132756888"/>
        <c:scaling>
          <c:orientation val="minMax"/>
        </c:scaling>
        <c:delete val="0"/>
        <c:axPos val="l"/>
        <c:numFmt formatCode="General" sourceLinked="1"/>
        <c:majorTickMark val="none"/>
        <c:minorTickMark val="none"/>
        <c:tickLblPos val="nextTo"/>
        <c:crossAx val="-2132750040"/>
        <c:crosses val="autoZero"/>
        <c:auto val="1"/>
        <c:lblAlgn val="ctr"/>
        <c:lblOffset val="100"/>
        <c:noMultiLvlLbl val="0"/>
      </c:catAx>
      <c:valAx>
        <c:axId val="-2132750040"/>
        <c:scaling>
          <c:orientation val="minMax"/>
          <c:max val="0.16"/>
          <c:min val="0.0"/>
        </c:scaling>
        <c:delete val="1"/>
        <c:axPos val="b"/>
        <c:numFmt formatCode="0.0%" sourceLinked="1"/>
        <c:majorTickMark val="out"/>
        <c:minorTickMark val="none"/>
        <c:tickLblPos val="nextTo"/>
        <c:crossAx val="-2132756888"/>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rgbClr val="FFC000"/>
            </a:solidFill>
          </c:spPr>
          <c:invertIfNegative val="0"/>
          <c:dPt>
            <c:idx val="0"/>
            <c:invertIfNegative val="0"/>
            <c:bubble3D val="0"/>
            <c:spPr>
              <a:solidFill>
                <a:srgbClr val="C00000"/>
              </a:solidFill>
            </c:spPr>
          </c:dPt>
          <c:dLbls>
            <c:dLbl>
              <c:idx val="0"/>
              <c:layout>
                <c:manualLayout>
                  <c:x val="-0.029143864556758"/>
                  <c:y val="0.0"/>
                </c:manualLayout>
              </c:layout>
              <c:dLblPos val="outEnd"/>
              <c:showLegendKey val="0"/>
              <c:showVal val="1"/>
              <c:showCatName val="0"/>
              <c:showSerName val="0"/>
              <c:showPercent val="0"/>
              <c:showBubbleSize val="0"/>
            </c:dLbl>
            <c:numFmt formatCode="0.0%" sourceLinked="0"/>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0.049</c:v>
                </c:pt>
              </c:numCache>
            </c:numRef>
          </c:val>
        </c:ser>
        <c:dLbls>
          <c:showLegendKey val="0"/>
          <c:showVal val="0"/>
          <c:showCatName val="0"/>
          <c:showSerName val="0"/>
          <c:showPercent val="0"/>
          <c:showBubbleSize val="0"/>
        </c:dLbls>
        <c:gapWidth val="100"/>
        <c:axId val="-2093610264"/>
        <c:axId val="-2093794968"/>
      </c:barChart>
      <c:catAx>
        <c:axId val="-2093610264"/>
        <c:scaling>
          <c:orientation val="minMax"/>
        </c:scaling>
        <c:delete val="0"/>
        <c:axPos val="l"/>
        <c:numFmt formatCode="General" sourceLinked="1"/>
        <c:majorTickMark val="none"/>
        <c:minorTickMark val="none"/>
        <c:tickLblPos val="nextTo"/>
        <c:crossAx val="-2093794968"/>
        <c:crosses val="autoZero"/>
        <c:auto val="1"/>
        <c:lblAlgn val="ctr"/>
        <c:lblOffset val="100"/>
        <c:noMultiLvlLbl val="0"/>
      </c:catAx>
      <c:valAx>
        <c:axId val="-2093794968"/>
        <c:scaling>
          <c:orientation val="minMax"/>
          <c:max val="0.16"/>
          <c:min val="0.0"/>
        </c:scaling>
        <c:delete val="1"/>
        <c:axPos val="b"/>
        <c:numFmt formatCode="0.0%" sourceLinked="1"/>
        <c:majorTickMark val="out"/>
        <c:minorTickMark val="none"/>
        <c:tickLblPos val="nextTo"/>
        <c:crossAx val="-2093610264"/>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chemeClr val="accent4">
                <a:lumMod val="60000"/>
                <a:lumOff val="40000"/>
              </a:schemeClr>
            </a:solidFill>
          </c:spPr>
          <c:invertIfNegative val="0"/>
          <c:dLbls>
            <c:numFmt formatCode="0.0%" sourceLinked="0"/>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0.01</c:v>
                </c:pt>
              </c:numCache>
            </c:numRef>
          </c:val>
        </c:ser>
        <c:dLbls>
          <c:showLegendKey val="0"/>
          <c:showVal val="0"/>
          <c:showCatName val="0"/>
          <c:showSerName val="0"/>
          <c:showPercent val="0"/>
          <c:showBubbleSize val="0"/>
        </c:dLbls>
        <c:gapWidth val="100"/>
        <c:axId val="-2132761176"/>
        <c:axId val="-2132802696"/>
      </c:barChart>
      <c:catAx>
        <c:axId val="-2132761176"/>
        <c:scaling>
          <c:orientation val="minMax"/>
        </c:scaling>
        <c:delete val="0"/>
        <c:axPos val="l"/>
        <c:numFmt formatCode="General" sourceLinked="1"/>
        <c:majorTickMark val="none"/>
        <c:minorTickMark val="none"/>
        <c:tickLblPos val="nextTo"/>
        <c:crossAx val="-2132802696"/>
        <c:crosses val="autoZero"/>
        <c:auto val="1"/>
        <c:lblAlgn val="ctr"/>
        <c:lblOffset val="100"/>
        <c:noMultiLvlLbl val="0"/>
      </c:catAx>
      <c:valAx>
        <c:axId val="-2132802696"/>
        <c:scaling>
          <c:orientation val="minMax"/>
          <c:max val="0.14"/>
          <c:min val="0.0"/>
        </c:scaling>
        <c:delete val="1"/>
        <c:axPos val="b"/>
        <c:numFmt formatCode="0.0%" sourceLinked="1"/>
        <c:majorTickMark val="out"/>
        <c:minorTickMark val="none"/>
        <c:tickLblPos val="nextTo"/>
        <c:crossAx val="-2132761176"/>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chemeClr val="tx2"/>
            </a:solidFill>
          </c:spPr>
          <c:invertIfNegative val="0"/>
          <c:dLbls>
            <c:numFmt formatCode="0.0%" sourceLinked="0"/>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0.002</c:v>
                </c:pt>
              </c:numCache>
            </c:numRef>
          </c:val>
        </c:ser>
        <c:dLbls>
          <c:showLegendKey val="0"/>
          <c:showVal val="0"/>
          <c:showCatName val="0"/>
          <c:showSerName val="0"/>
          <c:showPercent val="0"/>
          <c:showBubbleSize val="0"/>
        </c:dLbls>
        <c:gapWidth val="100"/>
        <c:axId val="2118231368"/>
        <c:axId val="2118234344"/>
      </c:barChart>
      <c:catAx>
        <c:axId val="2118231368"/>
        <c:scaling>
          <c:orientation val="minMax"/>
        </c:scaling>
        <c:delete val="0"/>
        <c:axPos val="l"/>
        <c:numFmt formatCode="General" sourceLinked="1"/>
        <c:majorTickMark val="none"/>
        <c:minorTickMark val="none"/>
        <c:tickLblPos val="nextTo"/>
        <c:crossAx val="2118234344"/>
        <c:crosses val="autoZero"/>
        <c:auto val="1"/>
        <c:lblAlgn val="ctr"/>
        <c:lblOffset val="100"/>
        <c:noMultiLvlLbl val="0"/>
      </c:catAx>
      <c:valAx>
        <c:axId val="2118234344"/>
        <c:scaling>
          <c:orientation val="minMax"/>
          <c:max val="0.02"/>
          <c:min val="0.0"/>
        </c:scaling>
        <c:delete val="1"/>
        <c:axPos val="b"/>
        <c:numFmt formatCode="0.0%" sourceLinked="1"/>
        <c:majorTickMark val="out"/>
        <c:minorTickMark val="none"/>
        <c:tickLblPos val="nextTo"/>
        <c:crossAx val="2118231368"/>
        <c:crosses val="autoZero"/>
        <c:crossBetween val="between"/>
        <c:majorUnit val="0.01"/>
      </c:valAx>
    </c:plotArea>
    <c:plotVisOnly val="1"/>
    <c:dispBlanksAs val="gap"/>
    <c:showDLblsOverMax val="0"/>
  </c:chart>
  <c:txPr>
    <a:bodyPr/>
    <a:lstStyle/>
    <a:p>
      <a:pPr>
        <a:defRPr sz="1800"/>
      </a:pPr>
      <a:endParaRPr lang="fr-FR"/>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chemeClr val="tx2"/>
            </a:solidFill>
          </c:spPr>
          <c:invertIfNegative val="0"/>
          <c:dLbls>
            <c:numFmt formatCode="0.0%" sourceLinked="0"/>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0.008</c:v>
                </c:pt>
              </c:numCache>
            </c:numRef>
          </c:val>
        </c:ser>
        <c:dLbls>
          <c:showLegendKey val="0"/>
          <c:showVal val="0"/>
          <c:showCatName val="0"/>
          <c:showSerName val="0"/>
          <c:showPercent val="0"/>
          <c:showBubbleSize val="0"/>
        </c:dLbls>
        <c:gapWidth val="100"/>
        <c:axId val="656411528"/>
        <c:axId val="656436088"/>
      </c:barChart>
      <c:catAx>
        <c:axId val="656411528"/>
        <c:scaling>
          <c:orientation val="minMax"/>
        </c:scaling>
        <c:delete val="0"/>
        <c:axPos val="l"/>
        <c:numFmt formatCode="General" sourceLinked="1"/>
        <c:majorTickMark val="none"/>
        <c:minorTickMark val="none"/>
        <c:tickLblPos val="nextTo"/>
        <c:crossAx val="656436088"/>
        <c:crosses val="autoZero"/>
        <c:auto val="1"/>
        <c:lblAlgn val="ctr"/>
        <c:lblOffset val="100"/>
        <c:noMultiLvlLbl val="0"/>
      </c:catAx>
      <c:valAx>
        <c:axId val="656436088"/>
        <c:scaling>
          <c:orientation val="minMax"/>
          <c:max val="0.02"/>
          <c:min val="0.0"/>
        </c:scaling>
        <c:delete val="1"/>
        <c:axPos val="b"/>
        <c:numFmt formatCode="0.0%" sourceLinked="1"/>
        <c:majorTickMark val="out"/>
        <c:minorTickMark val="none"/>
        <c:tickLblPos val="nextTo"/>
        <c:crossAx val="656411528"/>
        <c:crosses val="autoZero"/>
        <c:crossBetween val="between"/>
        <c:majorUnit val="0.02"/>
      </c:valAx>
    </c:plotArea>
    <c:plotVisOnly val="1"/>
    <c:dispBlanksAs val="gap"/>
    <c:showDLblsOverMax val="0"/>
  </c:chart>
  <c:txPr>
    <a:bodyPr/>
    <a:lstStyle/>
    <a:p>
      <a:pPr>
        <a:defRPr sz="1800"/>
      </a:pPr>
      <a:endParaRPr lang="fr-FR"/>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chemeClr val="tx2"/>
            </a:solidFill>
          </c:spPr>
          <c:invertIfNegative val="0"/>
          <c:dLbls>
            <c:dLbl>
              <c:idx val="0"/>
              <c:layout>
                <c:manualLayout>
                  <c:x val="-0.029143864556758"/>
                  <c:y val="0.0"/>
                </c:manualLayout>
              </c:layout>
              <c:dLblPos val="outEnd"/>
              <c:showLegendKey val="0"/>
              <c:showVal val="1"/>
              <c:showCatName val="0"/>
              <c:showSerName val="0"/>
              <c:showPercent val="0"/>
              <c:showBubbleSize val="0"/>
            </c:dLbl>
            <c:numFmt formatCode="0.0%" sourceLinked="0"/>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0.01</c:v>
                </c:pt>
              </c:numCache>
            </c:numRef>
          </c:val>
        </c:ser>
        <c:dLbls>
          <c:showLegendKey val="0"/>
          <c:showVal val="0"/>
          <c:showCatName val="0"/>
          <c:showSerName val="0"/>
          <c:showPercent val="0"/>
          <c:showBubbleSize val="0"/>
        </c:dLbls>
        <c:gapWidth val="100"/>
        <c:axId val="-2093061560"/>
        <c:axId val="-2093065976"/>
      </c:barChart>
      <c:catAx>
        <c:axId val="-2093061560"/>
        <c:scaling>
          <c:orientation val="minMax"/>
        </c:scaling>
        <c:delete val="0"/>
        <c:axPos val="l"/>
        <c:numFmt formatCode="General" sourceLinked="1"/>
        <c:majorTickMark val="none"/>
        <c:minorTickMark val="none"/>
        <c:tickLblPos val="nextTo"/>
        <c:crossAx val="-2093065976"/>
        <c:crosses val="autoZero"/>
        <c:auto val="1"/>
        <c:lblAlgn val="ctr"/>
        <c:lblOffset val="100"/>
        <c:noMultiLvlLbl val="0"/>
      </c:catAx>
      <c:valAx>
        <c:axId val="-2093065976"/>
        <c:scaling>
          <c:orientation val="minMax"/>
          <c:max val="0.02"/>
          <c:min val="0.0"/>
        </c:scaling>
        <c:delete val="1"/>
        <c:axPos val="b"/>
        <c:numFmt formatCode="0.0%" sourceLinked="1"/>
        <c:majorTickMark val="out"/>
        <c:minorTickMark val="none"/>
        <c:tickLblPos val="nextTo"/>
        <c:crossAx val="-2093061560"/>
        <c:crosses val="autoZero"/>
        <c:crossBetween val="between"/>
        <c:majorUnit val="0.02"/>
      </c:valAx>
    </c:plotArea>
    <c:plotVisOnly val="1"/>
    <c:dispBlanksAs val="gap"/>
    <c:showDLblsOverMax val="0"/>
  </c:chart>
  <c:txPr>
    <a:bodyPr/>
    <a:lstStyle/>
    <a:p>
      <a:pPr>
        <a:defRPr sz="1800"/>
      </a:pPr>
      <a:endParaRPr lang="fr-FR"/>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chemeClr val="accent4">
                <a:lumMod val="50000"/>
              </a:schemeClr>
            </a:solidFill>
          </c:spPr>
          <c:invertIfNegative val="0"/>
          <c:dLbls>
            <c:numFmt formatCode="0.0%" sourceLinked="0"/>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0.003</c:v>
                </c:pt>
              </c:numCache>
            </c:numRef>
          </c:val>
        </c:ser>
        <c:dLbls>
          <c:showLegendKey val="0"/>
          <c:showVal val="0"/>
          <c:showCatName val="0"/>
          <c:showSerName val="0"/>
          <c:showPercent val="0"/>
          <c:showBubbleSize val="0"/>
        </c:dLbls>
        <c:gapWidth val="100"/>
        <c:axId val="2118218568"/>
        <c:axId val="2118214024"/>
      </c:barChart>
      <c:catAx>
        <c:axId val="2118218568"/>
        <c:scaling>
          <c:orientation val="minMax"/>
        </c:scaling>
        <c:delete val="0"/>
        <c:axPos val="l"/>
        <c:numFmt formatCode="General" sourceLinked="1"/>
        <c:majorTickMark val="none"/>
        <c:minorTickMark val="none"/>
        <c:tickLblPos val="nextTo"/>
        <c:crossAx val="2118214024"/>
        <c:crosses val="autoZero"/>
        <c:auto val="1"/>
        <c:lblAlgn val="ctr"/>
        <c:lblOffset val="100"/>
        <c:noMultiLvlLbl val="0"/>
      </c:catAx>
      <c:valAx>
        <c:axId val="2118214024"/>
        <c:scaling>
          <c:orientation val="minMax"/>
          <c:max val="0.02"/>
          <c:min val="0.0"/>
        </c:scaling>
        <c:delete val="1"/>
        <c:axPos val="b"/>
        <c:numFmt formatCode="0.0%" sourceLinked="1"/>
        <c:majorTickMark val="out"/>
        <c:minorTickMark val="none"/>
        <c:tickLblPos val="nextTo"/>
        <c:crossAx val="2118218568"/>
        <c:crosses val="autoZero"/>
        <c:crossBetween val="between"/>
        <c:majorUnit val="0.01"/>
      </c:valAx>
    </c:plotArea>
    <c:plotVisOnly val="1"/>
    <c:dispBlanksAs val="gap"/>
    <c:showDLblsOverMax val="0"/>
  </c:chart>
  <c:txPr>
    <a:bodyPr/>
    <a:lstStyle/>
    <a:p>
      <a:pPr>
        <a:defRPr sz="1800"/>
      </a:pPr>
      <a:endParaRPr lang="fr-FR"/>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chemeClr val="accent4">
                <a:lumMod val="50000"/>
              </a:schemeClr>
            </a:solidFill>
          </c:spPr>
          <c:invertIfNegative val="0"/>
          <c:dLbls>
            <c:numFmt formatCode="0.0%" sourceLinked="0"/>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0.009</c:v>
                </c:pt>
              </c:numCache>
            </c:numRef>
          </c:val>
        </c:ser>
        <c:dLbls>
          <c:showLegendKey val="0"/>
          <c:showVal val="0"/>
          <c:showCatName val="0"/>
          <c:showSerName val="0"/>
          <c:showPercent val="0"/>
          <c:showBubbleSize val="0"/>
        </c:dLbls>
        <c:gapWidth val="100"/>
        <c:axId val="-2093101400"/>
        <c:axId val="-2093098360"/>
      </c:barChart>
      <c:catAx>
        <c:axId val="-2093101400"/>
        <c:scaling>
          <c:orientation val="minMax"/>
        </c:scaling>
        <c:delete val="0"/>
        <c:axPos val="l"/>
        <c:numFmt formatCode="General" sourceLinked="1"/>
        <c:majorTickMark val="none"/>
        <c:minorTickMark val="none"/>
        <c:tickLblPos val="nextTo"/>
        <c:crossAx val="-2093098360"/>
        <c:crosses val="autoZero"/>
        <c:auto val="1"/>
        <c:lblAlgn val="ctr"/>
        <c:lblOffset val="100"/>
        <c:noMultiLvlLbl val="0"/>
      </c:catAx>
      <c:valAx>
        <c:axId val="-2093098360"/>
        <c:scaling>
          <c:orientation val="minMax"/>
          <c:max val="0.02"/>
          <c:min val="0.0"/>
        </c:scaling>
        <c:delete val="1"/>
        <c:axPos val="b"/>
        <c:numFmt formatCode="0.0%" sourceLinked="1"/>
        <c:majorTickMark val="out"/>
        <c:minorTickMark val="none"/>
        <c:tickLblPos val="nextTo"/>
        <c:crossAx val="-2093101400"/>
        <c:crosses val="autoZero"/>
        <c:crossBetween val="between"/>
        <c:majorUnit val="0.02"/>
      </c:valAx>
    </c:plotArea>
    <c:plotVisOnly val="1"/>
    <c:dispBlanksAs val="gap"/>
    <c:showDLblsOverMax val="0"/>
  </c:chart>
  <c:txPr>
    <a:bodyPr/>
    <a:lstStyle/>
    <a:p>
      <a:pPr>
        <a:defRPr sz="1800"/>
      </a:pPr>
      <a:endParaRPr lang="fr-FR"/>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chemeClr val="accent4">
                <a:lumMod val="50000"/>
              </a:schemeClr>
            </a:solidFill>
          </c:spPr>
          <c:invertIfNegative val="0"/>
          <c:dLbls>
            <c:dLbl>
              <c:idx val="0"/>
              <c:layout>
                <c:manualLayout>
                  <c:x val="-0.029143864556758"/>
                  <c:y val="0.0"/>
                </c:manualLayout>
              </c:layout>
              <c:dLblPos val="outEnd"/>
              <c:showLegendKey val="0"/>
              <c:showVal val="1"/>
              <c:showCatName val="0"/>
              <c:showSerName val="0"/>
              <c:showPercent val="0"/>
              <c:showBubbleSize val="0"/>
            </c:dLbl>
            <c:numFmt formatCode="0.0%" sourceLinked="0"/>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0.01</c:v>
                </c:pt>
              </c:numCache>
            </c:numRef>
          </c:val>
        </c:ser>
        <c:dLbls>
          <c:showLegendKey val="0"/>
          <c:showVal val="0"/>
          <c:showCatName val="0"/>
          <c:showSerName val="0"/>
          <c:showPercent val="0"/>
          <c:showBubbleSize val="0"/>
        </c:dLbls>
        <c:gapWidth val="100"/>
        <c:axId val="2118171208"/>
        <c:axId val="2118174168"/>
      </c:barChart>
      <c:catAx>
        <c:axId val="2118171208"/>
        <c:scaling>
          <c:orientation val="minMax"/>
        </c:scaling>
        <c:delete val="0"/>
        <c:axPos val="l"/>
        <c:numFmt formatCode="General" sourceLinked="1"/>
        <c:majorTickMark val="none"/>
        <c:minorTickMark val="none"/>
        <c:tickLblPos val="nextTo"/>
        <c:crossAx val="2118174168"/>
        <c:crosses val="autoZero"/>
        <c:auto val="1"/>
        <c:lblAlgn val="ctr"/>
        <c:lblOffset val="100"/>
        <c:noMultiLvlLbl val="0"/>
      </c:catAx>
      <c:valAx>
        <c:axId val="2118174168"/>
        <c:scaling>
          <c:orientation val="minMax"/>
          <c:max val="0.02"/>
          <c:min val="0.0"/>
        </c:scaling>
        <c:delete val="1"/>
        <c:axPos val="b"/>
        <c:numFmt formatCode="0.0%" sourceLinked="1"/>
        <c:majorTickMark val="out"/>
        <c:minorTickMark val="none"/>
        <c:tickLblPos val="nextTo"/>
        <c:crossAx val="2118171208"/>
        <c:crosses val="autoZero"/>
        <c:crossBetween val="between"/>
        <c:majorUnit val="0.02"/>
      </c:valAx>
    </c:plotArea>
    <c:plotVisOnly val="1"/>
    <c:dispBlanksAs val="gap"/>
    <c:showDLblsOverMax val="0"/>
  </c:chart>
  <c:txPr>
    <a:bodyPr/>
    <a:lstStyle/>
    <a:p>
      <a:pPr>
        <a:defRPr sz="1800"/>
      </a:pPr>
      <a:endParaRPr lang="fr-F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chemeClr val="accent4">
                <a:lumMod val="60000"/>
                <a:lumOff val="40000"/>
              </a:schemeClr>
            </a:solidFill>
          </c:spPr>
          <c:invertIfNegative val="0"/>
          <c:dLbls>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0.45</c:v>
                </c:pt>
              </c:numCache>
            </c:numRef>
          </c:val>
        </c:ser>
        <c:dLbls>
          <c:showLegendKey val="0"/>
          <c:showVal val="0"/>
          <c:showCatName val="0"/>
          <c:showSerName val="0"/>
          <c:showPercent val="0"/>
          <c:showBubbleSize val="0"/>
        </c:dLbls>
        <c:gapWidth val="100"/>
        <c:axId val="2083385768"/>
        <c:axId val="2083388808"/>
      </c:barChart>
      <c:catAx>
        <c:axId val="2083385768"/>
        <c:scaling>
          <c:orientation val="minMax"/>
        </c:scaling>
        <c:delete val="0"/>
        <c:axPos val="l"/>
        <c:numFmt formatCode="General" sourceLinked="1"/>
        <c:majorTickMark val="none"/>
        <c:minorTickMark val="none"/>
        <c:tickLblPos val="nextTo"/>
        <c:crossAx val="2083388808"/>
        <c:crosses val="autoZero"/>
        <c:auto val="1"/>
        <c:lblAlgn val="ctr"/>
        <c:lblOffset val="100"/>
        <c:noMultiLvlLbl val="0"/>
      </c:catAx>
      <c:valAx>
        <c:axId val="2083388808"/>
        <c:scaling>
          <c:orientation val="minMax"/>
          <c:max val="0.6"/>
          <c:min val="0.0"/>
        </c:scaling>
        <c:delete val="1"/>
        <c:axPos val="b"/>
        <c:numFmt formatCode="0%" sourceLinked="1"/>
        <c:majorTickMark val="out"/>
        <c:minorTickMark val="none"/>
        <c:tickLblPos val="nextTo"/>
        <c:crossAx val="2083385768"/>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chemeClr val="accent4">
                <a:lumMod val="60000"/>
                <a:lumOff val="40000"/>
              </a:schemeClr>
            </a:solidFill>
          </c:spPr>
          <c:invertIfNegative val="0"/>
          <c:dLbls>
            <c:numFmt formatCode="0.0%" sourceLinked="0"/>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c:v>
                </c:pt>
              </c:numCache>
            </c:numRef>
          </c:val>
        </c:ser>
        <c:dLbls>
          <c:showLegendKey val="0"/>
          <c:showVal val="0"/>
          <c:showCatName val="0"/>
          <c:showSerName val="0"/>
          <c:showPercent val="0"/>
          <c:showBubbleSize val="0"/>
        </c:dLbls>
        <c:gapWidth val="100"/>
        <c:axId val="-2093119224"/>
        <c:axId val="-2093128184"/>
      </c:barChart>
      <c:catAx>
        <c:axId val="-2093119224"/>
        <c:scaling>
          <c:orientation val="minMax"/>
        </c:scaling>
        <c:delete val="0"/>
        <c:axPos val="l"/>
        <c:numFmt formatCode="General" sourceLinked="1"/>
        <c:majorTickMark val="none"/>
        <c:minorTickMark val="none"/>
        <c:tickLblPos val="nextTo"/>
        <c:crossAx val="-2093128184"/>
        <c:crosses val="autoZero"/>
        <c:auto val="1"/>
        <c:lblAlgn val="ctr"/>
        <c:lblOffset val="100"/>
        <c:noMultiLvlLbl val="0"/>
      </c:catAx>
      <c:valAx>
        <c:axId val="-2093128184"/>
        <c:scaling>
          <c:orientation val="minMax"/>
          <c:max val="0.02"/>
          <c:min val="0.0"/>
        </c:scaling>
        <c:delete val="1"/>
        <c:axPos val="b"/>
        <c:numFmt formatCode="0.0%" sourceLinked="1"/>
        <c:majorTickMark val="out"/>
        <c:minorTickMark val="none"/>
        <c:tickLblPos val="nextTo"/>
        <c:crossAx val="-2093119224"/>
        <c:crosses val="autoZero"/>
        <c:crossBetween val="between"/>
        <c:majorUnit val="0.01"/>
      </c:valAx>
    </c:plotArea>
    <c:plotVisOnly val="1"/>
    <c:dispBlanksAs val="gap"/>
    <c:showDLblsOverMax val="0"/>
  </c:chart>
  <c:txPr>
    <a:bodyPr/>
    <a:lstStyle/>
    <a:p>
      <a:pPr>
        <a:defRPr sz="1800"/>
      </a:pPr>
      <a:endParaRPr lang="fr-FR"/>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chemeClr val="accent4">
                <a:lumMod val="60000"/>
                <a:lumOff val="40000"/>
              </a:schemeClr>
            </a:solidFill>
          </c:spPr>
          <c:invertIfNegative val="0"/>
          <c:dLbls>
            <c:numFmt formatCode="0.0%" sourceLinked="0"/>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0.008</c:v>
                </c:pt>
              </c:numCache>
            </c:numRef>
          </c:val>
        </c:ser>
        <c:dLbls>
          <c:showLegendKey val="0"/>
          <c:showVal val="0"/>
          <c:showCatName val="0"/>
          <c:showSerName val="0"/>
          <c:showPercent val="0"/>
          <c:showBubbleSize val="0"/>
        </c:dLbls>
        <c:gapWidth val="100"/>
        <c:axId val="-2102223352"/>
        <c:axId val="-2101528760"/>
      </c:barChart>
      <c:catAx>
        <c:axId val="-2102223352"/>
        <c:scaling>
          <c:orientation val="minMax"/>
        </c:scaling>
        <c:delete val="0"/>
        <c:axPos val="l"/>
        <c:numFmt formatCode="General" sourceLinked="1"/>
        <c:majorTickMark val="none"/>
        <c:minorTickMark val="none"/>
        <c:tickLblPos val="nextTo"/>
        <c:crossAx val="-2101528760"/>
        <c:crosses val="autoZero"/>
        <c:auto val="1"/>
        <c:lblAlgn val="ctr"/>
        <c:lblOffset val="100"/>
        <c:noMultiLvlLbl val="0"/>
      </c:catAx>
      <c:valAx>
        <c:axId val="-2101528760"/>
        <c:scaling>
          <c:orientation val="minMax"/>
          <c:max val="0.02"/>
          <c:min val="0.0"/>
        </c:scaling>
        <c:delete val="1"/>
        <c:axPos val="b"/>
        <c:numFmt formatCode="0.0%" sourceLinked="1"/>
        <c:majorTickMark val="out"/>
        <c:minorTickMark val="none"/>
        <c:tickLblPos val="nextTo"/>
        <c:crossAx val="-2102223352"/>
        <c:crosses val="autoZero"/>
        <c:crossBetween val="between"/>
        <c:majorUnit val="0.02"/>
      </c:valAx>
    </c:plotArea>
    <c:plotVisOnly val="1"/>
    <c:dispBlanksAs val="gap"/>
    <c:showDLblsOverMax val="0"/>
  </c:chart>
  <c:txPr>
    <a:bodyPr/>
    <a:lstStyle/>
    <a:p>
      <a:pPr>
        <a:defRPr sz="1800"/>
      </a:pPr>
      <a:endParaRPr lang="fr-FR"/>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chemeClr val="accent4">
                <a:lumMod val="60000"/>
                <a:lumOff val="40000"/>
              </a:schemeClr>
            </a:solidFill>
          </c:spPr>
          <c:invertIfNegative val="0"/>
          <c:dLbls>
            <c:dLbl>
              <c:idx val="0"/>
              <c:layout>
                <c:manualLayout>
                  <c:x val="-0.029143864556758"/>
                  <c:y val="0.0"/>
                </c:manualLayout>
              </c:layout>
              <c:dLblPos val="outEnd"/>
              <c:showLegendKey val="0"/>
              <c:showVal val="1"/>
              <c:showCatName val="0"/>
              <c:showSerName val="0"/>
              <c:showPercent val="0"/>
              <c:showBubbleSize val="0"/>
            </c:dLbl>
            <c:numFmt formatCode="0.0%" sourceLinked="0"/>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0.008</c:v>
                </c:pt>
              </c:numCache>
            </c:numRef>
          </c:val>
        </c:ser>
        <c:dLbls>
          <c:showLegendKey val="0"/>
          <c:showVal val="0"/>
          <c:showCatName val="0"/>
          <c:showSerName val="0"/>
          <c:showPercent val="0"/>
          <c:showBubbleSize val="0"/>
        </c:dLbls>
        <c:gapWidth val="100"/>
        <c:axId val="-2102083880"/>
        <c:axId val="-2102226280"/>
      </c:barChart>
      <c:catAx>
        <c:axId val="-2102083880"/>
        <c:scaling>
          <c:orientation val="minMax"/>
        </c:scaling>
        <c:delete val="0"/>
        <c:axPos val="l"/>
        <c:numFmt formatCode="General" sourceLinked="1"/>
        <c:majorTickMark val="none"/>
        <c:minorTickMark val="none"/>
        <c:tickLblPos val="nextTo"/>
        <c:crossAx val="-2102226280"/>
        <c:crosses val="autoZero"/>
        <c:auto val="1"/>
        <c:lblAlgn val="ctr"/>
        <c:lblOffset val="100"/>
        <c:noMultiLvlLbl val="0"/>
      </c:catAx>
      <c:valAx>
        <c:axId val="-2102226280"/>
        <c:scaling>
          <c:orientation val="minMax"/>
          <c:max val="0.02"/>
          <c:min val="0.0"/>
        </c:scaling>
        <c:delete val="1"/>
        <c:axPos val="b"/>
        <c:numFmt formatCode="0.0%" sourceLinked="1"/>
        <c:majorTickMark val="out"/>
        <c:minorTickMark val="none"/>
        <c:tickLblPos val="nextTo"/>
        <c:crossAx val="-2102083880"/>
        <c:crosses val="autoZero"/>
        <c:crossBetween val="between"/>
        <c:majorUnit val="0.02"/>
      </c:valAx>
    </c:plotArea>
    <c:plotVisOnly val="1"/>
    <c:dispBlanksAs val="gap"/>
    <c:showDLblsOverMax val="0"/>
  </c:chart>
  <c:txPr>
    <a:bodyPr/>
    <a:lstStyle/>
    <a:p>
      <a:pPr>
        <a:defRPr sz="1800"/>
      </a:pPr>
      <a:endParaRPr lang="fr-FR"/>
    </a:p>
  </c:txPr>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rgbClr val="66CCFF"/>
            </a:solidFill>
          </c:spPr>
          <c:invertIfNegative val="0"/>
          <c:dLbls>
            <c:numFmt formatCode="0.0%" sourceLinked="0"/>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0.003</c:v>
                </c:pt>
              </c:numCache>
            </c:numRef>
          </c:val>
        </c:ser>
        <c:dLbls>
          <c:showLegendKey val="0"/>
          <c:showVal val="0"/>
          <c:showCatName val="0"/>
          <c:showSerName val="0"/>
          <c:showPercent val="0"/>
          <c:showBubbleSize val="0"/>
        </c:dLbls>
        <c:gapWidth val="100"/>
        <c:axId val="-2093161816"/>
        <c:axId val="-2093163048"/>
      </c:barChart>
      <c:catAx>
        <c:axId val="-2093161816"/>
        <c:scaling>
          <c:orientation val="minMax"/>
        </c:scaling>
        <c:delete val="0"/>
        <c:axPos val="l"/>
        <c:numFmt formatCode="General" sourceLinked="1"/>
        <c:majorTickMark val="none"/>
        <c:minorTickMark val="none"/>
        <c:tickLblPos val="nextTo"/>
        <c:crossAx val="-2093163048"/>
        <c:crosses val="autoZero"/>
        <c:auto val="1"/>
        <c:lblAlgn val="ctr"/>
        <c:lblOffset val="100"/>
        <c:noMultiLvlLbl val="0"/>
      </c:catAx>
      <c:valAx>
        <c:axId val="-2093163048"/>
        <c:scaling>
          <c:orientation val="minMax"/>
          <c:max val="0.02"/>
          <c:min val="0.0"/>
        </c:scaling>
        <c:delete val="1"/>
        <c:axPos val="b"/>
        <c:numFmt formatCode="0.0%" sourceLinked="1"/>
        <c:majorTickMark val="out"/>
        <c:minorTickMark val="none"/>
        <c:tickLblPos val="nextTo"/>
        <c:crossAx val="-2093161816"/>
        <c:crosses val="autoZero"/>
        <c:crossBetween val="between"/>
        <c:majorUnit val="0.01"/>
      </c:valAx>
    </c:plotArea>
    <c:plotVisOnly val="1"/>
    <c:dispBlanksAs val="gap"/>
    <c:showDLblsOverMax val="0"/>
  </c:chart>
  <c:txPr>
    <a:bodyPr/>
    <a:lstStyle/>
    <a:p>
      <a:pPr>
        <a:defRPr sz="1800"/>
      </a:pPr>
      <a:endParaRPr lang="fr-FR"/>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rgbClr val="66CCFF"/>
            </a:solidFill>
          </c:spPr>
          <c:invertIfNegative val="0"/>
          <c:dLbls>
            <c:numFmt formatCode="0.0%" sourceLinked="0"/>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0.01</c:v>
                </c:pt>
              </c:numCache>
            </c:numRef>
          </c:val>
        </c:ser>
        <c:dLbls>
          <c:showLegendKey val="0"/>
          <c:showVal val="0"/>
          <c:showCatName val="0"/>
          <c:showSerName val="0"/>
          <c:showPercent val="0"/>
          <c:showBubbleSize val="0"/>
        </c:dLbls>
        <c:gapWidth val="100"/>
        <c:axId val="-2093181416"/>
        <c:axId val="-2093178312"/>
      </c:barChart>
      <c:catAx>
        <c:axId val="-2093181416"/>
        <c:scaling>
          <c:orientation val="minMax"/>
        </c:scaling>
        <c:delete val="0"/>
        <c:axPos val="l"/>
        <c:numFmt formatCode="General" sourceLinked="1"/>
        <c:majorTickMark val="none"/>
        <c:minorTickMark val="none"/>
        <c:tickLblPos val="nextTo"/>
        <c:crossAx val="-2093178312"/>
        <c:crosses val="autoZero"/>
        <c:auto val="1"/>
        <c:lblAlgn val="ctr"/>
        <c:lblOffset val="100"/>
        <c:noMultiLvlLbl val="0"/>
      </c:catAx>
      <c:valAx>
        <c:axId val="-2093178312"/>
        <c:scaling>
          <c:orientation val="minMax"/>
          <c:max val="0.02"/>
          <c:min val="0.0"/>
        </c:scaling>
        <c:delete val="1"/>
        <c:axPos val="b"/>
        <c:numFmt formatCode="0.0%" sourceLinked="1"/>
        <c:majorTickMark val="out"/>
        <c:minorTickMark val="none"/>
        <c:tickLblPos val="nextTo"/>
        <c:crossAx val="-2093181416"/>
        <c:crosses val="autoZero"/>
        <c:crossBetween val="between"/>
        <c:majorUnit val="0.02"/>
      </c:valAx>
    </c:plotArea>
    <c:plotVisOnly val="1"/>
    <c:dispBlanksAs val="gap"/>
    <c:showDLblsOverMax val="0"/>
  </c:chart>
  <c:txPr>
    <a:bodyPr/>
    <a:lstStyle/>
    <a:p>
      <a:pPr>
        <a:defRPr sz="1800"/>
      </a:pPr>
      <a:endParaRPr lang="fr-FR"/>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rgbClr val="66CCFF"/>
            </a:solidFill>
          </c:spPr>
          <c:invertIfNegative val="0"/>
          <c:dLbls>
            <c:dLbl>
              <c:idx val="0"/>
              <c:layout>
                <c:manualLayout>
                  <c:x val="-0.029143864556758"/>
                  <c:y val="0.0"/>
                </c:manualLayout>
              </c:layout>
              <c:dLblPos val="outEnd"/>
              <c:showLegendKey val="0"/>
              <c:showVal val="1"/>
              <c:showCatName val="0"/>
              <c:showSerName val="0"/>
              <c:showPercent val="0"/>
              <c:showBubbleSize val="0"/>
            </c:dLbl>
            <c:numFmt formatCode="0.0%" sourceLinked="0"/>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0.01</c:v>
                </c:pt>
              </c:numCache>
            </c:numRef>
          </c:val>
        </c:ser>
        <c:dLbls>
          <c:showLegendKey val="0"/>
          <c:showVal val="0"/>
          <c:showCatName val="0"/>
          <c:showSerName val="0"/>
          <c:showPercent val="0"/>
          <c:showBubbleSize val="0"/>
        </c:dLbls>
        <c:gapWidth val="100"/>
        <c:axId val="-2101854456"/>
        <c:axId val="-2102349384"/>
      </c:barChart>
      <c:catAx>
        <c:axId val="-2101854456"/>
        <c:scaling>
          <c:orientation val="minMax"/>
        </c:scaling>
        <c:delete val="0"/>
        <c:axPos val="l"/>
        <c:numFmt formatCode="General" sourceLinked="1"/>
        <c:majorTickMark val="none"/>
        <c:minorTickMark val="none"/>
        <c:tickLblPos val="nextTo"/>
        <c:crossAx val="-2102349384"/>
        <c:crosses val="autoZero"/>
        <c:auto val="1"/>
        <c:lblAlgn val="ctr"/>
        <c:lblOffset val="100"/>
        <c:noMultiLvlLbl val="0"/>
      </c:catAx>
      <c:valAx>
        <c:axId val="-2102349384"/>
        <c:scaling>
          <c:orientation val="minMax"/>
          <c:max val="0.02"/>
          <c:min val="0.0"/>
        </c:scaling>
        <c:delete val="1"/>
        <c:axPos val="b"/>
        <c:numFmt formatCode="0.0%" sourceLinked="1"/>
        <c:majorTickMark val="out"/>
        <c:minorTickMark val="none"/>
        <c:tickLblPos val="nextTo"/>
        <c:crossAx val="-2101854456"/>
        <c:crosses val="autoZero"/>
        <c:crossBetween val="between"/>
        <c:majorUnit val="0.02"/>
      </c:valAx>
    </c:plotArea>
    <c:plotVisOnly val="1"/>
    <c:dispBlanksAs val="gap"/>
    <c:showDLblsOverMax val="0"/>
  </c:chart>
  <c:txPr>
    <a:bodyPr/>
    <a:lstStyle/>
    <a:p>
      <a:pPr>
        <a:defRPr sz="1800"/>
      </a:pPr>
      <a:endParaRPr lang="fr-FR"/>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rgbClr val="FF9999"/>
            </a:solidFill>
          </c:spPr>
          <c:invertIfNegative val="0"/>
          <c:dLbls>
            <c:numFmt formatCode="0.0%" sourceLinked="0"/>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0.001</c:v>
                </c:pt>
              </c:numCache>
            </c:numRef>
          </c:val>
        </c:ser>
        <c:dLbls>
          <c:showLegendKey val="0"/>
          <c:showVal val="0"/>
          <c:showCatName val="0"/>
          <c:showSerName val="0"/>
          <c:showPercent val="0"/>
          <c:showBubbleSize val="0"/>
        </c:dLbls>
        <c:gapWidth val="100"/>
        <c:axId val="-2093226312"/>
        <c:axId val="-2093232248"/>
      </c:barChart>
      <c:catAx>
        <c:axId val="-2093226312"/>
        <c:scaling>
          <c:orientation val="minMax"/>
        </c:scaling>
        <c:delete val="0"/>
        <c:axPos val="l"/>
        <c:numFmt formatCode="General" sourceLinked="1"/>
        <c:majorTickMark val="none"/>
        <c:minorTickMark val="none"/>
        <c:tickLblPos val="nextTo"/>
        <c:crossAx val="-2093232248"/>
        <c:crosses val="autoZero"/>
        <c:auto val="1"/>
        <c:lblAlgn val="ctr"/>
        <c:lblOffset val="100"/>
        <c:noMultiLvlLbl val="0"/>
      </c:catAx>
      <c:valAx>
        <c:axId val="-2093232248"/>
        <c:scaling>
          <c:orientation val="minMax"/>
          <c:max val="0.02"/>
          <c:min val="0.0"/>
        </c:scaling>
        <c:delete val="1"/>
        <c:axPos val="b"/>
        <c:numFmt formatCode="0.0%" sourceLinked="1"/>
        <c:majorTickMark val="out"/>
        <c:minorTickMark val="none"/>
        <c:tickLblPos val="nextTo"/>
        <c:crossAx val="-2093226312"/>
        <c:crosses val="autoZero"/>
        <c:crossBetween val="between"/>
        <c:majorUnit val="0.01"/>
      </c:valAx>
    </c:plotArea>
    <c:plotVisOnly val="1"/>
    <c:dispBlanksAs val="gap"/>
    <c:showDLblsOverMax val="0"/>
  </c:chart>
  <c:txPr>
    <a:bodyPr/>
    <a:lstStyle/>
    <a:p>
      <a:pPr>
        <a:defRPr sz="1800"/>
      </a:pPr>
      <a:endParaRPr lang="fr-FR"/>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rgbClr val="FF9999"/>
            </a:solidFill>
          </c:spPr>
          <c:invertIfNegative val="0"/>
          <c:dLbls>
            <c:numFmt formatCode="0.0%" sourceLinked="0"/>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0.007</c:v>
                </c:pt>
              </c:numCache>
            </c:numRef>
          </c:val>
        </c:ser>
        <c:dLbls>
          <c:showLegendKey val="0"/>
          <c:showVal val="0"/>
          <c:showCatName val="0"/>
          <c:showSerName val="0"/>
          <c:showPercent val="0"/>
          <c:showBubbleSize val="0"/>
        </c:dLbls>
        <c:gapWidth val="100"/>
        <c:axId val="-2093262504"/>
        <c:axId val="-2093251912"/>
      </c:barChart>
      <c:catAx>
        <c:axId val="-2093262504"/>
        <c:scaling>
          <c:orientation val="minMax"/>
        </c:scaling>
        <c:delete val="0"/>
        <c:axPos val="l"/>
        <c:numFmt formatCode="General" sourceLinked="1"/>
        <c:majorTickMark val="none"/>
        <c:minorTickMark val="none"/>
        <c:tickLblPos val="nextTo"/>
        <c:crossAx val="-2093251912"/>
        <c:crosses val="autoZero"/>
        <c:auto val="1"/>
        <c:lblAlgn val="ctr"/>
        <c:lblOffset val="100"/>
        <c:noMultiLvlLbl val="0"/>
      </c:catAx>
      <c:valAx>
        <c:axId val="-2093251912"/>
        <c:scaling>
          <c:orientation val="minMax"/>
          <c:max val="0.02"/>
          <c:min val="0.0"/>
        </c:scaling>
        <c:delete val="1"/>
        <c:axPos val="b"/>
        <c:numFmt formatCode="0.0%" sourceLinked="1"/>
        <c:majorTickMark val="out"/>
        <c:minorTickMark val="none"/>
        <c:tickLblPos val="nextTo"/>
        <c:crossAx val="-2093262504"/>
        <c:crosses val="autoZero"/>
        <c:crossBetween val="between"/>
        <c:majorUnit val="0.02"/>
      </c:valAx>
    </c:plotArea>
    <c:plotVisOnly val="1"/>
    <c:dispBlanksAs val="gap"/>
    <c:showDLblsOverMax val="0"/>
  </c:chart>
  <c:txPr>
    <a:bodyPr/>
    <a:lstStyle/>
    <a:p>
      <a:pPr>
        <a:defRPr sz="1800"/>
      </a:pPr>
      <a:endParaRPr lang="fr-FR"/>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rgbClr val="66CCFF"/>
            </a:solidFill>
          </c:spPr>
          <c:invertIfNegative val="0"/>
          <c:dPt>
            <c:idx val="0"/>
            <c:invertIfNegative val="0"/>
            <c:bubble3D val="0"/>
            <c:spPr>
              <a:solidFill>
                <a:srgbClr val="FF9999"/>
              </a:solidFill>
            </c:spPr>
          </c:dPt>
          <c:dLbls>
            <c:dLbl>
              <c:idx val="0"/>
              <c:layout>
                <c:manualLayout>
                  <c:x val="-0.029143864556758"/>
                  <c:y val="0.0"/>
                </c:manualLayout>
              </c:layout>
              <c:dLblPos val="outEnd"/>
              <c:showLegendKey val="0"/>
              <c:showVal val="1"/>
              <c:showCatName val="0"/>
              <c:showSerName val="0"/>
              <c:showPercent val="0"/>
              <c:showBubbleSize val="0"/>
            </c:dLbl>
            <c:numFmt formatCode="0.0%" sourceLinked="0"/>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0.008</c:v>
                </c:pt>
              </c:numCache>
            </c:numRef>
          </c:val>
        </c:ser>
        <c:dLbls>
          <c:showLegendKey val="0"/>
          <c:showVal val="0"/>
          <c:showCatName val="0"/>
          <c:showSerName val="0"/>
          <c:showPercent val="0"/>
          <c:showBubbleSize val="0"/>
        </c:dLbls>
        <c:gapWidth val="100"/>
        <c:axId val="2118182760"/>
        <c:axId val="2118131464"/>
      </c:barChart>
      <c:catAx>
        <c:axId val="2118182760"/>
        <c:scaling>
          <c:orientation val="minMax"/>
        </c:scaling>
        <c:delete val="0"/>
        <c:axPos val="l"/>
        <c:numFmt formatCode="General" sourceLinked="1"/>
        <c:majorTickMark val="none"/>
        <c:minorTickMark val="none"/>
        <c:tickLblPos val="nextTo"/>
        <c:crossAx val="2118131464"/>
        <c:crosses val="autoZero"/>
        <c:auto val="1"/>
        <c:lblAlgn val="ctr"/>
        <c:lblOffset val="100"/>
        <c:noMultiLvlLbl val="0"/>
      </c:catAx>
      <c:valAx>
        <c:axId val="2118131464"/>
        <c:scaling>
          <c:orientation val="minMax"/>
          <c:max val="0.02"/>
          <c:min val="0.0"/>
        </c:scaling>
        <c:delete val="1"/>
        <c:axPos val="b"/>
        <c:numFmt formatCode="0.0%" sourceLinked="1"/>
        <c:majorTickMark val="out"/>
        <c:minorTickMark val="none"/>
        <c:tickLblPos val="nextTo"/>
        <c:crossAx val="2118182760"/>
        <c:crosses val="autoZero"/>
        <c:crossBetween val="between"/>
        <c:majorUnit val="0.02"/>
      </c:valAx>
    </c:plotArea>
    <c:plotVisOnly val="1"/>
    <c:dispBlanksAs val="gap"/>
    <c:showDLblsOverMax val="0"/>
  </c:chart>
  <c:txPr>
    <a:bodyPr/>
    <a:lstStyle/>
    <a:p>
      <a:pPr>
        <a:defRPr sz="1800"/>
      </a:pPr>
      <a:endParaRPr lang="fr-FR"/>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rgbClr val="FFC000"/>
            </a:solidFill>
          </c:spPr>
          <c:invertIfNegative val="0"/>
          <c:dLbls>
            <c:numFmt formatCode="0.0%" sourceLinked="0"/>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0.002</c:v>
                </c:pt>
              </c:numCache>
            </c:numRef>
          </c:val>
        </c:ser>
        <c:dLbls>
          <c:showLegendKey val="0"/>
          <c:showVal val="0"/>
          <c:showCatName val="0"/>
          <c:showSerName val="0"/>
          <c:showPercent val="0"/>
          <c:showBubbleSize val="0"/>
        </c:dLbls>
        <c:gapWidth val="100"/>
        <c:axId val="-2093289048"/>
        <c:axId val="-2093272632"/>
      </c:barChart>
      <c:catAx>
        <c:axId val="-2093289048"/>
        <c:scaling>
          <c:orientation val="minMax"/>
        </c:scaling>
        <c:delete val="0"/>
        <c:axPos val="l"/>
        <c:numFmt formatCode="General" sourceLinked="1"/>
        <c:majorTickMark val="none"/>
        <c:minorTickMark val="none"/>
        <c:tickLblPos val="nextTo"/>
        <c:crossAx val="-2093272632"/>
        <c:crosses val="autoZero"/>
        <c:auto val="1"/>
        <c:lblAlgn val="ctr"/>
        <c:lblOffset val="100"/>
        <c:noMultiLvlLbl val="0"/>
      </c:catAx>
      <c:valAx>
        <c:axId val="-2093272632"/>
        <c:scaling>
          <c:orientation val="minMax"/>
          <c:max val="0.02"/>
          <c:min val="0.0"/>
        </c:scaling>
        <c:delete val="1"/>
        <c:axPos val="b"/>
        <c:numFmt formatCode="0.0%" sourceLinked="1"/>
        <c:majorTickMark val="out"/>
        <c:minorTickMark val="none"/>
        <c:tickLblPos val="nextTo"/>
        <c:crossAx val="-2093289048"/>
        <c:crosses val="autoZero"/>
        <c:crossBetween val="between"/>
        <c:majorUnit val="0.01"/>
      </c:valAx>
    </c:plotArea>
    <c:plotVisOnly val="1"/>
    <c:dispBlanksAs val="gap"/>
    <c:showDLblsOverMax val="0"/>
  </c:chart>
  <c:txPr>
    <a:bodyPr/>
    <a:lstStyle/>
    <a:p>
      <a:pPr>
        <a:defRPr sz="1800"/>
      </a:pPr>
      <a:endParaRPr lang="fr-F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rgbClr val="66CCFF"/>
            </a:solidFill>
          </c:spPr>
          <c:invertIfNegative val="0"/>
          <c:dLbls>
            <c:txPr>
              <a:bodyPr/>
              <a:lstStyle/>
              <a:p>
                <a:pPr>
                  <a:defRPr sz="8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0.31</c:v>
                </c:pt>
              </c:numCache>
            </c:numRef>
          </c:val>
        </c:ser>
        <c:dLbls>
          <c:showLegendKey val="0"/>
          <c:showVal val="0"/>
          <c:showCatName val="0"/>
          <c:showSerName val="0"/>
          <c:showPercent val="0"/>
          <c:showBubbleSize val="0"/>
        </c:dLbls>
        <c:gapWidth val="100"/>
        <c:axId val="2083246824"/>
        <c:axId val="2083249864"/>
      </c:barChart>
      <c:catAx>
        <c:axId val="2083246824"/>
        <c:scaling>
          <c:orientation val="minMax"/>
        </c:scaling>
        <c:delete val="0"/>
        <c:axPos val="l"/>
        <c:numFmt formatCode="General" sourceLinked="1"/>
        <c:majorTickMark val="none"/>
        <c:minorTickMark val="none"/>
        <c:tickLblPos val="nextTo"/>
        <c:crossAx val="2083249864"/>
        <c:crosses val="autoZero"/>
        <c:auto val="1"/>
        <c:lblAlgn val="ctr"/>
        <c:lblOffset val="100"/>
        <c:noMultiLvlLbl val="0"/>
      </c:catAx>
      <c:valAx>
        <c:axId val="2083249864"/>
        <c:scaling>
          <c:orientation val="minMax"/>
          <c:max val="0.6"/>
          <c:min val="0.0"/>
        </c:scaling>
        <c:delete val="1"/>
        <c:axPos val="b"/>
        <c:numFmt formatCode="0%" sourceLinked="1"/>
        <c:majorTickMark val="out"/>
        <c:minorTickMark val="none"/>
        <c:tickLblPos val="nextTo"/>
        <c:crossAx val="2083246824"/>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rgbClr val="FFC000"/>
            </a:solidFill>
          </c:spPr>
          <c:invertIfNegative val="0"/>
          <c:dLbls>
            <c:numFmt formatCode="0.0%" sourceLinked="0"/>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0.009</c:v>
                </c:pt>
              </c:numCache>
            </c:numRef>
          </c:val>
        </c:ser>
        <c:dLbls>
          <c:showLegendKey val="0"/>
          <c:showVal val="0"/>
          <c:showCatName val="0"/>
          <c:showSerName val="0"/>
          <c:showPercent val="0"/>
          <c:showBubbleSize val="0"/>
        </c:dLbls>
        <c:gapWidth val="100"/>
        <c:axId val="-2101364968"/>
        <c:axId val="2118143240"/>
      </c:barChart>
      <c:catAx>
        <c:axId val="-2101364968"/>
        <c:scaling>
          <c:orientation val="minMax"/>
        </c:scaling>
        <c:delete val="0"/>
        <c:axPos val="l"/>
        <c:numFmt formatCode="General" sourceLinked="1"/>
        <c:majorTickMark val="none"/>
        <c:minorTickMark val="none"/>
        <c:tickLblPos val="nextTo"/>
        <c:crossAx val="2118143240"/>
        <c:crosses val="autoZero"/>
        <c:auto val="1"/>
        <c:lblAlgn val="ctr"/>
        <c:lblOffset val="100"/>
        <c:noMultiLvlLbl val="0"/>
      </c:catAx>
      <c:valAx>
        <c:axId val="2118143240"/>
        <c:scaling>
          <c:orientation val="minMax"/>
          <c:max val="0.02"/>
          <c:min val="0.0"/>
        </c:scaling>
        <c:delete val="1"/>
        <c:axPos val="b"/>
        <c:numFmt formatCode="0.0%" sourceLinked="1"/>
        <c:majorTickMark val="out"/>
        <c:minorTickMark val="none"/>
        <c:tickLblPos val="nextTo"/>
        <c:crossAx val="-2101364968"/>
        <c:crosses val="autoZero"/>
        <c:crossBetween val="between"/>
        <c:majorUnit val="0.02"/>
      </c:valAx>
    </c:plotArea>
    <c:plotVisOnly val="1"/>
    <c:dispBlanksAs val="gap"/>
    <c:showDLblsOverMax val="0"/>
  </c:chart>
  <c:txPr>
    <a:bodyPr/>
    <a:lstStyle/>
    <a:p>
      <a:pPr>
        <a:defRPr sz="1800"/>
      </a:pPr>
      <a:endParaRPr lang="fr-FR"/>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rgbClr val="66CCFF"/>
            </a:solidFill>
          </c:spPr>
          <c:invertIfNegative val="0"/>
          <c:dPt>
            <c:idx val="0"/>
            <c:invertIfNegative val="0"/>
            <c:bubble3D val="0"/>
            <c:spPr>
              <a:solidFill>
                <a:srgbClr val="FFC000"/>
              </a:solidFill>
            </c:spPr>
          </c:dPt>
          <c:dLbls>
            <c:dLbl>
              <c:idx val="0"/>
              <c:layout>
                <c:manualLayout>
                  <c:x val="-0.029143864556758"/>
                  <c:y val="0.0"/>
                </c:manualLayout>
              </c:layout>
              <c:dLblPos val="outEnd"/>
              <c:showLegendKey val="0"/>
              <c:showVal val="1"/>
              <c:showCatName val="0"/>
              <c:showSerName val="0"/>
              <c:showPercent val="0"/>
              <c:showBubbleSize val="0"/>
            </c:dLbl>
            <c:numFmt formatCode="0.0%" sourceLinked="0"/>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0.01</c:v>
                </c:pt>
              </c:numCache>
            </c:numRef>
          </c:val>
        </c:ser>
        <c:dLbls>
          <c:showLegendKey val="0"/>
          <c:showVal val="0"/>
          <c:showCatName val="0"/>
          <c:showSerName val="0"/>
          <c:showPercent val="0"/>
          <c:showBubbleSize val="0"/>
        </c:dLbls>
        <c:gapWidth val="100"/>
        <c:axId val="435751928"/>
        <c:axId val="-2101438472"/>
      </c:barChart>
      <c:catAx>
        <c:axId val="435751928"/>
        <c:scaling>
          <c:orientation val="minMax"/>
        </c:scaling>
        <c:delete val="0"/>
        <c:axPos val="l"/>
        <c:numFmt formatCode="General" sourceLinked="1"/>
        <c:majorTickMark val="none"/>
        <c:minorTickMark val="none"/>
        <c:tickLblPos val="nextTo"/>
        <c:crossAx val="-2101438472"/>
        <c:crosses val="autoZero"/>
        <c:auto val="1"/>
        <c:lblAlgn val="ctr"/>
        <c:lblOffset val="100"/>
        <c:noMultiLvlLbl val="0"/>
      </c:catAx>
      <c:valAx>
        <c:axId val="-2101438472"/>
        <c:scaling>
          <c:orientation val="minMax"/>
          <c:max val="0.02"/>
          <c:min val="0.0"/>
        </c:scaling>
        <c:delete val="1"/>
        <c:axPos val="b"/>
        <c:numFmt formatCode="0.0%" sourceLinked="1"/>
        <c:majorTickMark val="out"/>
        <c:minorTickMark val="none"/>
        <c:tickLblPos val="nextTo"/>
        <c:crossAx val="435751928"/>
        <c:crosses val="autoZero"/>
        <c:crossBetween val="between"/>
        <c:majorUnit val="0.02"/>
      </c:valAx>
    </c:plotArea>
    <c:plotVisOnly val="1"/>
    <c:dispBlanksAs val="gap"/>
    <c:showDLblsOverMax val="0"/>
  </c:chart>
  <c:txPr>
    <a:bodyPr/>
    <a:lstStyle/>
    <a:p>
      <a:pPr>
        <a:defRPr sz="1800"/>
      </a:pPr>
      <a:endParaRPr lang="fr-FR"/>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rgbClr val="C00000"/>
            </a:solidFill>
          </c:spPr>
          <c:invertIfNegative val="0"/>
          <c:dLbls>
            <c:numFmt formatCode="0.0%" sourceLinked="0"/>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0.003</c:v>
                </c:pt>
              </c:numCache>
            </c:numRef>
          </c:val>
        </c:ser>
        <c:dLbls>
          <c:showLegendKey val="0"/>
          <c:showVal val="0"/>
          <c:showCatName val="0"/>
          <c:showSerName val="0"/>
          <c:showPercent val="0"/>
          <c:showBubbleSize val="0"/>
        </c:dLbls>
        <c:gapWidth val="100"/>
        <c:axId val="-2101408632"/>
        <c:axId val="-2101393528"/>
      </c:barChart>
      <c:catAx>
        <c:axId val="-2101408632"/>
        <c:scaling>
          <c:orientation val="minMax"/>
        </c:scaling>
        <c:delete val="0"/>
        <c:axPos val="l"/>
        <c:numFmt formatCode="General" sourceLinked="1"/>
        <c:majorTickMark val="none"/>
        <c:minorTickMark val="none"/>
        <c:tickLblPos val="nextTo"/>
        <c:crossAx val="-2101393528"/>
        <c:crosses val="autoZero"/>
        <c:auto val="1"/>
        <c:lblAlgn val="ctr"/>
        <c:lblOffset val="100"/>
        <c:noMultiLvlLbl val="0"/>
      </c:catAx>
      <c:valAx>
        <c:axId val="-2101393528"/>
        <c:scaling>
          <c:orientation val="minMax"/>
          <c:max val="0.02"/>
          <c:min val="0.0"/>
        </c:scaling>
        <c:delete val="1"/>
        <c:axPos val="b"/>
        <c:numFmt formatCode="0.0%" sourceLinked="1"/>
        <c:majorTickMark val="out"/>
        <c:minorTickMark val="none"/>
        <c:tickLblPos val="nextTo"/>
        <c:crossAx val="-2101408632"/>
        <c:crosses val="autoZero"/>
        <c:crossBetween val="between"/>
        <c:majorUnit val="0.01"/>
      </c:valAx>
    </c:plotArea>
    <c:plotVisOnly val="1"/>
    <c:dispBlanksAs val="gap"/>
    <c:showDLblsOverMax val="0"/>
  </c:chart>
  <c:txPr>
    <a:bodyPr/>
    <a:lstStyle/>
    <a:p>
      <a:pPr>
        <a:defRPr sz="1800"/>
      </a:pPr>
      <a:endParaRPr lang="fr-FR"/>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rgbClr val="C00000"/>
            </a:solidFill>
          </c:spPr>
          <c:invertIfNegative val="0"/>
          <c:dLbls>
            <c:numFmt formatCode="0.0%" sourceLinked="0"/>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0.007</c:v>
                </c:pt>
              </c:numCache>
            </c:numRef>
          </c:val>
        </c:ser>
        <c:dLbls>
          <c:showLegendKey val="0"/>
          <c:showVal val="0"/>
          <c:showCatName val="0"/>
          <c:showSerName val="0"/>
          <c:showPercent val="0"/>
          <c:showBubbleSize val="0"/>
        </c:dLbls>
        <c:gapWidth val="100"/>
        <c:axId val="-2101428872"/>
        <c:axId val="-2101444456"/>
      </c:barChart>
      <c:catAx>
        <c:axId val="-2101428872"/>
        <c:scaling>
          <c:orientation val="minMax"/>
        </c:scaling>
        <c:delete val="0"/>
        <c:axPos val="l"/>
        <c:numFmt formatCode="General" sourceLinked="1"/>
        <c:majorTickMark val="none"/>
        <c:minorTickMark val="none"/>
        <c:tickLblPos val="nextTo"/>
        <c:crossAx val="-2101444456"/>
        <c:crosses val="autoZero"/>
        <c:auto val="1"/>
        <c:lblAlgn val="ctr"/>
        <c:lblOffset val="100"/>
        <c:noMultiLvlLbl val="0"/>
      </c:catAx>
      <c:valAx>
        <c:axId val="-2101444456"/>
        <c:scaling>
          <c:orientation val="minMax"/>
          <c:max val="0.02"/>
          <c:min val="0.0"/>
        </c:scaling>
        <c:delete val="1"/>
        <c:axPos val="b"/>
        <c:numFmt formatCode="0.0%" sourceLinked="1"/>
        <c:majorTickMark val="out"/>
        <c:minorTickMark val="none"/>
        <c:tickLblPos val="nextTo"/>
        <c:crossAx val="-2101428872"/>
        <c:crosses val="autoZero"/>
        <c:crossBetween val="between"/>
        <c:majorUnit val="0.02"/>
      </c:valAx>
    </c:plotArea>
    <c:plotVisOnly val="1"/>
    <c:dispBlanksAs val="gap"/>
    <c:showDLblsOverMax val="0"/>
  </c:chart>
  <c:txPr>
    <a:bodyPr/>
    <a:lstStyle/>
    <a:p>
      <a:pPr>
        <a:defRPr sz="1800"/>
      </a:pPr>
      <a:endParaRPr lang="fr-FR"/>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rgbClr val="66CCFF"/>
            </a:solidFill>
          </c:spPr>
          <c:invertIfNegative val="0"/>
          <c:dPt>
            <c:idx val="0"/>
            <c:invertIfNegative val="0"/>
            <c:bubble3D val="0"/>
            <c:spPr>
              <a:solidFill>
                <a:srgbClr val="C00000"/>
              </a:solidFill>
            </c:spPr>
          </c:dPt>
          <c:dLbls>
            <c:dLbl>
              <c:idx val="0"/>
              <c:layout>
                <c:manualLayout>
                  <c:x val="-0.029143864556758"/>
                  <c:y val="0.0"/>
                </c:manualLayout>
              </c:layout>
              <c:dLblPos val="outEnd"/>
              <c:showLegendKey val="0"/>
              <c:showVal val="1"/>
              <c:showCatName val="0"/>
              <c:showSerName val="0"/>
              <c:showPercent val="0"/>
              <c:showBubbleSize val="0"/>
            </c:dLbl>
            <c:numFmt formatCode="0.0%" sourceLinked="0"/>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0.01</c:v>
                </c:pt>
              </c:numCache>
            </c:numRef>
          </c:val>
        </c:ser>
        <c:dLbls>
          <c:showLegendKey val="0"/>
          <c:showVal val="0"/>
          <c:showCatName val="0"/>
          <c:showSerName val="0"/>
          <c:showPercent val="0"/>
          <c:showBubbleSize val="0"/>
        </c:dLbls>
        <c:gapWidth val="100"/>
        <c:axId val="-2093378984"/>
        <c:axId val="-2093375928"/>
      </c:barChart>
      <c:catAx>
        <c:axId val="-2093378984"/>
        <c:scaling>
          <c:orientation val="minMax"/>
        </c:scaling>
        <c:delete val="0"/>
        <c:axPos val="l"/>
        <c:numFmt formatCode="General" sourceLinked="1"/>
        <c:majorTickMark val="none"/>
        <c:minorTickMark val="none"/>
        <c:tickLblPos val="nextTo"/>
        <c:crossAx val="-2093375928"/>
        <c:crosses val="autoZero"/>
        <c:auto val="1"/>
        <c:lblAlgn val="ctr"/>
        <c:lblOffset val="100"/>
        <c:noMultiLvlLbl val="0"/>
      </c:catAx>
      <c:valAx>
        <c:axId val="-2093375928"/>
        <c:scaling>
          <c:orientation val="minMax"/>
          <c:max val="0.02"/>
          <c:min val="0.0"/>
        </c:scaling>
        <c:delete val="1"/>
        <c:axPos val="b"/>
        <c:numFmt formatCode="0.0%" sourceLinked="1"/>
        <c:majorTickMark val="out"/>
        <c:minorTickMark val="none"/>
        <c:tickLblPos val="nextTo"/>
        <c:crossAx val="-2093378984"/>
        <c:crosses val="autoZero"/>
        <c:crossBetween val="between"/>
        <c:majorUnit val="0.02"/>
      </c:valAx>
    </c:plotArea>
    <c:plotVisOnly val="1"/>
    <c:dispBlanksAs val="gap"/>
    <c:showDLblsOverMax val="0"/>
  </c:chart>
  <c:txPr>
    <a:bodyPr/>
    <a:lstStyle/>
    <a:p>
      <a:pPr>
        <a:defRPr sz="1800"/>
      </a:pPr>
      <a:endParaRPr lang="fr-FR"/>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chemeClr val="accent6">
                <a:lumMod val="75000"/>
              </a:schemeClr>
            </a:solidFill>
          </c:spPr>
          <c:invertIfNegative val="0"/>
          <c:dLbls>
            <c:numFmt formatCode="0.0%" sourceLinked="0"/>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0.004</c:v>
                </c:pt>
              </c:numCache>
            </c:numRef>
          </c:val>
        </c:ser>
        <c:dLbls>
          <c:showLegendKey val="0"/>
          <c:showVal val="0"/>
          <c:showCatName val="0"/>
          <c:showSerName val="0"/>
          <c:showPercent val="0"/>
          <c:showBubbleSize val="0"/>
        </c:dLbls>
        <c:gapWidth val="100"/>
        <c:axId val="-2093350760"/>
        <c:axId val="-2093396680"/>
      </c:barChart>
      <c:catAx>
        <c:axId val="-2093350760"/>
        <c:scaling>
          <c:orientation val="minMax"/>
        </c:scaling>
        <c:delete val="0"/>
        <c:axPos val="l"/>
        <c:numFmt formatCode="General" sourceLinked="1"/>
        <c:majorTickMark val="none"/>
        <c:minorTickMark val="none"/>
        <c:tickLblPos val="nextTo"/>
        <c:crossAx val="-2093396680"/>
        <c:crosses val="autoZero"/>
        <c:auto val="1"/>
        <c:lblAlgn val="ctr"/>
        <c:lblOffset val="100"/>
        <c:noMultiLvlLbl val="0"/>
      </c:catAx>
      <c:valAx>
        <c:axId val="-2093396680"/>
        <c:scaling>
          <c:orientation val="minMax"/>
          <c:max val="0.02"/>
          <c:min val="0.0"/>
        </c:scaling>
        <c:delete val="1"/>
        <c:axPos val="b"/>
        <c:numFmt formatCode="0.0%" sourceLinked="1"/>
        <c:majorTickMark val="out"/>
        <c:minorTickMark val="none"/>
        <c:tickLblPos val="nextTo"/>
        <c:crossAx val="-2093350760"/>
        <c:crosses val="autoZero"/>
        <c:crossBetween val="between"/>
        <c:majorUnit val="0.01"/>
      </c:valAx>
    </c:plotArea>
    <c:plotVisOnly val="1"/>
    <c:dispBlanksAs val="gap"/>
    <c:showDLblsOverMax val="0"/>
  </c:chart>
  <c:txPr>
    <a:bodyPr/>
    <a:lstStyle/>
    <a:p>
      <a:pPr>
        <a:defRPr sz="1800"/>
      </a:pPr>
      <a:endParaRPr lang="fr-FR"/>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chemeClr val="accent6">
                <a:lumMod val="75000"/>
              </a:schemeClr>
            </a:solidFill>
          </c:spPr>
          <c:invertIfNegative val="0"/>
          <c:dLbls>
            <c:numFmt formatCode="0.0%" sourceLinked="0"/>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0.008</c:v>
                </c:pt>
              </c:numCache>
            </c:numRef>
          </c:val>
        </c:ser>
        <c:dLbls>
          <c:showLegendKey val="0"/>
          <c:showVal val="0"/>
          <c:showCatName val="0"/>
          <c:showSerName val="0"/>
          <c:showPercent val="0"/>
          <c:showBubbleSize val="0"/>
        </c:dLbls>
        <c:gapWidth val="100"/>
        <c:axId val="-2093419960"/>
        <c:axId val="-2093416920"/>
      </c:barChart>
      <c:catAx>
        <c:axId val="-2093419960"/>
        <c:scaling>
          <c:orientation val="minMax"/>
        </c:scaling>
        <c:delete val="0"/>
        <c:axPos val="l"/>
        <c:numFmt formatCode="General" sourceLinked="1"/>
        <c:majorTickMark val="none"/>
        <c:minorTickMark val="none"/>
        <c:tickLblPos val="nextTo"/>
        <c:crossAx val="-2093416920"/>
        <c:crosses val="autoZero"/>
        <c:auto val="1"/>
        <c:lblAlgn val="ctr"/>
        <c:lblOffset val="100"/>
        <c:noMultiLvlLbl val="0"/>
      </c:catAx>
      <c:valAx>
        <c:axId val="-2093416920"/>
        <c:scaling>
          <c:orientation val="minMax"/>
          <c:max val="0.02"/>
          <c:min val="0.0"/>
        </c:scaling>
        <c:delete val="1"/>
        <c:axPos val="b"/>
        <c:numFmt formatCode="0.0%" sourceLinked="1"/>
        <c:majorTickMark val="out"/>
        <c:minorTickMark val="none"/>
        <c:tickLblPos val="nextTo"/>
        <c:crossAx val="-2093419960"/>
        <c:crosses val="autoZero"/>
        <c:crossBetween val="between"/>
        <c:majorUnit val="0.02"/>
      </c:valAx>
    </c:plotArea>
    <c:plotVisOnly val="1"/>
    <c:dispBlanksAs val="gap"/>
    <c:showDLblsOverMax val="0"/>
  </c:chart>
  <c:txPr>
    <a:bodyPr/>
    <a:lstStyle/>
    <a:p>
      <a:pPr>
        <a:defRPr sz="1800"/>
      </a:pPr>
      <a:endParaRPr lang="fr-FR"/>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6882746351"/>
          <c:y val="0.188841201716738"/>
          <c:w val="0.516482633871022"/>
          <c:h val="0.622317596566524"/>
        </c:manualLayout>
      </c:layout>
      <c:barChart>
        <c:barDir val="bar"/>
        <c:grouping val="clustered"/>
        <c:varyColors val="0"/>
        <c:ser>
          <c:idx val="0"/>
          <c:order val="0"/>
          <c:tx>
            <c:strRef>
              <c:f>Feuil1!$B$1</c:f>
              <c:strCache>
                <c:ptCount val="1"/>
                <c:pt idx="0">
                  <c:v>Série 1</c:v>
                </c:pt>
              </c:strCache>
            </c:strRef>
          </c:tx>
          <c:spPr>
            <a:solidFill>
              <a:schemeClr val="accent6">
                <a:lumMod val="75000"/>
              </a:schemeClr>
            </a:solidFill>
          </c:spPr>
          <c:invertIfNegative val="0"/>
          <c:dPt>
            <c:idx val="0"/>
            <c:invertIfNegative val="0"/>
            <c:bubble3D val="0"/>
            <c:spPr>
              <a:solidFill>
                <a:schemeClr val="accent6">
                  <a:lumMod val="75000"/>
                </a:schemeClr>
              </a:solidFill>
            </c:spPr>
          </c:dPt>
          <c:dLbls>
            <c:dLbl>
              <c:idx val="0"/>
              <c:layout>
                <c:manualLayout>
                  <c:x val="-0.029143864556758"/>
                  <c:y val="0.0"/>
                </c:manualLayout>
              </c:layout>
              <c:dLblPos val="outEnd"/>
              <c:showLegendKey val="0"/>
              <c:showVal val="1"/>
              <c:showCatName val="0"/>
              <c:showSerName val="0"/>
              <c:showPercent val="0"/>
              <c:showBubbleSize val="0"/>
            </c:dLbl>
            <c:numFmt formatCode="0.0%" sourceLinked="0"/>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0.0%</c:formatCode>
                <c:ptCount val="1"/>
                <c:pt idx="0">
                  <c:v>0.008</c:v>
                </c:pt>
              </c:numCache>
            </c:numRef>
          </c:val>
        </c:ser>
        <c:dLbls>
          <c:showLegendKey val="0"/>
          <c:showVal val="0"/>
          <c:showCatName val="0"/>
          <c:showSerName val="0"/>
          <c:showPercent val="0"/>
          <c:showBubbleSize val="0"/>
        </c:dLbls>
        <c:gapWidth val="100"/>
        <c:axId val="-2101521384"/>
        <c:axId val="-2101522904"/>
      </c:barChart>
      <c:catAx>
        <c:axId val="-2101521384"/>
        <c:scaling>
          <c:orientation val="minMax"/>
        </c:scaling>
        <c:delete val="0"/>
        <c:axPos val="l"/>
        <c:numFmt formatCode="General" sourceLinked="1"/>
        <c:majorTickMark val="none"/>
        <c:minorTickMark val="none"/>
        <c:tickLblPos val="nextTo"/>
        <c:crossAx val="-2101522904"/>
        <c:crosses val="autoZero"/>
        <c:auto val="1"/>
        <c:lblAlgn val="ctr"/>
        <c:lblOffset val="100"/>
        <c:noMultiLvlLbl val="0"/>
      </c:catAx>
      <c:valAx>
        <c:axId val="-2101522904"/>
        <c:scaling>
          <c:orientation val="minMax"/>
          <c:max val="0.02"/>
          <c:min val="0.0"/>
        </c:scaling>
        <c:delete val="1"/>
        <c:axPos val="b"/>
        <c:numFmt formatCode="0.0%" sourceLinked="1"/>
        <c:majorTickMark val="out"/>
        <c:minorTickMark val="none"/>
        <c:tickLblPos val="nextTo"/>
        <c:crossAx val="-2101521384"/>
        <c:crosses val="autoZero"/>
        <c:crossBetween val="between"/>
        <c:majorUnit val="0.02"/>
      </c:valAx>
    </c:plotArea>
    <c:plotVisOnly val="1"/>
    <c:dispBlanksAs val="gap"/>
    <c:showDLblsOverMax val="0"/>
  </c:chart>
  <c:txPr>
    <a:bodyPr/>
    <a:lstStyle/>
    <a:p>
      <a:pPr>
        <a:defRPr sz="1800"/>
      </a:pPr>
      <a:endParaRPr lang="fr-FR"/>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chemeClr val="tx2"/>
            </a:solidFill>
          </c:spPr>
          <c:invertIfNegative val="0"/>
          <c:dLbls>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0.5</c:v>
                </c:pt>
              </c:numCache>
            </c:numRef>
          </c:val>
        </c:ser>
        <c:dLbls>
          <c:showLegendKey val="0"/>
          <c:showVal val="0"/>
          <c:showCatName val="0"/>
          <c:showSerName val="0"/>
          <c:showPercent val="0"/>
          <c:showBubbleSize val="0"/>
        </c:dLbls>
        <c:gapWidth val="100"/>
        <c:axId val="-2093543848"/>
        <c:axId val="-2093554104"/>
      </c:barChart>
      <c:catAx>
        <c:axId val="-2093543848"/>
        <c:scaling>
          <c:orientation val="minMax"/>
        </c:scaling>
        <c:delete val="0"/>
        <c:axPos val="l"/>
        <c:numFmt formatCode="General" sourceLinked="1"/>
        <c:majorTickMark val="none"/>
        <c:minorTickMark val="none"/>
        <c:tickLblPos val="nextTo"/>
        <c:crossAx val="-2093554104"/>
        <c:crosses val="autoZero"/>
        <c:auto val="1"/>
        <c:lblAlgn val="ctr"/>
        <c:lblOffset val="100"/>
        <c:noMultiLvlLbl val="0"/>
      </c:catAx>
      <c:valAx>
        <c:axId val="-2093554104"/>
        <c:scaling>
          <c:orientation val="minMax"/>
          <c:max val="0.7"/>
          <c:min val="0.0"/>
        </c:scaling>
        <c:delete val="1"/>
        <c:axPos val="b"/>
        <c:numFmt formatCode="0%" sourceLinked="1"/>
        <c:majorTickMark val="out"/>
        <c:minorTickMark val="none"/>
        <c:tickLblPos val="nextTo"/>
        <c:crossAx val="-2093543848"/>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023622047244"/>
          <c:y val="0.188841201716738"/>
          <c:w val="0.45801452889267"/>
          <c:h val="0.622317596566524"/>
        </c:manualLayout>
      </c:layout>
      <c:barChart>
        <c:barDir val="bar"/>
        <c:grouping val="clustered"/>
        <c:varyColors val="0"/>
        <c:ser>
          <c:idx val="0"/>
          <c:order val="0"/>
          <c:tx>
            <c:strRef>
              <c:f>Feuil1!$B$1</c:f>
              <c:strCache>
                <c:ptCount val="1"/>
                <c:pt idx="0">
                  <c:v>Série 1</c:v>
                </c:pt>
              </c:strCache>
            </c:strRef>
          </c:tx>
          <c:spPr>
            <a:solidFill>
              <a:schemeClr val="tx2"/>
            </a:solidFill>
          </c:spPr>
          <c:invertIfNegative val="0"/>
          <c:dLbls>
            <c:txPr>
              <a:bodyPr/>
              <a:lstStyle/>
              <a:p>
                <a:pPr>
                  <a:defRPr sz="900" b="1">
                    <a:latin typeface="Helvetica" panose="020B0604020202020204" pitchFamily="34" charset="0"/>
                    <a:cs typeface="Helvetica" panose="020B0604020202020204" pitchFamily="34" charset="0"/>
                  </a:defRPr>
                </a:pPr>
                <a:endParaRPr lang="fr-FR"/>
              </a:p>
            </c:txPr>
            <c:dLblPos val="outEnd"/>
            <c:showLegendKey val="0"/>
            <c:showVal val="1"/>
            <c:showCatName val="0"/>
            <c:showSerName val="0"/>
            <c:showPercent val="0"/>
            <c:showBubbleSize val="0"/>
            <c:showLeaderLines val="0"/>
          </c:dLbls>
          <c:cat>
            <c:numRef>
              <c:f>Feuil1!$A$2</c:f>
              <c:numCache>
                <c:formatCode>General</c:formatCode>
                <c:ptCount val="1"/>
              </c:numCache>
            </c:numRef>
          </c:cat>
          <c:val>
            <c:numRef>
              <c:f>Feuil1!$B$2</c:f>
              <c:numCache>
                <c:formatCode>0%</c:formatCode>
                <c:ptCount val="1"/>
                <c:pt idx="0">
                  <c:v>0.13</c:v>
                </c:pt>
              </c:numCache>
            </c:numRef>
          </c:val>
        </c:ser>
        <c:dLbls>
          <c:showLegendKey val="0"/>
          <c:showVal val="0"/>
          <c:showCatName val="0"/>
          <c:showSerName val="0"/>
          <c:showPercent val="0"/>
          <c:showBubbleSize val="0"/>
        </c:dLbls>
        <c:gapWidth val="100"/>
        <c:axId val="-2101544360"/>
        <c:axId val="-2101542792"/>
      </c:barChart>
      <c:catAx>
        <c:axId val="-2101544360"/>
        <c:scaling>
          <c:orientation val="minMax"/>
        </c:scaling>
        <c:delete val="0"/>
        <c:axPos val="l"/>
        <c:numFmt formatCode="General" sourceLinked="1"/>
        <c:majorTickMark val="none"/>
        <c:minorTickMark val="none"/>
        <c:tickLblPos val="nextTo"/>
        <c:crossAx val="-2101542792"/>
        <c:crosses val="autoZero"/>
        <c:auto val="1"/>
        <c:lblAlgn val="ctr"/>
        <c:lblOffset val="100"/>
        <c:noMultiLvlLbl val="0"/>
      </c:catAx>
      <c:valAx>
        <c:axId val="-2101542792"/>
        <c:scaling>
          <c:orientation val="minMax"/>
          <c:max val="0.7"/>
          <c:min val="0.0"/>
        </c:scaling>
        <c:delete val="1"/>
        <c:axPos val="b"/>
        <c:numFmt formatCode="0%" sourceLinked="1"/>
        <c:majorTickMark val="out"/>
        <c:minorTickMark val="none"/>
        <c:tickLblPos val="nextTo"/>
        <c:crossAx val="-2101544360"/>
        <c:crosses val="autoZero"/>
        <c:crossBetween val="between"/>
        <c:majorUnit val="0.1"/>
      </c:valAx>
    </c:plotArea>
    <c:plotVisOnly val="1"/>
    <c:dispBlanksAs val="gap"/>
    <c:showDLblsOverMax val="0"/>
  </c:chart>
  <c:txPr>
    <a:bodyPr/>
    <a:lstStyle/>
    <a:p>
      <a:pPr>
        <a:defRPr sz="1800"/>
      </a:pPr>
      <a:endParaRPr lang="fr-FR"/>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9E9C38-AE58-4880-B57C-A3A15F6469DD}"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fr-FR"/>
        </a:p>
      </dgm:t>
    </dgm:pt>
    <dgm:pt modelId="{07CC3438-F025-4FCC-81B6-D07353326B12}">
      <dgm:prSet phldrT="[Texte]">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r-FR" dirty="0" smtClean="0">
              <a:solidFill>
                <a:schemeClr val="bg1"/>
              </a:solidFill>
            </a:rPr>
            <a:t>1) Réalisation des AUTO-TESTS</a:t>
          </a:r>
        </a:p>
        <a:p>
          <a:r>
            <a:rPr lang="fr-FR" dirty="0" smtClean="0">
              <a:solidFill>
                <a:schemeClr val="bg1"/>
              </a:solidFill>
            </a:rPr>
            <a:t>anonymement</a:t>
          </a:r>
          <a:endParaRPr lang="fr-FR" dirty="0">
            <a:solidFill>
              <a:schemeClr val="bg1"/>
            </a:solidFill>
          </a:endParaRPr>
        </a:p>
      </dgm:t>
    </dgm:pt>
    <dgm:pt modelId="{72BFAB51-FC36-4231-9194-1995BC1E20DB}" type="parTrans" cxnId="{6399CD70-FE18-4EE3-8F5A-4196A1568B0B}">
      <dgm:prSet/>
      <dgm:spPr/>
      <dgm:t>
        <a:bodyPr/>
        <a:lstStyle/>
        <a:p>
          <a:endParaRPr lang="fr-FR"/>
        </a:p>
      </dgm:t>
    </dgm:pt>
    <dgm:pt modelId="{3AD4DA9D-3A2D-4BF3-B09B-E48C453F223E}" type="sibTrans" cxnId="{6399CD70-FE18-4EE3-8F5A-4196A1568B0B}">
      <dgm:prSet/>
      <dgm:spPr>
        <a:ln w="76200" cmpd="sng">
          <a:solidFill>
            <a:srgbClr val="4F81BD"/>
          </a:solidFill>
        </a:ln>
      </dgm:spPr>
      <dgm:t>
        <a:bodyPr/>
        <a:lstStyle/>
        <a:p>
          <a:endParaRPr lang="fr-FR"/>
        </a:p>
      </dgm:t>
    </dgm:pt>
    <dgm:pt modelId="{6A8C66FA-A7C2-42B8-93B7-2692DC3468BB}">
      <dgm:prSet phldrT="[Texte]">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r-FR" dirty="0" smtClean="0">
              <a:solidFill>
                <a:schemeClr val="bg1"/>
              </a:solidFill>
            </a:rPr>
            <a:t>2) Restitution des résultats à l’équipe par le référent </a:t>
          </a:r>
          <a:endParaRPr lang="fr-FR" dirty="0">
            <a:solidFill>
              <a:schemeClr val="bg1"/>
            </a:solidFill>
          </a:endParaRPr>
        </a:p>
      </dgm:t>
    </dgm:pt>
    <dgm:pt modelId="{1DD42705-63C8-4A99-A82E-EDA0A1960A72}" type="parTrans" cxnId="{49F0F4AD-F125-4884-BE38-2B4EBF8EA111}">
      <dgm:prSet/>
      <dgm:spPr/>
      <dgm:t>
        <a:bodyPr/>
        <a:lstStyle/>
        <a:p>
          <a:endParaRPr lang="fr-FR"/>
        </a:p>
      </dgm:t>
    </dgm:pt>
    <dgm:pt modelId="{7E103D69-0BF4-4E09-B401-C5CE68431D40}" type="sibTrans" cxnId="{49F0F4AD-F125-4884-BE38-2B4EBF8EA111}">
      <dgm:prSet/>
      <dgm:spPr>
        <a:ln w="76200" cmpd="sng">
          <a:solidFill>
            <a:srgbClr val="7C90E2"/>
          </a:solidFill>
        </a:ln>
      </dgm:spPr>
      <dgm:t>
        <a:bodyPr/>
        <a:lstStyle/>
        <a:p>
          <a:endParaRPr lang="fr-FR"/>
        </a:p>
      </dgm:t>
    </dgm:pt>
    <dgm:pt modelId="{B2095DD7-3BAE-4CA9-942B-C3D54DEA863A}">
      <dgm:prSet phldrT="[Texte]">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r-FR" dirty="0" smtClean="0">
              <a:solidFill>
                <a:schemeClr val="bg1"/>
              </a:solidFill>
            </a:rPr>
            <a:t>3) Réflexion conjointe sur les causes possibles</a:t>
          </a:r>
          <a:endParaRPr lang="fr-FR" dirty="0">
            <a:solidFill>
              <a:schemeClr val="bg1"/>
            </a:solidFill>
          </a:endParaRPr>
        </a:p>
      </dgm:t>
    </dgm:pt>
    <dgm:pt modelId="{85BF8960-6DE5-4CFA-9B59-908CB09E7FCB}" type="parTrans" cxnId="{81CAF84A-7B01-4483-B122-F43AC26C30AB}">
      <dgm:prSet/>
      <dgm:spPr/>
      <dgm:t>
        <a:bodyPr/>
        <a:lstStyle/>
        <a:p>
          <a:endParaRPr lang="fr-FR"/>
        </a:p>
      </dgm:t>
    </dgm:pt>
    <dgm:pt modelId="{963712A9-DC6B-4406-AE9A-0B8BE326D0DA}" type="sibTrans" cxnId="{81CAF84A-7B01-4483-B122-F43AC26C30AB}">
      <dgm:prSet/>
      <dgm:spPr>
        <a:ln w="76200" cmpd="sng">
          <a:solidFill>
            <a:srgbClr val="4F81BD"/>
          </a:solidFill>
        </a:ln>
      </dgm:spPr>
      <dgm:t>
        <a:bodyPr/>
        <a:lstStyle/>
        <a:p>
          <a:endParaRPr lang="fr-FR"/>
        </a:p>
      </dgm:t>
    </dgm:pt>
    <dgm:pt modelId="{5917F352-9D7C-4531-A8F8-4AB18464C60E}">
      <dgm:prSet phldrT="[Texte]">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r-FR" dirty="0" smtClean="0">
              <a:solidFill>
                <a:schemeClr val="bg1"/>
              </a:solidFill>
            </a:rPr>
            <a:t>4) Elaboration d’un plan d’action</a:t>
          </a:r>
          <a:endParaRPr lang="fr-FR" dirty="0">
            <a:solidFill>
              <a:schemeClr val="bg1"/>
            </a:solidFill>
          </a:endParaRPr>
        </a:p>
      </dgm:t>
    </dgm:pt>
    <dgm:pt modelId="{43A59891-7824-45EB-9023-0DC498CC6454}" type="parTrans" cxnId="{3F69D0ED-2553-477F-A9EA-DFBF90D1C34E}">
      <dgm:prSet/>
      <dgm:spPr/>
      <dgm:t>
        <a:bodyPr/>
        <a:lstStyle/>
        <a:p>
          <a:endParaRPr lang="fr-FR"/>
        </a:p>
      </dgm:t>
    </dgm:pt>
    <dgm:pt modelId="{8E752350-8124-4A3B-BC5E-CB0AD96E6D24}" type="sibTrans" cxnId="{3F69D0ED-2553-477F-A9EA-DFBF90D1C34E}">
      <dgm:prSet/>
      <dgm:spPr>
        <a:ln w="76200" cmpd="sng">
          <a:solidFill>
            <a:srgbClr val="4F81BD"/>
          </a:solidFill>
        </a:ln>
      </dgm:spPr>
      <dgm:t>
        <a:bodyPr/>
        <a:lstStyle/>
        <a:p>
          <a:endParaRPr lang="fr-FR"/>
        </a:p>
      </dgm:t>
    </dgm:pt>
    <dgm:pt modelId="{8E58DAB4-9090-4957-BD71-950B13DC903C}">
      <dgm:prSet phldrT="[Texte]">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r-FR" dirty="0" smtClean="0">
              <a:solidFill>
                <a:schemeClr val="bg1"/>
              </a:solidFill>
            </a:rPr>
            <a:t>5) Mise en œuvre des mesures correctrices au sein de l’équipe</a:t>
          </a:r>
          <a:endParaRPr lang="fr-FR" dirty="0">
            <a:solidFill>
              <a:schemeClr val="bg1"/>
            </a:solidFill>
          </a:endParaRPr>
        </a:p>
      </dgm:t>
    </dgm:pt>
    <dgm:pt modelId="{CAD03372-5D8D-4076-90F3-0228CDEA1C34}" type="parTrans" cxnId="{27C3952C-E479-4F63-8D42-75E5ECFFF514}">
      <dgm:prSet/>
      <dgm:spPr/>
      <dgm:t>
        <a:bodyPr/>
        <a:lstStyle/>
        <a:p>
          <a:endParaRPr lang="fr-FR"/>
        </a:p>
      </dgm:t>
    </dgm:pt>
    <dgm:pt modelId="{5B3947F0-9399-4D0D-875B-0E76638B40BF}" type="sibTrans" cxnId="{27C3952C-E479-4F63-8D42-75E5ECFFF514}">
      <dgm:prSet/>
      <dgm:spPr>
        <a:ln w="76200" cmpd="sng">
          <a:solidFill>
            <a:srgbClr val="4F81BD"/>
          </a:solidFill>
        </a:ln>
      </dgm:spPr>
      <dgm:t>
        <a:bodyPr/>
        <a:lstStyle/>
        <a:p>
          <a:endParaRPr lang="fr-FR"/>
        </a:p>
      </dgm:t>
    </dgm:pt>
    <dgm:pt modelId="{3420C15E-2F57-454F-B9CA-F67B44732AB8}" type="pres">
      <dgm:prSet presAssocID="{679E9C38-AE58-4880-B57C-A3A15F6469DD}" presName="cycle" presStyleCnt="0">
        <dgm:presLayoutVars>
          <dgm:dir/>
          <dgm:resizeHandles val="exact"/>
        </dgm:presLayoutVars>
      </dgm:prSet>
      <dgm:spPr/>
      <dgm:t>
        <a:bodyPr/>
        <a:lstStyle/>
        <a:p>
          <a:endParaRPr lang="fr-FR"/>
        </a:p>
      </dgm:t>
    </dgm:pt>
    <dgm:pt modelId="{B06F0D60-A692-4706-BF17-0324B878AD0A}" type="pres">
      <dgm:prSet presAssocID="{07CC3438-F025-4FCC-81B6-D07353326B12}" presName="node" presStyleLbl="node1" presStyleIdx="0" presStyleCnt="5">
        <dgm:presLayoutVars>
          <dgm:bulletEnabled val="1"/>
        </dgm:presLayoutVars>
      </dgm:prSet>
      <dgm:spPr/>
      <dgm:t>
        <a:bodyPr/>
        <a:lstStyle/>
        <a:p>
          <a:endParaRPr lang="fr-FR"/>
        </a:p>
      </dgm:t>
    </dgm:pt>
    <dgm:pt modelId="{3137B444-AE3C-4167-BCE5-6BB2B6FC951F}" type="pres">
      <dgm:prSet presAssocID="{07CC3438-F025-4FCC-81B6-D07353326B12}" presName="spNode" presStyleCnt="0"/>
      <dgm:spPr/>
    </dgm:pt>
    <dgm:pt modelId="{77FFDC7C-3331-49EF-BA63-F4242D516415}" type="pres">
      <dgm:prSet presAssocID="{3AD4DA9D-3A2D-4BF3-B09B-E48C453F223E}" presName="sibTrans" presStyleLbl="sibTrans1D1" presStyleIdx="0" presStyleCnt="5"/>
      <dgm:spPr/>
      <dgm:t>
        <a:bodyPr/>
        <a:lstStyle/>
        <a:p>
          <a:endParaRPr lang="fr-FR"/>
        </a:p>
      </dgm:t>
    </dgm:pt>
    <dgm:pt modelId="{786898B6-2CC9-4024-BB83-378AAF27C5FA}" type="pres">
      <dgm:prSet presAssocID="{6A8C66FA-A7C2-42B8-93B7-2692DC3468BB}" presName="node" presStyleLbl="node1" presStyleIdx="1" presStyleCnt="5" custRadScaleRad="96482" custRadScaleInc="15159">
        <dgm:presLayoutVars>
          <dgm:bulletEnabled val="1"/>
        </dgm:presLayoutVars>
      </dgm:prSet>
      <dgm:spPr/>
      <dgm:t>
        <a:bodyPr/>
        <a:lstStyle/>
        <a:p>
          <a:endParaRPr lang="fr-FR"/>
        </a:p>
      </dgm:t>
    </dgm:pt>
    <dgm:pt modelId="{16425CED-6B69-4CCC-AEA0-5377E9A96348}" type="pres">
      <dgm:prSet presAssocID="{6A8C66FA-A7C2-42B8-93B7-2692DC3468BB}" presName="spNode" presStyleCnt="0"/>
      <dgm:spPr/>
    </dgm:pt>
    <dgm:pt modelId="{EAB27666-DC7A-4BDF-8247-0D15CA663F00}" type="pres">
      <dgm:prSet presAssocID="{7E103D69-0BF4-4E09-B401-C5CE68431D40}" presName="sibTrans" presStyleLbl="sibTrans1D1" presStyleIdx="1" presStyleCnt="5"/>
      <dgm:spPr/>
      <dgm:t>
        <a:bodyPr/>
        <a:lstStyle/>
        <a:p>
          <a:endParaRPr lang="fr-FR"/>
        </a:p>
      </dgm:t>
    </dgm:pt>
    <dgm:pt modelId="{140DB83C-1B96-4D5A-B103-8A0BBCF64641}" type="pres">
      <dgm:prSet presAssocID="{B2095DD7-3BAE-4CA9-942B-C3D54DEA863A}" presName="node" presStyleLbl="node1" presStyleIdx="2" presStyleCnt="5">
        <dgm:presLayoutVars>
          <dgm:bulletEnabled val="1"/>
        </dgm:presLayoutVars>
      </dgm:prSet>
      <dgm:spPr/>
      <dgm:t>
        <a:bodyPr/>
        <a:lstStyle/>
        <a:p>
          <a:endParaRPr lang="fr-FR"/>
        </a:p>
      </dgm:t>
    </dgm:pt>
    <dgm:pt modelId="{941E8084-D688-4339-A464-986024A30AC1}" type="pres">
      <dgm:prSet presAssocID="{B2095DD7-3BAE-4CA9-942B-C3D54DEA863A}" presName="spNode" presStyleCnt="0"/>
      <dgm:spPr/>
    </dgm:pt>
    <dgm:pt modelId="{9FFAA3EA-2017-4E5E-AD20-6D82ADCE24D9}" type="pres">
      <dgm:prSet presAssocID="{963712A9-DC6B-4406-AE9A-0B8BE326D0DA}" presName="sibTrans" presStyleLbl="sibTrans1D1" presStyleIdx="2" presStyleCnt="5"/>
      <dgm:spPr/>
      <dgm:t>
        <a:bodyPr/>
        <a:lstStyle/>
        <a:p>
          <a:endParaRPr lang="fr-FR"/>
        </a:p>
      </dgm:t>
    </dgm:pt>
    <dgm:pt modelId="{F59E996A-560D-420C-B2D7-9DBA332CA55F}" type="pres">
      <dgm:prSet presAssocID="{5917F352-9D7C-4531-A8F8-4AB18464C60E}" presName="node" presStyleLbl="node1" presStyleIdx="3" presStyleCnt="5">
        <dgm:presLayoutVars>
          <dgm:bulletEnabled val="1"/>
        </dgm:presLayoutVars>
      </dgm:prSet>
      <dgm:spPr/>
      <dgm:t>
        <a:bodyPr/>
        <a:lstStyle/>
        <a:p>
          <a:endParaRPr lang="fr-FR"/>
        </a:p>
      </dgm:t>
    </dgm:pt>
    <dgm:pt modelId="{ADA93434-9550-47BF-B19E-8A300BE17178}" type="pres">
      <dgm:prSet presAssocID="{5917F352-9D7C-4531-A8F8-4AB18464C60E}" presName="spNode" presStyleCnt="0"/>
      <dgm:spPr/>
    </dgm:pt>
    <dgm:pt modelId="{401B7B2F-FB9A-4EFA-B2E7-0F1A0A59522B}" type="pres">
      <dgm:prSet presAssocID="{8E752350-8124-4A3B-BC5E-CB0AD96E6D24}" presName="sibTrans" presStyleLbl="sibTrans1D1" presStyleIdx="3" presStyleCnt="5"/>
      <dgm:spPr/>
      <dgm:t>
        <a:bodyPr/>
        <a:lstStyle/>
        <a:p>
          <a:endParaRPr lang="fr-FR"/>
        </a:p>
      </dgm:t>
    </dgm:pt>
    <dgm:pt modelId="{B3C33754-7629-4ED3-8415-DB9980D99EA9}" type="pres">
      <dgm:prSet presAssocID="{8E58DAB4-9090-4957-BD71-950B13DC903C}" presName="node" presStyleLbl="node1" presStyleIdx="4" presStyleCnt="5">
        <dgm:presLayoutVars>
          <dgm:bulletEnabled val="1"/>
        </dgm:presLayoutVars>
      </dgm:prSet>
      <dgm:spPr/>
      <dgm:t>
        <a:bodyPr/>
        <a:lstStyle/>
        <a:p>
          <a:endParaRPr lang="fr-FR"/>
        </a:p>
      </dgm:t>
    </dgm:pt>
    <dgm:pt modelId="{C2B83CFE-C912-4CBC-89B4-127CBCDE1468}" type="pres">
      <dgm:prSet presAssocID="{8E58DAB4-9090-4957-BD71-950B13DC903C}" presName="spNode" presStyleCnt="0"/>
      <dgm:spPr/>
    </dgm:pt>
    <dgm:pt modelId="{40005266-532F-4821-8492-5E52F157B8A0}" type="pres">
      <dgm:prSet presAssocID="{5B3947F0-9399-4D0D-875B-0E76638B40BF}" presName="sibTrans" presStyleLbl="sibTrans1D1" presStyleIdx="4" presStyleCnt="5"/>
      <dgm:spPr/>
      <dgm:t>
        <a:bodyPr/>
        <a:lstStyle/>
        <a:p>
          <a:endParaRPr lang="fr-FR"/>
        </a:p>
      </dgm:t>
    </dgm:pt>
  </dgm:ptLst>
  <dgm:cxnLst>
    <dgm:cxn modelId="{AAD4249A-DAA9-1E4B-BA12-DFDC999212DB}" type="presOf" srcId="{963712A9-DC6B-4406-AE9A-0B8BE326D0DA}" destId="{9FFAA3EA-2017-4E5E-AD20-6D82ADCE24D9}" srcOrd="0" destOrd="0" presId="urn:microsoft.com/office/officeart/2005/8/layout/cycle5"/>
    <dgm:cxn modelId="{F0E8C3B5-DD03-524D-BB7F-B499B142140F}" type="presOf" srcId="{07CC3438-F025-4FCC-81B6-D07353326B12}" destId="{B06F0D60-A692-4706-BF17-0324B878AD0A}" srcOrd="0" destOrd="0" presId="urn:microsoft.com/office/officeart/2005/8/layout/cycle5"/>
    <dgm:cxn modelId="{6DC38843-4AF8-484D-A780-B8146BEB3712}" type="presOf" srcId="{679E9C38-AE58-4880-B57C-A3A15F6469DD}" destId="{3420C15E-2F57-454F-B9CA-F67B44732AB8}" srcOrd="0" destOrd="0" presId="urn:microsoft.com/office/officeart/2005/8/layout/cycle5"/>
    <dgm:cxn modelId="{A610BE3A-6DA3-2A42-B007-5818BFCEDBD1}" type="presOf" srcId="{5B3947F0-9399-4D0D-875B-0E76638B40BF}" destId="{40005266-532F-4821-8492-5E52F157B8A0}" srcOrd="0" destOrd="0" presId="urn:microsoft.com/office/officeart/2005/8/layout/cycle5"/>
    <dgm:cxn modelId="{E7A64075-D466-4447-B38C-0328D09791EA}" type="presOf" srcId="{8E58DAB4-9090-4957-BD71-950B13DC903C}" destId="{B3C33754-7629-4ED3-8415-DB9980D99EA9}" srcOrd="0" destOrd="0" presId="urn:microsoft.com/office/officeart/2005/8/layout/cycle5"/>
    <dgm:cxn modelId="{0E0CD675-89D5-BC42-962F-335CABB64DD5}" type="presOf" srcId="{5917F352-9D7C-4531-A8F8-4AB18464C60E}" destId="{F59E996A-560D-420C-B2D7-9DBA332CA55F}" srcOrd="0" destOrd="0" presId="urn:microsoft.com/office/officeart/2005/8/layout/cycle5"/>
    <dgm:cxn modelId="{2D5E162A-899A-9446-878F-438E9EBDD245}" type="presOf" srcId="{8E752350-8124-4A3B-BC5E-CB0AD96E6D24}" destId="{401B7B2F-FB9A-4EFA-B2E7-0F1A0A59522B}" srcOrd="0" destOrd="0" presId="urn:microsoft.com/office/officeart/2005/8/layout/cycle5"/>
    <dgm:cxn modelId="{B7F98CCE-8575-F547-8BF5-B089249635CA}" type="presOf" srcId="{6A8C66FA-A7C2-42B8-93B7-2692DC3468BB}" destId="{786898B6-2CC9-4024-BB83-378AAF27C5FA}" srcOrd="0" destOrd="0" presId="urn:microsoft.com/office/officeart/2005/8/layout/cycle5"/>
    <dgm:cxn modelId="{49F0F4AD-F125-4884-BE38-2B4EBF8EA111}" srcId="{679E9C38-AE58-4880-B57C-A3A15F6469DD}" destId="{6A8C66FA-A7C2-42B8-93B7-2692DC3468BB}" srcOrd="1" destOrd="0" parTransId="{1DD42705-63C8-4A99-A82E-EDA0A1960A72}" sibTransId="{7E103D69-0BF4-4E09-B401-C5CE68431D40}"/>
    <dgm:cxn modelId="{4EAEE497-244C-3745-986D-E264730F7DDF}" type="presOf" srcId="{B2095DD7-3BAE-4CA9-942B-C3D54DEA863A}" destId="{140DB83C-1B96-4D5A-B103-8A0BBCF64641}" srcOrd="0" destOrd="0" presId="urn:microsoft.com/office/officeart/2005/8/layout/cycle5"/>
    <dgm:cxn modelId="{06FB3E62-619C-5244-B93B-3F4DBDFAF2E2}" type="presOf" srcId="{7E103D69-0BF4-4E09-B401-C5CE68431D40}" destId="{EAB27666-DC7A-4BDF-8247-0D15CA663F00}" srcOrd="0" destOrd="0" presId="urn:microsoft.com/office/officeart/2005/8/layout/cycle5"/>
    <dgm:cxn modelId="{48A19863-B3AC-C142-803A-3F498F9BE5E3}" type="presOf" srcId="{3AD4DA9D-3A2D-4BF3-B09B-E48C453F223E}" destId="{77FFDC7C-3331-49EF-BA63-F4242D516415}" srcOrd="0" destOrd="0" presId="urn:microsoft.com/office/officeart/2005/8/layout/cycle5"/>
    <dgm:cxn modelId="{3F69D0ED-2553-477F-A9EA-DFBF90D1C34E}" srcId="{679E9C38-AE58-4880-B57C-A3A15F6469DD}" destId="{5917F352-9D7C-4531-A8F8-4AB18464C60E}" srcOrd="3" destOrd="0" parTransId="{43A59891-7824-45EB-9023-0DC498CC6454}" sibTransId="{8E752350-8124-4A3B-BC5E-CB0AD96E6D24}"/>
    <dgm:cxn modelId="{6399CD70-FE18-4EE3-8F5A-4196A1568B0B}" srcId="{679E9C38-AE58-4880-B57C-A3A15F6469DD}" destId="{07CC3438-F025-4FCC-81B6-D07353326B12}" srcOrd="0" destOrd="0" parTransId="{72BFAB51-FC36-4231-9194-1995BC1E20DB}" sibTransId="{3AD4DA9D-3A2D-4BF3-B09B-E48C453F223E}"/>
    <dgm:cxn modelId="{27C3952C-E479-4F63-8D42-75E5ECFFF514}" srcId="{679E9C38-AE58-4880-B57C-A3A15F6469DD}" destId="{8E58DAB4-9090-4957-BD71-950B13DC903C}" srcOrd="4" destOrd="0" parTransId="{CAD03372-5D8D-4076-90F3-0228CDEA1C34}" sibTransId="{5B3947F0-9399-4D0D-875B-0E76638B40BF}"/>
    <dgm:cxn modelId="{81CAF84A-7B01-4483-B122-F43AC26C30AB}" srcId="{679E9C38-AE58-4880-B57C-A3A15F6469DD}" destId="{B2095DD7-3BAE-4CA9-942B-C3D54DEA863A}" srcOrd="2" destOrd="0" parTransId="{85BF8960-6DE5-4CFA-9B59-908CB09E7FCB}" sibTransId="{963712A9-DC6B-4406-AE9A-0B8BE326D0DA}"/>
    <dgm:cxn modelId="{DF39FC40-458F-3B41-888C-2D7A1D23D33F}" type="presParOf" srcId="{3420C15E-2F57-454F-B9CA-F67B44732AB8}" destId="{B06F0D60-A692-4706-BF17-0324B878AD0A}" srcOrd="0" destOrd="0" presId="urn:microsoft.com/office/officeart/2005/8/layout/cycle5"/>
    <dgm:cxn modelId="{84FBD8E3-3340-F34D-ABC9-77D1E30772DD}" type="presParOf" srcId="{3420C15E-2F57-454F-B9CA-F67B44732AB8}" destId="{3137B444-AE3C-4167-BCE5-6BB2B6FC951F}" srcOrd="1" destOrd="0" presId="urn:microsoft.com/office/officeart/2005/8/layout/cycle5"/>
    <dgm:cxn modelId="{31547C0C-4081-F348-B37F-B1F9F7E3B5F9}" type="presParOf" srcId="{3420C15E-2F57-454F-B9CA-F67B44732AB8}" destId="{77FFDC7C-3331-49EF-BA63-F4242D516415}" srcOrd="2" destOrd="0" presId="urn:microsoft.com/office/officeart/2005/8/layout/cycle5"/>
    <dgm:cxn modelId="{08A64780-2440-904F-A9EC-71B11B56A9E2}" type="presParOf" srcId="{3420C15E-2F57-454F-B9CA-F67B44732AB8}" destId="{786898B6-2CC9-4024-BB83-378AAF27C5FA}" srcOrd="3" destOrd="0" presId="urn:microsoft.com/office/officeart/2005/8/layout/cycle5"/>
    <dgm:cxn modelId="{08B2CC1D-3FCB-D941-ADB9-D6D24D8247C0}" type="presParOf" srcId="{3420C15E-2F57-454F-B9CA-F67B44732AB8}" destId="{16425CED-6B69-4CCC-AEA0-5377E9A96348}" srcOrd="4" destOrd="0" presId="urn:microsoft.com/office/officeart/2005/8/layout/cycle5"/>
    <dgm:cxn modelId="{0A88E15E-A744-0344-A393-52087B158FA2}" type="presParOf" srcId="{3420C15E-2F57-454F-B9CA-F67B44732AB8}" destId="{EAB27666-DC7A-4BDF-8247-0D15CA663F00}" srcOrd="5" destOrd="0" presId="urn:microsoft.com/office/officeart/2005/8/layout/cycle5"/>
    <dgm:cxn modelId="{BC096DD4-640A-704B-BCBD-FF51CAE09949}" type="presParOf" srcId="{3420C15E-2F57-454F-B9CA-F67B44732AB8}" destId="{140DB83C-1B96-4D5A-B103-8A0BBCF64641}" srcOrd="6" destOrd="0" presId="urn:microsoft.com/office/officeart/2005/8/layout/cycle5"/>
    <dgm:cxn modelId="{AF249D3D-2F42-7F4C-A012-CBBDDC0E9C07}" type="presParOf" srcId="{3420C15E-2F57-454F-B9CA-F67B44732AB8}" destId="{941E8084-D688-4339-A464-986024A30AC1}" srcOrd="7" destOrd="0" presId="urn:microsoft.com/office/officeart/2005/8/layout/cycle5"/>
    <dgm:cxn modelId="{F1A8E913-6C1D-7B42-A598-6E4E743F24B9}" type="presParOf" srcId="{3420C15E-2F57-454F-B9CA-F67B44732AB8}" destId="{9FFAA3EA-2017-4E5E-AD20-6D82ADCE24D9}" srcOrd="8" destOrd="0" presId="urn:microsoft.com/office/officeart/2005/8/layout/cycle5"/>
    <dgm:cxn modelId="{764C522C-32D8-7E4B-A37F-50A2CA616E82}" type="presParOf" srcId="{3420C15E-2F57-454F-B9CA-F67B44732AB8}" destId="{F59E996A-560D-420C-B2D7-9DBA332CA55F}" srcOrd="9" destOrd="0" presId="urn:microsoft.com/office/officeart/2005/8/layout/cycle5"/>
    <dgm:cxn modelId="{FB1B19A0-5CBD-8248-8C61-3F72CB61D753}" type="presParOf" srcId="{3420C15E-2F57-454F-B9CA-F67B44732AB8}" destId="{ADA93434-9550-47BF-B19E-8A300BE17178}" srcOrd="10" destOrd="0" presId="urn:microsoft.com/office/officeart/2005/8/layout/cycle5"/>
    <dgm:cxn modelId="{B25BB89F-0E5E-E243-9D97-75AEFA4D183B}" type="presParOf" srcId="{3420C15E-2F57-454F-B9CA-F67B44732AB8}" destId="{401B7B2F-FB9A-4EFA-B2E7-0F1A0A59522B}" srcOrd="11" destOrd="0" presId="urn:microsoft.com/office/officeart/2005/8/layout/cycle5"/>
    <dgm:cxn modelId="{4C189975-F2F1-B342-90DB-80596A392162}" type="presParOf" srcId="{3420C15E-2F57-454F-B9CA-F67B44732AB8}" destId="{B3C33754-7629-4ED3-8415-DB9980D99EA9}" srcOrd="12" destOrd="0" presId="urn:microsoft.com/office/officeart/2005/8/layout/cycle5"/>
    <dgm:cxn modelId="{E91E578B-3FFF-6442-A5C7-CD41B4131421}" type="presParOf" srcId="{3420C15E-2F57-454F-B9CA-F67B44732AB8}" destId="{C2B83CFE-C912-4CBC-89B4-127CBCDE1468}" srcOrd="13" destOrd="0" presId="urn:microsoft.com/office/officeart/2005/8/layout/cycle5"/>
    <dgm:cxn modelId="{1BE5DC67-9EE2-954B-8439-FDEA04BE629B}" type="presParOf" srcId="{3420C15E-2F57-454F-B9CA-F67B44732AB8}" destId="{40005266-532F-4821-8492-5E52F157B8A0}"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F0D60-A692-4706-BF17-0324B878AD0A}">
      <dsp:nvSpPr>
        <dsp:cNvPr id="0" name=""/>
        <dsp:cNvSpPr/>
      </dsp:nvSpPr>
      <dsp:spPr>
        <a:xfrm>
          <a:off x="2662385" y="1290"/>
          <a:ext cx="1683668" cy="1094384"/>
        </a:xfrm>
        <a:prstGeom prst="round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fr-FR" sz="1500" kern="1200" dirty="0" smtClean="0">
              <a:solidFill>
                <a:schemeClr val="bg1"/>
              </a:solidFill>
            </a:rPr>
            <a:t>1) Réalisation des AUTO-TESTS</a:t>
          </a:r>
        </a:p>
        <a:p>
          <a:pPr lvl="0" algn="ctr" defTabSz="666750">
            <a:lnSpc>
              <a:spcPct val="90000"/>
            </a:lnSpc>
            <a:spcBef>
              <a:spcPct val="0"/>
            </a:spcBef>
            <a:spcAft>
              <a:spcPct val="35000"/>
            </a:spcAft>
          </a:pPr>
          <a:r>
            <a:rPr lang="fr-FR" sz="1500" kern="1200" dirty="0" smtClean="0">
              <a:solidFill>
                <a:schemeClr val="bg1"/>
              </a:solidFill>
            </a:rPr>
            <a:t>anonymement</a:t>
          </a:r>
          <a:endParaRPr lang="fr-FR" sz="1500" kern="1200" dirty="0">
            <a:solidFill>
              <a:schemeClr val="bg1"/>
            </a:solidFill>
          </a:endParaRPr>
        </a:p>
      </dsp:txBody>
      <dsp:txXfrm>
        <a:off x="2715808" y="54713"/>
        <a:ext cx="1576822" cy="987538"/>
      </dsp:txXfrm>
    </dsp:sp>
    <dsp:sp modelId="{77FFDC7C-3331-49EF-BA63-F4242D516415}">
      <dsp:nvSpPr>
        <dsp:cNvPr id="0" name=""/>
        <dsp:cNvSpPr/>
      </dsp:nvSpPr>
      <dsp:spPr>
        <a:xfrm>
          <a:off x="1198288" y="495314"/>
          <a:ext cx="4376531" cy="4376531"/>
        </a:xfrm>
        <a:custGeom>
          <a:avLst/>
          <a:gdLst/>
          <a:ahLst/>
          <a:cxnLst/>
          <a:rect l="0" t="0" r="0" b="0"/>
          <a:pathLst>
            <a:path>
              <a:moveTo>
                <a:pt x="3384613" y="355983"/>
              </a:moveTo>
              <a:arcTo wR="2188265" hR="2188265" stAng="18188497" swAng="1320480"/>
            </a:path>
          </a:pathLst>
        </a:custGeom>
        <a:noFill/>
        <a:ln w="76200" cap="flat" cmpd="sng" algn="ctr">
          <a:solidFill>
            <a:srgbClr val="4F81BD"/>
          </a:solidFill>
          <a:prstDash val="solid"/>
          <a:tailEnd type="arrow"/>
        </a:ln>
        <a:effectLst/>
      </dsp:spPr>
      <dsp:style>
        <a:lnRef idx="1">
          <a:scrgbClr r="0" g="0" b="0"/>
        </a:lnRef>
        <a:fillRef idx="0">
          <a:scrgbClr r="0" g="0" b="0"/>
        </a:fillRef>
        <a:effectRef idx="0">
          <a:scrgbClr r="0" g="0" b="0"/>
        </a:effectRef>
        <a:fontRef idx="minor"/>
      </dsp:style>
    </dsp:sp>
    <dsp:sp modelId="{786898B6-2CC9-4024-BB83-378AAF27C5FA}">
      <dsp:nvSpPr>
        <dsp:cNvPr id="0" name=""/>
        <dsp:cNvSpPr/>
      </dsp:nvSpPr>
      <dsp:spPr>
        <a:xfrm>
          <a:off x="4707687" y="1665863"/>
          <a:ext cx="1683668" cy="1094384"/>
        </a:xfrm>
        <a:prstGeom prst="round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fr-FR" sz="1500" kern="1200" dirty="0" smtClean="0">
              <a:solidFill>
                <a:schemeClr val="bg1"/>
              </a:solidFill>
            </a:rPr>
            <a:t>2) Restitution des résultats à l’équipe par le référent </a:t>
          </a:r>
          <a:endParaRPr lang="fr-FR" sz="1500" kern="1200" dirty="0">
            <a:solidFill>
              <a:schemeClr val="bg1"/>
            </a:solidFill>
          </a:endParaRPr>
        </a:p>
      </dsp:txBody>
      <dsp:txXfrm>
        <a:off x="4761110" y="1719286"/>
        <a:ext cx="1576822" cy="987538"/>
      </dsp:txXfrm>
    </dsp:sp>
    <dsp:sp modelId="{EAB27666-DC7A-4BDF-8247-0D15CA663F00}">
      <dsp:nvSpPr>
        <dsp:cNvPr id="0" name=""/>
        <dsp:cNvSpPr/>
      </dsp:nvSpPr>
      <dsp:spPr>
        <a:xfrm>
          <a:off x="1240942" y="667886"/>
          <a:ext cx="4376531" cy="4376531"/>
        </a:xfrm>
        <a:custGeom>
          <a:avLst/>
          <a:gdLst/>
          <a:ahLst/>
          <a:cxnLst/>
          <a:rect l="0" t="0" r="0" b="0"/>
          <a:pathLst>
            <a:path>
              <a:moveTo>
                <a:pt x="4371308" y="2339366"/>
              </a:moveTo>
              <a:arcTo wR="2188265" hR="2188265" stAng="21837568" swAng="1191617"/>
            </a:path>
          </a:pathLst>
        </a:custGeom>
        <a:noFill/>
        <a:ln w="76200" cap="flat" cmpd="sng" algn="ctr">
          <a:solidFill>
            <a:srgbClr val="7C90E2"/>
          </a:solidFill>
          <a:prstDash val="solid"/>
          <a:tailEnd type="arrow"/>
        </a:ln>
        <a:effectLst/>
      </dsp:spPr>
      <dsp:style>
        <a:lnRef idx="1">
          <a:scrgbClr r="0" g="0" b="0"/>
        </a:lnRef>
        <a:fillRef idx="0">
          <a:scrgbClr r="0" g="0" b="0"/>
        </a:fillRef>
        <a:effectRef idx="0">
          <a:scrgbClr r="0" g="0" b="0"/>
        </a:effectRef>
        <a:fontRef idx="minor"/>
      </dsp:style>
    </dsp:sp>
    <dsp:sp modelId="{140DB83C-1B96-4D5A-B103-8A0BBCF64641}">
      <dsp:nvSpPr>
        <dsp:cNvPr id="0" name=""/>
        <dsp:cNvSpPr/>
      </dsp:nvSpPr>
      <dsp:spPr>
        <a:xfrm>
          <a:off x="3948616" y="3959900"/>
          <a:ext cx="1683668" cy="1094384"/>
        </a:xfrm>
        <a:prstGeom prst="round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fr-FR" sz="1500" kern="1200" dirty="0" smtClean="0">
              <a:solidFill>
                <a:schemeClr val="bg1"/>
              </a:solidFill>
            </a:rPr>
            <a:t>3) Réflexion conjointe sur les causes possibles</a:t>
          </a:r>
          <a:endParaRPr lang="fr-FR" sz="1500" kern="1200" dirty="0">
            <a:solidFill>
              <a:schemeClr val="bg1"/>
            </a:solidFill>
          </a:endParaRPr>
        </a:p>
      </dsp:txBody>
      <dsp:txXfrm>
        <a:off x="4002039" y="4013323"/>
        <a:ext cx="1576822" cy="987538"/>
      </dsp:txXfrm>
    </dsp:sp>
    <dsp:sp modelId="{9FFAA3EA-2017-4E5E-AD20-6D82ADCE24D9}">
      <dsp:nvSpPr>
        <dsp:cNvPr id="0" name=""/>
        <dsp:cNvSpPr/>
      </dsp:nvSpPr>
      <dsp:spPr>
        <a:xfrm>
          <a:off x="1315954" y="548482"/>
          <a:ext cx="4376531" cy="4376531"/>
        </a:xfrm>
        <a:custGeom>
          <a:avLst/>
          <a:gdLst/>
          <a:ahLst/>
          <a:cxnLst/>
          <a:rect l="0" t="0" r="0" b="0"/>
          <a:pathLst>
            <a:path>
              <a:moveTo>
                <a:pt x="2457333" y="4359926"/>
              </a:moveTo>
              <a:arcTo wR="2188265" hR="2188265" stAng="4976224" swAng="847551"/>
            </a:path>
          </a:pathLst>
        </a:custGeom>
        <a:noFill/>
        <a:ln w="76200" cap="flat" cmpd="sng" algn="ctr">
          <a:solidFill>
            <a:srgbClr val="4F81BD"/>
          </a:solidFill>
          <a:prstDash val="solid"/>
          <a:tailEnd type="arrow"/>
        </a:ln>
        <a:effectLst/>
      </dsp:spPr>
      <dsp:style>
        <a:lnRef idx="1">
          <a:scrgbClr r="0" g="0" b="0"/>
        </a:lnRef>
        <a:fillRef idx="0">
          <a:scrgbClr r="0" g="0" b="0"/>
        </a:fillRef>
        <a:effectRef idx="0">
          <a:scrgbClr r="0" g="0" b="0"/>
        </a:effectRef>
        <a:fontRef idx="minor"/>
      </dsp:style>
    </dsp:sp>
    <dsp:sp modelId="{F59E996A-560D-420C-B2D7-9DBA332CA55F}">
      <dsp:nvSpPr>
        <dsp:cNvPr id="0" name=""/>
        <dsp:cNvSpPr/>
      </dsp:nvSpPr>
      <dsp:spPr>
        <a:xfrm>
          <a:off x="1376155" y="3959900"/>
          <a:ext cx="1683668" cy="1094384"/>
        </a:xfrm>
        <a:prstGeom prst="round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fr-FR" sz="1500" kern="1200" dirty="0" smtClean="0">
              <a:solidFill>
                <a:schemeClr val="bg1"/>
              </a:solidFill>
            </a:rPr>
            <a:t>4) Elaboration d’un plan d’action</a:t>
          </a:r>
          <a:endParaRPr lang="fr-FR" sz="1500" kern="1200" dirty="0">
            <a:solidFill>
              <a:schemeClr val="bg1"/>
            </a:solidFill>
          </a:endParaRPr>
        </a:p>
      </dsp:txBody>
      <dsp:txXfrm>
        <a:off x="1429578" y="4013323"/>
        <a:ext cx="1576822" cy="987538"/>
      </dsp:txXfrm>
    </dsp:sp>
    <dsp:sp modelId="{401B7B2F-FB9A-4EFA-B2E7-0F1A0A59522B}">
      <dsp:nvSpPr>
        <dsp:cNvPr id="0" name=""/>
        <dsp:cNvSpPr/>
      </dsp:nvSpPr>
      <dsp:spPr>
        <a:xfrm>
          <a:off x="1315954" y="548482"/>
          <a:ext cx="4376531" cy="4376531"/>
        </a:xfrm>
        <a:custGeom>
          <a:avLst/>
          <a:gdLst/>
          <a:ahLst/>
          <a:cxnLst/>
          <a:rect l="0" t="0" r="0" b="0"/>
          <a:pathLst>
            <a:path>
              <a:moveTo>
                <a:pt x="232350" y="3169542"/>
              </a:moveTo>
              <a:arcTo wR="2188265" hR="2188265" stAng="9201433" swAng="1360908"/>
            </a:path>
          </a:pathLst>
        </a:custGeom>
        <a:noFill/>
        <a:ln w="76200" cap="flat" cmpd="sng" algn="ctr">
          <a:solidFill>
            <a:srgbClr val="4F81BD"/>
          </a:solidFill>
          <a:prstDash val="solid"/>
          <a:tailEnd type="arrow"/>
        </a:ln>
        <a:effectLst/>
      </dsp:spPr>
      <dsp:style>
        <a:lnRef idx="1">
          <a:scrgbClr r="0" g="0" b="0"/>
        </a:lnRef>
        <a:fillRef idx="0">
          <a:scrgbClr r="0" g="0" b="0"/>
        </a:fillRef>
        <a:effectRef idx="0">
          <a:scrgbClr r="0" g="0" b="0"/>
        </a:effectRef>
        <a:fontRef idx="minor"/>
      </dsp:style>
    </dsp:sp>
    <dsp:sp modelId="{B3C33754-7629-4ED3-8415-DB9980D99EA9}">
      <dsp:nvSpPr>
        <dsp:cNvPr id="0" name=""/>
        <dsp:cNvSpPr/>
      </dsp:nvSpPr>
      <dsp:spPr>
        <a:xfrm>
          <a:off x="581221" y="1513344"/>
          <a:ext cx="1683668" cy="1094384"/>
        </a:xfrm>
        <a:prstGeom prst="round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fr-FR" sz="1500" kern="1200" dirty="0" smtClean="0">
              <a:solidFill>
                <a:schemeClr val="bg1"/>
              </a:solidFill>
            </a:rPr>
            <a:t>5) Mise en œuvre des mesures correctrices au sein de l’équipe</a:t>
          </a:r>
          <a:endParaRPr lang="fr-FR" sz="1500" kern="1200" dirty="0">
            <a:solidFill>
              <a:schemeClr val="bg1"/>
            </a:solidFill>
          </a:endParaRPr>
        </a:p>
      </dsp:txBody>
      <dsp:txXfrm>
        <a:off x="634644" y="1566767"/>
        <a:ext cx="1576822" cy="987538"/>
      </dsp:txXfrm>
    </dsp:sp>
    <dsp:sp modelId="{40005266-532F-4821-8492-5E52F157B8A0}">
      <dsp:nvSpPr>
        <dsp:cNvPr id="0" name=""/>
        <dsp:cNvSpPr/>
      </dsp:nvSpPr>
      <dsp:spPr>
        <a:xfrm>
          <a:off x="1315954" y="548482"/>
          <a:ext cx="4376531" cy="4376531"/>
        </a:xfrm>
        <a:custGeom>
          <a:avLst/>
          <a:gdLst/>
          <a:ahLst/>
          <a:cxnLst/>
          <a:rect l="0" t="0" r="0" b="0"/>
          <a:pathLst>
            <a:path>
              <a:moveTo>
                <a:pt x="526140" y="764942"/>
              </a:moveTo>
              <a:arcTo wR="2188265" hR="2188265" stAng="13234461" swAng="1213067"/>
            </a:path>
          </a:pathLst>
        </a:custGeom>
        <a:noFill/>
        <a:ln w="76200" cap="flat" cmpd="sng" algn="ctr">
          <a:solidFill>
            <a:srgbClr val="4F81BD"/>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C2FED71-715D-504B-B56C-03FDA6BEAEFA}" type="datetimeFigureOut">
              <a:rPr lang="fr-FR" smtClean="0"/>
              <a:t>03/12/15</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F266A02-02EC-B247-BDAC-E386930645CF}" type="slidenum">
              <a:rPr lang="fr-FR" smtClean="0"/>
              <a:t>‹#›</a:t>
            </a:fld>
            <a:endParaRPr lang="fr-FR"/>
          </a:p>
        </p:txBody>
      </p:sp>
    </p:spTree>
    <p:extLst>
      <p:ext uri="{BB962C8B-B14F-4D97-AF65-F5344CB8AC3E}">
        <p14:creationId xmlns:p14="http://schemas.microsoft.com/office/powerpoint/2010/main" val="7001079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63E530-D003-6445-B895-C91E3239ACEF}" type="datetimeFigureOut">
              <a:rPr lang="fr-FR" smtClean="0"/>
              <a:t>03/12/15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D55C06-9D63-9B45-8CF4-81B2E640FEFC}" type="slidenum">
              <a:rPr lang="fr-FR" smtClean="0"/>
              <a:t>‹#›</a:t>
            </a:fld>
            <a:endParaRPr lang="fr-FR"/>
          </a:p>
        </p:txBody>
      </p:sp>
    </p:spTree>
    <p:extLst>
      <p:ext uri="{BB962C8B-B14F-4D97-AF65-F5344CB8AC3E}">
        <p14:creationId xmlns:p14="http://schemas.microsoft.com/office/powerpoint/2010/main" val="280821557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3.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6.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7.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6.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8.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0.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2.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3.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5.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6.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7.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8.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9.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0.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2.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3.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7.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8.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9.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0.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2.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3.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4.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5.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7C7AE00A-1090-451A-B098-9AD1DC82C861}" type="slidenum">
              <a:rPr lang="fr-FR" smtClean="0"/>
              <a:pPr/>
              <a:t>6</a:t>
            </a:fld>
            <a:endParaRPr lang="fr-FR" smtClean="0"/>
          </a:p>
        </p:txBody>
      </p:sp>
      <p:sp>
        <p:nvSpPr>
          <p:cNvPr id="68611" name="Rectangle 2"/>
          <p:cNvSpPr>
            <a:spLocks noGrp="1" noRot="1" noChangeAspect="1" noChangeArrowheads="1" noTextEdit="1"/>
          </p:cNvSpPr>
          <p:nvPr>
            <p:ph type="sldImg"/>
          </p:nvPr>
        </p:nvSpPr>
        <p:spPr>
          <a:xfrm>
            <a:off x="1143000" y="685800"/>
            <a:ext cx="4572000" cy="3429000"/>
          </a:xfrm>
          <a:ln/>
        </p:spPr>
      </p:sp>
      <p:sp>
        <p:nvSpPr>
          <p:cNvPr id="68612"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38418" indent="-284007" eaLnBrk="0" hangingPunct="0">
              <a:defRPr>
                <a:solidFill>
                  <a:schemeClr val="tx1"/>
                </a:solidFill>
                <a:latin typeface="Arial" pitchFamily="34" charset="0"/>
                <a:ea typeface="MS PGothic" pitchFamily="34" charset="-128"/>
              </a:defRPr>
            </a:lvl2pPr>
            <a:lvl3pPr marL="1136028" indent="-227206" eaLnBrk="0" hangingPunct="0">
              <a:defRPr>
                <a:solidFill>
                  <a:schemeClr val="tx1"/>
                </a:solidFill>
                <a:latin typeface="Arial" pitchFamily="34" charset="0"/>
                <a:ea typeface="MS PGothic" pitchFamily="34" charset="-128"/>
              </a:defRPr>
            </a:lvl3pPr>
            <a:lvl4pPr marL="1590439" indent="-227206" eaLnBrk="0" hangingPunct="0">
              <a:defRPr>
                <a:solidFill>
                  <a:schemeClr val="tx1"/>
                </a:solidFill>
                <a:latin typeface="Arial" pitchFamily="34" charset="0"/>
                <a:ea typeface="MS PGothic" pitchFamily="34" charset="-128"/>
              </a:defRPr>
            </a:lvl4pPr>
            <a:lvl5pPr marL="2044850" indent="-227206" eaLnBrk="0" hangingPunct="0">
              <a:defRPr>
                <a:solidFill>
                  <a:schemeClr val="tx1"/>
                </a:solidFill>
                <a:latin typeface="Arial" pitchFamily="34" charset="0"/>
                <a:ea typeface="MS PGothic" pitchFamily="34" charset="-128"/>
              </a:defRPr>
            </a:lvl5pPr>
            <a:lvl6pPr marL="2499261" indent="-227206" eaLnBrk="0" fontAlgn="base" hangingPunct="0">
              <a:spcBef>
                <a:spcPct val="0"/>
              </a:spcBef>
              <a:spcAft>
                <a:spcPct val="0"/>
              </a:spcAft>
              <a:defRPr>
                <a:solidFill>
                  <a:schemeClr val="tx1"/>
                </a:solidFill>
                <a:latin typeface="Arial" pitchFamily="34" charset="0"/>
                <a:ea typeface="MS PGothic" pitchFamily="34" charset="-128"/>
              </a:defRPr>
            </a:lvl6pPr>
            <a:lvl7pPr marL="2953672" indent="-227206" eaLnBrk="0" fontAlgn="base" hangingPunct="0">
              <a:spcBef>
                <a:spcPct val="0"/>
              </a:spcBef>
              <a:spcAft>
                <a:spcPct val="0"/>
              </a:spcAft>
              <a:defRPr>
                <a:solidFill>
                  <a:schemeClr val="tx1"/>
                </a:solidFill>
                <a:latin typeface="Arial" pitchFamily="34" charset="0"/>
                <a:ea typeface="MS PGothic" pitchFamily="34" charset="-128"/>
              </a:defRPr>
            </a:lvl7pPr>
            <a:lvl8pPr marL="3408083" indent="-227206" eaLnBrk="0" fontAlgn="base" hangingPunct="0">
              <a:spcBef>
                <a:spcPct val="0"/>
              </a:spcBef>
              <a:spcAft>
                <a:spcPct val="0"/>
              </a:spcAft>
              <a:defRPr>
                <a:solidFill>
                  <a:schemeClr val="tx1"/>
                </a:solidFill>
                <a:latin typeface="Arial" pitchFamily="34" charset="0"/>
                <a:ea typeface="MS PGothic" pitchFamily="34" charset="-128"/>
              </a:defRPr>
            </a:lvl8pPr>
            <a:lvl9pPr marL="3862494" indent="-227206"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74514632-FD41-4007-BCA3-138DE85E0D21}" type="slidenum">
              <a:rPr lang="fr-FR" altLang="it-IT" smtClean="0">
                <a:latin typeface="Calibri" pitchFamily="34" charset="0"/>
              </a:rPr>
              <a:pPr eaLnBrk="1" hangingPunct="1"/>
              <a:t>37</a:t>
            </a:fld>
            <a:endParaRPr lang="fr-FR" altLang="it-IT" smtClean="0">
              <a:latin typeface="Calibri" pitchFamily="34" charset="0"/>
            </a:endParaRPr>
          </a:p>
        </p:txBody>
      </p:sp>
      <p:sp>
        <p:nvSpPr>
          <p:cNvPr id="43011"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20000"/>
              </a:spcBef>
              <a:spcAft>
                <a:spcPct val="0"/>
              </a:spcAft>
              <a:buClr>
                <a:schemeClr val="bg2"/>
              </a:buClr>
              <a:buSzPct val="75000"/>
              <a:buFont typeface="Wingdings" pitchFamily="2" charset="2"/>
              <a:buChar char="n"/>
              <a:defRPr sz="2000" b="1">
                <a:solidFill>
                  <a:schemeClr val="tx1"/>
                </a:solidFill>
                <a:latin typeface="Arial" pitchFamily="34" charset="0"/>
              </a:defRPr>
            </a:lvl6pPr>
            <a:lvl7pPr marL="2971800" indent="-228600" eaLnBrk="0" fontAlgn="base" hangingPunct="0">
              <a:spcBef>
                <a:spcPct val="20000"/>
              </a:spcBef>
              <a:spcAft>
                <a:spcPct val="0"/>
              </a:spcAft>
              <a:buClr>
                <a:schemeClr val="bg2"/>
              </a:buClr>
              <a:buSzPct val="75000"/>
              <a:buFont typeface="Wingdings" pitchFamily="2" charset="2"/>
              <a:buChar char="n"/>
              <a:defRPr sz="2000" b="1">
                <a:solidFill>
                  <a:schemeClr val="tx1"/>
                </a:solidFill>
                <a:latin typeface="Arial" pitchFamily="34" charset="0"/>
              </a:defRPr>
            </a:lvl7pPr>
            <a:lvl8pPr marL="3429000" indent="-228600" eaLnBrk="0" fontAlgn="base" hangingPunct="0">
              <a:spcBef>
                <a:spcPct val="20000"/>
              </a:spcBef>
              <a:spcAft>
                <a:spcPct val="0"/>
              </a:spcAft>
              <a:buClr>
                <a:schemeClr val="bg2"/>
              </a:buClr>
              <a:buSzPct val="75000"/>
              <a:buFont typeface="Wingdings" pitchFamily="2" charset="2"/>
              <a:buChar char="n"/>
              <a:defRPr sz="2000" b="1">
                <a:solidFill>
                  <a:schemeClr val="tx1"/>
                </a:solidFill>
                <a:latin typeface="Arial" pitchFamily="34" charset="0"/>
              </a:defRPr>
            </a:lvl8pPr>
            <a:lvl9pPr marL="3886200" indent="-228600" eaLnBrk="0" fontAlgn="base" hangingPunct="0">
              <a:spcBef>
                <a:spcPct val="20000"/>
              </a:spcBef>
              <a:spcAft>
                <a:spcPct val="0"/>
              </a:spcAft>
              <a:buClr>
                <a:schemeClr val="bg2"/>
              </a:buClr>
              <a:buSzPct val="75000"/>
              <a:buFont typeface="Wingdings" pitchFamily="2" charset="2"/>
              <a:buChar char="n"/>
              <a:defRPr sz="2000" b="1">
                <a:solidFill>
                  <a:schemeClr val="tx1"/>
                </a:solidFill>
                <a:latin typeface="Arial" pitchFamily="34" charset="0"/>
              </a:defRPr>
            </a:lvl9pPr>
          </a:lstStyle>
          <a:p>
            <a:pPr eaLnBrk="1" hangingPunct="1"/>
            <a:fld id="{1C025BE6-4279-43E4-A387-1CB3BBD0AFE0}" type="slidenum">
              <a:rPr lang="fr-FR" altLang="fr-FR" sz="1200" b="0" smtClean="0"/>
              <a:pPr eaLnBrk="1" hangingPunct="1"/>
              <a:t>273</a:t>
            </a:fld>
            <a:endParaRPr lang="fr-FR" altLang="fr-FR" sz="1200" b="0" smtClean="0"/>
          </a:p>
        </p:txBody>
      </p:sp>
      <p:sp>
        <p:nvSpPr>
          <p:cNvPr id="17408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740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fr-CH" altLang="fr-FR" smtClean="0"/>
          </a:p>
        </p:txBody>
      </p:sp>
    </p:spTree>
    <p:extLst>
      <p:ext uri="{BB962C8B-B14F-4D97-AF65-F5344CB8AC3E}">
        <p14:creationId xmlns:p14="http://schemas.microsoft.com/office/powerpoint/2010/main" val="345077713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20000"/>
              </a:spcBef>
              <a:spcAft>
                <a:spcPct val="0"/>
              </a:spcAft>
              <a:buClr>
                <a:schemeClr val="bg2"/>
              </a:buClr>
              <a:buSzPct val="75000"/>
              <a:buFont typeface="Wingdings" pitchFamily="2" charset="2"/>
              <a:buChar char="n"/>
              <a:defRPr sz="2000" b="1">
                <a:solidFill>
                  <a:schemeClr val="tx1"/>
                </a:solidFill>
                <a:latin typeface="Arial" charset="0"/>
              </a:defRPr>
            </a:lvl6pPr>
            <a:lvl7pPr marL="2971800" indent="-228600" eaLnBrk="0" fontAlgn="base" hangingPunct="0">
              <a:spcBef>
                <a:spcPct val="20000"/>
              </a:spcBef>
              <a:spcAft>
                <a:spcPct val="0"/>
              </a:spcAft>
              <a:buClr>
                <a:schemeClr val="bg2"/>
              </a:buClr>
              <a:buSzPct val="75000"/>
              <a:buFont typeface="Wingdings" pitchFamily="2" charset="2"/>
              <a:buChar char="n"/>
              <a:defRPr sz="2000" b="1">
                <a:solidFill>
                  <a:schemeClr val="tx1"/>
                </a:solidFill>
                <a:latin typeface="Arial" charset="0"/>
              </a:defRPr>
            </a:lvl7pPr>
            <a:lvl8pPr marL="3429000" indent="-228600" eaLnBrk="0" fontAlgn="base" hangingPunct="0">
              <a:spcBef>
                <a:spcPct val="20000"/>
              </a:spcBef>
              <a:spcAft>
                <a:spcPct val="0"/>
              </a:spcAft>
              <a:buClr>
                <a:schemeClr val="bg2"/>
              </a:buClr>
              <a:buSzPct val="75000"/>
              <a:buFont typeface="Wingdings" pitchFamily="2" charset="2"/>
              <a:buChar char="n"/>
              <a:defRPr sz="2000" b="1">
                <a:solidFill>
                  <a:schemeClr val="tx1"/>
                </a:solidFill>
                <a:latin typeface="Arial" charset="0"/>
              </a:defRPr>
            </a:lvl8pPr>
            <a:lvl9pPr marL="3886200" indent="-228600" eaLnBrk="0" fontAlgn="base" hangingPunct="0">
              <a:spcBef>
                <a:spcPct val="20000"/>
              </a:spcBef>
              <a:spcAft>
                <a:spcPct val="0"/>
              </a:spcAft>
              <a:buClr>
                <a:schemeClr val="bg2"/>
              </a:buClr>
              <a:buSzPct val="75000"/>
              <a:buFont typeface="Wingdings" pitchFamily="2" charset="2"/>
              <a:buChar char="n"/>
              <a:defRPr sz="2000" b="1">
                <a:solidFill>
                  <a:schemeClr val="tx1"/>
                </a:solidFill>
                <a:latin typeface="Arial" charset="0"/>
              </a:defRPr>
            </a:lvl9pPr>
          </a:lstStyle>
          <a:p>
            <a:pPr eaLnBrk="1" hangingPunct="1"/>
            <a:endParaRPr lang="fr-CH"/>
          </a:p>
        </p:txBody>
      </p:sp>
      <p:sp>
        <p:nvSpPr>
          <p:cNvPr id="76803" name="Rectangle 3"/>
          <p:cNvSpPr>
            <a:spLocks noGrp="1"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31" tIns="45716" rIns="91431" bIns="45716" anchor="ctr"/>
          <a:lstStyle/>
          <a:p>
            <a:endParaRPr lang="fr-FR" smtClean="0">
              <a:latin typeface="Arial" charset="0"/>
            </a:endParaRPr>
          </a:p>
        </p:txBody>
      </p:sp>
    </p:spTree>
    <p:extLst>
      <p:ext uri="{BB962C8B-B14F-4D97-AF65-F5344CB8AC3E}">
        <p14:creationId xmlns:p14="http://schemas.microsoft.com/office/powerpoint/2010/main" val="3751435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38418" indent="-284007" eaLnBrk="0" hangingPunct="0">
              <a:defRPr>
                <a:solidFill>
                  <a:schemeClr val="tx1"/>
                </a:solidFill>
                <a:latin typeface="Arial" pitchFamily="34" charset="0"/>
                <a:ea typeface="MS PGothic" pitchFamily="34" charset="-128"/>
              </a:defRPr>
            </a:lvl2pPr>
            <a:lvl3pPr marL="1136028" indent="-227206" eaLnBrk="0" hangingPunct="0">
              <a:defRPr>
                <a:solidFill>
                  <a:schemeClr val="tx1"/>
                </a:solidFill>
                <a:latin typeface="Arial" pitchFamily="34" charset="0"/>
                <a:ea typeface="MS PGothic" pitchFamily="34" charset="-128"/>
              </a:defRPr>
            </a:lvl3pPr>
            <a:lvl4pPr marL="1590439" indent="-227206" eaLnBrk="0" hangingPunct="0">
              <a:defRPr>
                <a:solidFill>
                  <a:schemeClr val="tx1"/>
                </a:solidFill>
                <a:latin typeface="Arial" pitchFamily="34" charset="0"/>
                <a:ea typeface="MS PGothic" pitchFamily="34" charset="-128"/>
              </a:defRPr>
            </a:lvl4pPr>
            <a:lvl5pPr marL="2044850" indent="-227206" eaLnBrk="0" hangingPunct="0">
              <a:defRPr>
                <a:solidFill>
                  <a:schemeClr val="tx1"/>
                </a:solidFill>
                <a:latin typeface="Arial" pitchFamily="34" charset="0"/>
                <a:ea typeface="MS PGothic" pitchFamily="34" charset="-128"/>
              </a:defRPr>
            </a:lvl5pPr>
            <a:lvl6pPr marL="2499261" indent="-227206" eaLnBrk="0" fontAlgn="base" hangingPunct="0">
              <a:spcBef>
                <a:spcPct val="0"/>
              </a:spcBef>
              <a:spcAft>
                <a:spcPct val="0"/>
              </a:spcAft>
              <a:defRPr>
                <a:solidFill>
                  <a:schemeClr val="tx1"/>
                </a:solidFill>
                <a:latin typeface="Arial" pitchFamily="34" charset="0"/>
                <a:ea typeface="MS PGothic" pitchFamily="34" charset="-128"/>
              </a:defRPr>
            </a:lvl6pPr>
            <a:lvl7pPr marL="2953672" indent="-227206" eaLnBrk="0" fontAlgn="base" hangingPunct="0">
              <a:spcBef>
                <a:spcPct val="0"/>
              </a:spcBef>
              <a:spcAft>
                <a:spcPct val="0"/>
              </a:spcAft>
              <a:defRPr>
                <a:solidFill>
                  <a:schemeClr val="tx1"/>
                </a:solidFill>
                <a:latin typeface="Arial" pitchFamily="34" charset="0"/>
                <a:ea typeface="MS PGothic" pitchFamily="34" charset="-128"/>
              </a:defRPr>
            </a:lvl7pPr>
            <a:lvl8pPr marL="3408083" indent="-227206" eaLnBrk="0" fontAlgn="base" hangingPunct="0">
              <a:spcBef>
                <a:spcPct val="0"/>
              </a:spcBef>
              <a:spcAft>
                <a:spcPct val="0"/>
              </a:spcAft>
              <a:defRPr>
                <a:solidFill>
                  <a:schemeClr val="tx1"/>
                </a:solidFill>
                <a:latin typeface="Arial" pitchFamily="34" charset="0"/>
                <a:ea typeface="MS PGothic" pitchFamily="34" charset="-128"/>
              </a:defRPr>
            </a:lvl8pPr>
            <a:lvl9pPr marL="3862494" indent="-227206"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74514632-FD41-4007-BCA3-138DE85E0D21}" type="slidenum">
              <a:rPr lang="fr-FR" altLang="it-IT" smtClean="0">
                <a:latin typeface="Calibri" pitchFamily="34" charset="0"/>
              </a:rPr>
              <a:pPr eaLnBrk="1" hangingPunct="1"/>
              <a:t>38</a:t>
            </a:fld>
            <a:endParaRPr lang="fr-FR" altLang="it-IT" smtClean="0">
              <a:latin typeface="Calibri" pitchFamily="34" charset="0"/>
            </a:endParaRPr>
          </a:p>
        </p:txBody>
      </p:sp>
      <p:sp>
        <p:nvSpPr>
          <p:cNvPr id="43011"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38418" indent="-284007" eaLnBrk="0" hangingPunct="0">
              <a:defRPr>
                <a:solidFill>
                  <a:schemeClr val="tx1"/>
                </a:solidFill>
                <a:latin typeface="Arial" pitchFamily="34" charset="0"/>
                <a:ea typeface="MS PGothic" pitchFamily="34" charset="-128"/>
              </a:defRPr>
            </a:lvl2pPr>
            <a:lvl3pPr marL="1136028" indent="-227206" eaLnBrk="0" hangingPunct="0">
              <a:defRPr>
                <a:solidFill>
                  <a:schemeClr val="tx1"/>
                </a:solidFill>
                <a:latin typeface="Arial" pitchFamily="34" charset="0"/>
                <a:ea typeface="MS PGothic" pitchFamily="34" charset="-128"/>
              </a:defRPr>
            </a:lvl3pPr>
            <a:lvl4pPr marL="1590439" indent="-227206" eaLnBrk="0" hangingPunct="0">
              <a:defRPr>
                <a:solidFill>
                  <a:schemeClr val="tx1"/>
                </a:solidFill>
                <a:latin typeface="Arial" pitchFamily="34" charset="0"/>
                <a:ea typeface="MS PGothic" pitchFamily="34" charset="-128"/>
              </a:defRPr>
            </a:lvl4pPr>
            <a:lvl5pPr marL="2044850" indent="-227206" eaLnBrk="0" hangingPunct="0">
              <a:defRPr>
                <a:solidFill>
                  <a:schemeClr val="tx1"/>
                </a:solidFill>
                <a:latin typeface="Arial" pitchFamily="34" charset="0"/>
                <a:ea typeface="MS PGothic" pitchFamily="34" charset="-128"/>
              </a:defRPr>
            </a:lvl5pPr>
            <a:lvl6pPr marL="2499261" indent="-227206" eaLnBrk="0" fontAlgn="base" hangingPunct="0">
              <a:spcBef>
                <a:spcPct val="0"/>
              </a:spcBef>
              <a:spcAft>
                <a:spcPct val="0"/>
              </a:spcAft>
              <a:defRPr>
                <a:solidFill>
                  <a:schemeClr val="tx1"/>
                </a:solidFill>
                <a:latin typeface="Arial" pitchFamily="34" charset="0"/>
                <a:ea typeface="MS PGothic" pitchFamily="34" charset="-128"/>
              </a:defRPr>
            </a:lvl6pPr>
            <a:lvl7pPr marL="2953672" indent="-227206" eaLnBrk="0" fontAlgn="base" hangingPunct="0">
              <a:spcBef>
                <a:spcPct val="0"/>
              </a:spcBef>
              <a:spcAft>
                <a:spcPct val="0"/>
              </a:spcAft>
              <a:defRPr>
                <a:solidFill>
                  <a:schemeClr val="tx1"/>
                </a:solidFill>
                <a:latin typeface="Arial" pitchFamily="34" charset="0"/>
                <a:ea typeface="MS PGothic" pitchFamily="34" charset="-128"/>
              </a:defRPr>
            </a:lvl7pPr>
            <a:lvl8pPr marL="3408083" indent="-227206" eaLnBrk="0" fontAlgn="base" hangingPunct="0">
              <a:spcBef>
                <a:spcPct val="0"/>
              </a:spcBef>
              <a:spcAft>
                <a:spcPct val="0"/>
              </a:spcAft>
              <a:defRPr>
                <a:solidFill>
                  <a:schemeClr val="tx1"/>
                </a:solidFill>
                <a:latin typeface="Arial" pitchFamily="34" charset="0"/>
                <a:ea typeface="MS PGothic" pitchFamily="34" charset="-128"/>
              </a:defRPr>
            </a:lvl8pPr>
            <a:lvl9pPr marL="3862494" indent="-227206"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7C7228ED-E871-48BE-A335-D9417C5BC654}" type="slidenum">
              <a:rPr lang="it-IT" altLang="it-IT" smtClean="0">
                <a:solidFill>
                  <a:srgbClr val="000000"/>
                </a:solidFill>
              </a:rPr>
              <a:pPr eaLnBrk="1" hangingPunct="1"/>
              <a:t>39</a:t>
            </a:fld>
            <a:endParaRPr lang="it-IT" altLang="it-IT" smtClean="0">
              <a:solidFill>
                <a:srgbClr val="000000"/>
              </a:solidFill>
            </a:endParaRPr>
          </a:p>
        </p:txBody>
      </p:sp>
      <p:sp>
        <p:nvSpPr>
          <p:cNvPr id="41987" name="Rectangle 2"/>
          <p:cNvSpPr>
            <a:spLocks noGrp="1" noRot="1" noChangeAspect="1" noChangeArrowheads="1" noTextEdit="1"/>
          </p:cNvSpPr>
          <p:nvPr>
            <p:ph type="sldImg"/>
          </p:nvPr>
        </p:nvSpPr>
        <p:spPr bwMode="auto">
          <a:xfrm>
            <a:off x="1152525" y="687388"/>
            <a:ext cx="4568825" cy="34274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xfrm>
            <a:off x="916226" y="4342050"/>
            <a:ext cx="5025549" cy="41142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38418" indent="-284007" eaLnBrk="0" hangingPunct="0">
              <a:defRPr>
                <a:solidFill>
                  <a:schemeClr val="tx1"/>
                </a:solidFill>
                <a:latin typeface="Arial" pitchFamily="34" charset="0"/>
                <a:ea typeface="MS PGothic" pitchFamily="34" charset="-128"/>
              </a:defRPr>
            </a:lvl2pPr>
            <a:lvl3pPr marL="1136028" indent="-227206" eaLnBrk="0" hangingPunct="0">
              <a:defRPr>
                <a:solidFill>
                  <a:schemeClr val="tx1"/>
                </a:solidFill>
                <a:latin typeface="Arial" pitchFamily="34" charset="0"/>
                <a:ea typeface="MS PGothic" pitchFamily="34" charset="-128"/>
              </a:defRPr>
            </a:lvl3pPr>
            <a:lvl4pPr marL="1590439" indent="-227206" eaLnBrk="0" hangingPunct="0">
              <a:defRPr>
                <a:solidFill>
                  <a:schemeClr val="tx1"/>
                </a:solidFill>
                <a:latin typeface="Arial" pitchFamily="34" charset="0"/>
                <a:ea typeface="MS PGothic" pitchFamily="34" charset="-128"/>
              </a:defRPr>
            </a:lvl4pPr>
            <a:lvl5pPr marL="2044850" indent="-227206" eaLnBrk="0" hangingPunct="0">
              <a:defRPr>
                <a:solidFill>
                  <a:schemeClr val="tx1"/>
                </a:solidFill>
                <a:latin typeface="Arial" pitchFamily="34" charset="0"/>
                <a:ea typeface="MS PGothic" pitchFamily="34" charset="-128"/>
              </a:defRPr>
            </a:lvl5pPr>
            <a:lvl6pPr marL="2499261" indent="-227206" eaLnBrk="0" fontAlgn="base" hangingPunct="0">
              <a:spcBef>
                <a:spcPct val="0"/>
              </a:spcBef>
              <a:spcAft>
                <a:spcPct val="0"/>
              </a:spcAft>
              <a:defRPr>
                <a:solidFill>
                  <a:schemeClr val="tx1"/>
                </a:solidFill>
                <a:latin typeface="Arial" pitchFamily="34" charset="0"/>
                <a:ea typeface="MS PGothic" pitchFamily="34" charset="-128"/>
              </a:defRPr>
            </a:lvl6pPr>
            <a:lvl7pPr marL="2953672" indent="-227206" eaLnBrk="0" fontAlgn="base" hangingPunct="0">
              <a:spcBef>
                <a:spcPct val="0"/>
              </a:spcBef>
              <a:spcAft>
                <a:spcPct val="0"/>
              </a:spcAft>
              <a:defRPr>
                <a:solidFill>
                  <a:schemeClr val="tx1"/>
                </a:solidFill>
                <a:latin typeface="Arial" pitchFamily="34" charset="0"/>
                <a:ea typeface="MS PGothic" pitchFamily="34" charset="-128"/>
              </a:defRPr>
            </a:lvl7pPr>
            <a:lvl8pPr marL="3408083" indent="-227206" eaLnBrk="0" fontAlgn="base" hangingPunct="0">
              <a:spcBef>
                <a:spcPct val="0"/>
              </a:spcBef>
              <a:spcAft>
                <a:spcPct val="0"/>
              </a:spcAft>
              <a:defRPr>
                <a:solidFill>
                  <a:schemeClr val="tx1"/>
                </a:solidFill>
                <a:latin typeface="Arial" pitchFamily="34" charset="0"/>
                <a:ea typeface="MS PGothic" pitchFamily="34" charset="-128"/>
              </a:defRPr>
            </a:lvl8pPr>
            <a:lvl9pPr marL="3862494" indent="-227206"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74514632-FD41-4007-BCA3-138DE85E0D21}" type="slidenum">
              <a:rPr lang="fr-FR" altLang="it-IT" smtClean="0">
                <a:latin typeface="Calibri" pitchFamily="34" charset="0"/>
              </a:rPr>
              <a:pPr eaLnBrk="1" hangingPunct="1"/>
              <a:t>40</a:t>
            </a:fld>
            <a:endParaRPr lang="fr-FR" altLang="it-IT" smtClean="0">
              <a:latin typeface="Calibri" pitchFamily="34" charset="0"/>
            </a:endParaRPr>
          </a:p>
        </p:txBody>
      </p:sp>
      <p:sp>
        <p:nvSpPr>
          <p:cNvPr id="43011"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38418" indent="-284007" eaLnBrk="0" hangingPunct="0">
              <a:defRPr>
                <a:solidFill>
                  <a:schemeClr val="tx1"/>
                </a:solidFill>
                <a:latin typeface="Arial" pitchFamily="34" charset="0"/>
                <a:ea typeface="MS PGothic" pitchFamily="34" charset="-128"/>
              </a:defRPr>
            </a:lvl2pPr>
            <a:lvl3pPr marL="1136028" indent="-227206" eaLnBrk="0" hangingPunct="0">
              <a:defRPr>
                <a:solidFill>
                  <a:schemeClr val="tx1"/>
                </a:solidFill>
                <a:latin typeface="Arial" pitchFamily="34" charset="0"/>
                <a:ea typeface="MS PGothic" pitchFamily="34" charset="-128"/>
              </a:defRPr>
            </a:lvl3pPr>
            <a:lvl4pPr marL="1590439" indent="-227206" eaLnBrk="0" hangingPunct="0">
              <a:defRPr>
                <a:solidFill>
                  <a:schemeClr val="tx1"/>
                </a:solidFill>
                <a:latin typeface="Arial" pitchFamily="34" charset="0"/>
                <a:ea typeface="MS PGothic" pitchFamily="34" charset="-128"/>
              </a:defRPr>
            </a:lvl4pPr>
            <a:lvl5pPr marL="2044850" indent="-227206" eaLnBrk="0" hangingPunct="0">
              <a:defRPr>
                <a:solidFill>
                  <a:schemeClr val="tx1"/>
                </a:solidFill>
                <a:latin typeface="Arial" pitchFamily="34" charset="0"/>
                <a:ea typeface="MS PGothic" pitchFamily="34" charset="-128"/>
              </a:defRPr>
            </a:lvl5pPr>
            <a:lvl6pPr marL="2499261" indent="-227206" eaLnBrk="0" fontAlgn="base" hangingPunct="0">
              <a:spcBef>
                <a:spcPct val="0"/>
              </a:spcBef>
              <a:spcAft>
                <a:spcPct val="0"/>
              </a:spcAft>
              <a:defRPr>
                <a:solidFill>
                  <a:schemeClr val="tx1"/>
                </a:solidFill>
                <a:latin typeface="Arial" pitchFamily="34" charset="0"/>
                <a:ea typeface="MS PGothic" pitchFamily="34" charset="-128"/>
              </a:defRPr>
            </a:lvl6pPr>
            <a:lvl7pPr marL="2953672" indent="-227206" eaLnBrk="0" fontAlgn="base" hangingPunct="0">
              <a:spcBef>
                <a:spcPct val="0"/>
              </a:spcBef>
              <a:spcAft>
                <a:spcPct val="0"/>
              </a:spcAft>
              <a:defRPr>
                <a:solidFill>
                  <a:schemeClr val="tx1"/>
                </a:solidFill>
                <a:latin typeface="Arial" pitchFamily="34" charset="0"/>
                <a:ea typeface="MS PGothic" pitchFamily="34" charset="-128"/>
              </a:defRPr>
            </a:lvl7pPr>
            <a:lvl8pPr marL="3408083" indent="-227206" eaLnBrk="0" fontAlgn="base" hangingPunct="0">
              <a:spcBef>
                <a:spcPct val="0"/>
              </a:spcBef>
              <a:spcAft>
                <a:spcPct val="0"/>
              </a:spcAft>
              <a:defRPr>
                <a:solidFill>
                  <a:schemeClr val="tx1"/>
                </a:solidFill>
                <a:latin typeface="Arial" pitchFamily="34" charset="0"/>
                <a:ea typeface="MS PGothic" pitchFamily="34" charset="-128"/>
              </a:defRPr>
            </a:lvl8pPr>
            <a:lvl9pPr marL="3862494" indent="-227206"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74514632-FD41-4007-BCA3-138DE85E0D21}" type="slidenum">
              <a:rPr lang="fr-FR" altLang="it-IT" smtClean="0">
                <a:latin typeface="Calibri" pitchFamily="34" charset="0"/>
              </a:rPr>
              <a:pPr eaLnBrk="1" hangingPunct="1"/>
              <a:t>41</a:t>
            </a:fld>
            <a:endParaRPr lang="fr-FR" altLang="it-IT" smtClean="0">
              <a:latin typeface="Calibri" pitchFamily="34" charset="0"/>
            </a:endParaRPr>
          </a:p>
        </p:txBody>
      </p:sp>
      <p:sp>
        <p:nvSpPr>
          <p:cNvPr id="43011"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38418" indent="-284007" eaLnBrk="0" hangingPunct="0">
              <a:defRPr>
                <a:solidFill>
                  <a:schemeClr val="tx1"/>
                </a:solidFill>
                <a:latin typeface="Arial" pitchFamily="34" charset="0"/>
                <a:ea typeface="MS PGothic" pitchFamily="34" charset="-128"/>
              </a:defRPr>
            </a:lvl2pPr>
            <a:lvl3pPr marL="1136028" indent="-227206" eaLnBrk="0" hangingPunct="0">
              <a:defRPr>
                <a:solidFill>
                  <a:schemeClr val="tx1"/>
                </a:solidFill>
                <a:latin typeface="Arial" pitchFamily="34" charset="0"/>
                <a:ea typeface="MS PGothic" pitchFamily="34" charset="-128"/>
              </a:defRPr>
            </a:lvl3pPr>
            <a:lvl4pPr marL="1590439" indent="-227206" eaLnBrk="0" hangingPunct="0">
              <a:defRPr>
                <a:solidFill>
                  <a:schemeClr val="tx1"/>
                </a:solidFill>
                <a:latin typeface="Arial" pitchFamily="34" charset="0"/>
                <a:ea typeface="MS PGothic" pitchFamily="34" charset="-128"/>
              </a:defRPr>
            </a:lvl4pPr>
            <a:lvl5pPr marL="2044850" indent="-227206" eaLnBrk="0" hangingPunct="0">
              <a:defRPr>
                <a:solidFill>
                  <a:schemeClr val="tx1"/>
                </a:solidFill>
                <a:latin typeface="Arial" pitchFamily="34" charset="0"/>
                <a:ea typeface="MS PGothic" pitchFamily="34" charset="-128"/>
              </a:defRPr>
            </a:lvl5pPr>
            <a:lvl6pPr marL="2499261" indent="-227206" eaLnBrk="0" fontAlgn="base" hangingPunct="0">
              <a:spcBef>
                <a:spcPct val="0"/>
              </a:spcBef>
              <a:spcAft>
                <a:spcPct val="0"/>
              </a:spcAft>
              <a:defRPr>
                <a:solidFill>
                  <a:schemeClr val="tx1"/>
                </a:solidFill>
                <a:latin typeface="Arial" pitchFamily="34" charset="0"/>
                <a:ea typeface="MS PGothic" pitchFamily="34" charset="-128"/>
              </a:defRPr>
            </a:lvl6pPr>
            <a:lvl7pPr marL="2953672" indent="-227206" eaLnBrk="0" fontAlgn="base" hangingPunct="0">
              <a:spcBef>
                <a:spcPct val="0"/>
              </a:spcBef>
              <a:spcAft>
                <a:spcPct val="0"/>
              </a:spcAft>
              <a:defRPr>
                <a:solidFill>
                  <a:schemeClr val="tx1"/>
                </a:solidFill>
                <a:latin typeface="Arial" pitchFamily="34" charset="0"/>
                <a:ea typeface="MS PGothic" pitchFamily="34" charset="-128"/>
              </a:defRPr>
            </a:lvl7pPr>
            <a:lvl8pPr marL="3408083" indent="-227206" eaLnBrk="0" fontAlgn="base" hangingPunct="0">
              <a:spcBef>
                <a:spcPct val="0"/>
              </a:spcBef>
              <a:spcAft>
                <a:spcPct val="0"/>
              </a:spcAft>
              <a:defRPr>
                <a:solidFill>
                  <a:schemeClr val="tx1"/>
                </a:solidFill>
                <a:latin typeface="Arial" pitchFamily="34" charset="0"/>
                <a:ea typeface="MS PGothic" pitchFamily="34" charset="-128"/>
              </a:defRPr>
            </a:lvl8pPr>
            <a:lvl9pPr marL="3862494" indent="-227206"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74514632-FD41-4007-BCA3-138DE85E0D21}" type="slidenum">
              <a:rPr lang="fr-FR" altLang="it-IT" smtClean="0">
                <a:latin typeface="Calibri" pitchFamily="34" charset="0"/>
              </a:rPr>
              <a:pPr eaLnBrk="1" hangingPunct="1"/>
              <a:t>42</a:t>
            </a:fld>
            <a:endParaRPr lang="fr-FR" altLang="it-IT" smtClean="0">
              <a:latin typeface="Calibri" pitchFamily="34" charset="0"/>
            </a:endParaRPr>
          </a:p>
        </p:txBody>
      </p:sp>
      <p:sp>
        <p:nvSpPr>
          <p:cNvPr id="43011"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38418" indent="-284007" eaLnBrk="0" hangingPunct="0">
              <a:defRPr>
                <a:solidFill>
                  <a:schemeClr val="tx1"/>
                </a:solidFill>
                <a:latin typeface="Arial" pitchFamily="34" charset="0"/>
                <a:ea typeface="MS PGothic" pitchFamily="34" charset="-128"/>
              </a:defRPr>
            </a:lvl2pPr>
            <a:lvl3pPr marL="1136028" indent="-227206" eaLnBrk="0" hangingPunct="0">
              <a:defRPr>
                <a:solidFill>
                  <a:schemeClr val="tx1"/>
                </a:solidFill>
                <a:latin typeface="Arial" pitchFamily="34" charset="0"/>
                <a:ea typeface="MS PGothic" pitchFamily="34" charset="-128"/>
              </a:defRPr>
            </a:lvl3pPr>
            <a:lvl4pPr marL="1590439" indent="-227206" eaLnBrk="0" hangingPunct="0">
              <a:defRPr>
                <a:solidFill>
                  <a:schemeClr val="tx1"/>
                </a:solidFill>
                <a:latin typeface="Arial" pitchFamily="34" charset="0"/>
                <a:ea typeface="MS PGothic" pitchFamily="34" charset="-128"/>
              </a:defRPr>
            </a:lvl4pPr>
            <a:lvl5pPr marL="2044850" indent="-227206" eaLnBrk="0" hangingPunct="0">
              <a:defRPr>
                <a:solidFill>
                  <a:schemeClr val="tx1"/>
                </a:solidFill>
                <a:latin typeface="Arial" pitchFamily="34" charset="0"/>
                <a:ea typeface="MS PGothic" pitchFamily="34" charset="-128"/>
              </a:defRPr>
            </a:lvl5pPr>
            <a:lvl6pPr marL="2499261" indent="-227206" eaLnBrk="0" fontAlgn="base" hangingPunct="0">
              <a:spcBef>
                <a:spcPct val="0"/>
              </a:spcBef>
              <a:spcAft>
                <a:spcPct val="0"/>
              </a:spcAft>
              <a:defRPr>
                <a:solidFill>
                  <a:schemeClr val="tx1"/>
                </a:solidFill>
                <a:latin typeface="Arial" pitchFamily="34" charset="0"/>
                <a:ea typeface="MS PGothic" pitchFamily="34" charset="-128"/>
              </a:defRPr>
            </a:lvl6pPr>
            <a:lvl7pPr marL="2953672" indent="-227206" eaLnBrk="0" fontAlgn="base" hangingPunct="0">
              <a:spcBef>
                <a:spcPct val="0"/>
              </a:spcBef>
              <a:spcAft>
                <a:spcPct val="0"/>
              </a:spcAft>
              <a:defRPr>
                <a:solidFill>
                  <a:schemeClr val="tx1"/>
                </a:solidFill>
                <a:latin typeface="Arial" pitchFamily="34" charset="0"/>
                <a:ea typeface="MS PGothic" pitchFamily="34" charset="-128"/>
              </a:defRPr>
            </a:lvl7pPr>
            <a:lvl8pPr marL="3408083" indent="-227206" eaLnBrk="0" fontAlgn="base" hangingPunct="0">
              <a:spcBef>
                <a:spcPct val="0"/>
              </a:spcBef>
              <a:spcAft>
                <a:spcPct val="0"/>
              </a:spcAft>
              <a:defRPr>
                <a:solidFill>
                  <a:schemeClr val="tx1"/>
                </a:solidFill>
                <a:latin typeface="Arial" pitchFamily="34" charset="0"/>
                <a:ea typeface="MS PGothic" pitchFamily="34" charset="-128"/>
              </a:defRPr>
            </a:lvl8pPr>
            <a:lvl9pPr marL="3862494" indent="-227206"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74514632-FD41-4007-BCA3-138DE85E0D21}" type="slidenum">
              <a:rPr lang="fr-FR" altLang="it-IT" smtClean="0">
                <a:latin typeface="Calibri" pitchFamily="34" charset="0"/>
              </a:rPr>
              <a:pPr eaLnBrk="1" hangingPunct="1"/>
              <a:t>43</a:t>
            </a:fld>
            <a:endParaRPr lang="fr-FR" altLang="it-IT" smtClean="0">
              <a:latin typeface="Calibri" pitchFamily="34" charset="0"/>
            </a:endParaRPr>
          </a:p>
        </p:txBody>
      </p:sp>
      <p:sp>
        <p:nvSpPr>
          <p:cNvPr id="43011"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38418" indent="-284007" eaLnBrk="0" hangingPunct="0">
              <a:defRPr>
                <a:solidFill>
                  <a:schemeClr val="tx1"/>
                </a:solidFill>
                <a:latin typeface="Arial" pitchFamily="34" charset="0"/>
                <a:ea typeface="MS PGothic" pitchFamily="34" charset="-128"/>
              </a:defRPr>
            </a:lvl2pPr>
            <a:lvl3pPr marL="1136028" indent="-227206" eaLnBrk="0" hangingPunct="0">
              <a:defRPr>
                <a:solidFill>
                  <a:schemeClr val="tx1"/>
                </a:solidFill>
                <a:latin typeface="Arial" pitchFamily="34" charset="0"/>
                <a:ea typeface="MS PGothic" pitchFamily="34" charset="-128"/>
              </a:defRPr>
            </a:lvl3pPr>
            <a:lvl4pPr marL="1590439" indent="-227206" eaLnBrk="0" hangingPunct="0">
              <a:defRPr>
                <a:solidFill>
                  <a:schemeClr val="tx1"/>
                </a:solidFill>
                <a:latin typeface="Arial" pitchFamily="34" charset="0"/>
                <a:ea typeface="MS PGothic" pitchFamily="34" charset="-128"/>
              </a:defRPr>
            </a:lvl4pPr>
            <a:lvl5pPr marL="2044850" indent="-227206" eaLnBrk="0" hangingPunct="0">
              <a:defRPr>
                <a:solidFill>
                  <a:schemeClr val="tx1"/>
                </a:solidFill>
                <a:latin typeface="Arial" pitchFamily="34" charset="0"/>
                <a:ea typeface="MS PGothic" pitchFamily="34" charset="-128"/>
              </a:defRPr>
            </a:lvl5pPr>
            <a:lvl6pPr marL="2499261" indent="-227206" eaLnBrk="0" fontAlgn="base" hangingPunct="0">
              <a:spcBef>
                <a:spcPct val="0"/>
              </a:spcBef>
              <a:spcAft>
                <a:spcPct val="0"/>
              </a:spcAft>
              <a:defRPr>
                <a:solidFill>
                  <a:schemeClr val="tx1"/>
                </a:solidFill>
                <a:latin typeface="Arial" pitchFamily="34" charset="0"/>
                <a:ea typeface="MS PGothic" pitchFamily="34" charset="-128"/>
              </a:defRPr>
            </a:lvl6pPr>
            <a:lvl7pPr marL="2953672" indent="-227206" eaLnBrk="0" fontAlgn="base" hangingPunct="0">
              <a:spcBef>
                <a:spcPct val="0"/>
              </a:spcBef>
              <a:spcAft>
                <a:spcPct val="0"/>
              </a:spcAft>
              <a:defRPr>
                <a:solidFill>
                  <a:schemeClr val="tx1"/>
                </a:solidFill>
                <a:latin typeface="Arial" pitchFamily="34" charset="0"/>
                <a:ea typeface="MS PGothic" pitchFamily="34" charset="-128"/>
              </a:defRPr>
            </a:lvl7pPr>
            <a:lvl8pPr marL="3408083" indent="-227206" eaLnBrk="0" fontAlgn="base" hangingPunct="0">
              <a:spcBef>
                <a:spcPct val="0"/>
              </a:spcBef>
              <a:spcAft>
                <a:spcPct val="0"/>
              </a:spcAft>
              <a:defRPr>
                <a:solidFill>
                  <a:schemeClr val="tx1"/>
                </a:solidFill>
                <a:latin typeface="Arial" pitchFamily="34" charset="0"/>
                <a:ea typeface="MS PGothic" pitchFamily="34" charset="-128"/>
              </a:defRPr>
            </a:lvl8pPr>
            <a:lvl9pPr marL="3862494" indent="-227206"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74514632-FD41-4007-BCA3-138DE85E0D21}" type="slidenum">
              <a:rPr lang="fr-FR" altLang="it-IT" smtClean="0">
                <a:latin typeface="Calibri" pitchFamily="34" charset="0"/>
              </a:rPr>
              <a:pPr eaLnBrk="1" hangingPunct="1"/>
              <a:t>44</a:t>
            </a:fld>
            <a:endParaRPr lang="fr-FR" altLang="it-IT" smtClean="0">
              <a:latin typeface="Calibri" pitchFamily="34" charset="0"/>
            </a:endParaRPr>
          </a:p>
        </p:txBody>
      </p:sp>
      <p:sp>
        <p:nvSpPr>
          <p:cNvPr id="43011"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38418" indent="-284007" eaLnBrk="0" hangingPunct="0">
              <a:defRPr>
                <a:solidFill>
                  <a:schemeClr val="tx1"/>
                </a:solidFill>
                <a:latin typeface="Arial" pitchFamily="34" charset="0"/>
                <a:ea typeface="MS PGothic" pitchFamily="34" charset="-128"/>
              </a:defRPr>
            </a:lvl2pPr>
            <a:lvl3pPr marL="1136028" indent="-227206" eaLnBrk="0" hangingPunct="0">
              <a:defRPr>
                <a:solidFill>
                  <a:schemeClr val="tx1"/>
                </a:solidFill>
                <a:latin typeface="Arial" pitchFamily="34" charset="0"/>
                <a:ea typeface="MS PGothic" pitchFamily="34" charset="-128"/>
              </a:defRPr>
            </a:lvl3pPr>
            <a:lvl4pPr marL="1590439" indent="-227206" eaLnBrk="0" hangingPunct="0">
              <a:defRPr>
                <a:solidFill>
                  <a:schemeClr val="tx1"/>
                </a:solidFill>
                <a:latin typeface="Arial" pitchFamily="34" charset="0"/>
                <a:ea typeface="MS PGothic" pitchFamily="34" charset="-128"/>
              </a:defRPr>
            </a:lvl4pPr>
            <a:lvl5pPr marL="2044850" indent="-227206" eaLnBrk="0" hangingPunct="0">
              <a:defRPr>
                <a:solidFill>
                  <a:schemeClr val="tx1"/>
                </a:solidFill>
                <a:latin typeface="Arial" pitchFamily="34" charset="0"/>
                <a:ea typeface="MS PGothic" pitchFamily="34" charset="-128"/>
              </a:defRPr>
            </a:lvl5pPr>
            <a:lvl6pPr marL="2499261" indent="-227206" eaLnBrk="0" fontAlgn="base" hangingPunct="0">
              <a:spcBef>
                <a:spcPct val="0"/>
              </a:spcBef>
              <a:spcAft>
                <a:spcPct val="0"/>
              </a:spcAft>
              <a:defRPr>
                <a:solidFill>
                  <a:schemeClr val="tx1"/>
                </a:solidFill>
                <a:latin typeface="Arial" pitchFamily="34" charset="0"/>
                <a:ea typeface="MS PGothic" pitchFamily="34" charset="-128"/>
              </a:defRPr>
            </a:lvl6pPr>
            <a:lvl7pPr marL="2953672" indent="-227206" eaLnBrk="0" fontAlgn="base" hangingPunct="0">
              <a:spcBef>
                <a:spcPct val="0"/>
              </a:spcBef>
              <a:spcAft>
                <a:spcPct val="0"/>
              </a:spcAft>
              <a:defRPr>
                <a:solidFill>
                  <a:schemeClr val="tx1"/>
                </a:solidFill>
                <a:latin typeface="Arial" pitchFamily="34" charset="0"/>
                <a:ea typeface="MS PGothic" pitchFamily="34" charset="-128"/>
              </a:defRPr>
            </a:lvl7pPr>
            <a:lvl8pPr marL="3408083" indent="-227206" eaLnBrk="0" fontAlgn="base" hangingPunct="0">
              <a:spcBef>
                <a:spcPct val="0"/>
              </a:spcBef>
              <a:spcAft>
                <a:spcPct val="0"/>
              </a:spcAft>
              <a:defRPr>
                <a:solidFill>
                  <a:schemeClr val="tx1"/>
                </a:solidFill>
                <a:latin typeface="Arial" pitchFamily="34" charset="0"/>
                <a:ea typeface="MS PGothic" pitchFamily="34" charset="-128"/>
              </a:defRPr>
            </a:lvl8pPr>
            <a:lvl9pPr marL="3862494" indent="-227206"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7C7228ED-E871-48BE-A335-D9417C5BC654}" type="slidenum">
              <a:rPr lang="it-IT" altLang="it-IT" smtClean="0">
                <a:solidFill>
                  <a:srgbClr val="000000"/>
                </a:solidFill>
              </a:rPr>
              <a:pPr eaLnBrk="1" hangingPunct="1"/>
              <a:t>45</a:t>
            </a:fld>
            <a:endParaRPr lang="it-IT" altLang="it-IT" smtClean="0">
              <a:solidFill>
                <a:srgbClr val="000000"/>
              </a:solidFill>
            </a:endParaRPr>
          </a:p>
        </p:txBody>
      </p:sp>
      <p:sp>
        <p:nvSpPr>
          <p:cNvPr id="41987" name="Rectangle 2"/>
          <p:cNvSpPr>
            <a:spLocks noGrp="1" noRot="1" noChangeAspect="1" noChangeArrowheads="1" noTextEdit="1"/>
          </p:cNvSpPr>
          <p:nvPr>
            <p:ph type="sldImg"/>
          </p:nvPr>
        </p:nvSpPr>
        <p:spPr bwMode="auto">
          <a:xfrm>
            <a:off x="1152525" y="687388"/>
            <a:ext cx="4568825" cy="34274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xfrm>
            <a:off x="916226" y="4342050"/>
            <a:ext cx="5025549" cy="41142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38418" indent="-284007" eaLnBrk="0" hangingPunct="0">
              <a:defRPr>
                <a:solidFill>
                  <a:schemeClr val="tx1"/>
                </a:solidFill>
                <a:latin typeface="Arial" pitchFamily="34" charset="0"/>
                <a:ea typeface="MS PGothic" pitchFamily="34" charset="-128"/>
              </a:defRPr>
            </a:lvl2pPr>
            <a:lvl3pPr marL="1136028" indent="-227206" eaLnBrk="0" hangingPunct="0">
              <a:defRPr>
                <a:solidFill>
                  <a:schemeClr val="tx1"/>
                </a:solidFill>
                <a:latin typeface="Arial" pitchFamily="34" charset="0"/>
                <a:ea typeface="MS PGothic" pitchFamily="34" charset="-128"/>
              </a:defRPr>
            </a:lvl3pPr>
            <a:lvl4pPr marL="1590439" indent="-227206" eaLnBrk="0" hangingPunct="0">
              <a:defRPr>
                <a:solidFill>
                  <a:schemeClr val="tx1"/>
                </a:solidFill>
                <a:latin typeface="Arial" pitchFamily="34" charset="0"/>
                <a:ea typeface="MS PGothic" pitchFamily="34" charset="-128"/>
              </a:defRPr>
            </a:lvl4pPr>
            <a:lvl5pPr marL="2044850" indent="-227206" eaLnBrk="0" hangingPunct="0">
              <a:defRPr>
                <a:solidFill>
                  <a:schemeClr val="tx1"/>
                </a:solidFill>
                <a:latin typeface="Arial" pitchFamily="34" charset="0"/>
                <a:ea typeface="MS PGothic" pitchFamily="34" charset="-128"/>
              </a:defRPr>
            </a:lvl5pPr>
            <a:lvl6pPr marL="2499261" indent="-227206" eaLnBrk="0" fontAlgn="base" hangingPunct="0">
              <a:spcBef>
                <a:spcPct val="0"/>
              </a:spcBef>
              <a:spcAft>
                <a:spcPct val="0"/>
              </a:spcAft>
              <a:defRPr>
                <a:solidFill>
                  <a:schemeClr val="tx1"/>
                </a:solidFill>
                <a:latin typeface="Arial" pitchFamily="34" charset="0"/>
                <a:ea typeface="MS PGothic" pitchFamily="34" charset="-128"/>
              </a:defRPr>
            </a:lvl6pPr>
            <a:lvl7pPr marL="2953672" indent="-227206" eaLnBrk="0" fontAlgn="base" hangingPunct="0">
              <a:spcBef>
                <a:spcPct val="0"/>
              </a:spcBef>
              <a:spcAft>
                <a:spcPct val="0"/>
              </a:spcAft>
              <a:defRPr>
                <a:solidFill>
                  <a:schemeClr val="tx1"/>
                </a:solidFill>
                <a:latin typeface="Arial" pitchFamily="34" charset="0"/>
                <a:ea typeface="MS PGothic" pitchFamily="34" charset="-128"/>
              </a:defRPr>
            </a:lvl7pPr>
            <a:lvl8pPr marL="3408083" indent="-227206" eaLnBrk="0" fontAlgn="base" hangingPunct="0">
              <a:spcBef>
                <a:spcPct val="0"/>
              </a:spcBef>
              <a:spcAft>
                <a:spcPct val="0"/>
              </a:spcAft>
              <a:defRPr>
                <a:solidFill>
                  <a:schemeClr val="tx1"/>
                </a:solidFill>
                <a:latin typeface="Arial" pitchFamily="34" charset="0"/>
                <a:ea typeface="MS PGothic" pitchFamily="34" charset="-128"/>
              </a:defRPr>
            </a:lvl8pPr>
            <a:lvl9pPr marL="3862494" indent="-227206"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74514632-FD41-4007-BCA3-138DE85E0D21}" type="slidenum">
              <a:rPr lang="fr-FR" altLang="it-IT" smtClean="0">
                <a:latin typeface="Calibri" pitchFamily="34" charset="0"/>
              </a:rPr>
              <a:pPr eaLnBrk="1" hangingPunct="1"/>
              <a:t>46</a:t>
            </a:fld>
            <a:endParaRPr lang="fr-FR" altLang="it-IT" smtClean="0">
              <a:latin typeface="Calibri" pitchFamily="34" charset="0"/>
            </a:endParaRPr>
          </a:p>
        </p:txBody>
      </p:sp>
      <p:sp>
        <p:nvSpPr>
          <p:cNvPr id="43011"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2F10B922-739A-4145-946B-9A63437DD2B2}" type="slidenum">
              <a:rPr lang="fr-FR" smtClean="0"/>
              <a:pPr/>
              <a:t>7</a:t>
            </a:fld>
            <a:endParaRPr lang="fr-FR" smtClean="0"/>
          </a:p>
        </p:txBody>
      </p:sp>
      <p:sp>
        <p:nvSpPr>
          <p:cNvPr id="71683" name="Rectangle 2"/>
          <p:cNvSpPr>
            <a:spLocks noGrp="1" noRot="1" noChangeAspect="1" noChangeArrowheads="1" noTextEdit="1"/>
          </p:cNvSpPr>
          <p:nvPr>
            <p:ph type="sldImg"/>
          </p:nvPr>
        </p:nvSpPr>
        <p:spPr>
          <a:xfrm>
            <a:off x="1143000" y="685800"/>
            <a:ext cx="4572000" cy="3429000"/>
          </a:xfrm>
          <a:ln/>
        </p:spPr>
      </p:sp>
      <p:sp>
        <p:nvSpPr>
          <p:cNvPr id="71684"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38418" indent="-284007" eaLnBrk="0" hangingPunct="0">
              <a:defRPr>
                <a:solidFill>
                  <a:schemeClr val="tx1"/>
                </a:solidFill>
                <a:latin typeface="Arial" pitchFamily="34" charset="0"/>
                <a:ea typeface="MS PGothic" pitchFamily="34" charset="-128"/>
              </a:defRPr>
            </a:lvl2pPr>
            <a:lvl3pPr marL="1136028" indent="-227206" eaLnBrk="0" hangingPunct="0">
              <a:defRPr>
                <a:solidFill>
                  <a:schemeClr val="tx1"/>
                </a:solidFill>
                <a:latin typeface="Arial" pitchFamily="34" charset="0"/>
                <a:ea typeface="MS PGothic" pitchFamily="34" charset="-128"/>
              </a:defRPr>
            </a:lvl3pPr>
            <a:lvl4pPr marL="1590439" indent="-227206" eaLnBrk="0" hangingPunct="0">
              <a:defRPr>
                <a:solidFill>
                  <a:schemeClr val="tx1"/>
                </a:solidFill>
                <a:latin typeface="Arial" pitchFamily="34" charset="0"/>
                <a:ea typeface="MS PGothic" pitchFamily="34" charset="-128"/>
              </a:defRPr>
            </a:lvl4pPr>
            <a:lvl5pPr marL="2044850" indent="-227206" eaLnBrk="0" hangingPunct="0">
              <a:defRPr>
                <a:solidFill>
                  <a:schemeClr val="tx1"/>
                </a:solidFill>
                <a:latin typeface="Arial" pitchFamily="34" charset="0"/>
                <a:ea typeface="MS PGothic" pitchFamily="34" charset="-128"/>
              </a:defRPr>
            </a:lvl5pPr>
            <a:lvl6pPr marL="2499261" indent="-227206" eaLnBrk="0" fontAlgn="base" hangingPunct="0">
              <a:spcBef>
                <a:spcPct val="0"/>
              </a:spcBef>
              <a:spcAft>
                <a:spcPct val="0"/>
              </a:spcAft>
              <a:defRPr>
                <a:solidFill>
                  <a:schemeClr val="tx1"/>
                </a:solidFill>
                <a:latin typeface="Arial" pitchFamily="34" charset="0"/>
                <a:ea typeface="MS PGothic" pitchFamily="34" charset="-128"/>
              </a:defRPr>
            </a:lvl6pPr>
            <a:lvl7pPr marL="2953672" indent="-227206" eaLnBrk="0" fontAlgn="base" hangingPunct="0">
              <a:spcBef>
                <a:spcPct val="0"/>
              </a:spcBef>
              <a:spcAft>
                <a:spcPct val="0"/>
              </a:spcAft>
              <a:defRPr>
                <a:solidFill>
                  <a:schemeClr val="tx1"/>
                </a:solidFill>
                <a:latin typeface="Arial" pitchFamily="34" charset="0"/>
                <a:ea typeface="MS PGothic" pitchFamily="34" charset="-128"/>
              </a:defRPr>
            </a:lvl7pPr>
            <a:lvl8pPr marL="3408083" indent="-227206" eaLnBrk="0" fontAlgn="base" hangingPunct="0">
              <a:spcBef>
                <a:spcPct val="0"/>
              </a:spcBef>
              <a:spcAft>
                <a:spcPct val="0"/>
              </a:spcAft>
              <a:defRPr>
                <a:solidFill>
                  <a:schemeClr val="tx1"/>
                </a:solidFill>
                <a:latin typeface="Arial" pitchFamily="34" charset="0"/>
                <a:ea typeface="MS PGothic" pitchFamily="34" charset="-128"/>
              </a:defRPr>
            </a:lvl8pPr>
            <a:lvl9pPr marL="3862494" indent="-227206"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74514632-FD41-4007-BCA3-138DE85E0D21}" type="slidenum">
              <a:rPr lang="fr-FR" altLang="it-IT" smtClean="0">
                <a:latin typeface="Calibri" pitchFamily="34" charset="0"/>
              </a:rPr>
              <a:pPr eaLnBrk="1" hangingPunct="1"/>
              <a:t>47</a:t>
            </a:fld>
            <a:endParaRPr lang="fr-FR" altLang="it-IT" smtClean="0">
              <a:latin typeface="Calibri" pitchFamily="34" charset="0"/>
            </a:endParaRPr>
          </a:p>
        </p:txBody>
      </p:sp>
      <p:sp>
        <p:nvSpPr>
          <p:cNvPr id="43011"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38418" indent="-284007" eaLnBrk="0" hangingPunct="0">
              <a:defRPr>
                <a:solidFill>
                  <a:schemeClr val="tx1"/>
                </a:solidFill>
                <a:latin typeface="Arial" pitchFamily="34" charset="0"/>
                <a:ea typeface="MS PGothic" pitchFamily="34" charset="-128"/>
              </a:defRPr>
            </a:lvl2pPr>
            <a:lvl3pPr marL="1136028" indent="-227206" eaLnBrk="0" hangingPunct="0">
              <a:defRPr>
                <a:solidFill>
                  <a:schemeClr val="tx1"/>
                </a:solidFill>
                <a:latin typeface="Arial" pitchFamily="34" charset="0"/>
                <a:ea typeface="MS PGothic" pitchFamily="34" charset="-128"/>
              </a:defRPr>
            </a:lvl3pPr>
            <a:lvl4pPr marL="1590439" indent="-227206" eaLnBrk="0" hangingPunct="0">
              <a:defRPr>
                <a:solidFill>
                  <a:schemeClr val="tx1"/>
                </a:solidFill>
                <a:latin typeface="Arial" pitchFamily="34" charset="0"/>
                <a:ea typeface="MS PGothic" pitchFamily="34" charset="-128"/>
              </a:defRPr>
            </a:lvl4pPr>
            <a:lvl5pPr marL="2044850" indent="-227206" eaLnBrk="0" hangingPunct="0">
              <a:defRPr>
                <a:solidFill>
                  <a:schemeClr val="tx1"/>
                </a:solidFill>
                <a:latin typeface="Arial" pitchFamily="34" charset="0"/>
                <a:ea typeface="MS PGothic" pitchFamily="34" charset="-128"/>
              </a:defRPr>
            </a:lvl5pPr>
            <a:lvl6pPr marL="2499261" indent="-227206" eaLnBrk="0" fontAlgn="base" hangingPunct="0">
              <a:spcBef>
                <a:spcPct val="0"/>
              </a:spcBef>
              <a:spcAft>
                <a:spcPct val="0"/>
              </a:spcAft>
              <a:defRPr>
                <a:solidFill>
                  <a:schemeClr val="tx1"/>
                </a:solidFill>
                <a:latin typeface="Arial" pitchFamily="34" charset="0"/>
                <a:ea typeface="MS PGothic" pitchFamily="34" charset="-128"/>
              </a:defRPr>
            </a:lvl6pPr>
            <a:lvl7pPr marL="2953672" indent="-227206" eaLnBrk="0" fontAlgn="base" hangingPunct="0">
              <a:spcBef>
                <a:spcPct val="0"/>
              </a:spcBef>
              <a:spcAft>
                <a:spcPct val="0"/>
              </a:spcAft>
              <a:defRPr>
                <a:solidFill>
                  <a:schemeClr val="tx1"/>
                </a:solidFill>
                <a:latin typeface="Arial" pitchFamily="34" charset="0"/>
                <a:ea typeface="MS PGothic" pitchFamily="34" charset="-128"/>
              </a:defRPr>
            </a:lvl7pPr>
            <a:lvl8pPr marL="3408083" indent="-227206" eaLnBrk="0" fontAlgn="base" hangingPunct="0">
              <a:spcBef>
                <a:spcPct val="0"/>
              </a:spcBef>
              <a:spcAft>
                <a:spcPct val="0"/>
              </a:spcAft>
              <a:defRPr>
                <a:solidFill>
                  <a:schemeClr val="tx1"/>
                </a:solidFill>
                <a:latin typeface="Arial" pitchFamily="34" charset="0"/>
                <a:ea typeface="MS PGothic" pitchFamily="34" charset="-128"/>
              </a:defRPr>
            </a:lvl8pPr>
            <a:lvl9pPr marL="3862494" indent="-227206"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74514632-FD41-4007-BCA3-138DE85E0D21}" type="slidenum">
              <a:rPr lang="fr-FR" altLang="it-IT" smtClean="0">
                <a:latin typeface="Calibri" pitchFamily="34" charset="0"/>
              </a:rPr>
              <a:pPr eaLnBrk="1" hangingPunct="1"/>
              <a:t>48</a:t>
            </a:fld>
            <a:endParaRPr lang="fr-FR" altLang="it-IT" smtClean="0">
              <a:latin typeface="Calibri" pitchFamily="34" charset="0"/>
            </a:endParaRPr>
          </a:p>
        </p:txBody>
      </p:sp>
      <p:sp>
        <p:nvSpPr>
          <p:cNvPr id="43011"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38418" indent="-284007" eaLnBrk="0" hangingPunct="0">
              <a:defRPr>
                <a:solidFill>
                  <a:schemeClr val="tx1"/>
                </a:solidFill>
                <a:latin typeface="Arial" pitchFamily="34" charset="0"/>
                <a:ea typeface="MS PGothic" pitchFamily="34" charset="-128"/>
              </a:defRPr>
            </a:lvl2pPr>
            <a:lvl3pPr marL="1136028" indent="-227206" eaLnBrk="0" hangingPunct="0">
              <a:defRPr>
                <a:solidFill>
                  <a:schemeClr val="tx1"/>
                </a:solidFill>
                <a:latin typeface="Arial" pitchFamily="34" charset="0"/>
                <a:ea typeface="MS PGothic" pitchFamily="34" charset="-128"/>
              </a:defRPr>
            </a:lvl3pPr>
            <a:lvl4pPr marL="1590439" indent="-227206" eaLnBrk="0" hangingPunct="0">
              <a:defRPr>
                <a:solidFill>
                  <a:schemeClr val="tx1"/>
                </a:solidFill>
                <a:latin typeface="Arial" pitchFamily="34" charset="0"/>
                <a:ea typeface="MS PGothic" pitchFamily="34" charset="-128"/>
              </a:defRPr>
            </a:lvl4pPr>
            <a:lvl5pPr marL="2044850" indent="-227206" eaLnBrk="0" hangingPunct="0">
              <a:defRPr>
                <a:solidFill>
                  <a:schemeClr val="tx1"/>
                </a:solidFill>
                <a:latin typeface="Arial" pitchFamily="34" charset="0"/>
                <a:ea typeface="MS PGothic" pitchFamily="34" charset="-128"/>
              </a:defRPr>
            </a:lvl5pPr>
            <a:lvl6pPr marL="2499261" indent="-227206" eaLnBrk="0" fontAlgn="base" hangingPunct="0">
              <a:spcBef>
                <a:spcPct val="0"/>
              </a:spcBef>
              <a:spcAft>
                <a:spcPct val="0"/>
              </a:spcAft>
              <a:defRPr>
                <a:solidFill>
                  <a:schemeClr val="tx1"/>
                </a:solidFill>
                <a:latin typeface="Arial" pitchFamily="34" charset="0"/>
                <a:ea typeface="MS PGothic" pitchFamily="34" charset="-128"/>
              </a:defRPr>
            </a:lvl6pPr>
            <a:lvl7pPr marL="2953672" indent="-227206" eaLnBrk="0" fontAlgn="base" hangingPunct="0">
              <a:spcBef>
                <a:spcPct val="0"/>
              </a:spcBef>
              <a:spcAft>
                <a:spcPct val="0"/>
              </a:spcAft>
              <a:defRPr>
                <a:solidFill>
                  <a:schemeClr val="tx1"/>
                </a:solidFill>
                <a:latin typeface="Arial" pitchFamily="34" charset="0"/>
                <a:ea typeface="MS PGothic" pitchFamily="34" charset="-128"/>
              </a:defRPr>
            </a:lvl7pPr>
            <a:lvl8pPr marL="3408083" indent="-227206" eaLnBrk="0" fontAlgn="base" hangingPunct="0">
              <a:spcBef>
                <a:spcPct val="0"/>
              </a:spcBef>
              <a:spcAft>
                <a:spcPct val="0"/>
              </a:spcAft>
              <a:defRPr>
                <a:solidFill>
                  <a:schemeClr val="tx1"/>
                </a:solidFill>
                <a:latin typeface="Arial" pitchFamily="34" charset="0"/>
                <a:ea typeface="MS PGothic" pitchFamily="34" charset="-128"/>
              </a:defRPr>
            </a:lvl8pPr>
            <a:lvl9pPr marL="3862494" indent="-227206"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74514632-FD41-4007-BCA3-138DE85E0D21}" type="slidenum">
              <a:rPr lang="fr-FR" altLang="it-IT" smtClean="0">
                <a:latin typeface="Calibri" pitchFamily="34" charset="0"/>
              </a:rPr>
              <a:pPr eaLnBrk="1" hangingPunct="1"/>
              <a:t>49</a:t>
            </a:fld>
            <a:endParaRPr lang="fr-FR" altLang="it-IT" smtClean="0">
              <a:latin typeface="Calibri" pitchFamily="34" charset="0"/>
            </a:endParaRPr>
          </a:p>
        </p:txBody>
      </p:sp>
      <p:sp>
        <p:nvSpPr>
          <p:cNvPr id="43011"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38418" indent="-284007" eaLnBrk="0" hangingPunct="0">
              <a:defRPr>
                <a:solidFill>
                  <a:schemeClr val="tx1"/>
                </a:solidFill>
                <a:latin typeface="Arial" pitchFamily="34" charset="0"/>
                <a:ea typeface="MS PGothic" pitchFamily="34" charset="-128"/>
              </a:defRPr>
            </a:lvl2pPr>
            <a:lvl3pPr marL="1136028" indent="-227206" eaLnBrk="0" hangingPunct="0">
              <a:defRPr>
                <a:solidFill>
                  <a:schemeClr val="tx1"/>
                </a:solidFill>
                <a:latin typeface="Arial" pitchFamily="34" charset="0"/>
                <a:ea typeface="MS PGothic" pitchFamily="34" charset="-128"/>
              </a:defRPr>
            </a:lvl3pPr>
            <a:lvl4pPr marL="1590439" indent="-227206" eaLnBrk="0" hangingPunct="0">
              <a:defRPr>
                <a:solidFill>
                  <a:schemeClr val="tx1"/>
                </a:solidFill>
                <a:latin typeface="Arial" pitchFamily="34" charset="0"/>
                <a:ea typeface="MS PGothic" pitchFamily="34" charset="-128"/>
              </a:defRPr>
            </a:lvl4pPr>
            <a:lvl5pPr marL="2044850" indent="-227206" eaLnBrk="0" hangingPunct="0">
              <a:defRPr>
                <a:solidFill>
                  <a:schemeClr val="tx1"/>
                </a:solidFill>
                <a:latin typeface="Arial" pitchFamily="34" charset="0"/>
                <a:ea typeface="MS PGothic" pitchFamily="34" charset="-128"/>
              </a:defRPr>
            </a:lvl5pPr>
            <a:lvl6pPr marL="2499261" indent="-227206" eaLnBrk="0" fontAlgn="base" hangingPunct="0">
              <a:spcBef>
                <a:spcPct val="0"/>
              </a:spcBef>
              <a:spcAft>
                <a:spcPct val="0"/>
              </a:spcAft>
              <a:defRPr>
                <a:solidFill>
                  <a:schemeClr val="tx1"/>
                </a:solidFill>
                <a:latin typeface="Arial" pitchFamily="34" charset="0"/>
                <a:ea typeface="MS PGothic" pitchFamily="34" charset="-128"/>
              </a:defRPr>
            </a:lvl6pPr>
            <a:lvl7pPr marL="2953672" indent="-227206" eaLnBrk="0" fontAlgn="base" hangingPunct="0">
              <a:spcBef>
                <a:spcPct val="0"/>
              </a:spcBef>
              <a:spcAft>
                <a:spcPct val="0"/>
              </a:spcAft>
              <a:defRPr>
                <a:solidFill>
                  <a:schemeClr val="tx1"/>
                </a:solidFill>
                <a:latin typeface="Arial" pitchFamily="34" charset="0"/>
                <a:ea typeface="MS PGothic" pitchFamily="34" charset="-128"/>
              </a:defRPr>
            </a:lvl7pPr>
            <a:lvl8pPr marL="3408083" indent="-227206" eaLnBrk="0" fontAlgn="base" hangingPunct="0">
              <a:spcBef>
                <a:spcPct val="0"/>
              </a:spcBef>
              <a:spcAft>
                <a:spcPct val="0"/>
              </a:spcAft>
              <a:defRPr>
                <a:solidFill>
                  <a:schemeClr val="tx1"/>
                </a:solidFill>
                <a:latin typeface="Arial" pitchFamily="34" charset="0"/>
                <a:ea typeface="MS PGothic" pitchFamily="34" charset="-128"/>
              </a:defRPr>
            </a:lvl8pPr>
            <a:lvl9pPr marL="3862494" indent="-227206"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74514632-FD41-4007-BCA3-138DE85E0D21}" type="slidenum">
              <a:rPr lang="fr-FR" altLang="it-IT" smtClean="0">
                <a:latin typeface="Calibri" pitchFamily="34" charset="0"/>
              </a:rPr>
              <a:pPr eaLnBrk="1" hangingPunct="1"/>
              <a:t>50</a:t>
            </a:fld>
            <a:endParaRPr lang="fr-FR" altLang="it-IT" smtClean="0">
              <a:latin typeface="Calibri" pitchFamily="34" charset="0"/>
            </a:endParaRPr>
          </a:p>
        </p:txBody>
      </p:sp>
      <p:sp>
        <p:nvSpPr>
          <p:cNvPr id="43011"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41F2F37-6318-D44E-9794-99AAA838E9E6}" type="slidenum">
              <a:rPr lang="fr-FR"/>
              <a:pPr eaLnBrk="1" hangingPunct="1"/>
              <a:t>82</a:t>
            </a:fld>
            <a:endParaRPr lang="fr-FR"/>
          </a:p>
        </p:txBody>
      </p:sp>
      <p:sp>
        <p:nvSpPr>
          <p:cNvPr id="19459" name="Rectangle 2"/>
          <p:cNvSpPr>
            <a:spLocks noGrp="1" noRot="1" noChangeAspect="1" noChangeArrowheads="1" noTextEdit="1"/>
          </p:cNvSpPr>
          <p:nvPr>
            <p:ph type="sldImg"/>
          </p:nvPr>
        </p:nvSpPr>
        <p:spPr>
          <a:xfrm>
            <a:off x="1143000" y="684213"/>
            <a:ext cx="4573588" cy="3430587"/>
          </a:xfrm>
          <a:ln/>
        </p:spPr>
      </p:sp>
      <p:sp>
        <p:nvSpPr>
          <p:cNvPr id="19460" name="Rectangle 3"/>
          <p:cNvSpPr>
            <a:spLocks noGrp="1" noChangeArrowheads="1"/>
          </p:cNvSpPr>
          <p:nvPr>
            <p:ph type="body" idx="1"/>
          </p:nvPr>
        </p:nvSpPr>
        <p:spPr>
          <a:xfrm>
            <a:off x="914400" y="4343700"/>
            <a:ext cx="5029200" cy="41154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41F2F37-6318-D44E-9794-99AAA838E9E6}" type="slidenum">
              <a:rPr lang="fr-FR"/>
              <a:pPr eaLnBrk="1" hangingPunct="1"/>
              <a:t>83</a:t>
            </a:fld>
            <a:endParaRPr lang="fr-FR"/>
          </a:p>
        </p:txBody>
      </p:sp>
      <p:sp>
        <p:nvSpPr>
          <p:cNvPr id="19459" name="Rectangle 2"/>
          <p:cNvSpPr>
            <a:spLocks noGrp="1" noRot="1" noChangeAspect="1" noChangeArrowheads="1" noTextEdit="1"/>
          </p:cNvSpPr>
          <p:nvPr>
            <p:ph type="sldImg"/>
          </p:nvPr>
        </p:nvSpPr>
        <p:spPr>
          <a:xfrm>
            <a:off x="1143000" y="684213"/>
            <a:ext cx="4573588" cy="3430587"/>
          </a:xfrm>
          <a:ln/>
        </p:spPr>
      </p:sp>
      <p:sp>
        <p:nvSpPr>
          <p:cNvPr id="19460" name="Rectangle 3"/>
          <p:cNvSpPr>
            <a:spLocks noGrp="1" noChangeArrowheads="1"/>
          </p:cNvSpPr>
          <p:nvPr>
            <p:ph type="body" idx="1"/>
          </p:nvPr>
        </p:nvSpPr>
        <p:spPr>
          <a:xfrm>
            <a:off x="914400" y="4343700"/>
            <a:ext cx="5029200" cy="41154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41F2F37-6318-D44E-9794-99AAA838E9E6}" type="slidenum">
              <a:rPr lang="fr-FR"/>
              <a:pPr eaLnBrk="1" hangingPunct="1"/>
              <a:t>84</a:t>
            </a:fld>
            <a:endParaRPr lang="fr-FR"/>
          </a:p>
        </p:txBody>
      </p:sp>
      <p:sp>
        <p:nvSpPr>
          <p:cNvPr id="19459" name="Rectangle 2"/>
          <p:cNvSpPr>
            <a:spLocks noGrp="1" noRot="1" noChangeAspect="1" noChangeArrowheads="1" noTextEdit="1"/>
          </p:cNvSpPr>
          <p:nvPr>
            <p:ph type="sldImg"/>
          </p:nvPr>
        </p:nvSpPr>
        <p:spPr>
          <a:xfrm>
            <a:off x="1143000" y="684213"/>
            <a:ext cx="4573588" cy="3430587"/>
          </a:xfrm>
          <a:ln/>
        </p:spPr>
      </p:sp>
      <p:sp>
        <p:nvSpPr>
          <p:cNvPr id="19460" name="Rectangle 3"/>
          <p:cNvSpPr>
            <a:spLocks noGrp="1" noChangeArrowheads="1"/>
          </p:cNvSpPr>
          <p:nvPr>
            <p:ph type="body" idx="1"/>
          </p:nvPr>
        </p:nvSpPr>
        <p:spPr>
          <a:xfrm>
            <a:off x="914400" y="4343700"/>
            <a:ext cx="5029200" cy="41154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e l'image des diapositives 1"/>
          <p:cNvSpPr>
            <a:spLocks noGrp="1" noRot="1" noChangeAspect="1" noTextEdit="1"/>
          </p:cNvSpPr>
          <p:nvPr>
            <p:ph type="sldImg"/>
          </p:nvPr>
        </p:nvSpPr>
        <p:spPr>
          <a:xfrm>
            <a:off x="1143000" y="685800"/>
            <a:ext cx="4572000" cy="3429000"/>
          </a:xfrm>
          <a:ln/>
        </p:spPr>
      </p:sp>
      <p:sp>
        <p:nvSpPr>
          <p:cNvPr id="2048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p>
        </p:txBody>
      </p:sp>
      <p:sp>
        <p:nvSpPr>
          <p:cNvPr id="20484"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186C85B-6977-084C-93B5-20B47DAB8D4B}" type="slidenum">
              <a:rPr lang="fr-FR">
                <a:latin typeface="Tahoma" charset="0"/>
              </a:rPr>
              <a:pPr eaLnBrk="1" hangingPunct="1"/>
              <a:t>86</a:t>
            </a:fld>
            <a:endParaRPr lang="fr-FR">
              <a:latin typeface="Tahoma"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100</a:t>
            </a:fld>
            <a:endParaRPr lang="fr-FR"/>
          </a:p>
        </p:txBody>
      </p:sp>
    </p:spTree>
    <p:extLst>
      <p:ext uri="{BB962C8B-B14F-4D97-AF65-F5344CB8AC3E}">
        <p14:creationId xmlns:p14="http://schemas.microsoft.com/office/powerpoint/2010/main" val="438152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104</a:t>
            </a:fld>
            <a:endParaRPr lang="fr-FR"/>
          </a:p>
        </p:txBody>
      </p:sp>
    </p:spTree>
    <p:extLst>
      <p:ext uri="{BB962C8B-B14F-4D97-AF65-F5344CB8AC3E}">
        <p14:creationId xmlns:p14="http://schemas.microsoft.com/office/powerpoint/2010/main" val="2294311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04D9C4E4-D2CD-4241-9BD1-F84056D8B169}" type="slidenum">
              <a:rPr lang="fr-FR" smtClean="0"/>
              <a:pPr/>
              <a:t>8</a:t>
            </a:fld>
            <a:endParaRPr lang="fr-FR" smtClean="0"/>
          </a:p>
        </p:txBody>
      </p:sp>
      <p:sp>
        <p:nvSpPr>
          <p:cNvPr id="72707" name="Rectangle 2"/>
          <p:cNvSpPr>
            <a:spLocks noGrp="1" noRot="1" noChangeAspect="1" noTextEdit="1"/>
          </p:cNvSpPr>
          <p:nvPr>
            <p:ph type="sldImg"/>
          </p:nvPr>
        </p:nvSpPr>
        <p:spPr>
          <a:xfrm>
            <a:off x="1143000" y="685800"/>
            <a:ext cx="4572000" cy="3429000"/>
          </a:xfrm>
          <a:ln/>
        </p:spPr>
      </p:sp>
      <p:sp>
        <p:nvSpPr>
          <p:cNvPr id="72708" name="Rectangle 3"/>
          <p:cNvSpPr>
            <a:spLocks noGrp="1"/>
          </p:cNvSpPr>
          <p:nvPr>
            <p:ph type="body" idx="1"/>
          </p:nvPr>
        </p:nvSpPr>
        <p:spPr>
          <a:noFill/>
          <a:ln/>
        </p:spPr>
        <p:txBody>
          <a:bodyPr/>
          <a:lstStyle/>
          <a:p>
            <a:pPr eaLnBrk="1" hangingPunct="1"/>
            <a:endParaRPr lang="fr-F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108</a:t>
            </a:fld>
            <a:endParaRPr lang="fr-FR"/>
          </a:p>
        </p:txBody>
      </p:sp>
    </p:spTree>
    <p:extLst>
      <p:ext uri="{BB962C8B-B14F-4D97-AF65-F5344CB8AC3E}">
        <p14:creationId xmlns:p14="http://schemas.microsoft.com/office/powerpoint/2010/main" val="23976842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115</a:t>
            </a:fld>
            <a:endParaRPr lang="fr-FR"/>
          </a:p>
        </p:txBody>
      </p:sp>
    </p:spTree>
    <p:extLst>
      <p:ext uri="{BB962C8B-B14F-4D97-AF65-F5344CB8AC3E}">
        <p14:creationId xmlns:p14="http://schemas.microsoft.com/office/powerpoint/2010/main" val="27715534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116</a:t>
            </a:fld>
            <a:endParaRPr lang="fr-FR"/>
          </a:p>
        </p:txBody>
      </p:sp>
    </p:spTree>
    <p:extLst>
      <p:ext uri="{BB962C8B-B14F-4D97-AF65-F5344CB8AC3E}">
        <p14:creationId xmlns:p14="http://schemas.microsoft.com/office/powerpoint/2010/main" val="16010265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fr-FR">
              <a:latin typeface="Calibri" charset="0"/>
              <a:ea typeface="MS PGothic" charset="0"/>
            </a:endParaRPr>
          </a:p>
        </p:txBody>
      </p:sp>
      <p:sp>
        <p:nvSpPr>
          <p:cNvPr id="2765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fld id="{CC9E592B-3F12-9446-B3EB-A9F4901DA3F7}" type="slidenum">
              <a:rPr lang="fr-FR">
                <a:cs typeface="Arial" charset="0"/>
              </a:rPr>
              <a:pPr eaLnBrk="1" hangingPunct="1"/>
              <a:t>125</a:t>
            </a:fld>
            <a:endParaRPr lang="fr-FR">
              <a:cs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smtClean="0"/>
              <a:t>J’AI CIBLÉ PARMI TOUTES</a:t>
            </a:r>
            <a:r>
              <a:rPr lang="fr-FR" baseline="0" dirty="0" smtClean="0"/>
              <a:t> LES PATHOLOGIES QUE NOUS VOYONS: RHUMATOLOGIE, CARDIOVASCULAIRE, NEUROLOGIE QUI SONT LES PLUS IMPORTANTES AVEC LA PSYCHIATRIE ET LA NEUROLOGIE</a:t>
            </a:r>
          </a:p>
          <a:p>
            <a:endParaRPr lang="fr-FR" baseline="0" dirty="0" smtClean="0"/>
          </a:p>
          <a:p>
            <a:r>
              <a:rPr lang="fr-FR" baseline="0" smtClean="0"/>
              <a:t>NOUS N’AVONS PAS CIBLÉ LES PATHOLOGIES SUR LE BURN OUT CAR NOUS N’AVONS PAS D’ETUDE PRÉCISE DANS CE DOMAINE</a:t>
            </a:r>
            <a:endParaRPr lang="fr-FR"/>
          </a:p>
        </p:txBody>
      </p:sp>
      <p:sp>
        <p:nvSpPr>
          <p:cNvPr id="4" name="Espace réservé du numéro de diapositive 3"/>
          <p:cNvSpPr>
            <a:spLocks noGrp="1"/>
          </p:cNvSpPr>
          <p:nvPr>
            <p:ph type="sldNum" sz="quarter" idx="10"/>
          </p:nvPr>
        </p:nvSpPr>
        <p:spPr/>
        <p:txBody>
          <a:bodyPr/>
          <a:lstStyle/>
          <a:p>
            <a:fld id="{73C09F2B-DCD2-4D42-9696-6F4775592A2A}" type="slidenum">
              <a:rPr lang="fr-FR" smtClean="0"/>
              <a:t>145</a:t>
            </a:fld>
            <a:endParaRPr lang="fr-FR"/>
          </a:p>
        </p:txBody>
      </p:sp>
    </p:spTree>
    <p:extLst>
      <p:ext uri="{BB962C8B-B14F-4D97-AF65-F5344CB8AC3E}">
        <p14:creationId xmlns:p14="http://schemas.microsoft.com/office/powerpoint/2010/main" val="164466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smtClean="0"/>
              <a:t>J’AI CIBLÉ PARMI TOUTES</a:t>
            </a:r>
            <a:r>
              <a:rPr lang="fr-FR" baseline="0" dirty="0" smtClean="0"/>
              <a:t> LES PATHOLOGIES QUE NOUS VOYONS: RHUMATOLOGIE, CARDIOVASCULAIRE, NEUROLOGIE QUI SONT LES PLUS IMPORTANTES AVEC LA PSYCHIATRIE ET LA NEUROLOGIE</a:t>
            </a:r>
          </a:p>
          <a:p>
            <a:endParaRPr lang="fr-FR" baseline="0" dirty="0" smtClean="0"/>
          </a:p>
          <a:p>
            <a:r>
              <a:rPr lang="fr-FR" baseline="0" smtClean="0"/>
              <a:t>NOUS N’AVONS PAS CIBLÉ LES PATHOLOGIES SUR LE BURN OUT CAR NOUS N’AVONS PAS D’ETUDE PRÉCISE DANS CE DOMAINE</a:t>
            </a:r>
            <a:endParaRPr lang="fr-FR"/>
          </a:p>
        </p:txBody>
      </p:sp>
      <p:sp>
        <p:nvSpPr>
          <p:cNvPr id="4" name="Espace réservé du numéro de diapositive 3"/>
          <p:cNvSpPr>
            <a:spLocks noGrp="1"/>
          </p:cNvSpPr>
          <p:nvPr>
            <p:ph type="sldNum" sz="quarter" idx="10"/>
          </p:nvPr>
        </p:nvSpPr>
        <p:spPr/>
        <p:txBody>
          <a:bodyPr/>
          <a:lstStyle/>
          <a:p>
            <a:fld id="{73C09F2B-DCD2-4D42-9696-6F4775592A2A}" type="slidenum">
              <a:rPr lang="fr-FR" smtClean="0"/>
              <a:t>146</a:t>
            </a:fld>
            <a:endParaRPr lang="fr-FR"/>
          </a:p>
        </p:txBody>
      </p:sp>
    </p:spTree>
    <p:extLst>
      <p:ext uri="{BB962C8B-B14F-4D97-AF65-F5344CB8AC3E}">
        <p14:creationId xmlns:p14="http://schemas.microsoft.com/office/powerpoint/2010/main" val="164466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178</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179</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180</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181</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CFB7897A-D379-4BE8-BBD1-3A31450AC947}" type="slidenum">
              <a:rPr lang="fr-FR" smtClean="0"/>
              <a:pPr/>
              <a:t>23</a:t>
            </a:fld>
            <a:endParaRPr lang="fr-FR" smtClean="0"/>
          </a:p>
        </p:txBody>
      </p:sp>
      <p:sp>
        <p:nvSpPr>
          <p:cNvPr id="79875" name="Rectangle 2"/>
          <p:cNvSpPr>
            <a:spLocks noGrp="1" noRot="1" noChangeAspect="1" noTextEdit="1"/>
          </p:cNvSpPr>
          <p:nvPr>
            <p:ph type="sldImg"/>
          </p:nvPr>
        </p:nvSpPr>
        <p:spPr>
          <a:xfrm>
            <a:off x="1143000" y="685800"/>
            <a:ext cx="4572000" cy="3429000"/>
          </a:xfrm>
          <a:ln/>
        </p:spPr>
      </p:sp>
      <p:sp>
        <p:nvSpPr>
          <p:cNvPr id="79876" name="Rectangle 3"/>
          <p:cNvSpPr>
            <a:spLocks noGrp="1"/>
          </p:cNvSpPr>
          <p:nvPr>
            <p:ph type="body" idx="1"/>
          </p:nvPr>
        </p:nvSpPr>
        <p:spPr>
          <a:noFill/>
          <a:ln/>
        </p:spPr>
        <p:txBody>
          <a:bodyPr/>
          <a:lstStyle/>
          <a:p>
            <a:pPr eaLnBrk="1" hangingPunct="1"/>
            <a:endParaRPr lang="fr-FR"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182</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183</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184</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solidFill>
                  <a:prstClr val="black"/>
                </a:solidFill>
              </a:rPr>
              <a:pPr/>
              <a:t>186</a:t>
            </a:fld>
            <a:endParaRPr lang="fr-FR">
              <a:solidFill>
                <a:prstClr val="black"/>
              </a:solidFill>
            </a:endParaRPr>
          </a:p>
        </p:txBody>
      </p:sp>
    </p:spTree>
    <p:extLst>
      <p:ext uri="{BB962C8B-B14F-4D97-AF65-F5344CB8AC3E}">
        <p14:creationId xmlns:p14="http://schemas.microsoft.com/office/powerpoint/2010/main" val="18435893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solidFill>
                  <a:prstClr val="black"/>
                </a:solidFill>
              </a:rPr>
              <a:pPr/>
              <a:t>187</a:t>
            </a:fld>
            <a:endParaRPr lang="fr-FR">
              <a:solidFill>
                <a:prstClr val="black"/>
              </a:solidFill>
            </a:endParaRPr>
          </a:p>
        </p:txBody>
      </p:sp>
    </p:spTree>
    <p:extLst>
      <p:ext uri="{BB962C8B-B14F-4D97-AF65-F5344CB8AC3E}">
        <p14:creationId xmlns:p14="http://schemas.microsoft.com/office/powerpoint/2010/main" val="23234456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solidFill>
                  <a:prstClr val="black"/>
                </a:solidFill>
              </a:rPr>
              <a:pPr/>
              <a:t>190</a:t>
            </a:fld>
            <a:endParaRPr lang="fr-FR">
              <a:solidFill>
                <a:prstClr val="black"/>
              </a:solidFill>
            </a:endParaRPr>
          </a:p>
        </p:txBody>
      </p:sp>
    </p:spTree>
    <p:extLst>
      <p:ext uri="{BB962C8B-B14F-4D97-AF65-F5344CB8AC3E}">
        <p14:creationId xmlns:p14="http://schemas.microsoft.com/office/powerpoint/2010/main" val="25164561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solidFill>
                  <a:prstClr val="black"/>
                </a:solidFill>
              </a:rPr>
              <a:pPr/>
              <a:t>191</a:t>
            </a:fld>
            <a:endParaRPr lang="fr-FR">
              <a:solidFill>
                <a:prstClr val="black"/>
              </a:solidFill>
            </a:endParaRPr>
          </a:p>
        </p:txBody>
      </p:sp>
    </p:spTree>
    <p:extLst>
      <p:ext uri="{BB962C8B-B14F-4D97-AF65-F5344CB8AC3E}">
        <p14:creationId xmlns:p14="http://schemas.microsoft.com/office/powerpoint/2010/main" val="8725913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solidFill>
                  <a:prstClr val="black"/>
                </a:solidFill>
              </a:rPr>
              <a:pPr/>
              <a:t>192</a:t>
            </a:fld>
            <a:endParaRPr lang="fr-FR">
              <a:solidFill>
                <a:prstClr val="black"/>
              </a:solidFill>
            </a:endParaRPr>
          </a:p>
        </p:txBody>
      </p:sp>
    </p:spTree>
    <p:extLst>
      <p:ext uri="{BB962C8B-B14F-4D97-AF65-F5344CB8AC3E}">
        <p14:creationId xmlns:p14="http://schemas.microsoft.com/office/powerpoint/2010/main" val="20730517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solidFill>
                  <a:prstClr val="black"/>
                </a:solidFill>
              </a:rPr>
              <a:pPr/>
              <a:t>193</a:t>
            </a:fld>
            <a:endParaRPr lang="fr-FR">
              <a:solidFill>
                <a:prstClr val="black"/>
              </a:solidFill>
            </a:endParaRPr>
          </a:p>
        </p:txBody>
      </p:sp>
    </p:spTree>
    <p:extLst>
      <p:ext uri="{BB962C8B-B14F-4D97-AF65-F5344CB8AC3E}">
        <p14:creationId xmlns:p14="http://schemas.microsoft.com/office/powerpoint/2010/main" val="12364614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solidFill>
                  <a:prstClr val="black"/>
                </a:solidFill>
              </a:rPr>
              <a:pPr/>
              <a:t>194</a:t>
            </a:fld>
            <a:endParaRPr lang="fr-FR">
              <a:solidFill>
                <a:prstClr val="black"/>
              </a:solidFill>
            </a:endParaRPr>
          </a:p>
        </p:txBody>
      </p:sp>
    </p:spTree>
    <p:extLst>
      <p:ext uri="{BB962C8B-B14F-4D97-AF65-F5344CB8AC3E}">
        <p14:creationId xmlns:p14="http://schemas.microsoft.com/office/powerpoint/2010/main" val="4055288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3FE1D10B-BA57-430E-AD0C-659774C21804}" type="slidenum">
              <a:rPr lang="fr-FR" smtClean="0"/>
              <a:pPr/>
              <a:t>24</a:t>
            </a:fld>
            <a:endParaRPr lang="fr-FR" smtClean="0"/>
          </a:p>
        </p:txBody>
      </p:sp>
      <p:sp>
        <p:nvSpPr>
          <p:cNvPr id="80899" name="Rectangle 2"/>
          <p:cNvSpPr>
            <a:spLocks noGrp="1" noRot="1" noChangeAspect="1" noTextEdit="1"/>
          </p:cNvSpPr>
          <p:nvPr>
            <p:ph type="sldImg"/>
          </p:nvPr>
        </p:nvSpPr>
        <p:spPr>
          <a:xfrm>
            <a:off x="1143000" y="685800"/>
            <a:ext cx="4572000" cy="3429000"/>
          </a:xfrm>
          <a:ln/>
        </p:spPr>
      </p:sp>
      <p:sp>
        <p:nvSpPr>
          <p:cNvPr id="80900" name="Rectangle 3"/>
          <p:cNvSpPr>
            <a:spLocks noGrp="1"/>
          </p:cNvSpPr>
          <p:nvPr>
            <p:ph type="body" idx="1"/>
          </p:nvPr>
        </p:nvSpPr>
        <p:spPr>
          <a:noFill/>
          <a:ln/>
        </p:spPr>
        <p:txBody>
          <a:bodyPr/>
          <a:lstStyle/>
          <a:p>
            <a:pPr eaLnBrk="1" hangingPunct="1"/>
            <a:endParaRPr lang="fr-FR"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195</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196</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197</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198</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199</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200</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201</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202</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203</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204</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8D914581-4EE0-476D-8369-A216999D7860}" type="slidenum">
              <a:rPr lang="fr-FR" smtClean="0"/>
              <a:pPr/>
              <a:t>27</a:t>
            </a:fld>
            <a:endParaRPr lang="fr-FR" smtClean="0"/>
          </a:p>
        </p:txBody>
      </p:sp>
      <p:sp>
        <p:nvSpPr>
          <p:cNvPr id="81923" name="Espace réservé de l'image des diapositives 1"/>
          <p:cNvSpPr>
            <a:spLocks noGrp="1" noRot="1" noChangeAspect="1" noTextEdit="1"/>
          </p:cNvSpPr>
          <p:nvPr>
            <p:ph type="sldImg"/>
          </p:nvPr>
        </p:nvSpPr>
        <p:spPr>
          <a:xfrm>
            <a:off x="1143000" y="685800"/>
            <a:ext cx="4572000" cy="3429000"/>
          </a:xfrm>
          <a:ln/>
        </p:spPr>
      </p:sp>
      <p:sp>
        <p:nvSpPr>
          <p:cNvPr id="81924" name="Espace réservé des commentaires 2"/>
          <p:cNvSpPr>
            <a:spLocks noGrp="1"/>
          </p:cNvSpPr>
          <p:nvPr>
            <p:ph type="body" idx="1"/>
          </p:nvPr>
        </p:nvSpPr>
        <p:spPr>
          <a:noFill/>
          <a:ln/>
        </p:spPr>
        <p:txBody>
          <a:bodyPr/>
          <a:lstStyle/>
          <a:p>
            <a:pPr eaLnBrk="1" hangingPunct="1">
              <a:spcBef>
                <a:spcPct val="0"/>
              </a:spcBef>
            </a:pPr>
            <a:r>
              <a:rPr lang="fr-FR" smtClean="0"/>
              <a:t>Dèf du burnout selon Maslach</a:t>
            </a:r>
          </a:p>
        </p:txBody>
      </p:sp>
      <p:sp>
        <p:nvSpPr>
          <p:cNvPr id="81925" name="Espace réservé du numéro de diapositive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D8FB356-669E-460A-87B2-D95E932C8549}" type="slidenum">
              <a:rPr lang="fr-FR" sz="1200">
                <a:latin typeface="Calibri" pitchFamily="34" charset="0"/>
              </a:rPr>
              <a:pPr algn="r"/>
              <a:t>27</a:t>
            </a:fld>
            <a:endParaRPr lang="fr-FR" sz="1200">
              <a:latin typeface="Calibri"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205</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206</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207</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208</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209</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210</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211</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212</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213</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214</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57C66BBE-EAF0-4DA1-8CFD-F8586DFD61EA}" type="slidenum">
              <a:rPr lang="fr-FR" smtClean="0"/>
              <a:pPr/>
              <a:t>33</a:t>
            </a:fld>
            <a:endParaRPr lang="fr-FR" smtClean="0"/>
          </a:p>
        </p:txBody>
      </p:sp>
      <p:sp>
        <p:nvSpPr>
          <p:cNvPr id="7782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CB49B64-C8D0-4197-BE6E-CAE9B8CC5228}" type="slidenum">
              <a:rPr lang="fr-FR" sz="1200">
                <a:cs typeface="Arial" charset="0"/>
              </a:rPr>
              <a:pPr algn="r"/>
              <a:t>33</a:t>
            </a:fld>
            <a:endParaRPr lang="fr-FR" sz="1200">
              <a:cs typeface="Arial" charset="0"/>
            </a:endParaRPr>
          </a:p>
        </p:txBody>
      </p:sp>
      <p:sp>
        <p:nvSpPr>
          <p:cNvPr id="77828" name="Rectangle 2"/>
          <p:cNvSpPr>
            <a:spLocks noGrp="1" noRot="1" noChangeAspect="1" noChangeArrowheads="1" noTextEdit="1"/>
          </p:cNvSpPr>
          <p:nvPr>
            <p:ph type="sldImg"/>
          </p:nvPr>
        </p:nvSpPr>
        <p:spPr>
          <a:xfrm>
            <a:off x="1143000" y="685800"/>
            <a:ext cx="4572000" cy="3429000"/>
          </a:xfrm>
          <a:ln/>
        </p:spPr>
      </p:sp>
      <p:sp>
        <p:nvSpPr>
          <p:cNvPr id="77829"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215</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216</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217</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226</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228</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230</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231</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232</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pPr>
              <a:buFont typeface="Arial" charset="0"/>
              <a:buChar char="•"/>
            </a:pPr>
            <a:r>
              <a:rPr lang="fr-FR" dirty="0" smtClean="0"/>
              <a:t>Bon après-midi à tout le monde. </a:t>
            </a:r>
          </a:p>
          <a:p>
            <a:pPr>
              <a:buFont typeface="Arial" charset="0"/>
              <a:buChar char="•"/>
            </a:pPr>
            <a:r>
              <a:rPr lang="fr-FR" dirty="0" smtClean="0"/>
              <a:t>Tout d’abord je tiens à remercier l'organisation de m’avoir invité à vous présenter notre expérience ainsi que le bilan de nos actions.</a:t>
            </a:r>
            <a:endParaRPr lang="ca-ES" dirty="0" smtClean="0"/>
          </a:p>
        </p:txBody>
      </p:sp>
      <p:sp>
        <p:nvSpPr>
          <p:cNvPr id="4" name="Marcador de número de diapositiva 3"/>
          <p:cNvSpPr>
            <a:spLocks noGrp="1"/>
          </p:cNvSpPr>
          <p:nvPr>
            <p:ph type="sldNum" sz="quarter" idx="10"/>
          </p:nvPr>
        </p:nvSpPr>
        <p:spPr/>
        <p:txBody>
          <a:bodyPr/>
          <a:lstStyle/>
          <a:p>
            <a:fld id="{65D55C06-9D63-9B45-8CF4-81B2E640FEFC}" type="slidenum">
              <a:rPr lang="fr-FR" smtClean="0"/>
              <a:pPr/>
              <a:t>233</a:t>
            </a:fld>
            <a:endParaRPr lang="fr-FR"/>
          </a:p>
        </p:txBody>
      </p:sp>
    </p:spTree>
    <p:extLst>
      <p:ext uri="{BB962C8B-B14F-4D97-AF65-F5344CB8AC3E}">
        <p14:creationId xmlns:p14="http://schemas.microsoft.com/office/powerpoint/2010/main" val="15537362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normAutofit/>
          </a:bodyPr>
          <a:lstStyle/>
          <a:p>
            <a:pPr defTabSz="452171">
              <a:buFont typeface="Arial" charset="0"/>
              <a:buChar char="•"/>
              <a:defRPr/>
            </a:pPr>
            <a:r>
              <a:rPr lang="fr-FR" dirty="0" smtClean="0"/>
              <a:t>Ici, on parle des particularités du médecin comme un malade qui n’est pas comme un patient comme les autres.</a:t>
            </a:r>
          </a:p>
          <a:p>
            <a:pPr defTabSz="452171">
              <a:buFont typeface="Arial" charset="0"/>
              <a:buChar char="•"/>
              <a:defRPr/>
            </a:pPr>
            <a:r>
              <a:rPr lang="fr-FR" dirty="0" smtClean="0"/>
              <a:t>Ces estimations varient d'un auteur à l'autre, mais ne sont généralement pas trop différentes de celles de la population générale.</a:t>
            </a:r>
          </a:p>
          <a:p>
            <a:pPr defTabSz="452171">
              <a:buFont typeface="Arial" charset="0"/>
              <a:buChar char="•"/>
              <a:defRPr/>
            </a:pPr>
            <a:r>
              <a:rPr lang="fr-FR" dirty="0" smtClean="0"/>
              <a:t>Ce qui explique la demande d'aide à notre clinique</a:t>
            </a:r>
            <a:r>
              <a:rPr lang="ca-ES" dirty="0" smtClean="0"/>
              <a:t>. </a:t>
            </a:r>
          </a:p>
        </p:txBody>
      </p:sp>
      <p:sp>
        <p:nvSpPr>
          <p:cNvPr id="4" name="3 Marcador de número de diapositiva"/>
          <p:cNvSpPr>
            <a:spLocks noGrp="1"/>
          </p:cNvSpPr>
          <p:nvPr>
            <p:ph type="sldNum" sz="quarter" idx="10"/>
          </p:nvPr>
        </p:nvSpPr>
        <p:spPr/>
        <p:txBody>
          <a:bodyPr/>
          <a:lstStyle/>
          <a:p>
            <a:fld id="{65D55C06-9D63-9B45-8CF4-81B2E640FEFC}" type="slidenum">
              <a:rPr lang="fr-FR" smtClean="0"/>
              <a:pPr/>
              <a:t>234</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0BE4EE48-E32A-4755-8268-1ACC3749D2AD}" type="slidenum">
              <a:rPr lang="fr-FR" smtClean="0"/>
              <a:pPr/>
              <a:t>34</a:t>
            </a:fld>
            <a:endParaRPr lang="fr-FR" smtClean="0"/>
          </a:p>
        </p:txBody>
      </p:sp>
      <p:sp>
        <p:nvSpPr>
          <p:cNvPr id="7885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4263046-54F3-4E61-B929-DE91BE8A7A32}" type="slidenum">
              <a:rPr lang="fr-FR" sz="1200">
                <a:cs typeface="Arial" charset="0"/>
              </a:rPr>
              <a:pPr algn="r"/>
              <a:t>34</a:t>
            </a:fld>
            <a:endParaRPr lang="fr-FR" sz="1200">
              <a:cs typeface="Arial" charset="0"/>
            </a:endParaRPr>
          </a:p>
        </p:txBody>
      </p:sp>
      <p:sp>
        <p:nvSpPr>
          <p:cNvPr id="78852" name="Rectangle 2"/>
          <p:cNvSpPr>
            <a:spLocks noGrp="1" noRot="1" noChangeAspect="1" noChangeArrowheads="1" noTextEdit="1"/>
          </p:cNvSpPr>
          <p:nvPr>
            <p:ph type="sldImg"/>
          </p:nvPr>
        </p:nvSpPr>
        <p:spPr>
          <a:xfrm>
            <a:off x="1143000" y="685800"/>
            <a:ext cx="4572000" cy="3429000"/>
          </a:xfrm>
          <a:ln/>
        </p:spPr>
      </p:sp>
      <p:sp>
        <p:nvSpPr>
          <p:cNvPr id="78853"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pPr marL="0" lvl="1" defTabSz="477809">
              <a:buFont typeface="Arial" charset="0"/>
              <a:buChar char="•"/>
              <a:defRPr/>
            </a:pPr>
            <a:r>
              <a:rPr lang="fr-FR" dirty="0" smtClean="0"/>
              <a:t>La Clinique </a:t>
            </a:r>
            <a:r>
              <a:rPr lang="fr-FR" dirty="0" err="1" smtClean="0"/>
              <a:t>Galatéa</a:t>
            </a:r>
            <a:r>
              <a:rPr lang="fr-FR" dirty="0" smtClean="0"/>
              <a:t> prend en charge les patients du programme PAIMM ainsi que d’autres malades, professionnels de la santé: psychologues, pharmaciens, infirmières...</a:t>
            </a:r>
            <a:r>
              <a:rPr lang="fr-FR" baseline="0" dirty="0" smtClean="0"/>
              <a:t> Soumis a d’autres programmes. </a:t>
            </a:r>
          </a:p>
          <a:p>
            <a:pPr marL="0" lvl="1" defTabSz="477809">
              <a:buFont typeface="Arial" charset="0"/>
              <a:buChar char="•"/>
              <a:defRPr/>
            </a:pPr>
            <a:r>
              <a:rPr lang="fr-FR" baseline="0" dirty="0" smtClean="0"/>
              <a:t>Galatea n'aurait pas été possible sans l'élan initial de l'Ordre des Médecins et le soutien constant de l'Administration de Santé </a:t>
            </a:r>
            <a:r>
              <a:rPr lang="fr-FR" dirty="0" smtClean="0"/>
              <a:t>du gouvernement de la Catalogne.</a:t>
            </a:r>
            <a:r>
              <a:rPr lang="fr-FR" baseline="0" dirty="0" smtClean="0"/>
              <a:t> </a:t>
            </a:r>
            <a:endParaRPr lang="fr-FR" dirty="0" smtClean="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pPr/>
              <a:t>235</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pPr defTabSz="452171">
              <a:buFont typeface="Arial" charset="0"/>
              <a:buChar char="•"/>
              <a:defRPr/>
            </a:pPr>
            <a:r>
              <a:rPr lang="fr-FR" dirty="0" smtClean="0"/>
              <a:t> Les experts ont établis les 10 principes de la réussite de ces programmes. </a:t>
            </a:r>
          </a:p>
          <a:p>
            <a:pPr defTabSz="452171">
              <a:buFont typeface="Arial" charset="0"/>
              <a:buChar char="•"/>
              <a:defRPr/>
            </a:pPr>
            <a:r>
              <a:rPr lang="fr-FR" dirty="0" smtClean="0"/>
              <a:t> Le projet Galatea répond plus ou moins à toutes ces principes.  </a:t>
            </a:r>
            <a:endParaRPr lang="ca-ES" dirty="0" smtClean="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pPr/>
              <a:t>236</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pPr defTabSz="452171">
              <a:buFont typeface="Arial" charset="0"/>
              <a:buChar char="•"/>
              <a:defRPr/>
            </a:pPr>
            <a:r>
              <a:rPr lang="fr-FR" dirty="0" smtClean="0"/>
              <a:t> À notre avis, il y a différents types de résultats des programmes pour les soins des médecins malades selon leur philosophie. </a:t>
            </a:r>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pPr/>
              <a:t>237</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pPr defTabSz="452171">
              <a:buFont typeface="Arial" charset="0"/>
              <a:buChar char="•"/>
              <a:defRPr/>
            </a:pPr>
            <a:r>
              <a:rPr lang="fr-FR" dirty="0" smtClean="0"/>
              <a:t>Si vous cherchez d'autres résultats à un niveau scientifique, je crois que vous ne les trouverez pas. </a:t>
            </a:r>
          </a:p>
          <a:p>
            <a:pPr defTabSz="452171">
              <a:buFont typeface="Arial" charset="0"/>
              <a:buChar char="•"/>
              <a:defRPr/>
            </a:pPr>
            <a:r>
              <a:rPr lang="fr-FR" dirty="0" smtClean="0"/>
              <a:t>Ensuite je vais vous présenter des résultats de différents études que nous ont réalisée à la Clinique </a:t>
            </a:r>
            <a:r>
              <a:rPr lang="fr-FR" dirty="0" err="1" smtClean="0"/>
              <a:t>Galatéa</a:t>
            </a:r>
            <a:r>
              <a:rPr lang="fr-FR" dirty="0" smtClean="0"/>
              <a:t>. </a:t>
            </a:r>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pPr/>
              <a:t>238</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pPr>
              <a:buFont typeface="Arial" charset="0"/>
              <a:buChar char="•"/>
            </a:pPr>
            <a:r>
              <a:rPr lang="fr-FR" dirty="0" smtClean="0"/>
              <a:t> Dans le cadre de voies d’accès, la demande de soins volontaire et spontanée est passé de 69 % à 84 %, 15 points d’augmentation.  </a:t>
            </a:r>
          </a:p>
          <a:p>
            <a:pPr>
              <a:buFont typeface="Arial" charset="0"/>
              <a:buChar char="•"/>
            </a:pPr>
            <a:r>
              <a:rPr lang="fr-FR" dirty="0" smtClean="0"/>
              <a:t> Et en parlant de la raison de la demande, les troubles mentaux ont passé de 60% à 79%. </a:t>
            </a:r>
          </a:p>
          <a:p>
            <a:pPr>
              <a:buFont typeface="Arial" charset="0"/>
              <a:buChar char="•"/>
            </a:pPr>
            <a:r>
              <a:rPr lang="fr-FR" dirty="0" smtClean="0"/>
              <a:t> Finalement, les médecins</a:t>
            </a:r>
            <a:r>
              <a:rPr lang="fr-FR" baseline="0" dirty="0" smtClean="0"/>
              <a:t> malades pris en charge qui peuvent travailler ont augmenté considérablement. </a:t>
            </a:r>
            <a:endParaRPr lang="fr-FR" dirty="0" smtClean="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pPr/>
              <a:t>239</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pPr>
              <a:buFontTx/>
              <a:buChar char="-"/>
            </a:pPr>
            <a:r>
              <a:rPr lang="fr-FR" dirty="0" smtClean="0"/>
              <a:t>Comme vous pouvez le voir, les troubles mentaux sont passés 50% dans la première période à 80% dans la dernière.</a:t>
            </a:r>
          </a:p>
          <a:p>
            <a:pPr defTabSz="452171">
              <a:buFontTx/>
              <a:buChar char="-"/>
              <a:defRPr/>
            </a:pPr>
            <a:r>
              <a:rPr lang="fr-FR" dirty="0" smtClean="0"/>
              <a:t>Par contre, l'alcoolisme et l'abus d'autres substances ont diminué de 50% à 20%.</a:t>
            </a:r>
            <a:endParaRPr lang="ca-ES" dirty="0" smtClean="0"/>
          </a:p>
          <a:p>
            <a:pPr defTabSz="452171">
              <a:buFontTx/>
              <a:buChar char="-"/>
              <a:defRPr/>
            </a:pPr>
            <a:r>
              <a:rPr lang="fr-FR" dirty="0" smtClean="0"/>
              <a:t>Comme l’âge des patients est enregistré lors de leur premier contact avec nous, nous avons pu constater que la moyenne est passée de 59 ans dans la première période à 45 dans la dernière.</a:t>
            </a:r>
            <a:endParaRPr lang="ca-ES" dirty="0" smtClean="0"/>
          </a:p>
          <a:p>
            <a:pPr defTabSz="452171">
              <a:buFontTx/>
              <a:buChar char="-"/>
              <a:defRPr/>
            </a:pPr>
            <a:r>
              <a:rPr lang="fr-FR" dirty="0" smtClean="0"/>
              <a:t>Cette diminution de l'âge est fortement liée à la diminution de l'abus d'alcool et, en plus, l'âge dans ce cas est plus élevé. </a:t>
            </a:r>
          </a:p>
          <a:p>
            <a:pPr defTabSz="452171">
              <a:buFontTx/>
              <a:buChar char="-"/>
              <a:defRPr/>
            </a:pPr>
            <a:r>
              <a:rPr lang="fr-FR" dirty="0" smtClean="0"/>
              <a:t>Le reste des diagnostics ont évolué en fonction de l'âge. Cette tendance est très positive parce que plus tôt ils demandent de l'aide, meilleur est le pronostic. </a:t>
            </a:r>
            <a:endParaRPr lang="en-GB" dirty="0" smtClean="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pPr/>
              <a:t>240</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pPr>
              <a:buFont typeface="Arial" charset="0"/>
              <a:buChar char="•"/>
            </a:pPr>
            <a:r>
              <a:rPr lang="fr-FR" dirty="0" smtClean="0"/>
              <a:t>Qu'est que tout</a:t>
            </a:r>
            <a:r>
              <a:rPr lang="fr-FR" baseline="0" dirty="0" smtClean="0"/>
              <a:t> </a:t>
            </a:r>
            <a:r>
              <a:rPr lang="fr-FR" dirty="0" smtClean="0"/>
              <a:t>ça veut dire ? Que entre ces deus périodes: </a:t>
            </a:r>
          </a:p>
          <a:p>
            <a:pPr>
              <a:buFont typeface="Arial" charset="0"/>
              <a:buChar char="•"/>
            </a:pPr>
            <a:r>
              <a:rPr lang="fr-FR" dirty="0" smtClean="0"/>
              <a:t>La DVS a augmenté de 10,2 %. </a:t>
            </a:r>
          </a:p>
          <a:p>
            <a:pPr>
              <a:buFont typeface="Arial" charset="0"/>
              <a:buChar char="•"/>
            </a:pPr>
            <a:r>
              <a:rPr lang="fr-FR" dirty="0" smtClean="0"/>
              <a:t>L’âge moyen a diminué de 9,3 ans, et que  </a:t>
            </a:r>
          </a:p>
          <a:p>
            <a:pPr>
              <a:buFont typeface="Arial" charset="0"/>
              <a:buChar char="•"/>
            </a:pPr>
            <a:r>
              <a:rPr lang="fr-FR" dirty="0" smtClean="0"/>
              <a:t>La prévalence des troubles mentaux a augmenté un 16,4 %.</a:t>
            </a:r>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pPr/>
              <a:t>241</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pPr>
              <a:buFont typeface="Arial" charset="0"/>
              <a:buChar char="•"/>
            </a:pPr>
            <a:r>
              <a:rPr lang="fr-FR" dirty="0" smtClean="0"/>
              <a:t>La Commission des cas difficiles agit en collaboration avec l'équipe de thérapeutes et l'Ordre des médecins et sert aussi à différencier le rôle thérapeutique du rôle punitif.</a:t>
            </a:r>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pPr/>
              <a:t>242</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pPr/>
              <a:t>243</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normAutofit/>
          </a:bodyPr>
          <a:lstStyle/>
          <a:p>
            <a:endParaRPr lang="ca-ES" dirty="0"/>
          </a:p>
        </p:txBody>
      </p:sp>
      <p:sp>
        <p:nvSpPr>
          <p:cNvPr id="4" name="3 Marcador de número de diapositiva"/>
          <p:cNvSpPr>
            <a:spLocks noGrp="1"/>
          </p:cNvSpPr>
          <p:nvPr>
            <p:ph type="sldNum" sz="quarter" idx="10"/>
          </p:nvPr>
        </p:nvSpPr>
        <p:spPr/>
        <p:txBody>
          <a:bodyPr/>
          <a:lstStyle/>
          <a:p>
            <a:fld id="{65D55C06-9D63-9B45-8CF4-81B2E640FEFC}" type="slidenum">
              <a:rPr lang="fr-FR" smtClean="0"/>
              <a:pPr/>
              <a:t>244</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egnaposto immagine diapositiva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
        <p:nvSpPr>
          <p:cNvPr id="3994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38418" indent="-284007" eaLnBrk="0" hangingPunct="0">
              <a:defRPr>
                <a:solidFill>
                  <a:schemeClr val="tx1"/>
                </a:solidFill>
                <a:latin typeface="Arial" pitchFamily="34" charset="0"/>
                <a:ea typeface="MS PGothic" pitchFamily="34" charset="-128"/>
              </a:defRPr>
            </a:lvl2pPr>
            <a:lvl3pPr marL="1136028" indent="-227206" eaLnBrk="0" hangingPunct="0">
              <a:defRPr>
                <a:solidFill>
                  <a:schemeClr val="tx1"/>
                </a:solidFill>
                <a:latin typeface="Arial" pitchFamily="34" charset="0"/>
                <a:ea typeface="MS PGothic" pitchFamily="34" charset="-128"/>
              </a:defRPr>
            </a:lvl3pPr>
            <a:lvl4pPr marL="1590439" indent="-227206" eaLnBrk="0" hangingPunct="0">
              <a:defRPr>
                <a:solidFill>
                  <a:schemeClr val="tx1"/>
                </a:solidFill>
                <a:latin typeface="Arial" pitchFamily="34" charset="0"/>
                <a:ea typeface="MS PGothic" pitchFamily="34" charset="-128"/>
              </a:defRPr>
            </a:lvl4pPr>
            <a:lvl5pPr marL="2044850" indent="-227206" eaLnBrk="0" hangingPunct="0">
              <a:defRPr>
                <a:solidFill>
                  <a:schemeClr val="tx1"/>
                </a:solidFill>
                <a:latin typeface="Arial" pitchFamily="34" charset="0"/>
                <a:ea typeface="MS PGothic" pitchFamily="34" charset="-128"/>
              </a:defRPr>
            </a:lvl5pPr>
            <a:lvl6pPr marL="2499261" indent="-227206" eaLnBrk="0" fontAlgn="base" hangingPunct="0">
              <a:spcBef>
                <a:spcPct val="0"/>
              </a:spcBef>
              <a:spcAft>
                <a:spcPct val="0"/>
              </a:spcAft>
              <a:defRPr>
                <a:solidFill>
                  <a:schemeClr val="tx1"/>
                </a:solidFill>
                <a:latin typeface="Arial" pitchFamily="34" charset="0"/>
                <a:ea typeface="MS PGothic" pitchFamily="34" charset="-128"/>
              </a:defRPr>
            </a:lvl6pPr>
            <a:lvl7pPr marL="2953672" indent="-227206" eaLnBrk="0" fontAlgn="base" hangingPunct="0">
              <a:spcBef>
                <a:spcPct val="0"/>
              </a:spcBef>
              <a:spcAft>
                <a:spcPct val="0"/>
              </a:spcAft>
              <a:defRPr>
                <a:solidFill>
                  <a:schemeClr val="tx1"/>
                </a:solidFill>
                <a:latin typeface="Arial" pitchFamily="34" charset="0"/>
                <a:ea typeface="MS PGothic" pitchFamily="34" charset="-128"/>
              </a:defRPr>
            </a:lvl7pPr>
            <a:lvl8pPr marL="3408083" indent="-227206" eaLnBrk="0" fontAlgn="base" hangingPunct="0">
              <a:spcBef>
                <a:spcPct val="0"/>
              </a:spcBef>
              <a:spcAft>
                <a:spcPct val="0"/>
              </a:spcAft>
              <a:defRPr>
                <a:solidFill>
                  <a:schemeClr val="tx1"/>
                </a:solidFill>
                <a:latin typeface="Arial" pitchFamily="34" charset="0"/>
                <a:ea typeface="MS PGothic" pitchFamily="34" charset="-128"/>
              </a:defRPr>
            </a:lvl8pPr>
            <a:lvl9pPr marL="3862494" indent="-227206"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8D7E4102-8346-45DF-AD0C-4453D49F90B6}" type="slidenum">
              <a:rPr lang="it-IT" altLang="it-IT" smtClean="0">
                <a:solidFill>
                  <a:srgbClr val="000000"/>
                </a:solidFill>
                <a:latin typeface="Calibri" pitchFamily="34" charset="0"/>
              </a:rPr>
              <a:pPr eaLnBrk="1" hangingPunct="1"/>
              <a:t>36</a:t>
            </a:fld>
            <a:endParaRPr lang="it-IT" altLang="it-IT" smtClean="0">
              <a:solidFill>
                <a:srgbClr val="000000"/>
              </a:solidFill>
              <a:latin typeface="Calibri"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247</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248</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249</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250</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251</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252</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253</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254</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255</a:t>
            </a:fld>
            <a:endParaRPr lang="fr-FR"/>
          </a:p>
        </p:txBody>
      </p:sp>
    </p:spTree>
    <p:extLst>
      <p:ext uri="{BB962C8B-B14F-4D97-AF65-F5344CB8AC3E}">
        <p14:creationId xmlns:p14="http://schemas.microsoft.com/office/powerpoint/2010/main" val="267264639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D55C06-9D63-9B45-8CF4-81B2E640FEFC}" type="slidenum">
              <a:rPr lang="fr-FR" smtClean="0"/>
              <a:t>256</a:t>
            </a:fld>
            <a:endParaRPr lang="fr-FR"/>
          </a:p>
        </p:txBody>
      </p:sp>
    </p:spTree>
    <p:extLst>
      <p:ext uri="{BB962C8B-B14F-4D97-AF65-F5344CB8AC3E}">
        <p14:creationId xmlns:p14="http://schemas.microsoft.com/office/powerpoint/2010/main" val="2672646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blipFill rotWithShape="1">
          <a:blip r:embed="rId2" cstate="email">
            <a:alphaModFix amt="89000"/>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7"/>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5" name="Espace réservé du pied de page 4"/>
          <p:cNvSpPr>
            <a:spLocks noGrp="1"/>
          </p:cNvSpPr>
          <p:nvPr>
            <p:ph type="ftr" sz="quarter" idx="11"/>
          </p:nvPr>
        </p:nvSpPr>
        <p:spPr>
          <a:xfrm>
            <a:off x="91829" y="6450137"/>
            <a:ext cx="8917356" cy="365125"/>
          </a:xfrm>
          <a:prstGeom prst="rect">
            <a:avLst/>
          </a:prstGeom>
        </p:spPr>
        <p:txBody>
          <a:bodyPr/>
          <a:lstStyle>
            <a:lvl1pPr algn="l">
              <a:defRPr lang="fr-FR" sz="1200" b="1" smtClean="0"/>
            </a:lvl1pPr>
          </a:lstStyle>
          <a:p>
            <a:r>
              <a:rPr lang="fr-FR" smtClean="0"/>
              <a:t>1er Colloque National  Soigner les vulnérabilités des professionnels de santé – Académie Nationale de Médecine – Jeudi 3 décembre 2015</a:t>
            </a:r>
            <a:endParaRPr lang="fr-FR" dirty="0"/>
          </a:p>
        </p:txBody>
      </p:sp>
      <p:sp>
        <p:nvSpPr>
          <p:cNvPr id="6" name="Espace réservé du numéro de diapositive 5"/>
          <p:cNvSpPr>
            <a:spLocks noGrp="1"/>
          </p:cNvSpPr>
          <p:nvPr>
            <p:ph type="sldNum" sz="quarter" idx="12"/>
          </p:nvPr>
        </p:nvSpPr>
        <p:spPr>
          <a:xfrm>
            <a:off x="8372231" y="71316"/>
            <a:ext cx="636954" cy="368544"/>
          </a:xfrm>
          <a:prstGeom prst="rect">
            <a:avLst/>
          </a:prstGeom>
        </p:spPr>
        <p:txBody>
          <a:bodyPr/>
          <a:lstStyle/>
          <a:p>
            <a:fld id="{91DE38A6-BC19-A249-8091-FB07CD57C52B}" type="slidenum">
              <a:rPr lang="fr-FR" smtClean="0"/>
              <a:t>‹#›</a:t>
            </a:fld>
            <a:endParaRPr lang="fr-FR" dirty="0"/>
          </a:p>
        </p:txBody>
      </p:sp>
    </p:spTree>
    <p:extLst>
      <p:ext uri="{BB962C8B-B14F-4D97-AF65-F5344CB8AC3E}">
        <p14:creationId xmlns:p14="http://schemas.microsoft.com/office/powerpoint/2010/main" val="3788914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2"/>
            <a:ext cx="21336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3124200" y="6356352"/>
            <a:ext cx="2895600" cy="365125"/>
          </a:xfrm>
          <a:prstGeom prst="rect">
            <a:avLst/>
          </a:prstGeom>
        </p:spPr>
        <p:txBody>
          <a:bodyPr/>
          <a:lstStyle/>
          <a:p>
            <a:r>
              <a:rPr lang="fr-FR" smtClean="0"/>
              <a:t>1er Colloque National  Soigner les vulnérabilités des professionnels de santé – Académie Nationale de Médecine – Jeudi 3 décembre 2015</a:t>
            </a:r>
            <a:endParaRPr lang="fr-FR"/>
          </a:p>
        </p:txBody>
      </p:sp>
      <p:sp>
        <p:nvSpPr>
          <p:cNvPr id="6" name="Espace réservé du numéro de diapositive 5"/>
          <p:cNvSpPr>
            <a:spLocks noGrp="1"/>
          </p:cNvSpPr>
          <p:nvPr>
            <p:ph type="sldNum" sz="quarter" idx="12"/>
          </p:nvPr>
        </p:nvSpPr>
        <p:spPr>
          <a:xfrm>
            <a:off x="6553200" y="6356352"/>
            <a:ext cx="2133600" cy="365125"/>
          </a:xfrm>
          <a:prstGeom prst="rect">
            <a:avLst/>
          </a:prstGeom>
        </p:spPr>
        <p:txBody>
          <a:bodyPr/>
          <a:lstStyle/>
          <a:p>
            <a:fld id="{91DE38A6-BC19-A249-8091-FB07CD57C52B}" type="slidenum">
              <a:rPr lang="fr-FR" smtClean="0"/>
              <a:t>‹#›</a:t>
            </a:fld>
            <a:endParaRPr lang="fr-FR"/>
          </a:p>
        </p:txBody>
      </p:sp>
    </p:spTree>
    <p:extLst>
      <p:ext uri="{BB962C8B-B14F-4D97-AF65-F5344CB8AC3E}">
        <p14:creationId xmlns:p14="http://schemas.microsoft.com/office/powerpoint/2010/main" val="2810448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0"/>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40"/>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2"/>
            <a:ext cx="21336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3124200" y="6356352"/>
            <a:ext cx="2895600" cy="365125"/>
          </a:xfrm>
          <a:prstGeom prst="rect">
            <a:avLst/>
          </a:prstGeom>
        </p:spPr>
        <p:txBody>
          <a:bodyPr/>
          <a:lstStyle/>
          <a:p>
            <a:r>
              <a:rPr lang="fr-FR" smtClean="0"/>
              <a:t>1er Colloque National  Soigner les vulnérabilités des professionnels de santé – Académie Nationale de Médecine – Jeudi 3 décembre 2015</a:t>
            </a:r>
            <a:endParaRPr lang="fr-FR"/>
          </a:p>
        </p:txBody>
      </p:sp>
      <p:sp>
        <p:nvSpPr>
          <p:cNvPr id="6" name="Espace réservé du numéro de diapositive 5"/>
          <p:cNvSpPr>
            <a:spLocks noGrp="1"/>
          </p:cNvSpPr>
          <p:nvPr>
            <p:ph type="sldNum" sz="quarter" idx="12"/>
          </p:nvPr>
        </p:nvSpPr>
        <p:spPr>
          <a:xfrm>
            <a:off x="6553200" y="6356352"/>
            <a:ext cx="2133600" cy="365125"/>
          </a:xfrm>
          <a:prstGeom prst="rect">
            <a:avLst/>
          </a:prstGeom>
        </p:spPr>
        <p:txBody>
          <a:bodyPr/>
          <a:lstStyle/>
          <a:p>
            <a:fld id="{91DE38A6-BC19-A249-8091-FB07CD57C52B}" type="slidenum">
              <a:rPr lang="fr-FR" smtClean="0"/>
              <a:t>‹#›</a:t>
            </a:fld>
            <a:endParaRPr lang="fr-FR"/>
          </a:p>
        </p:txBody>
      </p:sp>
    </p:spTree>
    <p:extLst>
      <p:ext uri="{BB962C8B-B14F-4D97-AF65-F5344CB8AC3E}">
        <p14:creationId xmlns:p14="http://schemas.microsoft.com/office/powerpoint/2010/main" val="3207252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2 Diapositiva 1° Pagina">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673111"/>
      </p:ext>
    </p:extLst>
  </p:cSld>
  <p:clrMapOvr>
    <a:masterClrMapping/>
  </p:clrMapOvr>
  <p:transition xmlns:p14="http://schemas.microsoft.com/office/powerpoint/2010/main" spd="med">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smtClean="0"/>
              <a:t>Cliquez pour modifier le style du titre</a:t>
            </a:r>
            <a:endParaRPr lang="fr-FR"/>
          </a:p>
        </p:txBody>
      </p:sp>
      <p:sp>
        <p:nvSpPr>
          <p:cNvPr id="3" name="Espace réservé du tableau 2"/>
          <p:cNvSpPr>
            <a:spLocks noGrp="1"/>
          </p:cNvSpPr>
          <p:nvPr>
            <p:ph type="tbl" idx="1"/>
          </p:nvPr>
        </p:nvSpPr>
        <p:spPr>
          <a:xfrm>
            <a:off x="457200" y="1600202"/>
            <a:ext cx="8229600" cy="4525963"/>
          </a:xfrm>
        </p:spPr>
        <p:txBody>
          <a:bodyPr/>
          <a:lstStyle/>
          <a:p>
            <a:pPr lvl="0"/>
            <a:endParaRPr lang="fr-FR" noProof="0" smtClean="0"/>
          </a:p>
        </p:txBody>
      </p:sp>
      <p:sp>
        <p:nvSpPr>
          <p:cNvPr id="4" name="Rectangle 4"/>
          <p:cNvSpPr>
            <a:spLocks noGrp="1" noChangeArrowheads="1"/>
          </p:cNvSpPr>
          <p:nvPr>
            <p:ph type="dt" sz="half" idx="10"/>
          </p:nvPr>
        </p:nvSpPr>
        <p:spPr>
          <a:xfrm>
            <a:off x="457200" y="6381752"/>
            <a:ext cx="2133600" cy="339725"/>
          </a:xfrm>
          <a:prstGeom prst="rect">
            <a:avLst/>
          </a:prstGeom>
          <a:ln/>
        </p:spPr>
        <p:txBody>
          <a:bodyPr/>
          <a:lstStyle>
            <a:lvl1pPr>
              <a:defRPr/>
            </a:lvl1pPr>
          </a:lstStyle>
          <a:p>
            <a:pPr>
              <a:defRPr/>
            </a:pPr>
            <a:r>
              <a:rPr lang="fr-FR"/>
              <a:t>3/12/15</a:t>
            </a:r>
          </a:p>
        </p:txBody>
      </p:sp>
      <p:sp>
        <p:nvSpPr>
          <p:cNvPr id="5" name="Rectangle 5"/>
          <p:cNvSpPr>
            <a:spLocks noGrp="1" noChangeArrowheads="1"/>
          </p:cNvSpPr>
          <p:nvPr>
            <p:ph type="ftr" sz="quarter" idx="11"/>
          </p:nvPr>
        </p:nvSpPr>
        <p:spPr>
          <a:ln/>
        </p:spPr>
        <p:txBody>
          <a:bodyPr/>
          <a:lstStyle>
            <a:lvl1pPr>
              <a:defRPr/>
            </a:lvl1pPr>
          </a:lstStyle>
          <a:p>
            <a:pPr>
              <a:defRPr/>
            </a:pPr>
            <a:r>
              <a:rPr lang="fr-FR"/>
              <a:t>JL Terra</a:t>
            </a:r>
          </a:p>
        </p:txBody>
      </p:sp>
      <p:sp>
        <p:nvSpPr>
          <p:cNvPr id="6" name="Rectangle 6"/>
          <p:cNvSpPr>
            <a:spLocks noGrp="1" noChangeArrowheads="1"/>
          </p:cNvSpPr>
          <p:nvPr>
            <p:ph type="sldNum" sz="quarter" idx="12"/>
          </p:nvPr>
        </p:nvSpPr>
        <p:spPr>
          <a:xfrm>
            <a:off x="6553200" y="6381752"/>
            <a:ext cx="2133600" cy="339725"/>
          </a:xfrm>
          <a:prstGeom prst="rect">
            <a:avLst/>
          </a:prstGeom>
          <a:ln/>
        </p:spPr>
        <p:txBody>
          <a:bodyPr/>
          <a:lstStyle>
            <a:lvl1pPr>
              <a:defRPr/>
            </a:lvl1pPr>
          </a:lstStyle>
          <a:p>
            <a:fld id="{F17CD16A-5697-5641-866A-0C19C1EF5A0A}" type="slidenum">
              <a:rPr lang="fr-FR"/>
              <a:pPr/>
              <a:t>‹#›</a:t>
            </a:fld>
            <a:endParaRPr lang="fr-FR"/>
          </a:p>
        </p:txBody>
      </p:sp>
    </p:spTree>
    <p:extLst>
      <p:ext uri="{BB962C8B-B14F-4D97-AF65-F5344CB8AC3E}">
        <p14:creationId xmlns:p14="http://schemas.microsoft.com/office/powerpoint/2010/main" val="3386840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414966" y="260957"/>
            <a:ext cx="6723545" cy="491399"/>
          </a:xfrm>
        </p:spPr>
        <p:txBody>
          <a:bodyPr>
            <a:normAutofit/>
          </a:bodyPr>
          <a:lstStyle>
            <a:lvl1pPr>
              <a:defRPr sz="3200">
                <a:solidFill>
                  <a:srgbClr val="145467"/>
                </a:solidFill>
                <a:latin typeface="Arial Narrow" panose="020B0606020202030204" pitchFamily="34" charset="0"/>
              </a:defRPr>
            </a:lvl1pPr>
          </a:lstStyle>
          <a:p>
            <a:r>
              <a:rPr lang="fr-FR" smtClean="0"/>
              <a:t>Modifiez le style du titre</a:t>
            </a:r>
            <a:endParaRPr lang="en-US" dirty="0"/>
          </a:p>
        </p:txBody>
      </p:sp>
      <p:pic>
        <p:nvPicPr>
          <p:cNvPr id="7" name="Imag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5186" t="17978" r="15307" b="28668"/>
          <a:stretch/>
        </p:blipFill>
        <p:spPr>
          <a:xfrm>
            <a:off x="7431490" y="247880"/>
            <a:ext cx="606650" cy="504477"/>
          </a:xfrm>
          <a:prstGeom prst="rect">
            <a:avLst/>
          </a:prstGeom>
        </p:spPr>
      </p:pic>
      <p:pic>
        <p:nvPicPr>
          <p:cNvPr id="8" name="Imag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34558"/>
          <a:stretch/>
        </p:blipFill>
        <p:spPr>
          <a:xfrm>
            <a:off x="8098737" y="260958"/>
            <a:ext cx="568228" cy="635277"/>
          </a:xfrm>
          <a:prstGeom prst="rect">
            <a:avLst/>
          </a:prstGeom>
        </p:spPr>
      </p:pic>
      <p:sp>
        <p:nvSpPr>
          <p:cNvPr id="13" name="ZoneTexte 12"/>
          <p:cNvSpPr txBox="1"/>
          <p:nvPr userDrawn="1"/>
        </p:nvSpPr>
        <p:spPr>
          <a:xfrm>
            <a:off x="8194041" y="6529364"/>
            <a:ext cx="326006" cy="261610"/>
          </a:xfrm>
          <a:prstGeom prst="rect">
            <a:avLst/>
          </a:prstGeom>
          <a:noFill/>
        </p:spPr>
        <p:txBody>
          <a:bodyPr wrap="none" rtlCol="0">
            <a:spAutoFit/>
          </a:bodyPr>
          <a:lstStyle/>
          <a:p>
            <a:fld id="{99994CDE-C041-4C70-A5E8-672CBA0C80C4}" type="slidenum">
              <a:rPr lang="fr-FR" sz="1100" smtClean="0">
                <a:solidFill>
                  <a:srgbClr val="145467"/>
                </a:solidFill>
                <a:latin typeface="Arial Narrow" panose="020B0606020202030204" pitchFamily="34" charset="0"/>
              </a:rPr>
              <a:t>‹#›</a:t>
            </a:fld>
            <a:endParaRPr lang="fr-FR" sz="1100" dirty="0">
              <a:solidFill>
                <a:srgbClr val="145467"/>
              </a:solidFill>
              <a:latin typeface="Arial Narrow" panose="020B0606020202030204" pitchFamily="34" charset="0"/>
            </a:endParaRPr>
          </a:p>
        </p:txBody>
      </p:sp>
      <p:sp>
        <p:nvSpPr>
          <p:cNvPr id="14" name="ZoneTexte 13"/>
          <p:cNvSpPr txBox="1"/>
          <p:nvPr userDrawn="1"/>
        </p:nvSpPr>
        <p:spPr>
          <a:xfrm>
            <a:off x="405874" y="6516443"/>
            <a:ext cx="4623988" cy="261610"/>
          </a:xfrm>
          <a:prstGeom prst="rect">
            <a:avLst/>
          </a:prstGeom>
          <a:noFill/>
        </p:spPr>
        <p:txBody>
          <a:bodyPr wrap="none" rtlCol="0">
            <a:spAutoFit/>
          </a:bodyPr>
          <a:lstStyle/>
          <a:p>
            <a:r>
              <a:rPr lang="fr-FR" sz="1100" dirty="0" smtClean="0">
                <a:solidFill>
                  <a:srgbClr val="145467"/>
                </a:solidFill>
                <a:latin typeface="Arial Narrow" panose="020B0606020202030204" pitchFamily="34" charset="0"/>
              </a:rPr>
              <a:t>L’épuisement professionnel (Burn out syndrom) – Kynos</a:t>
            </a:r>
            <a:r>
              <a:rPr lang="fr-FR" sz="1100" baseline="0" dirty="0" smtClean="0">
                <a:solidFill>
                  <a:srgbClr val="145467"/>
                </a:solidFill>
                <a:latin typeface="Arial Narrow" panose="020B0606020202030204" pitchFamily="34" charset="0"/>
              </a:rPr>
              <a:t> pour l’AAPML </a:t>
            </a:r>
            <a:r>
              <a:rPr lang="fr-FR" sz="1100" dirty="0" smtClean="0">
                <a:solidFill>
                  <a:srgbClr val="145467"/>
                </a:solidFill>
                <a:latin typeface="Arial Narrow" panose="020B0606020202030204" pitchFamily="34" charset="0"/>
              </a:rPr>
              <a:t>– Octobre 2015</a:t>
            </a:r>
            <a:r>
              <a:rPr lang="fr-FR" sz="1100" baseline="0" dirty="0" smtClean="0">
                <a:solidFill>
                  <a:srgbClr val="145467"/>
                </a:solidFill>
                <a:latin typeface="Arial Narrow" panose="020B0606020202030204" pitchFamily="34" charset="0"/>
              </a:rPr>
              <a:t> </a:t>
            </a:r>
            <a:endParaRPr lang="fr-FR" sz="1100" dirty="0">
              <a:solidFill>
                <a:srgbClr val="145467"/>
              </a:solidFill>
              <a:latin typeface="Arial Narrow" panose="020B0606020202030204" pitchFamily="34" charset="0"/>
            </a:endParaRPr>
          </a:p>
        </p:txBody>
      </p:sp>
      <p:cxnSp>
        <p:nvCxnSpPr>
          <p:cNvPr id="9" name="Connecteur droit 8"/>
          <p:cNvCxnSpPr/>
          <p:nvPr userDrawn="1"/>
        </p:nvCxnSpPr>
        <p:spPr>
          <a:xfrm>
            <a:off x="524341" y="785283"/>
            <a:ext cx="1710224" cy="0"/>
          </a:xfrm>
          <a:prstGeom prst="line">
            <a:avLst/>
          </a:prstGeom>
          <a:ln w="38100">
            <a:solidFill>
              <a:srgbClr val="008C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8910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414966" y="260957"/>
            <a:ext cx="6723545" cy="491399"/>
          </a:xfrm>
        </p:spPr>
        <p:txBody>
          <a:bodyPr>
            <a:normAutofit/>
          </a:bodyPr>
          <a:lstStyle>
            <a:lvl1pPr>
              <a:defRPr sz="3200">
                <a:solidFill>
                  <a:srgbClr val="145467"/>
                </a:solidFill>
                <a:latin typeface="Arial Narrow" panose="020B0606020202030204" pitchFamily="34" charset="0"/>
              </a:defRPr>
            </a:lvl1pPr>
          </a:lstStyle>
          <a:p>
            <a:r>
              <a:rPr lang="fr-FR" smtClean="0"/>
              <a:t>Modifiez le style du titre</a:t>
            </a:r>
            <a:endParaRPr lang="en-US" dirty="0"/>
          </a:p>
        </p:txBody>
      </p:sp>
      <p:pic>
        <p:nvPicPr>
          <p:cNvPr id="7" name="Imag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5186" t="17978" r="15307" b="28668"/>
          <a:stretch/>
        </p:blipFill>
        <p:spPr>
          <a:xfrm>
            <a:off x="7431490" y="247880"/>
            <a:ext cx="606650" cy="504477"/>
          </a:xfrm>
          <a:prstGeom prst="rect">
            <a:avLst/>
          </a:prstGeom>
        </p:spPr>
      </p:pic>
      <p:pic>
        <p:nvPicPr>
          <p:cNvPr id="8" name="Imag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34558"/>
          <a:stretch/>
        </p:blipFill>
        <p:spPr>
          <a:xfrm>
            <a:off x="8098737" y="260958"/>
            <a:ext cx="568228" cy="635277"/>
          </a:xfrm>
          <a:prstGeom prst="rect">
            <a:avLst/>
          </a:prstGeom>
        </p:spPr>
      </p:pic>
      <p:sp>
        <p:nvSpPr>
          <p:cNvPr id="13" name="ZoneTexte 12"/>
          <p:cNvSpPr txBox="1"/>
          <p:nvPr userDrawn="1"/>
        </p:nvSpPr>
        <p:spPr>
          <a:xfrm>
            <a:off x="8194041" y="6529364"/>
            <a:ext cx="326006" cy="261610"/>
          </a:xfrm>
          <a:prstGeom prst="rect">
            <a:avLst/>
          </a:prstGeom>
          <a:noFill/>
        </p:spPr>
        <p:txBody>
          <a:bodyPr wrap="none" rtlCol="0">
            <a:spAutoFit/>
          </a:bodyPr>
          <a:lstStyle/>
          <a:p>
            <a:fld id="{99994CDE-C041-4C70-A5E8-672CBA0C80C4}" type="slidenum">
              <a:rPr lang="fr-FR" sz="1100" smtClean="0">
                <a:solidFill>
                  <a:srgbClr val="145467"/>
                </a:solidFill>
                <a:latin typeface="Arial Narrow" panose="020B0606020202030204" pitchFamily="34" charset="0"/>
              </a:rPr>
              <a:t>‹#›</a:t>
            </a:fld>
            <a:endParaRPr lang="fr-FR" sz="1100" dirty="0">
              <a:solidFill>
                <a:srgbClr val="145467"/>
              </a:solidFill>
              <a:latin typeface="Arial Narrow" panose="020B0606020202030204" pitchFamily="34" charset="0"/>
            </a:endParaRPr>
          </a:p>
        </p:txBody>
      </p:sp>
      <p:sp>
        <p:nvSpPr>
          <p:cNvPr id="14" name="ZoneTexte 13"/>
          <p:cNvSpPr txBox="1"/>
          <p:nvPr userDrawn="1"/>
        </p:nvSpPr>
        <p:spPr>
          <a:xfrm>
            <a:off x="405874" y="6516443"/>
            <a:ext cx="4623988" cy="261610"/>
          </a:xfrm>
          <a:prstGeom prst="rect">
            <a:avLst/>
          </a:prstGeom>
          <a:noFill/>
        </p:spPr>
        <p:txBody>
          <a:bodyPr wrap="none" rtlCol="0">
            <a:spAutoFit/>
          </a:bodyPr>
          <a:lstStyle/>
          <a:p>
            <a:r>
              <a:rPr lang="fr-FR" sz="1100" dirty="0" smtClean="0">
                <a:solidFill>
                  <a:srgbClr val="145467"/>
                </a:solidFill>
                <a:latin typeface="Arial Narrow" panose="020B0606020202030204" pitchFamily="34" charset="0"/>
              </a:rPr>
              <a:t>L’épuisement professionnel (Burn out syndrom) – Kynos</a:t>
            </a:r>
            <a:r>
              <a:rPr lang="fr-FR" sz="1100" baseline="0" dirty="0" smtClean="0">
                <a:solidFill>
                  <a:srgbClr val="145467"/>
                </a:solidFill>
                <a:latin typeface="Arial Narrow" panose="020B0606020202030204" pitchFamily="34" charset="0"/>
              </a:rPr>
              <a:t> pour l’AAPML </a:t>
            </a:r>
            <a:r>
              <a:rPr lang="fr-FR" sz="1100" dirty="0" smtClean="0">
                <a:solidFill>
                  <a:srgbClr val="145467"/>
                </a:solidFill>
                <a:latin typeface="Arial Narrow" panose="020B0606020202030204" pitchFamily="34" charset="0"/>
              </a:rPr>
              <a:t>– Octobre 2015</a:t>
            </a:r>
            <a:r>
              <a:rPr lang="fr-FR" sz="1100" baseline="0" dirty="0" smtClean="0">
                <a:solidFill>
                  <a:srgbClr val="145467"/>
                </a:solidFill>
                <a:latin typeface="Arial Narrow" panose="020B0606020202030204" pitchFamily="34" charset="0"/>
              </a:rPr>
              <a:t> </a:t>
            </a:r>
            <a:endParaRPr lang="fr-FR" sz="1100" dirty="0">
              <a:solidFill>
                <a:srgbClr val="145467"/>
              </a:solidFill>
              <a:latin typeface="Arial Narrow" panose="020B0606020202030204" pitchFamily="34" charset="0"/>
            </a:endParaRPr>
          </a:p>
        </p:txBody>
      </p:sp>
      <p:cxnSp>
        <p:nvCxnSpPr>
          <p:cNvPr id="9" name="Connecteur droit 8"/>
          <p:cNvCxnSpPr/>
          <p:nvPr userDrawn="1"/>
        </p:nvCxnSpPr>
        <p:spPr>
          <a:xfrm>
            <a:off x="524341" y="785283"/>
            <a:ext cx="1710224" cy="0"/>
          </a:xfrm>
          <a:prstGeom prst="line">
            <a:avLst/>
          </a:prstGeom>
          <a:ln w="38100">
            <a:solidFill>
              <a:srgbClr val="008C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8910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414966" y="260957"/>
            <a:ext cx="6723545" cy="491399"/>
          </a:xfrm>
        </p:spPr>
        <p:txBody>
          <a:bodyPr>
            <a:normAutofit/>
          </a:bodyPr>
          <a:lstStyle>
            <a:lvl1pPr>
              <a:defRPr sz="3200">
                <a:solidFill>
                  <a:srgbClr val="145467"/>
                </a:solidFill>
                <a:latin typeface="Arial Narrow" panose="020B0606020202030204" pitchFamily="34" charset="0"/>
              </a:defRPr>
            </a:lvl1pPr>
          </a:lstStyle>
          <a:p>
            <a:r>
              <a:rPr lang="fr-FR" smtClean="0"/>
              <a:t>Modifiez le style du titre</a:t>
            </a:r>
            <a:endParaRPr lang="en-US" dirty="0"/>
          </a:p>
        </p:txBody>
      </p:sp>
      <p:pic>
        <p:nvPicPr>
          <p:cNvPr id="7" name="Imag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5186" t="17978" r="15307" b="28668"/>
          <a:stretch/>
        </p:blipFill>
        <p:spPr>
          <a:xfrm>
            <a:off x="7431490" y="247880"/>
            <a:ext cx="606650" cy="504477"/>
          </a:xfrm>
          <a:prstGeom prst="rect">
            <a:avLst/>
          </a:prstGeom>
        </p:spPr>
      </p:pic>
      <p:pic>
        <p:nvPicPr>
          <p:cNvPr id="8" name="Imag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34558"/>
          <a:stretch/>
        </p:blipFill>
        <p:spPr>
          <a:xfrm>
            <a:off x="8098737" y="260958"/>
            <a:ext cx="568228" cy="635277"/>
          </a:xfrm>
          <a:prstGeom prst="rect">
            <a:avLst/>
          </a:prstGeom>
        </p:spPr>
      </p:pic>
      <p:sp>
        <p:nvSpPr>
          <p:cNvPr id="13" name="ZoneTexte 12"/>
          <p:cNvSpPr txBox="1"/>
          <p:nvPr userDrawn="1"/>
        </p:nvSpPr>
        <p:spPr>
          <a:xfrm>
            <a:off x="8194041" y="6529364"/>
            <a:ext cx="326006" cy="261610"/>
          </a:xfrm>
          <a:prstGeom prst="rect">
            <a:avLst/>
          </a:prstGeom>
          <a:noFill/>
        </p:spPr>
        <p:txBody>
          <a:bodyPr wrap="none" rtlCol="0">
            <a:spAutoFit/>
          </a:bodyPr>
          <a:lstStyle/>
          <a:p>
            <a:fld id="{99994CDE-C041-4C70-A5E8-672CBA0C80C4}" type="slidenum">
              <a:rPr lang="fr-FR" sz="1100" smtClean="0">
                <a:solidFill>
                  <a:srgbClr val="145467"/>
                </a:solidFill>
                <a:latin typeface="Arial Narrow" panose="020B0606020202030204" pitchFamily="34" charset="0"/>
              </a:rPr>
              <a:t>‹#›</a:t>
            </a:fld>
            <a:endParaRPr lang="fr-FR" sz="1100" dirty="0">
              <a:solidFill>
                <a:srgbClr val="145467"/>
              </a:solidFill>
              <a:latin typeface="Arial Narrow" panose="020B0606020202030204" pitchFamily="34" charset="0"/>
            </a:endParaRPr>
          </a:p>
        </p:txBody>
      </p:sp>
      <p:sp>
        <p:nvSpPr>
          <p:cNvPr id="14" name="ZoneTexte 13"/>
          <p:cNvSpPr txBox="1"/>
          <p:nvPr userDrawn="1"/>
        </p:nvSpPr>
        <p:spPr>
          <a:xfrm>
            <a:off x="405874" y="6516443"/>
            <a:ext cx="4623988" cy="261610"/>
          </a:xfrm>
          <a:prstGeom prst="rect">
            <a:avLst/>
          </a:prstGeom>
          <a:noFill/>
        </p:spPr>
        <p:txBody>
          <a:bodyPr wrap="none" rtlCol="0">
            <a:spAutoFit/>
          </a:bodyPr>
          <a:lstStyle/>
          <a:p>
            <a:r>
              <a:rPr lang="fr-FR" sz="1100" dirty="0" smtClean="0">
                <a:solidFill>
                  <a:srgbClr val="145467"/>
                </a:solidFill>
                <a:latin typeface="Arial Narrow" panose="020B0606020202030204" pitchFamily="34" charset="0"/>
              </a:rPr>
              <a:t>L’épuisement professionnel (Burn out syndrom) – Kynos</a:t>
            </a:r>
            <a:r>
              <a:rPr lang="fr-FR" sz="1100" baseline="0" dirty="0" smtClean="0">
                <a:solidFill>
                  <a:srgbClr val="145467"/>
                </a:solidFill>
                <a:latin typeface="Arial Narrow" panose="020B0606020202030204" pitchFamily="34" charset="0"/>
              </a:rPr>
              <a:t> pour l’AAPML </a:t>
            </a:r>
            <a:r>
              <a:rPr lang="fr-FR" sz="1100" dirty="0" smtClean="0">
                <a:solidFill>
                  <a:srgbClr val="145467"/>
                </a:solidFill>
                <a:latin typeface="Arial Narrow" panose="020B0606020202030204" pitchFamily="34" charset="0"/>
              </a:rPr>
              <a:t>– Octobre 2015</a:t>
            </a:r>
            <a:r>
              <a:rPr lang="fr-FR" sz="1100" baseline="0" dirty="0" smtClean="0">
                <a:solidFill>
                  <a:srgbClr val="145467"/>
                </a:solidFill>
                <a:latin typeface="Arial Narrow" panose="020B0606020202030204" pitchFamily="34" charset="0"/>
              </a:rPr>
              <a:t> </a:t>
            </a:r>
            <a:endParaRPr lang="fr-FR" sz="1100" dirty="0">
              <a:solidFill>
                <a:srgbClr val="145467"/>
              </a:solidFill>
              <a:latin typeface="Arial Narrow" panose="020B0606020202030204" pitchFamily="34" charset="0"/>
            </a:endParaRPr>
          </a:p>
        </p:txBody>
      </p:sp>
      <p:cxnSp>
        <p:nvCxnSpPr>
          <p:cNvPr id="9" name="Connecteur droit 8"/>
          <p:cNvCxnSpPr/>
          <p:nvPr userDrawn="1"/>
        </p:nvCxnSpPr>
        <p:spPr>
          <a:xfrm>
            <a:off x="524341" y="785283"/>
            <a:ext cx="1710224" cy="0"/>
          </a:xfrm>
          <a:prstGeom prst="line">
            <a:avLst/>
          </a:prstGeom>
          <a:ln w="38100">
            <a:solidFill>
              <a:srgbClr val="008C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8910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414966" y="260957"/>
            <a:ext cx="6723545" cy="491399"/>
          </a:xfrm>
        </p:spPr>
        <p:txBody>
          <a:bodyPr>
            <a:normAutofit/>
          </a:bodyPr>
          <a:lstStyle>
            <a:lvl1pPr>
              <a:defRPr sz="3200">
                <a:solidFill>
                  <a:srgbClr val="145467"/>
                </a:solidFill>
                <a:latin typeface="Arial Narrow" panose="020B0606020202030204" pitchFamily="34" charset="0"/>
              </a:defRPr>
            </a:lvl1pPr>
          </a:lstStyle>
          <a:p>
            <a:r>
              <a:rPr lang="fr-FR" smtClean="0"/>
              <a:t>Modifiez le style du titre</a:t>
            </a:r>
            <a:endParaRPr lang="en-US" dirty="0"/>
          </a:p>
        </p:txBody>
      </p:sp>
      <p:pic>
        <p:nvPicPr>
          <p:cNvPr id="7" name="Imag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5186" t="17978" r="15307" b="28668"/>
          <a:stretch/>
        </p:blipFill>
        <p:spPr>
          <a:xfrm>
            <a:off x="7431490" y="247880"/>
            <a:ext cx="606650" cy="504477"/>
          </a:xfrm>
          <a:prstGeom prst="rect">
            <a:avLst/>
          </a:prstGeom>
        </p:spPr>
      </p:pic>
      <p:pic>
        <p:nvPicPr>
          <p:cNvPr id="8" name="Imag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34558"/>
          <a:stretch/>
        </p:blipFill>
        <p:spPr>
          <a:xfrm>
            <a:off x="8098737" y="260958"/>
            <a:ext cx="568228" cy="635277"/>
          </a:xfrm>
          <a:prstGeom prst="rect">
            <a:avLst/>
          </a:prstGeom>
        </p:spPr>
      </p:pic>
      <p:sp>
        <p:nvSpPr>
          <p:cNvPr id="13" name="ZoneTexte 12"/>
          <p:cNvSpPr txBox="1"/>
          <p:nvPr userDrawn="1"/>
        </p:nvSpPr>
        <p:spPr>
          <a:xfrm>
            <a:off x="8194041" y="6529364"/>
            <a:ext cx="326006" cy="261610"/>
          </a:xfrm>
          <a:prstGeom prst="rect">
            <a:avLst/>
          </a:prstGeom>
          <a:noFill/>
        </p:spPr>
        <p:txBody>
          <a:bodyPr wrap="none" rtlCol="0">
            <a:spAutoFit/>
          </a:bodyPr>
          <a:lstStyle/>
          <a:p>
            <a:fld id="{99994CDE-C041-4C70-A5E8-672CBA0C80C4}" type="slidenum">
              <a:rPr lang="fr-FR" sz="1100" smtClean="0">
                <a:solidFill>
                  <a:srgbClr val="145467"/>
                </a:solidFill>
                <a:latin typeface="Arial Narrow" panose="020B0606020202030204" pitchFamily="34" charset="0"/>
              </a:rPr>
              <a:t>‹#›</a:t>
            </a:fld>
            <a:endParaRPr lang="fr-FR" sz="1100" dirty="0">
              <a:solidFill>
                <a:srgbClr val="145467"/>
              </a:solidFill>
              <a:latin typeface="Arial Narrow" panose="020B0606020202030204" pitchFamily="34" charset="0"/>
            </a:endParaRPr>
          </a:p>
        </p:txBody>
      </p:sp>
      <p:sp>
        <p:nvSpPr>
          <p:cNvPr id="14" name="ZoneTexte 13"/>
          <p:cNvSpPr txBox="1"/>
          <p:nvPr userDrawn="1"/>
        </p:nvSpPr>
        <p:spPr>
          <a:xfrm>
            <a:off x="405874" y="6516443"/>
            <a:ext cx="4623988" cy="261610"/>
          </a:xfrm>
          <a:prstGeom prst="rect">
            <a:avLst/>
          </a:prstGeom>
          <a:noFill/>
        </p:spPr>
        <p:txBody>
          <a:bodyPr wrap="none" rtlCol="0">
            <a:spAutoFit/>
          </a:bodyPr>
          <a:lstStyle/>
          <a:p>
            <a:r>
              <a:rPr lang="fr-FR" sz="1100" dirty="0" smtClean="0">
                <a:solidFill>
                  <a:srgbClr val="145467"/>
                </a:solidFill>
                <a:latin typeface="Arial Narrow" panose="020B0606020202030204" pitchFamily="34" charset="0"/>
              </a:rPr>
              <a:t>L’épuisement professionnel (Burn out syndrom) – Kynos</a:t>
            </a:r>
            <a:r>
              <a:rPr lang="fr-FR" sz="1100" baseline="0" dirty="0" smtClean="0">
                <a:solidFill>
                  <a:srgbClr val="145467"/>
                </a:solidFill>
                <a:latin typeface="Arial Narrow" panose="020B0606020202030204" pitchFamily="34" charset="0"/>
              </a:rPr>
              <a:t> pour l’AAPML </a:t>
            </a:r>
            <a:r>
              <a:rPr lang="fr-FR" sz="1100" dirty="0" smtClean="0">
                <a:solidFill>
                  <a:srgbClr val="145467"/>
                </a:solidFill>
                <a:latin typeface="Arial Narrow" panose="020B0606020202030204" pitchFamily="34" charset="0"/>
              </a:rPr>
              <a:t>– Octobre 2015</a:t>
            </a:r>
            <a:r>
              <a:rPr lang="fr-FR" sz="1100" baseline="0" dirty="0" smtClean="0">
                <a:solidFill>
                  <a:srgbClr val="145467"/>
                </a:solidFill>
                <a:latin typeface="Arial Narrow" panose="020B0606020202030204" pitchFamily="34" charset="0"/>
              </a:rPr>
              <a:t> </a:t>
            </a:r>
            <a:endParaRPr lang="fr-FR" sz="1100" dirty="0">
              <a:solidFill>
                <a:srgbClr val="145467"/>
              </a:solidFill>
              <a:latin typeface="Arial Narrow" panose="020B0606020202030204" pitchFamily="34" charset="0"/>
            </a:endParaRPr>
          </a:p>
        </p:txBody>
      </p:sp>
      <p:cxnSp>
        <p:nvCxnSpPr>
          <p:cNvPr id="9" name="Connecteur droit 8"/>
          <p:cNvCxnSpPr/>
          <p:nvPr userDrawn="1"/>
        </p:nvCxnSpPr>
        <p:spPr>
          <a:xfrm>
            <a:off x="524341" y="785283"/>
            <a:ext cx="1710224" cy="0"/>
          </a:xfrm>
          <a:prstGeom prst="line">
            <a:avLst/>
          </a:prstGeom>
          <a:ln w="38100">
            <a:solidFill>
              <a:srgbClr val="008C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89105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39605" y="2354512"/>
            <a:ext cx="7920531" cy="1288127"/>
          </a:xfrm>
        </p:spPr>
        <p:txBody>
          <a:bodyPr anchor="t"/>
          <a:lstStyle>
            <a:lvl1pPr algn="l">
              <a:defRPr sz="3783" b="0" cap="none" baseline="0">
                <a:solidFill>
                  <a:srgbClr val="145467"/>
                </a:solidFill>
                <a:latin typeface="Arial Narrow" panose="020B0606020202030204" pitchFamily="34" charset="0"/>
              </a:defRPr>
            </a:lvl1pPr>
          </a:lstStyle>
          <a:p>
            <a:r>
              <a:rPr lang="fr-FR" dirty="0" smtClean="0"/>
              <a:t>Cliquez pour modifier le style du titre</a:t>
            </a:r>
            <a:endParaRPr lang="fr-FR" dirty="0"/>
          </a:p>
        </p:txBody>
      </p:sp>
      <p:cxnSp>
        <p:nvCxnSpPr>
          <p:cNvPr id="7" name="Connecteur droit 6"/>
          <p:cNvCxnSpPr/>
          <p:nvPr userDrawn="1"/>
        </p:nvCxnSpPr>
        <p:spPr>
          <a:xfrm flipH="1">
            <a:off x="542416" y="2211030"/>
            <a:ext cx="0" cy="1440000"/>
          </a:xfrm>
          <a:prstGeom prst="line">
            <a:avLst/>
          </a:prstGeom>
          <a:ln w="76200">
            <a:solidFill>
              <a:srgbClr val="0090C6"/>
            </a:solidFill>
          </a:ln>
        </p:spPr>
        <p:style>
          <a:lnRef idx="1">
            <a:schemeClr val="accent1"/>
          </a:lnRef>
          <a:fillRef idx="0">
            <a:schemeClr val="accent1"/>
          </a:fillRef>
          <a:effectRef idx="0">
            <a:schemeClr val="accent1"/>
          </a:effectRef>
          <a:fontRef idx="minor">
            <a:schemeClr val="tx1"/>
          </a:fontRef>
        </p:style>
      </p:cxnSp>
      <p:sp>
        <p:nvSpPr>
          <p:cNvPr id="11" name="ZoneTexte 10"/>
          <p:cNvSpPr txBox="1"/>
          <p:nvPr userDrawn="1"/>
        </p:nvSpPr>
        <p:spPr>
          <a:xfrm>
            <a:off x="8194041" y="6529364"/>
            <a:ext cx="326006" cy="261610"/>
          </a:xfrm>
          <a:prstGeom prst="rect">
            <a:avLst/>
          </a:prstGeom>
          <a:noFill/>
        </p:spPr>
        <p:txBody>
          <a:bodyPr wrap="none" rtlCol="0">
            <a:spAutoFit/>
          </a:bodyPr>
          <a:lstStyle/>
          <a:p>
            <a:fld id="{99994CDE-C041-4C70-A5E8-672CBA0C80C4}" type="slidenum">
              <a:rPr lang="fr-FR" sz="1100" smtClean="0">
                <a:solidFill>
                  <a:srgbClr val="145467"/>
                </a:solidFill>
                <a:latin typeface="Arial Narrow" panose="020B0606020202030204" pitchFamily="34" charset="0"/>
              </a:rPr>
              <a:t>‹#›</a:t>
            </a:fld>
            <a:endParaRPr lang="fr-FR" sz="1100" dirty="0">
              <a:solidFill>
                <a:srgbClr val="145467"/>
              </a:solidFill>
              <a:latin typeface="Arial Narrow" panose="020B0606020202030204" pitchFamily="34" charset="0"/>
            </a:endParaRPr>
          </a:p>
        </p:txBody>
      </p:sp>
      <p:sp>
        <p:nvSpPr>
          <p:cNvPr id="12" name="ZoneTexte 11"/>
          <p:cNvSpPr txBox="1"/>
          <p:nvPr userDrawn="1"/>
        </p:nvSpPr>
        <p:spPr>
          <a:xfrm>
            <a:off x="405874" y="6516443"/>
            <a:ext cx="4623988" cy="261610"/>
          </a:xfrm>
          <a:prstGeom prst="rect">
            <a:avLst/>
          </a:prstGeom>
          <a:noFill/>
        </p:spPr>
        <p:txBody>
          <a:bodyPr wrap="none" rtlCol="0">
            <a:spAutoFit/>
          </a:bodyPr>
          <a:lstStyle/>
          <a:p>
            <a:r>
              <a:rPr lang="fr-FR" sz="1100" dirty="0" smtClean="0">
                <a:solidFill>
                  <a:srgbClr val="145467"/>
                </a:solidFill>
                <a:latin typeface="Arial Narrow" panose="020B0606020202030204" pitchFamily="34" charset="0"/>
              </a:rPr>
              <a:t>L’épuisement professionnel (</a:t>
            </a:r>
            <a:r>
              <a:rPr lang="fr-FR" sz="1100" dirty="0" err="1" smtClean="0">
                <a:solidFill>
                  <a:srgbClr val="145467"/>
                </a:solidFill>
                <a:latin typeface="Arial Narrow" panose="020B0606020202030204" pitchFamily="34" charset="0"/>
              </a:rPr>
              <a:t>Burn</a:t>
            </a:r>
            <a:r>
              <a:rPr lang="fr-FR" sz="1100" dirty="0" smtClean="0">
                <a:solidFill>
                  <a:srgbClr val="145467"/>
                </a:solidFill>
                <a:latin typeface="Arial Narrow" panose="020B0606020202030204" pitchFamily="34" charset="0"/>
              </a:rPr>
              <a:t> out </a:t>
            </a:r>
            <a:r>
              <a:rPr lang="fr-FR" sz="1100" dirty="0" err="1" smtClean="0">
                <a:solidFill>
                  <a:srgbClr val="145467"/>
                </a:solidFill>
                <a:latin typeface="Arial Narrow" panose="020B0606020202030204" pitchFamily="34" charset="0"/>
              </a:rPr>
              <a:t>syndrom</a:t>
            </a:r>
            <a:r>
              <a:rPr lang="fr-FR" sz="1100" dirty="0" smtClean="0">
                <a:solidFill>
                  <a:srgbClr val="145467"/>
                </a:solidFill>
                <a:latin typeface="Arial Narrow" panose="020B0606020202030204" pitchFamily="34" charset="0"/>
              </a:rPr>
              <a:t>) – </a:t>
            </a:r>
            <a:r>
              <a:rPr lang="fr-FR" sz="1100" dirty="0" err="1" smtClean="0">
                <a:solidFill>
                  <a:srgbClr val="145467"/>
                </a:solidFill>
                <a:latin typeface="Arial Narrow" panose="020B0606020202030204" pitchFamily="34" charset="0"/>
              </a:rPr>
              <a:t>Kynos</a:t>
            </a:r>
            <a:r>
              <a:rPr lang="fr-FR" sz="1100" baseline="0" dirty="0" smtClean="0">
                <a:solidFill>
                  <a:srgbClr val="145467"/>
                </a:solidFill>
                <a:latin typeface="Arial Narrow" panose="020B0606020202030204" pitchFamily="34" charset="0"/>
              </a:rPr>
              <a:t> pour l’AAPML </a:t>
            </a:r>
            <a:r>
              <a:rPr lang="fr-FR" sz="1100" dirty="0" smtClean="0">
                <a:solidFill>
                  <a:srgbClr val="145467"/>
                </a:solidFill>
                <a:latin typeface="Arial Narrow" panose="020B0606020202030204" pitchFamily="34" charset="0"/>
              </a:rPr>
              <a:t>– Octobre 2015</a:t>
            </a:r>
            <a:r>
              <a:rPr lang="fr-FR" sz="1100" baseline="0" dirty="0" smtClean="0">
                <a:solidFill>
                  <a:srgbClr val="145467"/>
                </a:solidFill>
                <a:latin typeface="Arial Narrow" panose="020B0606020202030204" pitchFamily="34" charset="0"/>
              </a:rPr>
              <a:t> </a:t>
            </a:r>
            <a:endParaRPr lang="fr-FR" sz="1100" dirty="0">
              <a:solidFill>
                <a:srgbClr val="145467"/>
              </a:solidFill>
              <a:latin typeface="Arial Narrow" panose="020B0606020202030204" pitchFamily="34" charset="0"/>
            </a:endParaRPr>
          </a:p>
        </p:txBody>
      </p:sp>
      <p:pic>
        <p:nvPicPr>
          <p:cNvPr id="8" name="Imag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15186" t="17978" r="15307" b="28668"/>
          <a:stretch/>
        </p:blipFill>
        <p:spPr>
          <a:xfrm>
            <a:off x="7431490" y="247880"/>
            <a:ext cx="606650" cy="504477"/>
          </a:xfrm>
          <a:prstGeom prst="rect">
            <a:avLst/>
          </a:prstGeom>
        </p:spPr>
      </p:pic>
      <p:pic>
        <p:nvPicPr>
          <p:cNvPr id="13" name="Imag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r="34558"/>
          <a:stretch/>
        </p:blipFill>
        <p:spPr>
          <a:xfrm>
            <a:off x="8098737" y="260958"/>
            <a:ext cx="568228" cy="635277"/>
          </a:xfrm>
          <a:prstGeom prst="rect">
            <a:avLst/>
          </a:prstGeom>
        </p:spPr>
      </p:pic>
    </p:spTree>
    <p:extLst>
      <p:ext uri="{BB962C8B-B14F-4D97-AF65-F5344CB8AC3E}">
        <p14:creationId xmlns:p14="http://schemas.microsoft.com/office/powerpoint/2010/main" val="2617425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414966" y="260957"/>
            <a:ext cx="6723545" cy="491399"/>
          </a:xfrm>
        </p:spPr>
        <p:txBody>
          <a:bodyPr>
            <a:normAutofit/>
          </a:bodyPr>
          <a:lstStyle>
            <a:lvl1pPr>
              <a:defRPr sz="3200">
                <a:solidFill>
                  <a:srgbClr val="145467"/>
                </a:solidFill>
                <a:latin typeface="Arial Narrow" panose="020B0606020202030204" pitchFamily="34" charset="0"/>
              </a:defRPr>
            </a:lvl1pPr>
          </a:lstStyle>
          <a:p>
            <a:r>
              <a:rPr lang="fr-FR" smtClean="0"/>
              <a:t>Modifiez le style du titre</a:t>
            </a:r>
            <a:endParaRPr lang="en-US" dirty="0"/>
          </a:p>
        </p:txBody>
      </p:sp>
      <p:pic>
        <p:nvPicPr>
          <p:cNvPr id="7" name="Imag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5186" t="17978" r="15307" b="28668"/>
          <a:stretch/>
        </p:blipFill>
        <p:spPr>
          <a:xfrm>
            <a:off x="7431490" y="247880"/>
            <a:ext cx="606650" cy="504477"/>
          </a:xfrm>
          <a:prstGeom prst="rect">
            <a:avLst/>
          </a:prstGeom>
        </p:spPr>
      </p:pic>
      <p:pic>
        <p:nvPicPr>
          <p:cNvPr id="8" name="Imag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34558"/>
          <a:stretch/>
        </p:blipFill>
        <p:spPr>
          <a:xfrm>
            <a:off x="8098737" y="260958"/>
            <a:ext cx="568228" cy="635277"/>
          </a:xfrm>
          <a:prstGeom prst="rect">
            <a:avLst/>
          </a:prstGeom>
        </p:spPr>
      </p:pic>
      <p:sp>
        <p:nvSpPr>
          <p:cNvPr id="13" name="ZoneTexte 12"/>
          <p:cNvSpPr txBox="1"/>
          <p:nvPr userDrawn="1"/>
        </p:nvSpPr>
        <p:spPr>
          <a:xfrm>
            <a:off x="8194041" y="6529364"/>
            <a:ext cx="326006" cy="261610"/>
          </a:xfrm>
          <a:prstGeom prst="rect">
            <a:avLst/>
          </a:prstGeom>
          <a:noFill/>
        </p:spPr>
        <p:txBody>
          <a:bodyPr wrap="none" rtlCol="0">
            <a:spAutoFit/>
          </a:bodyPr>
          <a:lstStyle/>
          <a:p>
            <a:fld id="{99994CDE-C041-4C70-A5E8-672CBA0C80C4}" type="slidenum">
              <a:rPr lang="fr-FR" sz="1100" smtClean="0">
                <a:solidFill>
                  <a:srgbClr val="145467"/>
                </a:solidFill>
                <a:latin typeface="Arial Narrow" panose="020B0606020202030204" pitchFamily="34" charset="0"/>
              </a:rPr>
              <a:t>‹#›</a:t>
            </a:fld>
            <a:endParaRPr lang="fr-FR" sz="1100" dirty="0">
              <a:solidFill>
                <a:srgbClr val="145467"/>
              </a:solidFill>
              <a:latin typeface="Arial Narrow" panose="020B0606020202030204" pitchFamily="34" charset="0"/>
            </a:endParaRPr>
          </a:p>
        </p:txBody>
      </p:sp>
      <p:sp>
        <p:nvSpPr>
          <p:cNvPr id="14" name="ZoneTexte 13"/>
          <p:cNvSpPr txBox="1"/>
          <p:nvPr userDrawn="1"/>
        </p:nvSpPr>
        <p:spPr>
          <a:xfrm>
            <a:off x="405874" y="6516443"/>
            <a:ext cx="4623988" cy="261610"/>
          </a:xfrm>
          <a:prstGeom prst="rect">
            <a:avLst/>
          </a:prstGeom>
          <a:noFill/>
        </p:spPr>
        <p:txBody>
          <a:bodyPr wrap="none" rtlCol="0">
            <a:spAutoFit/>
          </a:bodyPr>
          <a:lstStyle/>
          <a:p>
            <a:r>
              <a:rPr lang="fr-FR" sz="1100" dirty="0" smtClean="0">
                <a:solidFill>
                  <a:srgbClr val="145467"/>
                </a:solidFill>
                <a:latin typeface="Arial Narrow" panose="020B0606020202030204" pitchFamily="34" charset="0"/>
              </a:rPr>
              <a:t>L’épuisement professionnel (Burn out syndrom) – Kynos</a:t>
            </a:r>
            <a:r>
              <a:rPr lang="fr-FR" sz="1100" baseline="0" dirty="0" smtClean="0">
                <a:solidFill>
                  <a:srgbClr val="145467"/>
                </a:solidFill>
                <a:latin typeface="Arial Narrow" panose="020B0606020202030204" pitchFamily="34" charset="0"/>
              </a:rPr>
              <a:t> pour l’AAPML </a:t>
            </a:r>
            <a:r>
              <a:rPr lang="fr-FR" sz="1100" dirty="0" smtClean="0">
                <a:solidFill>
                  <a:srgbClr val="145467"/>
                </a:solidFill>
                <a:latin typeface="Arial Narrow" panose="020B0606020202030204" pitchFamily="34" charset="0"/>
              </a:rPr>
              <a:t>– Octobre 2015</a:t>
            </a:r>
            <a:r>
              <a:rPr lang="fr-FR" sz="1100" baseline="0" dirty="0" smtClean="0">
                <a:solidFill>
                  <a:srgbClr val="145467"/>
                </a:solidFill>
                <a:latin typeface="Arial Narrow" panose="020B0606020202030204" pitchFamily="34" charset="0"/>
              </a:rPr>
              <a:t> </a:t>
            </a:r>
            <a:endParaRPr lang="fr-FR" sz="1100" dirty="0">
              <a:solidFill>
                <a:srgbClr val="145467"/>
              </a:solidFill>
              <a:latin typeface="Arial Narrow" panose="020B0606020202030204" pitchFamily="34" charset="0"/>
            </a:endParaRPr>
          </a:p>
        </p:txBody>
      </p:sp>
      <p:cxnSp>
        <p:nvCxnSpPr>
          <p:cNvPr id="9" name="Connecteur droit 8"/>
          <p:cNvCxnSpPr/>
          <p:nvPr userDrawn="1"/>
        </p:nvCxnSpPr>
        <p:spPr>
          <a:xfrm>
            <a:off x="524341" y="785283"/>
            <a:ext cx="1710224" cy="0"/>
          </a:xfrm>
          <a:prstGeom prst="line">
            <a:avLst/>
          </a:prstGeom>
          <a:ln w="38100">
            <a:solidFill>
              <a:srgbClr val="008C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8910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07499" y="145222"/>
            <a:ext cx="7042975" cy="673533"/>
          </a:xfrm>
        </p:spPr>
        <p:txBody>
          <a:bodyPr>
            <a:noAutofit/>
          </a:bodyPr>
          <a:lstStyle>
            <a:lvl1pPr algn="l">
              <a:defRPr sz="2400" b="1"/>
            </a:lvl1pPr>
          </a:lstStyle>
          <a:p>
            <a:r>
              <a:rPr lang="fr-FR" dirty="0" smtClean="0"/>
              <a:t>Cliquez et modifiez le titre</a:t>
            </a:r>
            <a:endParaRPr lang="fr-FR" dirty="0"/>
          </a:p>
        </p:txBody>
      </p:sp>
      <p:sp>
        <p:nvSpPr>
          <p:cNvPr id="3" name="Espace réservé du contenu 2"/>
          <p:cNvSpPr>
            <a:spLocks noGrp="1"/>
          </p:cNvSpPr>
          <p:nvPr>
            <p:ph idx="1"/>
          </p:nvPr>
        </p:nvSpPr>
        <p:spPr>
          <a:xfrm>
            <a:off x="457200" y="1113476"/>
            <a:ext cx="8229600" cy="5012687"/>
          </a:xfrm>
        </p:spPr>
        <p:txBody>
          <a:bodyPr/>
          <a:lstStyle>
            <a:lvl1pPr marL="342900" indent="-342900">
              <a:buClr>
                <a:schemeClr val="tx2"/>
              </a:buClr>
              <a:buSzPct val="85000"/>
              <a:buFont typeface="Wingdings" charset="2"/>
              <a:buChar char="§"/>
              <a:defRPr sz="2800">
                <a:solidFill>
                  <a:schemeClr val="tx2"/>
                </a:solidFill>
              </a:defRPr>
            </a:lvl1pPr>
            <a:lvl2pPr marL="742950" indent="-285750">
              <a:buClr>
                <a:schemeClr val="tx2"/>
              </a:buClr>
              <a:buSzPct val="70000"/>
              <a:buFont typeface="Wingdings" charset="2"/>
              <a:buChar char="§"/>
              <a:defRPr sz="2400"/>
            </a:lvl2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u pied de page 4"/>
          <p:cNvSpPr>
            <a:spLocks noGrp="1"/>
          </p:cNvSpPr>
          <p:nvPr>
            <p:ph type="ftr" sz="quarter" idx="11"/>
          </p:nvPr>
        </p:nvSpPr>
        <p:spPr>
          <a:xfrm>
            <a:off x="91829" y="6450137"/>
            <a:ext cx="8917356" cy="365125"/>
          </a:xfrm>
          <a:prstGeom prst="rect">
            <a:avLst/>
          </a:prstGeom>
        </p:spPr>
        <p:txBody>
          <a:bodyPr/>
          <a:lstStyle>
            <a:lvl1pPr algn="l">
              <a:defRPr lang="fr-FR" sz="1200" b="1" smtClean="0"/>
            </a:lvl1pPr>
          </a:lstStyle>
          <a:p>
            <a:r>
              <a:rPr lang="fr-FR" smtClean="0"/>
              <a:t>1er Colloque National  Soigner les vulnérabilités des professionnels de santé – Académie Nationale de Médecine – Jeudi 3 décembre 2015</a:t>
            </a:r>
            <a:endParaRPr lang="fr-FR" dirty="0"/>
          </a:p>
        </p:txBody>
      </p:sp>
      <p:sp>
        <p:nvSpPr>
          <p:cNvPr id="8" name="Espace réservé du numéro de diapositive 5"/>
          <p:cNvSpPr>
            <a:spLocks noGrp="1"/>
          </p:cNvSpPr>
          <p:nvPr>
            <p:ph type="sldNum" sz="quarter" idx="12"/>
          </p:nvPr>
        </p:nvSpPr>
        <p:spPr>
          <a:xfrm>
            <a:off x="8497278" y="2"/>
            <a:ext cx="646723" cy="365125"/>
          </a:xfrm>
          <a:prstGeom prst="rect">
            <a:avLst/>
          </a:prstGeom>
        </p:spPr>
        <p:txBody>
          <a:bodyPr/>
          <a:lstStyle/>
          <a:p>
            <a:fld id="{91DE38A6-BC19-A249-8091-FB07CD57C52B}" type="slidenum">
              <a:rPr lang="fr-FR" smtClean="0"/>
              <a:t>‹#›</a:t>
            </a:fld>
            <a:endParaRPr lang="fr-FR" dirty="0"/>
          </a:p>
        </p:txBody>
      </p:sp>
    </p:spTree>
    <p:extLst>
      <p:ext uri="{BB962C8B-B14F-4D97-AF65-F5344CB8AC3E}">
        <p14:creationId xmlns:p14="http://schemas.microsoft.com/office/powerpoint/2010/main" val="645309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414966" y="260957"/>
            <a:ext cx="6723545" cy="491399"/>
          </a:xfrm>
        </p:spPr>
        <p:txBody>
          <a:bodyPr>
            <a:normAutofit/>
          </a:bodyPr>
          <a:lstStyle>
            <a:lvl1pPr>
              <a:defRPr sz="3200">
                <a:solidFill>
                  <a:srgbClr val="145467"/>
                </a:solidFill>
                <a:latin typeface="Arial Narrow" panose="020B0606020202030204" pitchFamily="34" charset="0"/>
              </a:defRPr>
            </a:lvl1pPr>
          </a:lstStyle>
          <a:p>
            <a:r>
              <a:rPr lang="fr-FR" smtClean="0"/>
              <a:t>Modifiez le style du titre</a:t>
            </a:r>
            <a:endParaRPr lang="en-US" dirty="0"/>
          </a:p>
        </p:txBody>
      </p:sp>
      <p:pic>
        <p:nvPicPr>
          <p:cNvPr id="7" name="Imag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5186" t="17978" r="15307" b="28668"/>
          <a:stretch/>
        </p:blipFill>
        <p:spPr>
          <a:xfrm>
            <a:off x="7431490" y="247880"/>
            <a:ext cx="606650" cy="504477"/>
          </a:xfrm>
          <a:prstGeom prst="rect">
            <a:avLst/>
          </a:prstGeom>
        </p:spPr>
      </p:pic>
      <p:pic>
        <p:nvPicPr>
          <p:cNvPr id="8" name="Imag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34558"/>
          <a:stretch/>
        </p:blipFill>
        <p:spPr>
          <a:xfrm>
            <a:off x="8098737" y="260958"/>
            <a:ext cx="568228" cy="635277"/>
          </a:xfrm>
          <a:prstGeom prst="rect">
            <a:avLst/>
          </a:prstGeom>
        </p:spPr>
      </p:pic>
      <p:sp>
        <p:nvSpPr>
          <p:cNvPr id="13" name="ZoneTexte 12"/>
          <p:cNvSpPr txBox="1"/>
          <p:nvPr userDrawn="1"/>
        </p:nvSpPr>
        <p:spPr>
          <a:xfrm>
            <a:off x="8194041" y="6529364"/>
            <a:ext cx="326006" cy="261610"/>
          </a:xfrm>
          <a:prstGeom prst="rect">
            <a:avLst/>
          </a:prstGeom>
          <a:noFill/>
        </p:spPr>
        <p:txBody>
          <a:bodyPr wrap="none" rtlCol="0">
            <a:spAutoFit/>
          </a:bodyPr>
          <a:lstStyle/>
          <a:p>
            <a:fld id="{99994CDE-C041-4C70-A5E8-672CBA0C80C4}" type="slidenum">
              <a:rPr lang="fr-FR" sz="1100" smtClean="0">
                <a:solidFill>
                  <a:srgbClr val="145467"/>
                </a:solidFill>
                <a:latin typeface="Arial Narrow" panose="020B0606020202030204" pitchFamily="34" charset="0"/>
              </a:rPr>
              <a:t>‹#›</a:t>
            </a:fld>
            <a:endParaRPr lang="fr-FR" sz="1100" dirty="0">
              <a:solidFill>
                <a:srgbClr val="145467"/>
              </a:solidFill>
              <a:latin typeface="Arial Narrow" panose="020B0606020202030204" pitchFamily="34" charset="0"/>
            </a:endParaRPr>
          </a:p>
        </p:txBody>
      </p:sp>
      <p:sp>
        <p:nvSpPr>
          <p:cNvPr id="14" name="ZoneTexte 13"/>
          <p:cNvSpPr txBox="1"/>
          <p:nvPr userDrawn="1"/>
        </p:nvSpPr>
        <p:spPr>
          <a:xfrm>
            <a:off x="405874" y="6516443"/>
            <a:ext cx="4623988" cy="261610"/>
          </a:xfrm>
          <a:prstGeom prst="rect">
            <a:avLst/>
          </a:prstGeom>
          <a:noFill/>
        </p:spPr>
        <p:txBody>
          <a:bodyPr wrap="none" rtlCol="0">
            <a:spAutoFit/>
          </a:bodyPr>
          <a:lstStyle/>
          <a:p>
            <a:r>
              <a:rPr lang="fr-FR" sz="1100" dirty="0" smtClean="0">
                <a:solidFill>
                  <a:srgbClr val="145467"/>
                </a:solidFill>
                <a:latin typeface="Arial Narrow" panose="020B0606020202030204" pitchFamily="34" charset="0"/>
              </a:rPr>
              <a:t>L’épuisement professionnel (Burn out syndrom) – Kynos</a:t>
            </a:r>
            <a:r>
              <a:rPr lang="fr-FR" sz="1100" baseline="0" dirty="0" smtClean="0">
                <a:solidFill>
                  <a:srgbClr val="145467"/>
                </a:solidFill>
                <a:latin typeface="Arial Narrow" panose="020B0606020202030204" pitchFamily="34" charset="0"/>
              </a:rPr>
              <a:t> pour l’AAPML </a:t>
            </a:r>
            <a:r>
              <a:rPr lang="fr-FR" sz="1100" dirty="0" smtClean="0">
                <a:solidFill>
                  <a:srgbClr val="145467"/>
                </a:solidFill>
                <a:latin typeface="Arial Narrow" panose="020B0606020202030204" pitchFamily="34" charset="0"/>
              </a:rPr>
              <a:t>– Octobre 2015</a:t>
            </a:r>
            <a:r>
              <a:rPr lang="fr-FR" sz="1100" baseline="0" dirty="0" smtClean="0">
                <a:solidFill>
                  <a:srgbClr val="145467"/>
                </a:solidFill>
                <a:latin typeface="Arial Narrow" panose="020B0606020202030204" pitchFamily="34" charset="0"/>
              </a:rPr>
              <a:t> </a:t>
            </a:r>
            <a:endParaRPr lang="fr-FR" sz="1100" dirty="0">
              <a:solidFill>
                <a:srgbClr val="145467"/>
              </a:solidFill>
              <a:latin typeface="Arial Narrow" panose="020B0606020202030204" pitchFamily="34" charset="0"/>
            </a:endParaRPr>
          </a:p>
        </p:txBody>
      </p:sp>
      <p:cxnSp>
        <p:nvCxnSpPr>
          <p:cNvPr id="9" name="Connecteur droit 8"/>
          <p:cNvCxnSpPr/>
          <p:nvPr userDrawn="1"/>
        </p:nvCxnSpPr>
        <p:spPr>
          <a:xfrm>
            <a:off x="524341" y="785283"/>
            <a:ext cx="1710224" cy="0"/>
          </a:xfrm>
          <a:prstGeom prst="line">
            <a:avLst/>
          </a:prstGeom>
          <a:ln w="38100">
            <a:solidFill>
              <a:srgbClr val="008C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89105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414966" y="260957"/>
            <a:ext cx="6723545" cy="491399"/>
          </a:xfrm>
        </p:spPr>
        <p:txBody>
          <a:bodyPr>
            <a:normAutofit/>
          </a:bodyPr>
          <a:lstStyle>
            <a:lvl1pPr>
              <a:defRPr sz="3200">
                <a:solidFill>
                  <a:srgbClr val="145467"/>
                </a:solidFill>
                <a:latin typeface="Arial Narrow" panose="020B0606020202030204" pitchFamily="34" charset="0"/>
              </a:defRPr>
            </a:lvl1pPr>
          </a:lstStyle>
          <a:p>
            <a:r>
              <a:rPr lang="fr-FR" smtClean="0"/>
              <a:t>Modifiez le style du titre</a:t>
            </a:r>
            <a:endParaRPr lang="en-US" dirty="0"/>
          </a:p>
        </p:txBody>
      </p:sp>
      <p:pic>
        <p:nvPicPr>
          <p:cNvPr id="7" name="Imag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5186" t="17978" r="15307" b="28668"/>
          <a:stretch/>
        </p:blipFill>
        <p:spPr>
          <a:xfrm>
            <a:off x="7431490" y="247880"/>
            <a:ext cx="606650" cy="504477"/>
          </a:xfrm>
          <a:prstGeom prst="rect">
            <a:avLst/>
          </a:prstGeom>
        </p:spPr>
      </p:pic>
      <p:pic>
        <p:nvPicPr>
          <p:cNvPr id="8" name="Imag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34558"/>
          <a:stretch/>
        </p:blipFill>
        <p:spPr>
          <a:xfrm>
            <a:off x="8098737" y="260958"/>
            <a:ext cx="568228" cy="635277"/>
          </a:xfrm>
          <a:prstGeom prst="rect">
            <a:avLst/>
          </a:prstGeom>
        </p:spPr>
      </p:pic>
      <p:sp>
        <p:nvSpPr>
          <p:cNvPr id="13" name="ZoneTexte 12"/>
          <p:cNvSpPr txBox="1"/>
          <p:nvPr userDrawn="1"/>
        </p:nvSpPr>
        <p:spPr>
          <a:xfrm>
            <a:off x="8194041" y="6529364"/>
            <a:ext cx="326006" cy="261610"/>
          </a:xfrm>
          <a:prstGeom prst="rect">
            <a:avLst/>
          </a:prstGeom>
          <a:noFill/>
        </p:spPr>
        <p:txBody>
          <a:bodyPr wrap="none" rtlCol="0">
            <a:spAutoFit/>
          </a:bodyPr>
          <a:lstStyle/>
          <a:p>
            <a:fld id="{99994CDE-C041-4C70-A5E8-672CBA0C80C4}" type="slidenum">
              <a:rPr lang="fr-FR" sz="1100" smtClean="0">
                <a:solidFill>
                  <a:srgbClr val="145467"/>
                </a:solidFill>
                <a:latin typeface="Arial Narrow" panose="020B0606020202030204" pitchFamily="34" charset="0"/>
              </a:rPr>
              <a:t>‹#›</a:t>
            </a:fld>
            <a:endParaRPr lang="fr-FR" sz="1100" dirty="0">
              <a:solidFill>
                <a:srgbClr val="145467"/>
              </a:solidFill>
              <a:latin typeface="Arial Narrow" panose="020B0606020202030204" pitchFamily="34" charset="0"/>
            </a:endParaRPr>
          </a:p>
        </p:txBody>
      </p:sp>
      <p:sp>
        <p:nvSpPr>
          <p:cNvPr id="14" name="ZoneTexte 13"/>
          <p:cNvSpPr txBox="1"/>
          <p:nvPr userDrawn="1"/>
        </p:nvSpPr>
        <p:spPr>
          <a:xfrm>
            <a:off x="405874" y="6516443"/>
            <a:ext cx="4623988" cy="261610"/>
          </a:xfrm>
          <a:prstGeom prst="rect">
            <a:avLst/>
          </a:prstGeom>
          <a:noFill/>
        </p:spPr>
        <p:txBody>
          <a:bodyPr wrap="none" rtlCol="0">
            <a:spAutoFit/>
          </a:bodyPr>
          <a:lstStyle/>
          <a:p>
            <a:r>
              <a:rPr lang="fr-FR" sz="1100" dirty="0" smtClean="0">
                <a:solidFill>
                  <a:srgbClr val="145467"/>
                </a:solidFill>
                <a:latin typeface="Arial Narrow" panose="020B0606020202030204" pitchFamily="34" charset="0"/>
              </a:rPr>
              <a:t>L’épuisement professionnel (Burn out syndrom) – Kynos</a:t>
            </a:r>
            <a:r>
              <a:rPr lang="fr-FR" sz="1100" baseline="0" dirty="0" smtClean="0">
                <a:solidFill>
                  <a:srgbClr val="145467"/>
                </a:solidFill>
                <a:latin typeface="Arial Narrow" panose="020B0606020202030204" pitchFamily="34" charset="0"/>
              </a:rPr>
              <a:t> pour l’AAPML </a:t>
            </a:r>
            <a:r>
              <a:rPr lang="fr-FR" sz="1100" dirty="0" smtClean="0">
                <a:solidFill>
                  <a:srgbClr val="145467"/>
                </a:solidFill>
                <a:latin typeface="Arial Narrow" panose="020B0606020202030204" pitchFamily="34" charset="0"/>
              </a:rPr>
              <a:t>– Octobre 2015</a:t>
            </a:r>
            <a:r>
              <a:rPr lang="fr-FR" sz="1100" baseline="0" dirty="0" smtClean="0">
                <a:solidFill>
                  <a:srgbClr val="145467"/>
                </a:solidFill>
                <a:latin typeface="Arial Narrow" panose="020B0606020202030204" pitchFamily="34" charset="0"/>
              </a:rPr>
              <a:t> </a:t>
            </a:r>
            <a:endParaRPr lang="fr-FR" sz="1100" dirty="0">
              <a:solidFill>
                <a:srgbClr val="145467"/>
              </a:solidFill>
              <a:latin typeface="Arial Narrow" panose="020B0606020202030204" pitchFamily="34" charset="0"/>
            </a:endParaRPr>
          </a:p>
        </p:txBody>
      </p:sp>
      <p:cxnSp>
        <p:nvCxnSpPr>
          <p:cNvPr id="9" name="Connecteur droit 8"/>
          <p:cNvCxnSpPr/>
          <p:nvPr userDrawn="1"/>
        </p:nvCxnSpPr>
        <p:spPr>
          <a:xfrm>
            <a:off x="524341" y="785283"/>
            <a:ext cx="1710224" cy="0"/>
          </a:xfrm>
          <a:prstGeom prst="line">
            <a:avLst/>
          </a:prstGeom>
          <a:ln w="38100">
            <a:solidFill>
              <a:srgbClr val="008C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89105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414966" y="260957"/>
            <a:ext cx="6723545" cy="491399"/>
          </a:xfrm>
        </p:spPr>
        <p:txBody>
          <a:bodyPr>
            <a:normAutofit/>
          </a:bodyPr>
          <a:lstStyle>
            <a:lvl1pPr>
              <a:defRPr sz="3200">
                <a:solidFill>
                  <a:srgbClr val="145467"/>
                </a:solidFill>
                <a:latin typeface="Arial Narrow" panose="020B0606020202030204" pitchFamily="34" charset="0"/>
              </a:defRPr>
            </a:lvl1pPr>
          </a:lstStyle>
          <a:p>
            <a:r>
              <a:rPr lang="fr-FR" smtClean="0"/>
              <a:t>Modifiez le style du titre</a:t>
            </a:r>
            <a:endParaRPr lang="en-US" dirty="0"/>
          </a:p>
        </p:txBody>
      </p:sp>
      <p:pic>
        <p:nvPicPr>
          <p:cNvPr id="7" name="Imag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5186" t="17978" r="15307" b="28668"/>
          <a:stretch/>
        </p:blipFill>
        <p:spPr>
          <a:xfrm>
            <a:off x="7431490" y="247880"/>
            <a:ext cx="606650" cy="504477"/>
          </a:xfrm>
          <a:prstGeom prst="rect">
            <a:avLst/>
          </a:prstGeom>
        </p:spPr>
      </p:pic>
      <p:pic>
        <p:nvPicPr>
          <p:cNvPr id="8" name="Imag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34558"/>
          <a:stretch/>
        </p:blipFill>
        <p:spPr>
          <a:xfrm>
            <a:off x="8098737" y="260958"/>
            <a:ext cx="568228" cy="635277"/>
          </a:xfrm>
          <a:prstGeom prst="rect">
            <a:avLst/>
          </a:prstGeom>
        </p:spPr>
      </p:pic>
      <p:sp>
        <p:nvSpPr>
          <p:cNvPr id="13" name="ZoneTexte 12"/>
          <p:cNvSpPr txBox="1"/>
          <p:nvPr userDrawn="1"/>
        </p:nvSpPr>
        <p:spPr>
          <a:xfrm>
            <a:off x="8194041" y="6529364"/>
            <a:ext cx="326006" cy="261610"/>
          </a:xfrm>
          <a:prstGeom prst="rect">
            <a:avLst/>
          </a:prstGeom>
          <a:noFill/>
        </p:spPr>
        <p:txBody>
          <a:bodyPr wrap="none" rtlCol="0">
            <a:spAutoFit/>
          </a:bodyPr>
          <a:lstStyle/>
          <a:p>
            <a:fld id="{99994CDE-C041-4C70-A5E8-672CBA0C80C4}" type="slidenum">
              <a:rPr lang="fr-FR" sz="1100" smtClean="0">
                <a:solidFill>
                  <a:srgbClr val="145467"/>
                </a:solidFill>
                <a:latin typeface="Arial Narrow" panose="020B0606020202030204" pitchFamily="34" charset="0"/>
              </a:rPr>
              <a:t>‹#›</a:t>
            </a:fld>
            <a:endParaRPr lang="fr-FR" sz="1100" dirty="0">
              <a:solidFill>
                <a:srgbClr val="145467"/>
              </a:solidFill>
              <a:latin typeface="Arial Narrow" panose="020B0606020202030204" pitchFamily="34" charset="0"/>
            </a:endParaRPr>
          </a:p>
        </p:txBody>
      </p:sp>
      <p:sp>
        <p:nvSpPr>
          <p:cNvPr id="14" name="ZoneTexte 13"/>
          <p:cNvSpPr txBox="1"/>
          <p:nvPr userDrawn="1"/>
        </p:nvSpPr>
        <p:spPr>
          <a:xfrm>
            <a:off x="405874" y="6516443"/>
            <a:ext cx="4623988" cy="261610"/>
          </a:xfrm>
          <a:prstGeom prst="rect">
            <a:avLst/>
          </a:prstGeom>
          <a:noFill/>
        </p:spPr>
        <p:txBody>
          <a:bodyPr wrap="none" rtlCol="0">
            <a:spAutoFit/>
          </a:bodyPr>
          <a:lstStyle/>
          <a:p>
            <a:r>
              <a:rPr lang="fr-FR" sz="1100" dirty="0" smtClean="0">
                <a:solidFill>
                  <a:srgbClr val="145467"/>
                </a:solidFill>
                <a:latin typeface="Arial Narrow" panose="020B0606020202030204" pitchFamily="34" charset="0"/>
              </a:rPr>
              <a:t>L’épuisement professionnel (Burn out syndrom) – Kynos</a:t>
            </a:r>
            <a:r>
              <a:rPr lang="fr-FR" sz="1100" baseline="0" dirty="0" smtClean="0">
                <a:solidFill>
                  <a:srgbClr val="145467"/>
                </a:solidFill>
                <a:latin typeface="Arial Narrow" panose="020B0606020202030204" pitchFamily="34" charset="0"/>
              </a:rPr>
              <a:t> pour l’AAPML </a:t>
            </a:r>
            <a:r>
              <a:rPr lang="fr-FR" sz="1100" dirty="0" smtClean="0">
                <a:solidFill>
                  <a:srgbClr val="145467"/>
                </a:solidFill>
                <a:latin typeface="Arial Narrow" panose="020B0606020202030204" pitchFamily="34" charset="0"/>
              </a:rPr>
              <a:t>– Octobre 2015</a:t>
            </a:r>
            <a:r>
              <a:rPr lang="fr-FR" sz="1100" baseline="0" dirty="0" smtClean="0">
                <a:solidFill>
                  <a:srgbClr val="145467"/>
                </a:solidFill>
                <a:latin typeface="Arial Narrow" panose="020B0606020202030204" pitchFamily="34" charset="0"/>
              </a:rPr>
              <a:t> </a:t>
            </a:r>
            <a:endParaRPr lang="fr-FR" sz="1100" dirty="0">
              <a:solidFill>
                <a:srgbClr val="145467"/>
              </a:solidFill>
              <a:latin typeface="Arial Narrow" panose="020B0606020202030204" pitchFamily="34" charset="0"/>
            </a:endParaRPr>
          </a:p>
        </p:txBody>
      </p:sp>
      <p:cxnSp>
        <p:nvCxnSpPr>
          <p:cNvPr id="9" name="Connecteur droit 8"/>
          <p:cNvCxnSpPr/>
          <p:nvPr userDrawn="1"/>
        </p:nvCxnSpPr>
        <p:spPr>
          <a:xfrm>
            <a:off x="524341" y="785283"/>
            <a:ext cx="1710224" cy="0"/>
          </a:xfrm>
          <a:prstGeom prst="line">
            <a:avLst/>
          </a:prstGeom>
          <a:ln w="38100">
            <a:solidFill>
              <a:srgbClr val="008C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89105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9_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414966" y="260957"/>
            <a:ext cx="6723545" cy="491399"/>
          </a:xfrm>
        </p:spPr>
        <p:txBody>
          <a:bodyPr>
            <a:normAutofit/>
          </a:bodyPr>
          <a:lstStyle>
            <a:lvl1pPr>
              <a:defRPr sz="3200">
                <a:solidFill>
                  <a:srgbClr val="145467"/>
                </a:solidFill>
                <a:latin typeface="Arial Narrow" panose="020B0606020202030204" pitchFamily="34" charset="0"/>
              </a:defRPr>
            </a:lvl1pPr>
          </a:lstStyle>
          <a:p>
            <a:r>
              <a:rPr lang="fr-FR" smtClean="0"/>
              <a:t>Modifiez le style du titre</a:t>
            </a:r>
            <a:endParaRPr lang="en-US" dirty="0"/>
          </a:p>
        </p:txBody>
      </p:sp>
      <p:pic>
        <p:nvPicPr>
          <p:cNvPr id="7" name="Imag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5186" t="17978" r="15307" b="28668"/>
          <a:stretch/>
        </p:blipFill>
        <p:spPr>
          <a:xfrm>
            <a:off x="7431490" y="247880"/>
            <a:ext cx="606650" cy="504477"/>
          </a:xfrm>
          <a:prstGeom prst="rect">
            <a:avLst/>
          </a:prstGeom>
        </p:spPr>
      </p:pic>
      <p:pic>
        <p:nvPicPr>
          <p:cNvPr id="8" name="Imag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34558"/>
          <a:stretch/>
        </p:blipFill>
        <p:spPr>
          <a:xfrm>
            <a:off x="8098737" y="260958"/>
            <a:ext cx="568228" cy="635277"/>
          </a:xfrm>
          <a:prstGeom prst="rect">
            <a:avLst/>
          </a:prstGeom>
        </p:spPr>
      </p:pic>
      <p:sp>
        <p:nvSpPr>
          <p:cNvPr id="13" name="ZoneTexte 12"/>
          <p:cNvSpPr txBox="1"/>
          <p:nvPr userDrawn="1"/>
        </p:nvSpPr>
        <p:spPr>
          <a:xfrm>
            <a:off x="8194041" y="6529364"/>
            <a:ext cx="326006" cy="261610"/>
          </a:xfrm>
          <a:prstGeom prst="rect">
            <a:avLst/>
          </a:prstGeom>
          <a:noFill/>
        </p:spPr>
        <p:txBody>
          <a:bodyPr wrap="none" rtlCol="0">
            <a:spAutoFit/>
          </a:bodyPr>
          <a:lstStyle/>
          <a:p>
            <a:fld id="{99994CDE-C041-4C70-A5E8-672CBA0C80C4}" type="slidenum">
              <a:rPr lang="fr-FR" sz="1100" smtClean="0">
                <a:solidFill>
                  <a:srgbClr val="145467"/>
                </a:solidFill>
                <a:latin typeface="Arial Narrow" panose="020B0606020202030204" pitchFamily="34" charset="0"/>
              </a:rPr>
              <a:t>‹#›</a:t>
            </a:fld>
            <a:endParaRPr lang="fr-FR" sz="1100" dirty="0">
              <a:solidFill>
                <a:srgbClr val="145467"/>
              </a:solidFill>
              <a:latin typeface="Arial Narrow" panose="020B0606020202030204" pitchFamily="34" charset="0"/>
            </a:endParaRPr>
          </a:p>
        </p:txBody>
      </p:sp>
      <p:sp>
        <p:nvSpPr>
          <p:cNvPr id="14" name="ZoneTexte 13"/>
          <p:cNvSpPr txBox="1"/>
          <p:nvPr userDrawn="1"/>
        </p:nvSpPr>
        <p:spPr>
          <a:xfrm>
            <a:off x="405874" y="6516443"/>
            <a:ext cx="4623988" cy="261610"/>
          </a:xfrm>
          <a:prstGeom prst="rect">
            <a:avLst/>
          </a:prstGeom>
          <a:noFill/>
        </p:spPr>
        <p:txBody>
          <a:bodyPr wrap="none" rtlCol="0">
            <a:spAutoFit/>
          </a:bodyPr>
          <a:lstStyle/>
          <a:p>
            <a:r>
              <a:rPr lang="fr-FR" sz="1100" dirty="0" smtClean="0">
                <a:solidFill>
                  <a:srgbClr val="145467"/>
                </a:solidFill>
                <a:latin typeface="Arial Narrow" panose="020B0606020202030204" pitchFamily="34" charset="0"/>
              </a:rPr>
              <a:t>L’épuisement professionnel (Burn out syndrom) – Kynos</a:t>
            </a:r>
            <a:r>
              <a:rPr lang="fr-FR" sz="1100" baseline="0" dirty="0" smtClean="0">
                <a:solidFill>
                  <a:srgbClr val="145467"/>
                </a:solidFill>
                <a:latin typeface="Arial Narrow" panose="020B0606020202030204" pitchFamily="34" charset="0"/>
              </a:rPr>
              <a:t> pour l’AAPML </a:t>
            </a:r>
            <a:r>
              <a:rPr lang="fr-FR" sz="1100" dirty="0" smtClean="0">
                <a:solidFill>
                  <a:srgbClr val="145467"/>
                </a:solidFill>
                <a:latin typeface="Arial Narrow" panose="020B0606020202030204" pitchFamily="34" charset="0"/>
              </a:rPr>
              <a:t>– Octobre 2015</a:t>
            </a:r>
            <a:r>
              <a:rPr lang="fr-FR" sz="1100" baseline="0" dirty="0" smtClean="0">
                <a:solidFill>
                  <a:srgbClr val="145467"/>
                </a:solidFill>
                <a:latin typeface="Arial Narrow" panose="020B0606020202030204" pitchFamily="34" charset="0"/>
              </a:rPr>
              <a:t> </a:t>
            </a:r>
            <a:endParaRPr lang="fr-FR" sz="1100" dirty="0">
              <a:solidFill>
                <a:srgbClr val="145467"/>
              </a:solidFill>
              <a:latin typeface="Arial Narrow" panose="020B0606020202030204" pitchFamily="34" charset="0"/>
            </a:endParaRPr>
          </a:p>
        </p:txBody>
      </p:sp>
      <p:cxnSp>
        <p:nvCxnSpPr>
          <p:cNvPr id="9" name="Connecteur droit 8"/>
          <p:cNvCxnSpPr/>
          <p:nvPr userDrawn="1"/>
        </p:nvCxnSpPr>
        <p:spPr>
          <a:xfrm>
            <a:off x="524341" y="785283"/>
            <a:ext cx="1710224" cy="0"/>
          </a:xfrm>
          <a:prstGeom prst="line">
            <a:avLst/>
          </a:prstGeom>
          <a:ln w="38100">
            <a:solidFill>
              <a:srgbClr val="008C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8910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0_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414966" y="260957"/>
            <a:ext cx="6723545" cy="491399"/>
          </a:xfrm>
        </p:spPr>
        <p:txBody>
          <a:bodyPr>
            <a:normAutofit/>
          </a:bodyPr>
          <a:lstStyle>
            <a:lvl1pPr>
              <a:defRPr sz="3200">
                <a:solidFill>
                  <a:srgbClr val="145467"/>
                </a:solidFill>
                <a:latin typeface="Arial Narrow" panose="020B0606020202030204" pitchFamily="34" charset="0"/>
              </a:defRPr>
            </a:lvl1pPr>
          </a:lstStyle>
          <a:p>
            <a:r>
              <a:rPr lang="fr-FR" smtClean="0"/>
              <a:t>Modifiez le style du titre</a:t>
            </a:r>
            <a:endParaRPr lang="en-US" dirty="0"/>
          </a:p>
        </p:txBody>
      </p:sp>
      <p:pic>
        <p:nvPicPr>
          <p:cNvPr id="7" name="Imag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5186" t="17978" r="15307" b="28668"/>
          <a:stretch/>
        </p:blipFill>
        <p:spPr>
          <a:xfrm>
            <a:off x="7431490" y="247880"/>
            <a:ext cx="606650" cy="504477"/>
          </a:xfrm>
          <a:prstGeom prst="rect">
            <a:avLst/>
          </a:prstGeom>
        </p:spPr>
      </p:pic>
      <p:pic>
        <p:nvPicPr>
          <p:cNvPr id="8" name="Imag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34558"/>
          <a:stretch/>
        </p:blipFill>
        <p:spPr>
          <a:xfrm>
            <a:off x="8098737" y="260958"/>
            <a:ext cx="568228" cy="635277"/>
          </a:xfrm>
          <a:prstGeom prst="rect">
            <a:avLst/>
          </a:prstGeom>
        </p:spPr>
      </p:pic>
      <p:sp>
        <p:nvSpPr>
          <p:cNvPr id="13" name="ZoneTexte 12"/>
          <p:cNvSpPr txBox="1"/>
          <p:nvPr userDrawn="1"/>
        </p:nvSpPr>
        <p:spPr>
          <a:xfrm>
            <a:off x="8194041" y="6529364"/>
            <a:ext cx="326006" cy="261610"/>
          </a:xfrm>
          <a:prstGeom prst="rect">
            <a:avLst/>
          </a:prstGeom>
          <a:noFill/>
        </p:spPr>
        <p:txBody>
          <a:bodyPr wrap="none" rtlCol="0">
            <a:spAutoFit/>
          </a:bodyPr>
          <a:lstStyle/>
          <a:p>
            <a:fld id="{99994CDE-C041-4C70-A5E8-672CBA0C80C4}" type="slidenum">
              <a:rPr lang="fr-FR" sz="1100" smtClean="0">
                <a:solidFill>
                  <a:srgbClr val="145467"/>
                </a:solidFill>
                <a:latin typeface="Arial Narrow" panose="020B0606020202030204" pitchFamily="34" charset="0"/>
              </a:rPr>
              <a:t>‹#›</a:t>
            </a:fld>
            <a:endParaRPr lang="fr-FR" sz="1100" dirty="0">
              <a:solidFill>
                <a:srgbClr val="145467"/>
              </a:solidFill>
              <a:latin typeface="Arial Narrow" panose="020B0606020202030204" pitchFamily="34" charset="0"/>
            </a:endParaRPr>
          </a:p>
        </p:txBody>
      </p:sp>
      <p:sp>
        <p:nvSpPr>
          <p:cNvPr id="14" name="ZoneTexte 13"/>
          <p:cNvSpPr txBox="1"/>
          <p:nvPr userDrawn="1"/>
        </p:nvSpPr>
        <p:spPr>
          <a:xfrm>
            <a:off x="405874" y="6516443"/>
            <a:ext cx="4623988" cy="261610"/>
          </a:xfrm>
          <a:prstGeom prst="rect">
            <a:avLst/>
          </a:prstGeom>
          <a:noFill/>
        </p:spPr>
        <p:txBody>
          <a:bodyPr wrap="none" rtlCol="0">
            <a:spAutoFit/>
          </a:bodyPr>
          <a:lstStyle/>
          <a:p>
            <a:r>
              <a:rPr lang="fr-FR" sz="1100" dirty="0" smtClean="0">
                <a:solidFill>
                  <a:srgbClr val="145467"/>
                </a:solidFill>
                <a:latin typeface="Arial Narrow" panose="020B0606020202030204" pitchFamily="34" charset="0"/>
              </a:rPr>
              <a:t>L’épuisement professionnel (Burn out syndrom) – Kynos</a:t>
            </a:r>
            <a:r>
              <a:rPr lang="fr-FR" sz="1100" baseline="0" dirty="0" smtClean="0">
                <a:solidFill>
                  <a:srgbClr val="145467"/>
                </a:solidFill>
                <a:latin typeface="Arial Narrow" panose="020B0606020202030204" pitchFamily="34" charset="0"/>
              </a:rPr>
              <a:t> pour l’AAPML </a:t>
            </a:r>
            <a:r>
              <a:rPr lang="fr-FR" sz="1100" dirty="0" smtClean="0">
                <a:solidFill>
                  <a:srgbClr val="145467"/>
                </a:solidFill>
                <a:latin typeface="Arial Narrow" panose="020B0606020202030204" pitchFamily="34" charset="0"/>
              </a:rPr>
              <a:t>– Octobre 2015</a:t>
            </a:r>
            <a:r>
              <a:rPr lang="fr-FR" sz="1100" baseline="0" dirty="0" smtClean="0">
                <a:solidFill>
                  <a:srgbClr val="145467"/>
                </a:solidFill>
                <a:latin typeface="Arial Narrow" panose="020B0606020202030204" pitchFamily="34" charset="0"/>
              </a:rPr>
              <a:t> </a:t>
            </a:r>
            <a:endParaRPr lang="fr-FR" sz="1100" dirty="0">
              <a:solidFill>
                <a:srgbClr val="145467"/>
              </a:solidFill>
              <a:latin typeface="Arial Narrow" panose="020B0606020202030204" pitchFamily="34" charset="0"/>
            </a:endParaRPr>
          </a:p>
        </p:txBody>
      </p:sp>
      <p:cxnSp>
        <p:nvCxnSpPr>
          <p:cNvPr id="9" name="Connecteur droit 8"/>
          <p:cNvCxnSpPr/>
          <p:nvPr userDrawn="1"/>
        </p:nvCxnSpPr>
        <p:spPr>
          <a:xfrm>
            <a:off x="524341" y="785283"/>
            <a:ext cx="1710224" cy="0"/>
          </a:xfrm>
          <a:prstGeom prst="line">
            <a:avLst/>
          </a:prstGeom>
          <a:ln w="38100">
            <a:solidFill>
              <a:srgbClr val="008C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89105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1_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414966" y="260957"/>
            <a:ext cx="6723545" cy="491399"/>
          </a:xfrm>
        </p:spPr>
        <p:txBody>
          <a:bodyPr>
            <a:normAutofit/>
          </a:bodyPr>
          <a:lstStyle>
            <a:lvl1pPr>
              <a:defRPr sz="3200">
                <a:solidFill>
                  <a:srgbClr val="145467"/>
                </a:solidFill>
                <a:latin typeface="Arial Narrow" panose="020B0606020202030204" pitchFamily="34" charset="0"/>
              </a:defRPr>
            </a:lvl1pPr>
          </a:lstStyle>
          <a:p>
            <a:r>
              <a:rPr lang="fr-FR" smtClean="0"/>
              <a:t>Modifiez le style du titre</a:t>
            </a:r>
            <a:endParaRPr lang="en-US" dirty="0"/>
          </a:p>
        </p:txBody>
      </p:sp>
      <p:pic>
        <p:nvPicPr>
          <p:cNvPr id="7" name="Imag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5186" t="17978" r="15307" b="28668"/>
          <a:stretch/>
        </p:blipFill>
        <p:spPr>
          <a:xfrm>
            <a:off x="7431490" y="247880"/>
            <a:ext cx="606650" cy="504477"/>
          </a:xfrm>
          <a:prstGeom prst="rect">
            <a:avLst/>
          </a:prstGeom>
        </p:spPr>
      </p:pic>
      <p:pic>
        <p:nvPicPr>
          <p:cNvPr id="8" name="Imag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34558"/>
          <a:stretch/>
        </p:blipFill>
        <p:spPr>
          <a:xfrm>
            <a:off x="8098737" y="260958"/>
            <a:ext cx="568228" cy="635277"/>
          </a:xfrm>
          <a:prstGeom prst="rect">
            <a:avLst/>
          </a:prstGeom>
        </p:spPr>
      </p:pic>
      <p:sp>
        <p:nvSpPr>
          <p:cNvPr id="13" name="ZoneTexte 12"/>
          <p:cNvSpPr txBox="1"/>
          <p:nvPr userDrawn="1"/>
        </p:nvSpPr>
        <p:spPr>
          <a:xfrm>
            <a:off x="8194041" y="6529364"/>
            <a:ext cx="326006" cy="261610"/>
          </a:xfrm>
          <a:prstGeom prst="rect">
            <a:avLst/>
          </a:prstGeom>
          <a:noFill/>
        </p:spPr>
        <p:txBody>
          <a:bodyPr wrap="none" rtlCol="0">
            <a:spAutoFit/>
          </a:bodyPr>
          <a:lstStyle/>
          <a:p>
            <a:fld id="{99994CDE-C041-4C70-A5E8-672CBA0C80C4}" type="slidenum">
              <a:rPr lang="fr-FR" sz="1100" smtClean="0">
                <a:solidFill>
                  <a:srgbClr val="145467"/>
                </a:solidFill>
                <a:latin typeface="Arial Narrow" panose="020B0606020202030204" pitchFamily="34" charset="0"/>
              </a:rPr>
              <a:t>‹#›</a:t>
            </a:fld>
            <a:endParaRPr lang="fr-FR" sz="1100" dirty="0">
              <a:solidFill>
                <a:srgbClr val="145467"/>
              </a:solidFill>
              <a:latin typeface="Arial Narrow" panose="020B0606020202030204" pitchFamily="34" charset="0"/>
            </a:endParaRPr>
          </a:p>
        </p:txBody>
      </p:sp>
      <p:sp>
        <p:nvSpPr>
          <p:cNvPr id="14" name="ZoneTexte 13"/>
          <p:cNvSpPr txBox="1"/>
          <p:nvPr userDrawn="1"/>
        </p:nvSpPr>
        <p:spPr>
          <a:xfrm>
            <a:off x="405874" y="6516443"/>
            <a:ext cx="4623988" cy="261610"/>
          </a:xfrm>
          <a:prstGeom prst="rect">
            <a:avLst/>
          </a:prstGeom>
          <a:noFill/>
        </p:spPr>
        <p:txBody>
          <a:bodyPr wrap="none" rtlCol="0">
            <a:spAutoFit/>
          </a:bodyPr>
          <a:lstStyle/>
          <a:p>
            <a:r>
              <a:rPr lang="fr-FR" sz="1100" dirty="0" smtClean="0">
                <a:solidFill>
                  <a:srgbClr val="145467"/>
                </a:solidFill>
                <a:latin typeface="Arial Narrow" panose="020B0606020202030204" pitchFamily="34" charset="0"/>
              </a:rPr>
              <a:t>L’épuisement professionnel (Burn out syndrom) – Kynos</a:t>
            </a:r>
            <a:r>
              <a:rPr lang="fr-FR" sz="1100" baseline="0" dirty="0" smtClean="0">
                <a:solidFill>
                  <a:srgbClr val="145467"/>
                </a:solidFill>
                <a:latin typeface="Arial Narrow" panose="020B0606020202030204" pitchFamily="34" charset="0"/>
              </a:rPr>
              <a:t> pour l’AAPML </a:t>
            </a:r>
            <a:r>
              <a:rPr lang="fr-FR" sz="1100" dirty="0" smtClean="0">
                <a:solidFill>
                  <a:srgbClr val="145467"/>
                </a:solidFill>
                <a:latin typeface="Arial Narrow" panose="020B0606020202030204" pitchFamily="34" charset="0"/>
              </a:rPr>
              <a:t>– Octobre 2015</a:t>
            </a:r>
            <a:r>
              <a:rPr lang="fr-FR" sz="1100" baseline="0" dirty="0" smtClean="0">
                <a:solidFill>
                  <a:srgbClr val="145467"/>
                </a:solidFill>
                <a:latin typeface="Arial Narrow" panose="020B0606020202030204" pitchFamily="34" charset="0"/>
              </a:rPr>
              <a:t> </a:t>
            </a:r>
            <a:endParaRPr lang="fr-FR" sz="1100" dirty="0">
              <a:solidFill>
                <a:srgbClr val="145467"/>
              </a:solidFill>
              <a:latin typeface="Arial Narrow" panose="020B0606020202030204" pitchFamily="34" charset="0"/>
            </a:endParaRPr>
          </a:p>
        </p:txBody>
      </p:sp>
      <p:cxnSp>
        <p:nvCxnSpPr>
          <p:cNvPr id="9" name="Connecteur droit 8"/>
          <p:cNvCxnSpPr/>
          <p:nvPr userDrawn="1"/>
        </p:nvCxnSpPr>
        <p:spPr>
          <a:xfrm>
            <a:off x="524341" y="785283"/>
            <a:ext cx="1710224" cy="0"/>
          </a:xfrm>
          <a:prstGeom prst="line">
            <a:avLst/>
          </a:prstGeom>
          <a:ln w="38100">
            <a:solidFill>
              <a:srgbClr val="008C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89105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2_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414966" y="260957"/>
            <a:ext cx="6723545" cy="491399"/>
          </a:xfrm>
        </p:spPr>
        <p:txBody>
          <a:bodyPr>
            <a:normAutofit/>
          </a:bodyPr>
          <a:lstStyle>
            <a:lvl1pPr>
              <a:defRPr sz="3200">
                <a:solidFill>
                  <a:srgbClr val="145467"/>
                </a:solidFill>
                <a:latin typeface="Arial Narrow" panose="020B0606020202030204" pitchFamily="34" charset="0"/>
              </a:defRPr>
            </a:lvl1pPr>
          </a:lstStyle>
          <a:p>
            <a:r>
              <a:rPr lang="fr-FR" smtClean="0"/>
              <a:t>Modifiez le style du titre</a:t>
            </a:r>
            <a:endParaRPr lang="en-US" dirty="0"/>
          </a:p>
        </p:txBody>
      </p:sp>
      <p:pic>
        <p:nvPicPr>
          <p:cNvPr id="7" name="Imag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5186" t="17978" r="15307" b="28668"/>
          <a:stretch/>
        </p:blipFill>
        <p:spPr>
          <a:xfrm>
            <a:off x="7431490" y="247880"/>
            <a:ext cx="606650" cy="504477"/>
          </a:xfrm>
          <a:prstGeom prst="rect">
            <a:avLst/>
          </a:prstGeom>
        </p:spPr>
      </p:pic>
      <p:pic>
        <p:nvPicPr>
          <p:cNvPr id="8" name="Imag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34558"/>
          <a:stretch/>
        </p:blipFill>
        <p:spPr>
          <a:xfrm>
            <a:off x="8098737" y="260958"/>
            <a:ext cx="568228" cy="635277"/>
          </a:xfrm>
          <a:prstGeom prst="rect">
            <a:avLst/>
          </a:prstGeom>
        </p:spPr>
      </p:pic>
      <p:sp>
        <p:nvSpPr>
          <p:cNvPr id="13" name="ZoneTexte 12"/>
          <p:cNvSpPr txBox="1"/>
          <p:nvPr userDrawn="1"/>
        </p:nvSpPr>
        <p:spPr>
          <a:xfrm>
            <a:off x="8194041" y="6529364"/>
            <a:ext cx="326006" cy="261610"/>
          </a:xfrm>
          <a:prstGeom prst="rect">
            <a:avLst/>
          </a:prstGeom>
          <a:noFill/>
        </p:spPr>
        <p:txBody>
          <a:bodyPr wrap="none" rtlCol="0">
            <a:spAutoFit/>
          </a:bodyPr>
          <a:lstStyle/>
          <a:p>
            <a:fld id="{99994CDE-C041-4C70-A5E8-672CBA0C80C4}" type="slidenum">
              <a:rPr lang="fr-FR" sz="1100" smtClean="0">
                <a:solidFill>
                  <a:srgbClr val="145467"/>
                </a:solidFill>
                <a:latin typeface="Arial Narrow" panose="020B0606020202030204" pitchFamily="34" charset="0"/>
              </a:rPr>
              <a:t>‹#›</a:t>
            </a:fld>
            <a:endParaRPr lang="fr-FR" sz="1100" dirty="0">
              <a:solidFill>
                <a:srgbClr val="145467"/>
              </a:solidFill>
              <a:latin typeface="Arial Narrow" panose="020B0606020202030204" pitchFamily="34" charset="0"/>
            </a:endParaRPr>
          </a:p>
        </p:txBody>
      </p:sp>
      <p:sp>
        <p:nvSpPr>
          <p:cNvPr id="14" name="ZoneTexte 13"/>
          <p:cNvSpPr txBox="1"/>
          <p:nvPr userDrawn="1"/>
        </p:nvSpPr>
        <p:spPr>
          <a:xfrm>
            <a:off x="405874" y="6516443"/>
            <a:ext cx="4623988" cy="261610"/>
          </a:xfrm>
          <a:prstGeom prst="rect">
            <a:avLst/>
          </a:prstGeom>
          <a:noFill/>
        </p:spPr>
        <p:txBody>
          <a:bodyPr wrap="none" rtlCol="0">
            <a:spAutoFit/>
          </a:bodyPr>
          <a:lstStyle/>
          <a:p>
            <a:r>
              <a:rPr lang="fr-FR" sz="1100" dirty="0" smtClean="0">
                <a:solidFill>
                  <a:srgbClr val="145467"/>
                </a:solidFill>
                <a:latin typeface="Arial Narrow" panose="020B0606020202030204" pitchFamily="34" charset="0"/>
              </a:rPr>
              <a:t>L’épuisement professionnel (Burn out syndrom) – Kynos</a:t>
            </a:r>
            <a:r>
              <a:rPr lang="fr-FR" sz="1100" baseline="0" dirty="0" smtClean="0">
                <a:solidFill>
                  <a:srgbClr val="145467"/>
                </a:solidFill>
                <a:latin typeface="Arial Narrow" panose="020B0606020202030204" pitchFamily="34" charset="0"/>
              </a:rPr>
              <a:t> pour l’AAPML </a:t>
            </a:r>
            <a:r>
              <a:rPr lang="fr-FR" sz="1100" dirty="0" smtClean="0">
                <a:solidFill>
                  <a:srgbClr val="145467"/>
                </a:solidFill>
                <a:latin typeface="Arial Narrow" panose="020B0606020202030204" pitchFamily="34" charset="0"/>
              </a:rPr>
              <a:t>– Octobre 2015</a:t>
            </a:r>
            <a:r>
              <a:rPr lang="fr-FR" sz="1100" baseline="0" dirty="0" smtClean="0">
                <a:solidFill>
                  <a:srgbClr val="145467"/>
                </a:solidFill>
                <a:latin typeface="Arial Narrow" panose="020B0606020202030204" pitchFamily="34" charset="0"/>
              </a:rPr>
              <a:t> </a:t>
            </a:r>
            <a:endParaRPr lang="fr-FR" sz="1100" dirty="0">
              <a:solidFill>
                <a:srgbClr val="145467"/>
              </a:solidFill>
              <a:latin typeface="Arial Narrow" panose="020B0606020202030204" pitchFamily="34" charset="0"/>
            </a:endParaRPr>
          </a:p>
        </p:txBody>
      </p:sp>
      <p:cxnSp>
        <p:nvCxnSpPr>
          <p:cNvPr id="9" name="Connecteur droit 8"/>
          <p:cNvCxnSpPr/>
          <p:nvPr userDrawn="1"/>
        </p:nvCxnSpPr>
        <p:spPr>
          <a:xfrm>
            <a:off x="524341" y="785283"/>
            <a:ext cx="1710224" cy="0"/>
          </a:xfrm>
          <a:prstGeom prst="line">
            <a:avLst/>
          </a:prstGeom>
          <a:ln w="38100">
            <a:solidFill>
              <a:srgbClr val="008C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8910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3_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414966" y="260957"/>
            <a:ext cx="6723545" cy="491399"/>
          </a:xfrm>
        </p:spPr>
        <p:txBody>
          <a:bodyPr>
            <a:normAutofit/>
          </a:bodyPr>
          <a:lstStyle>
            <a:lvl1pPr>
              <a:defRPr sz="3200">
                <a:solidFill>
                  <a:srgbClr val="145467"/>
                </a:solidFill>
                <a:latin typeface="Arial Narrow" panose="020B0606020202030204" pitchFamily="34" charset="0"/>
              </a:defRPr>
            </a:lvl1pPr>
          </a:lstStyle>
          <a:p>
            <a:r>
              <a:rPr lang="fr-FR" smtClean="0"/>
              <a:t>Modifiez le style du titre</a:t>
            </a:r>
            <a:endParaRPr lang="en-US" dirty="0"/>
          </a:p>
        </p:txBody>
      </p:sp>
      <p:pic>
        <p:nvPicPr>
          <p:cNvPr id="7" name="Imag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5186" t="17978" r="15307" b="28668"/>
          <a:stretch/>
        </p:blipFill>
        <p:spPr>
          <a:xfrm>
            <a:off x="7431490" y="247880"/>
            <a:ext cx="606650" cy="504477"/>
          </a:xfrm>
          <a:prstGeom prst="rect">
            <a:avLst/>
          </a:prstGeom>
        </p:spPr>
      </p:pic>
      <p:pic>
        <p:nvPicPr>
          <p:cNvPr id="8" name="Imag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34558"/>
          <a:stretch/>
        </p:blipFill>
        <p:spPr>
          <a:xfrm>
            <a:off x="8098737" y="260958"/>
            <a:ext cx="568228" cy="635277"/>
          </a:xfrm>
          <a:prstGeom prst="rect">
            <a:avLst/>
          </a:prstGeom>
        </p:spPr>
      </p:pic>
      <p:sp>
        <p:nvSpPr>
          <p:cNvPr id="13" name="ZoneTexte 12"/>
          <p:cNvSpPr txBox="1"/>
          <p:nvPr userDrawn="1"/>
        </p:nvSpPr>
        <p:spPr>
          <a:xfrm>
            <a:off x="8194041" y="6529364"/>
            <a:ext cx="326006" cy="261610"/>
          </a:xfrm>
          <a:prstGeom prst="rect">
            <a:avLst/>
          </a:prstGeom>
          <a:noFill/>
        </p:spPr>
        <p:txBody>
          <a:bodyPr wrap="none" rtlCol="0">
            <a:spAutoFit/>
          </a:bodyPr>
          <a:lstStyle/>
          <a:p>
            <a:fld id="{99994CDE-C041-4C70-A5E8-672CBA0C80C4}" type="slidenum">
              <a:rPr lang="fr-FR" sz="1100" smtClean="0">
                <a:solidFill>
                  <a:srgbClr val="145467"/>
                </a:solidFill>
                <a:latin typeface="Arial Narrow" panose="020B0606020202030204" pitchFamily="34" charset="0"/>
              </a:rPr>
              <a:t>‹#›</a:t>
            </a:fld>
            <a:endParaRPr lang="fr-FR" sz="1100" dirty="0">
              <a:solidFill>
                <a:srgbClr val="145467"/>
              </a:solidFill>
              <a:latin typeface="Arial Narrow" panose="020B0606020202030204" pitchFamily="34" charset="0"/>
            </a:endParaRPr>
          </a:p>
        </p:txBody>
      </p:sp>
      <p:sp>
        <p:nvSpPr>
          <p:cNvPr id="14" name="ZoneTexte 13"/>
          <p:cNvSpPr txBox="1"/>
          <p:nvPr userDrawn="1"/>
        </p:nvSpPr>
        <p:spPr>
          <a:xfrm>
            <a:off x="405874" y="6516443"/>
            <a:ext cx="4623988" cy="261610"/>
          </a:xfrm>
          <a:prstGeom prst="rect">
            <a:avLst/>
          </a:prstGeom>
          <a:noFill/>
        </p:spPr>
        <p:txBody>
          <a:bodyPr wrap="none" rtlCol="0">
            <a:spAutoFit/>
          </a:bodyPr>
          <a:lstStyle/>
          <a:p>
            <a:r>
              <a:rPr lang="fr-FR" sz="1100" dirty="0" smtClean="0">
                <a:solidFill>
                  <a:srgbClr val="145467"/>
                </a:solidFill>
                <a:latin typeface="Arial Narrow" panose="020B0606020202030204" pitchFamily="34" charset="0"/>
              </a:rPr>
              <a:t>L’épuisement professionnel (Burn out syndrom) – Kynos</a:t>
            </a:r>
            <a:r>
              <a:rPr lang="fr-FR" sz="1100" baseline="0" dirty="0" smtClean="0">
                <a:solidFill>
                  <a:srgbClr val="145467"/>
                </a:solidFill>
                <a:latin typeface="Arial Narrow" panose="020B0606020202030204" pitchFamily="34" charset="0"/>
              </a:rPr>
              <a:t> pour l’AAPML </a:t>
            </a:r>
            <a:r>
              <a:rPr lang="fr-FR" sz="1100" dirty="0" smtClean="0">
                <a:solidFill>
                  <a:srgbClr val="145467"/>
                </a:solidFill>
                <a:latin typeface="Arial Narrow" panose="020B0606020202030204" pitchFamily="34" charset="0"/>
              </a:rPr>
              <a:t>– Octobre 2015</a:t>
            </a:r>
            <a:r>
              <a:rPr lang="fr-FR" sz="1100" baseline="0" dirty="0" smtClean="0">
                <a:solidFill>
                  <a:srgbClr val="145467"/>
                </a:solidFill>
                <a:latin typeface="Arial Narrow" panose="020B0606020202030204" pitchFamily="34" charset="0"/>
              </a:rPr>
              <a:t> </a:t>
            </a:r>
            <a:endParaRPr lang="fr-FR" sz="1100" dirty="0">
              <a:solidFill>
                <a:srgbClr val="145467"/>
              </a:solidFill>
              <a:latin typeface="Arial Narrow" panose="020B0606020202030204" pitchFamily="34" charset="0"/>
            </a:endParaRPr>
          </a:p>
        </p:txBody>
      </p:sp>
      <p:cxnSp>
        <p:nvCxnSpPr>
          <p:cNvPr id="9" name="Connecteur droit 8"/>
          <p:cNvCxnSpPr/>
          <p:nvPr userDrawn="1"/>
        </p:nvCxnSpPr>
        <p:spPr>
          <a:xfrm>
            <a:off x="524341" y="785283"/>
            <a:ext cx="1710224" cy="0"/>
          </a:xfrm>
          <a:prstGeom prst="line">
            <a:avLst/>
          </a:prstGeom>
          <a:ln w="38100">
            <a:solidFill>
              <a:srgbClr val="008C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89105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414966" y="260957"/>
            <a:ext cx="6723545" cy="491399"/>
          </a:xfrm>
        </p:spPr>
        <p:txBody>
          <a:bodyPr>
            <a:normAutofit/>
          </a:bodyPr>
          <a:lstStyle>
            <a:lvl1pPr>
              <a:defRPr sz="3200">
                <a:solidFill>
                  <a:srgbClr val="145467"/>
                </a:solidFill>
                <a:latin typeface="Arial Narrow" panose="020B0606020202030204" pitchFamily="34" charset="0"/>
              </a:defRPr>
            </a:lvl1pPr>
          </a:lstStyle>
          <a:p>
            <a:r>
              <a:rPr lang="fr-FR" smtClean="0"/>
              <a:t>Modifiez le style du titre</a:t>
            </a:r>
            <a:endParaRPr lang="en-US" dirty="0"/>
          </a:p>
        </p:txBody>
      </p:sp>
      <p:pic>
        <p:nvPicPr>
          <p:cNvPr id="7" name="Imag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5186" t="17978" r="15307" b="28668"/>
          <a:stretch/>
        </p:blipFill>
        <p:spPr>
          <a:xfrm>
            <a:off x="7431490" y="247880"/>
            <a:ext cx="606650" cy="504477"/>
          </a:xfrm>
          <a:prstGeom prst="rect">
            <a:avLst/>
          </a:prstGeom>
        </p:spPr>
      </p:pic>
      <p:pic>
        <p:nvPicPr>
          <p:cNvPr id="8" name="Imag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34558"/>
          <a:stretch/>
        </p:blipFill>
        <p:spPr>
          <a:xfrm>
            <a:off x="8098737" y="260958"/>
            <a:ext cx="568228" cy="635277"/>
          </a:xfrm>
          <a:prstGeom prst="rect">
            <a:avLst/>
          </a:prstGeom>
        </p:spPr>
      </p:pic>
      <p:sp>
        <p:nvSpPr>
          <p:cNvPr id="13" name="ZoneTexte 12"/>
          <p:cNvSpPr txBox="1"/>
          <p:nvPr userDrawn="1"/>
        </p:nvSpPr>
        <p:spPr>
          <a:xfrm>
            <a:off x="8194041" y="6529364"/>
            <a:ext cx="326006" cy="261610"/>
          </a:xfrm>
          <a:prstGeom prst="rect">
            <a:avLst/>
          </a:prstGeom>
          <a:noFill/>
        </p:spPr>
        <p:txBody>
          <a:bodyPr wrap="none" rtlCol="0">
            <a:spAutoFit/>
          </a:bodyPr>
          <a:lstStyle/>
          <a:p>
            <a:fld id="{99994CDE-C041-4C70-A5E8-672CBA0C80C4}" type="slidenum">
              <a:rPr lang="fr-FR" sz="1100" smtClean="0">
                <a:solidFill>
                  <a:srgbClr val="145467"/>
                </a:solidFill>
                <a:latin typeface="Arial Narrow" panose="020B0606020202030204" pitchFamily="34" charset="0"/>
              </a:rPr>
              <a:t>‹#›</a:t>
            </a:fld>
            <a:endParaRPr lang="fr-FR" sz="1100" dirty="0">
              <a:solidFill>
                <a:srgbClr val="145467"/>
              </a:solidFill>
              <a:latin typeface="Arial Narrow" panose="020B0606020202030204" pitchFamily="34" charset="0"/>
            </a:endParaRPr>
          </a:p>
        </p:txBody>
      </p:sp>
      <p:sp>
        <p:nvSpPr>
          <p:cNvPr id="14" name="ZoneTexte 13"/>
          <p:cNvSpPr txBox="1"/>
          <p:nvPr userDrawn="1"/>
        </p:nvSpPr>
        <p:spPr>
          <a:xfrm>
            <a:off x="405874" y="6516443"/>
            <a:ext cx="4623988" cy="261610"/>
          </a:xfrm>
          <a:prstGeom prst="rect">
            <a:avLst/>
          </a:prstGeom>
          <a:noFill/>
        </p:spPr>
        <p:txBody>
          <a:bodyPr wrap="none" rtlCol="0">
            <a:spAutoFit/>
          </a:bodyPr>
          <a:lstStyle/>
          <a:p>
            <a:r>
              <a:rPr lang="fr-FR" sz="1100" dirty="0" smtClean="0">
                <a:solidFill>
                  <a:srgbClr val="145467"/>
                </a:solidFill>
                <a:latin typeface="Arial Narrow" panose="020B0606020202030204" pitchFamily="34" charset="0"/>
              </a:rPr>
              <a:t>L’épuisement professionnel (Burn out syndrom) – Kynos</a:t>
            </a:r>
            <a:r>
              <a:rPr lang="fr-FR" sz="1100" baseline="0" dirty="0" smtClean="0">
                <a:solidFill>
                  <a:srgbClr val="145467"/>
                </a:solidFill>
                <a:latin typeface="Arial Narrow" panose="020B0606020202030204" pitchFamily="34" charset="0"/>
              </a:rPr>
              <a:t> pour l’AAPML </a:t>
            </a:r>
            <a:r>
              <a:rPr lang="fr-FR" sz="1100" dirty="0" smtClean="0">
                <a:solidFill>
                  <a:srgbClr val="145467"/>
                </a:solidFill>
                <a:latin typeface="Arial Narrow" panose="020B0606020202030204" pitchFamily="34" charset="0"/>
              </a:rPr>
              <a:t>– Octobre 2015</a:t>
            </a:r>
            <a:r>
              <a:rPr lang="fr-FR" sz="1100" baseline="0" dirty="0" smtClean="0">
                <a:solidFill>
                  <a:srgbClr val="145467"/>
                </a:solidFill>
                <a:latin typeface="Arial Narrow" panose="020B0606020202030204" pitchFamily="34" charset="0"/>
              </a:rPr>
              <a:t> </a:t>
            </a:r>
            <a:endParaRPr lang="fr-FR" sz="1100" dirty="0">
              <a:solidFill>
                <a:srgbClr val="145467"/>
              </a:solidFill>
              <a:latin typeface="Arial Narrow" panose="020B0606020202030204" pitchFamily="34" charset="0"/>
            </a:endParaRPr>
          </a:p>
        </p:txBody>
      </p:sp>
      <p:cxnSp>
        <p:nvCxnSpPr>
          <p:cNvPr id="9" name="Connecteur droit 8"/>
          <p:cNvCxnSpPr/>
          <p:nvPr userDrawn="1"/>
        </p:nvCxnSpPr>
        <p:spPr>
          <a:xfrm>
            <a:off x="524341" y="785283"/>
            <a:ext cx="1710224" cy="0"/>
          </a:xfrm>
          <a:prstGeom prst="line">
            <a:avLst/>
          </a:prstGeom>
          <a:ln w="38100">
            <a:solidFill>
              <a:srgbClr val="008C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89105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5_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414966" y="260957"/>
            <a:ext cx="6723545" cy="491399"/>
          </a:xfrm>
        </p:spPr>
        <p:txBody>
          <a:bodyPr>
            <a:normAutofit/>
          </a:bodyPr>
          <a:lstStyle>
            <a:lvl1pPr>
              <a:defRPr sz="3200">
                <a:solidFill>
                  <a:srgbClr val="145467"/>
                </a:solidFill>
                <a:latin typeface="Arial Narrow" panose="020B0606020202030204" pitchFamily="34" charset="0"/>
              </a:defRPr>
            </a:lvl1pPr>
          </a:lstStyle>
          <a:p>
            <a:r>
              <a:rPr lang="fr-FR" smtClean="0"/>
              <a:t>Modifiez le style du titre</a:t>
            </a:r>
            <a:endParaRPr lang="en-US" dirty="0"/>
          </a:p>
        </p:txBody>
      </p:sp>
      <p:pic>
        <p:nvPicPr>
          <p:cNvPr id="7" name="Imag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5186" t="17978" r="15307" b="28668"/>
          <a:stretch/>
        </p:blipFill>
        <p:spPr>
          <a:xfrm>
            <a:off x="7431490" y="247880"/>
            <a:ext cx="606650" cy="504477"/>
          </a:xfrm>
          <a:prstGeom prst="rect">
            <a:avLst/>
          </a:prstGeom>
        </p:spPr>
      </p:pic>
      <p:pic>
        <p:nvPicPr>
          <p:cNvPr id="8" name="Imag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34558"/>
          <a:stretch/>
        </p:blipFill>
        <p:spPr>
          <a:xfrm>
            <a:off x="8098737" y="260958"/>
            <a:ext cx="568228" cy="635277"/>
          </a:xfrm>
          <a:prstGeom prst="rect">
            <a:avLst/>
          </a:prstGeom>
        </p:spPr>
      </p:pic>
      <p:sp>
        <p:nvSpPr>
          <p:cNvPr id="13" name="ZoneTexte 12"/>
          <p:cNvSpPr txBox="1"/>
          <p:nvPr userDrawn="1"/>
        </p:nvSpPr>
        <p:spPr>
          <a:xfrm>
            <a:off x="8194041" y="6529364"/>
            <a:ext cx="326006" cy="261610"/>
          </a:xfrm>
          <a:prstGeom prst="rect">
            <a:avLst/>
          </a:prstGeom>
          <a:noFill/>
        </p:spPr>
        <p:txBody>
          <a:bodyPr wrap="none" rtlCol="0">
            <a:spAutoFit/>
          </a:bodyPr>
          <a:lstStyle/>
          <a:p>
            <a:fld id="{99994CDE-C041-4C70-A5E8-672CBA0C80C4}" type="slidenum">
              <a:rPr lang="fr-FR" sz="1100" smtClean="0">
                <a:solidFill>
                  <a:srgbClr val="145467"/>
                </a:solidFill>
                <a:latin typeface="Arial Narrow" panose="020B0606020202030204" pitchFamily="34" charset="0"/>
              </a:rPr>
              <a:t>‹#›</a:t>
            </a:fld>
            <a:endParaRPr lang="fr-FR" sz="1100" dirty="0">
              <a:solidFill>
                <a:srgbClr val="145467"/>
              </a:solidFill>
              <a:latin typeface="Arial Narrow" panose="020B0606020202030204" pitchFamily="34" charset="0"/>
            </a:endParaRPr>
          </a:p>
        </p:txBody>
      </p:sp>
      <p:sp>
        <p:nvSpPr>
          <p:cNvPr id="14" name="ZoneTexte 13"/>
          <p:cNvSpPr txBox="1"/>
          <p:nvPr userDrawn="1"/>
        </p:nvSpPr>
        <p:spPr>
          <a:xfrm>
            <a:off x="405874" y="6516443"/>
            <a:ext cx="4623988" cy="261610"/>
          </a:xfrm>
          <a:prstGeom prst="rect">
            <a:avLst/>
          </a:prstGeom>
          <a:noFill/>
        </p:spPr>
        <p:txBody>
          <a:bodyPr wrap="none" rtlCol="0">
            <a:spAutoFit/>
          </a:bodyPr>
          <a:lstStyle/>
          <a:p>
            <a:r>
              <a:rPr lang="fr-FR" sz="1100" dirty="0" smtClean="0">
                <a:solidFill>
                  <a:srgbClr val="145467"/>
                </a:solidFill>
                <a:latin typeface="Arial Narrow" panose="020B0606020202030204" pitchFamily="34" charset="0"/>
              </a:rPr>
              <a:t>L’épuisement professionnel (Burn out syndrom) – Kynos</a:t>
            </a:r>
            <a:r>
              <a:rPr lang="fr-FR" sz="1100" baseline="0" dirty="0" smtClean="0">
                <a:solidFill>
                  <a:srgbClr val="145467"/>
                </a:solidFill>
                <a:latin typeface="Arial Narrow" panose="020B0606020202030204" pitchFamily="34" charset="0"/>
              </a:rPr>
              <a:t> pour l’AAPML </a:t>
            </a:r>
            <a:r>
              <a:rPr lang="fr-FR" sz="1100" dirty="0" smtClean="0">
                <a:solidFill>
                  <a:srgbClr val="145467"/>
                </a:solidFill>
                <a:latin typeface="Arial Narrow" panose="020B0606020202030204" pitchFamily="34" charset="0"/>
              </a:rPr>
              <a:t>– Octobre 2015</a:t>
            </a:r>
            <a:r>
              <a:rPr lang="fr-FR" sz="1100" baseline="0" dirty="0" smtClean="0">
                <a:solidFill>
                  <a:srgbClr val="145467"/>
                </a:solidFill>
                <a:latin typeface="Arial Narrow" panose="020B0606020202030204" pitchFamily="34" charset="0"/>
              </a:rPr>
              <a:t> </a:t>
            </a:r>
            <a:endParaRPr lang="fr-FR" sz="1100" dirty="0">
              <a:solidFill>
                <a:srgbClr val="145467"/>
              </a:solidFill>
              <a:latin typeface="Arial Narrow" panose="020B0606020202030204" pitchFamily="34" charset="0"/>
            </a:endParaRPr>
          </a:p>
        </p:txBody>
      </p:sp>
      <p:cxnSp>
        <p:nvCxnSpPr>
          <p:cNvPr id="9" name="Connecteur droit 8"/>
          <p:cNvCxnSpPr/>
          <p:nvPr userDrawn="1"/>
        </p:nvCxnSpPr>
        <p:spPr>
          <a:xfrm>
            <a:off x="524341" y="785283"/>
            <a:ext cx="1710224" cy="0"/>
          </a:xfrm>
          <a:prstGeom prst="line">
            <a:avLst/>
          </a:prstGeom>
          <a:ln w="38100">
            <a:solidFill>
              <a:srgbClr val="008C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8910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457200" y="663988"/>
            <a:ext cx="7772400" cy="1362075"/>
          </a:xfrm>
        </p:spPr>
        <p:txBody>
          <a:bodyPr anchor="t"/>
          <a:lstStyle>
            <a:lvl1pPr algn="l">
              <a:defRPr sz="4000" b="1" cap="all"/>
            </a:lvl1pPr>
          </a:lstStyle>
          <a:p>
            <a:r>
              <a:rPr lang="fr-FR" dirty="0" smtClean="0"/>
              <a:t>Cliquez et modifiez le titre</a:t>
            </a:r>
            <a:endParaRPr lang="fr-FR" dirty="0"/>
          </a:p>
        </p:txBody>
      </p:sp>
      <p:sp>
        <p:nvSpPr>
          <p:cNvPr id="3" name="Espace réservé du texte 2"/>
          <p:cNvSpPr>
            <a:spLocks noGrp="1"/>
          </p:cNvSpPr>
          <p:nvPr>
            <p:ph type="body" idx="1"/>
          </p:nvPr>
        </p:nvSpPr>
        <p:spPr>
          <a:xfrm>
            <a:off x="722313" y="2329402"/>
            <a:ext cx="7772400" cy="1500187"/>
          </a:xfrm>
        </p:spPr>
        <p:txBody>
          <a:bodyPr anchor="b">
            <a:normAutofit/>
          </a:bodyPr>
          <a:lstStyle>
            <a:lvl1pPr marL="0" indent="0">
              <a:buNone/>
              <a:defRPr sz="2400">
                <a:solidFill>
                  <a:srgbClr val="1F497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smtClean="0"/>
              <a:t>Cliquez pour modifier les styles du texte du masque</a:t>
            </a:r>
          </a:p>
        </p:txBody>
      </p:sp>
      <p:sp>
        <p:nvSpPr>
          <p:cNvPr id="4" name="Espace réservé de la date 3"/>
          <p:cNvSpPr>
            <a:spLocks noGrp="1"/>
          </p:cNvSpPr>
          <p:nvPr>
            <p:ph type="dt" sz="half" idx="10"/>
          </p:nvPr>
        </p:nvSpPr>
        <p:spPr>
          <a:xfrm>
            <a:off x="457200" y="6356352"/>
            <a:ext cx="2133600" cy="365125"/>
          </a:xfrm>
          <a:prstGeom prst="rect">
            <a:avLst/>
          </a:prstGeom>
        </p:spPr>
        <p:txBody>
          <a:bodyPr/>
          <a:lstStyle>
            <a:lvl1pPr>
              <a:defRPr>
                <a:solidFill>
                  <a:schemeClr val="tx1"/>
                </a:solidFill>
              </a:defRPr>
            </a:lvl1pPr>
          </a:lstStyle>
          <a:p>
            <a:endParaRPr lang="fr-FR" dirty="0"/>
          </a:p>
        </p:txBody>
      </p:sp>
      <p:sp>
        <p:nvSpPr>
          <p:cNvPr id="5" name="Espace réservé du pied de page 4"/>
          <p:cNvSpPr>
            <a:spLocks noGrp="1"/>
          </p:cNvSpPr>
          <p:nvPr>
            <p:ph type="ftr" sz="quarter" idx="11"/>
          </p:nvPr>
        </p:nvSpPr>
        <p:spPr>
          <a:xfrm>
            <a:off x="3124200" y="6356352"/>
            <a:ext cx="2895600" cy="365125"/>
          </a:xfrm>
          <a:prstGeom prst="rect">
            <a:avLst/>
          </a:prstGeom>
        </p:spPr>
        <p:txBody>
          <a:bodyPr/>
          <a:lstStyle/>
          <a:p>
            <a:r>
              <a:rPr lang="fr-FR" smtClean="0"/>
              <a:t>1er Colloque National  Soigner les vulnérabilités des professionnels de santé – Académie Nationale de Médecine – Jeudi 3 décembre 2015</a:t>
            </a:r>
            <a:endParaRPr lang="fr-FR"/>
          </a:p>
        </p:txBody>
      </p:sp>
      <p:sp>
        <p:nvSpPr>
          <p:cNvPr id="6" name="Espace réservé du numéro de diapositive 5"/>
          <p:cNvSpPr>
            <a:spLocks noGrp="1"/>
          </p:cNvSpPr>
          <p:nvPr>
            <p:ph type="sldNum" sz="quarter" idx="12"/>
          </p:nvPr>
        </p:nvSpPr>
        <p:spPr>
          <a:xfrm>
            <a:off x="6553201" y="6356352"/>
            <a:ext cx="646723" cy="365125"/>
          </a:xfrm>
          <a:prstGeom prst="rect">
            <a:avLst/>
          </a:prstGeom>
        </p:spPr>
        <p:txBody>
          <a:bodyPr/>
          <a:lstStyle/>
          <a:p>
            <a:fld id="{91DE38A6-BC19-A249-8091-FB07CD57C52B}" type="slidenum">
              <a:rPr lang="fr-FR" smtClean="0"/>
              <a:t>‹#›</a:t>
            </a:fld>
            <a:endParaRPr lang="fr-FR" dirty="0"/>
          </a:p>
        </p:txBody>
      </p:sp>
    </p:spTree>
    <p:extLst>
      <p:ext uri="{BB962C8B-B14F-4D97-AF65-F5344CB8AC3E}">
        <p14:creationId xmlns:p14="http://schemas.microsoft.com/office/powerpoint/2010/main" val="691248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6_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414966" y="260957"/>
            <a:ext cx="6723545" cy="491399"/>
          </a:xfrm>
        </p:spPr>
        <p:txBody>
          <a:bodyPr>
            <a:normAutofit/>
          </a:bodyPr>
          <a:lstStyle>
            <a:lvl1pPr>
              <a:defRPr sz="3200">
                <a:solidFill>
                  <a:srgbClr val="145467"/>
                </a:solidFill>
                <a:latin typeface="Arial Narrow" panose="020B0606020202030204" pitchFamily="34" charset="0"/>
              </a:defRPr>
            </a:lvl1pPr>
          </a:lstStyle>
          <a:p>
            <a:r>
              <a:rPr lang="fr-FR" smtClean="0"/>
              <a:t>Modifiez le style du titre</a:t>
            </a:r>
            <a:endParaRPr lang="en-US" dirty="0"/>
          </a:p>
        </p:txBody>
      </p:sp>
      <p:pic>
        <p:nvPicPr>
          <p:cNvPr id="7" name="Imag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5186" t="17978" r="15307" b="28668"/>
          <a:stretch/>
        </p:blipFill>
        <p:spPr>
          <a:xfrm>
            <a:off x="7431490" y="247880"/>
            <a:ext cx="606650" cy="504477"/>
          </a:xfrm>
          <a:prstGeom prst="rect">
            <a:avLst/>
          </a:prstGeom>
        </p:spPr>
      </p:pic>
      <p:pic>
        <p:nvPicPr>
          <p:cNvPr id="8" name="Imag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34558"/>
          <a:stretch/>
        </p:blipFill>
        <p:spPr>
          <a:xfrm>
            <a:off x="8098737" y="260958"/>
            <a:ext cx="568228" cy="635277"/>
          </a:xfrm>
          <a:prstGeom prst="rect">
            <a:avLst/>
          </a:prstGeom>
        </p:spPr>
      </p:pic>
      <p:sp>
        <p:nvSpPr>
          <p:cNvPr id="13" name="ZoneTexte 12"/>
          <p:cNvSpPr txBox="1"/>
          <p:nvPr userDrawn="1"/>
        </p:nvSpPr>
        <p:spPr>
          <a:xfrm>
            <a:off x="8194041" y="6529364"/>
            <a:ext cx="326006" cy="261610"/>
          </a:xfrm>
          <a:prstGeom prst="rect">
            <a:avLst/>
          </a:prstGeom>
          <a:noFill/>
        </p:spPr>
        <p:txBody>
          <a:bodyPr wrap="none" rtlCol="0">
            <a:spAutoFit/>
          </a:bodyPr>
          <a:lstStyle/>
          <a:p>
            <a:fld id="{99994CDE-C041-4C70-A5E8-672CBA0C80C4}" type="slidenum">
              <a:rPr lang="fr-FR" sz="1100" smtClean="0">
                <a:solidFill>
                  <a:srgbClr val="145467"/>
                </a:solidFill>
                <a:latin typeface="Arial Narrow" panose="020B0606020202030204" pitchFamily="34" charset="0"/>
              </a:rPr>
              <a:t>‹#›</a:t>
            </a:fld>
            <a:endParaRPr lang="fr-FR" sz="1100" dirty="0">
              <a:solidFill>
                <a:srgbClr val="145467"/>
              </a:solidFill>
              <a:latin typeface="Arial Narrow" panose="020B0606020202030204" pitchFamily="34" charset="0"/>
            </a:endParaRPr>
          </a:p>
        </p:txBody>
      </p:sp>
      <p:sp>
        <p:nvSpPr>
          <p:cNvPr id="14" name="ZoneTexte 13"/>
          <p:cNvSpPr txBox="1"/>
          <p:nvPr userDrawn="1"/>
        </p:nvSpPr>
        <p:spPr>
          <a:xfrm>
            <a:off x="405874" y="6516443"/>
            <a:ext cx="4623988" cy="261610"/>
          </a:xfrm>
          <a:prstGeom prst="rect">
            <a:avLst/>
          </a:prstGeom>
          <a:noFill/>
        </p:spPr>
        <p:txBody>
          <a:bodyPr wrap="none" rtlCol="0">
            <a:spAutoFit/>
          </a:bodyPr>
          <a:lstStyle/>
          <a:p>
            <a:r>
              <a:rPr lang="fr-FR" sz="1100" dirty="0" smtClean="0">
                <a:solidFill>
                  <a:srgbClr val="145467"/>
                </a:solidFill>
                <a:latin typeface="Arial Narrow" panose="020B0606020202030204" pitchFamily="34" charset="0"/>
              </a:rPr>
              <a:t>L’épuisement professionnel (Burn out syndrom) – Kynos</a:t>
            </a:r>
            <a:r>
              <a:rPr lang="fr-FR" sz="1100" baseline="0" dirty="0" smtClean="0">
                <a:solidFill>
                  <a:srgbClr val="145467"/>
                </a:solidFill>
                <a:latin typeface="Arial Narrow" panose="020B0606020202030204" pitchFamily="34" charset="0"/>
              </a:rPr>
              <a:t> pour l’AAPML </a:t>
            </a:r>
            <a:r>
              <a:rPr lang="fr-FR" sz="1100" dirty="0" smtClean="0">
                <a:solidFill>
                  <a:srgbClr val="145467"/>
                </a:solidFill>
                <a:latin typeface="Arial Narrow" panose="020B0606020202030204" pitchFamily="34" charset="0"/>
              </a:rPr>
              <a:t>– Octobre 2015</a:t>
            </a:r>
            <a:r>
              <a:rPr lang="fr-FR" sz="1100" baseline="0" dirty="0" smtClean="0">
                <a:solidFill>
                  <a:srgbClr val="145467"/>
                </a:solidFill>
                <a:latin typeface="Arial Narrow" panose="020B0606020202030204" pitchFamily="34" charset="0"/>
              </a:rPr>
              <a:t> </a:t>
            </a:r>
            <a:endParaRPr lang="fr-FR" sz="1100" dirty="0">
              <a:solidFill>
                <a:srgbClr val="145467"/>
              </a:solidFill>
              <a:latin typeface="Arial Narrow" panose="020B0606020202030204" pitchFamily="34" charset="0"/>
            </a:endParaRPr>
          </a:p>
        </p:txBody>
      </p:sp>
      <p:cxnSp>
        <p:nvCxnSpPr>
          <p:cNvPr id="9" name="Connecteur droit 8"/>
          <p:cNvCxnSpPr/>
          <p:nvPr userDrawn="1"/>
        </p:nvCxnSpPr>
        <p:spPr>
          <a:xfrm>
            <a:off x="524341" y="785283"/>
            <a:ext cx="1710224" cy="0"/>
          </a:xfrm>
          <a:prstGeom prst="line">
            <a:avLst/>
          </a:prstGeom>
          <a:ln w="38100">
            <a:solidFill>
              <a:srgbClr val="008C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89105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7_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414966" y="260957"/>
            <a:ext cx="6723545" cy="491399"/>
          </a:xfrm>
        </p:spPr>
        <p:txBody>
          <a:bodyPr>
            <a:normAutofit/>
          </a:bodyPr>
          <a:lstStyle>
            <a:lvl1pPr>
              <a:defRPr sz="3200">
                <a:solidFill>
                  <a:srgbClr val="145467"/>
                </a:solidFill>
                <a:latin typeface="Arial Narrow" panose="020B0606020202030204" pitchFamily="34" charset="0"/>
              </a:defRPr>
            </a:lvl1pPr>
          </a:lstStyle>
          <a:p>
            <a:r>
              <a:rPr lang="fr-FR" smtClean="0"/>
              <a:t>Modifiez le style du titre</a:t>
            </a:r>
            <a:endParaRPr lang="en-US" dirty="0"/>
          </a:p>
        </p:txBody>
      </p:sp>
      <p:pic>
        <p:nvPicPr>
          <p:cNvPr id="7" name="Imag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5186" t="17978" r="15307" b="28668"/>
          <a:stretch/>
        </p:blipFill>
        <p:spPr>
          <a:xfrm>
            <a:off x="7431490" y="247880"/>
            <a:ext cx="606650" cy="504477"/>
          </a:xfrm>
          <a:prstGeom prst="rect">
            <a:avLst/>
          </a:prstGeom>
        </p:spPr>
      </p:pic>
      <p:pic>
        <p:nvPicPr>
          <p:cNvPr id="8" name="Imag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34558"/>
          <a:stretch/>
        </p:blipFill>
        <p:spPr>
          <a:xfrm>
            <a:off x="8098737" y="260958"/>
            <a:ext cx="568228" cy="635277"/>
          </a:xfrm>
          <a:prstGeom prst="rect">
            <a:avLst/>
          </a:prstGeom>
        </p:spPr>
      </p:pic>
      <p:sp>
        <p:nvSpPr>
          <p:cNvPr id="13" name="ZoneTexte 12"/>
          <p:cNvSpPr txBox="1"/>
          <p:nvPr userDrawn="1"/>
        </p:nvSpPr>
        <p:spPr>
          <a:xfrm>
            <a:off x="8194041" y="6529364"/>
            <a:ext cx="326006" cy="261610"/>
          </a:xfrm>
          <a:prstGeom prst="rect">
            <a:avLst/>
          </a:prstGeom>
          <a:noFill/>
        </p:spPr>
        <p:txBody>
          <a:bodyPr wrap="none" rtlCol="0">
            <a:spAutoFit/>
          </a:bodyPr>
          <a:lstStyle/>
          <a:p>
            <a:fld id="{99994CDE-C041-4C70-A5E8-672CBA0C80C4}" type="slidenum">
              <a:rPr lang="fr-FR" sz="1100" smtClean="0">
                <a:solidFill>
                  <a:srgbClr val="145467"/>
                </a:solidFill>
                <a:latin typeface="Arial Narrow" panose="020B0606020202030204" pitchFamily="34" charset="0"/>
              </a:rPr>
              <a:t>‹#›</a:t>
            </a:fld>
            <a:endParaRPr lang="fr-FR" sz="1100" dirty="0">
              <a:solidFill>
                <a:srgbClr val="145467"/>
              </a:solidFill>
              <a:latin typeface="Arial Narrow" panose="020B0606020202030204" pitchFamily="34" charset="0"/>
            </a:endParaRPr>
          </a:p>
        </p:txBody>
      </p:sp>
      <p:sp>
        <p:nvSpPr>
          <p:cNvPr id="14" name="ZoneTexte 13"/>
          <p:cNvSpPr txBox="1"/>
          <p:nvPr userDrawn="1"/>
        </p:nvSpPr>
        <p:spPr>
          <a:xfrm>
            <a:off x="405874" y="6516443"/>
            <a:ext cx="4623988" cy="261610"/>
          </a:xfrm>
          <a:prstGeom prst="rect">
            <a:avLst/>
          </a:prstGeom>
          <a:noFill/>
        </p:spPr>
        <p:txBody>
          <a:bodyPr wrap="none" rtlCol="0">
            <a:spAutoFit/>
          </a:bodyPr>
          <a:lstStyle/>
          <a:p>
            <a:r>
              <a:rPr lang="fr-FR" sz="1100" dirty="0" smtClean="0">
                <a:solidFill>
                  <a:srgbClr val="145467"/>
                </a:solidFill>
                <a:latin typeface="Arial Narrow" panose="020B0606020202030204" pitchFamily="34" charset="0"/>
              </a:rPr>
              <a:t>L’épuisement professionnel (Burn out syndrom) – Kynos</a:t>
            </a:r>
            <a:r>
              <a:rPr lang="fr-FR" sz="1100" baseline="0" dirty="0" smtClean="0">
                <a:solidFill>
                  <a:srgbClr val="145467"/>
                </a:solidFill>
                <a:latin typeface="Arial Narrow" panose="020B0606020202030204" pitchFamily="34" charset="0"/>
              </a:rPr>
              <a:t> pour l’AAPML </a:t>
            </a:r>
            <a:r>
              <a:rPr lang="fr-FR" sz="1100" dirty="0" smtClean="0">
                <a:solidFill>
                  <a:srgbClr val="145467"/>
                </a:solidFill>
                <a:latin typeface="Arial Narrow" panose="020B0606020202030204" pitchFamily="34" charset="0"/>
              </a:rPr>
              <a:t>– Octobre 2015</a:t>
            </a:r>
            <a:r>
              <a:rPr lang="fr-FR" sz="1100" baseline="0" dirty="0" smtClean="0">
                <a:solidFill>
                  <a:srgbClr val="145467"/>
                </a:solidFill>
                <a:latin typeface="Arial Narrow" panose="020B0606020202030204" pitchFamily="34" charset="0"/>
              </a:rPr>
              <a:t> </a:t>
            </a:r>
            <a:endParaRPr lang="fr-FR" sz="1100" dirty="0">
              <a:solidFill>
                <a:srgbClr val="145467"/>
              </a:solidFill>
              <a:latin typeface="Arial Narrow" panose="020B0606020202030204" pitchFamily="34" charset="0"/>
            </a:endParaRPr>
          </a:p>
        </p:txBody>
      </p:sp>
      <p:cxnSp>
        <p:nvCxnSpPr>
          <p:cNvPr id="9" name="Connecteur droit 8"/>
          <p:cNvCxnSpPr/>
          <p:nvPr userDrawn="1"/>
        </p:nvCxnSpPr>
        <p:spPr>
          <a:xfrm>
            <a:off x="524341" y="785283"/>
            <a:ext cx="1710224" cy="0"/>
          </a:xfrm>
          <a:prstGeom prst="line">
            <a:avLst/>
          </a:prstGeom>
          <a:ln w="38100">
            <a:solidFill>
              <a:srgbClr val="008C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89105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8_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414966" y="260957"/>
            <a:ext cx="6723545" cy="491399"/>
          </a:xfrm>
        </p:spPr>
        <p:txBody>
          <a:bodyPr>
            <a:normAutofit/>
          </a:bodyPr>
          <a:lstStyle>
            <a:lvl1pPr>
              <a:defRPr sz="3200">
                <a:solidFill>
                  <a:srgbClr val="145467"/>
                </a:solidFill>
                <a:latin typeface="Arial Narrow" panose="020B0606020202030204" pitchFamily="34" charset="0"/>
              </a:defRPr>
            </a:lvl1pPr>
          </a:lstStyle>
          <a:p>
            <a:r>
              <a:rPr lang="fr-FR" smtClean="0"/>
              <a:t>Modifiez le style du titre</a:t>
            </a:r>
            <a:endParaRPr lang="en-US" dirty="0"/>
          </a:p>
        </p:txBody>
      </p:sp>
      <p:pic>
        <p:nvPicPr>
          <p:cNvPr id="7" name="Imag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5186" t="17978" r="15307" b="28668"/>
          <a:stretch/>
        </p:blipFill>
        <p:spPr>
          <a:xfrm>
            <a:off x="7431490" y="247880"/>
            <a:ext cx="606650" cy="504477"/>
          </a:xfrm>
          <a:prstGeom prst="rect">
            <a:avLst/>
          </a:prstGeom>
        </p:spPr>
      </p:pic>
      <p:pic>
        <p:nvPicPr>
          <p:cNvPr id="8" name="Imag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34558"/>
          <a:stretch/>
        </p:blipFill>
        <p:spPr>
          <a:xfrm>
            <a:off x="8098737" y="260958"/>
            <a:ext cx="568228" cy="635277"/>
          </a:xfrm>
          <a:prstGeom prst="rect">
            <a:avLst/>
          </a:prstGeom>
        </p:spPr>
      </p:pic>
      <p:sp>
        <p:nvSpPr>
          <p:cNvPr id="13" name="ZoneTexte 12"/>
          <p:cNvSpPr txBox="1"/>
          <p:nvPr userDrawn="1"/>
        </p:nvSpPr>
        <p:spPr>
          <a:xfrm>
            <a:off x="8194041" y="6529364"/>
            <a:ext cx="326006" cy="261610"/>
          </a:xfrm>
          <a:prstGeom prst="rect">
            <a:avLst/>
          </a:prstGeom>
          <a:noFill/>
        </p:spPr>
        <p:txBody>
          <a:bodyPr wrap="none" rtlCol="0">
            <a:spAutoFit/>
          </a:bodyPr>
          <a:lstStyle/>
          <a:p>
            <a:fld id="{99994CDE-C041-4C70-A5E8-672CBA0C80C4}" type="slidenum">
              <a:rPr lang="fr-FR" sz="1100" smtClean="0">
                <a:solidFill>
                  <a:srgbClr val="145467"/>
                </a:solidFill>
                <a:latin typeface="Arial Narrow" panose="020B0606020202030204" pitchFamily="34" charset="0"/>
              </a:rPr>
              <a:t>‹#›</a:t>
            </a:fld>
            <a:endParaRPr lang="fr-FR" sz="1100" dirty="0">
              <a:solidFill>
                <a:srgbClr val="145467"/>
              </a:solidFill>
              <a:latin typeface="Arial Narrow" panose="020B0606020202030204" pitchFamily="34" charset="0"/>
            </a:endParaRPr>
          </a:p>
        </p:txBody>
      </p:sp>
      <p:sp>
        <p:nvSpPr>
          <p:cNvPr id="14" name="ZoneTexte 13"/>
          <p:cNvSpPr txBox="1"/>
          <p:nvPr userDrawn="1"/>
        </p:nvSpPr>
        <p:spPr>
          <a:xfrm>
            <a:off x="405874" y="6516443"/>
            <a:ext cx="4623988" cy="261610"/>
          </a:xfrm>
          <a:prstGeom prst="rect">
            <a:avLst/>
          </a:prstGeom>
          <a:noFill/>
        </p:spPr>
        <p:txBody>
          <a:bodyPr wrap="none" rtlCol="0">
            <a:spAutoFit/>
          </a:bodyPr>
          <a:lstStyle/>
          <a:p>
            <a:r>
              <a:rPr lang="fr-FR" sz="1100" dirty="0" smtClean="0">
                <a:solidFill>
                  <a:srgbClr val="145467"/>
                </a:solidFill>
                <a:latin typeface="Arial Narrow" panose="020B0606020202030204" pitchFamily="34" charset="0"/>
              </a:rPr>
              <a:t>L’épuisement professionnel (Burn out syndrom) – Kynos</a:t>
            </a:r>
            <a:r>
              <a:rPr lang="fr-FR" sz="1100" baseline="0" dirty="0" smtClean="0">
                <a:solidFill>
                  <a:srgbClr val="145467"/>
                </a:solidFill>
                <a:latin typeface="Arial Narrow" panose="020B0606020202030204" pitchFamily="34" charset="0"/>
              </a:rPr>
              <a:t> pour l’AAPML </a:t>
            </a:r>
            <a:r>
              <a:rPr lang="fr-FR" sz="1100" dirty="0" smtClean="0">
                <a:solidFill>
                  <a:srgbClr val="145467"/>
                </a:solidFill>
                <a:latin typeface="Arial Narrow" panose="020B0606020202030204" pitchFamily="34" charset="0"/>
              </a:rPr>
              <a:t>– Octobre 2015</a:t>
            </a:r>
            <a:r>
              <a:rPr lang="fr-FR" sz="1100" baseline="0" dirty="0" smtClean="0">
                <a:solidFill>
                  <a:srgbClr val="145467"/>
                </a:solidFill>
                <a:latin typeface="Arial Narrow" panose="020B0606020202030204" pitchFamily="34" charset="0"/>
              </a:rPr>
              <a:t> </a:t>
            </a:r>
            <a:endParaRPr lang="fr-FR" sz="1100" dirty="0">
              <a:solidFill>
                <a:srgbClr val="145467"/>
              </a:solidFill>
              <a:latin typeface="Arial Narrow" panose="020B0606020202030204" pitchFamily="34" charset="0"/>
            </a:endParaRPr>
          </a:p>
        </p:txBody>
      </p:sp>
      <p:cxnSp>
        <p:nvCxnSpPr>
          <p:cNvPr id="9" name="Connecteur droit 8"/>
          <p:cNvCxnSpPr/>
          <p:nvPr userDrawn="1"/>
        </p:nvCxnSpPr>
        <p:spPr>
          <a:xfrm>
            <a:off x="524341" y="785283"/>
            <a:ext cx="1710224" cy="0"/>
          </a:xfrm>
          <a:prstGeom prst="line">
            <a:avLst/>
          </a:prstGeom>
          <a:ln w="38100">
            <a:solidFill>
              <a:srgbClr val="008C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89105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1116013" y="1196977"/>
            <a:ext cx="7581900" cy="46704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985620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a:xfrm>
            <a:off x="503999" y="1354141"/>
            <a:ext cx="8136000" cy="4568825"/>
          </a:xfrm>
        </p:spPr>
        <p:txBody>
          <a:bodyPr/>
          <a:lstStyle>
            <a:lvl1pPr marL="0" indent="0">
              <a:lnSpc>
                <a:spcPct val="97000"/>
              </a:lnSpc>
              <a:spcBef>
                <a:spcPts val="0"/>
              </a:spcBef>
              <a:buNone/>
              <a:tabLst/>
              <a:defRPr sz="1800" baseline="0"/>
            </a:lvl1pPr>
            <a:lvl2pPr marL="0" indent="0">
              <a:lnSpc>
                <a:spcPts val="1920"/>
              </a:lnSpc>
              <a:spcBef>
                <a:spcPts val="0"/>
              </a:spcBef>
              <a:buNone/>
              <a:defRPr sz="1600" baseline="0"/>
            </a:lvl2pPr>
            <a:lvl3pPr marL="0" indent="0">
              <a:lnSpc>
                <a:spcPts val="1920"/>
              </a:lnSpc>
              <a:spcBef>
                <a:spcPts val="0"/>
              </a:spcBef>
              <a:buNone/>
              <a:tabLst/>
              <a:defRPr sz="1600" baseline="0"/>
            </a:lvl3pPr>
            <a:lvl4pPr marL="0" indent="0">
              <a:lnSpc>
                <a:spcPts val="1920"/>
              </a:lnSpc>
              <a:spcBef>
                <a:spcPts val="0"/>
              </a:spcBef>
              <a:buNone/>
              <a:defRPr sz="1600" baseline="0"/>
            </a:lvl4pPr>
            <a:lvl5pPr marL="0" indent="0">
              <a:lnSpc>
                <a:spcPts val="1920"/>
              </a:lnSpc>
              <a:spcBef>
                <a:spcPts val="0"/>
              </a:spcBef>
              <a:buNone/>
              <a:defRPr sz="1600" baseline="0"/>
            </a:lvl5pPr>
          </a:lstStyle>
          <a:p>
            <a:pPr lvl="0"/>
            <a:r>
              <a:rPr lang="en-US" noProof="0" smtClean="0"/>
              <a:t>Click to edit Master text styles</a:t>
            </a:r>
          </a:p>
        </p:txBody>
      </p:sp>
      <p:sp>
        <p:nvSpPr>
          <p:cNvPr id="4" name="Slide Number Placeholder 3"/>
          <p:cNvSpPr>
            <a:spLocks noGrp="1"/>
          </p:cNvSpPr>
          <p:nvPr>
            <p:ph type="sldNum" sz="quarter" idx="10"/>
          </p:nvPr>
        </p:nvSpPr>
        <p:spPr>
          <a:xfrm>
            <a:off x="2305162" y="6407832"/>
            <a:ext cx="1080000" cy="101600"/>
          </a:xfrm>
          <a:prstGeom prst="rect">
            <a:avLst/>
          </a:prstGeom>
        </p:spPr>
        <p:txBody>
          <a:bodyPr/>
          <a:lstStyle>
            <a:lvl1pPr>
              <a:defRPr/>
            </a:lvl1pPr>
          </a:lstStyle>
          <a:p>
            <a:r>
              <a:rPr lang="en-GB" noProof="0" smtClean="0"/>
              <a:t>Page </a:t>
            </a:r>
            <a:fld id="{2F4432FF-5EA5-4C7F-B1F8-4542D993CF2D}" type="slidenum">
              <a:rPr lang="en-GB" noProof="0" smtClean="0"/>
              <a:pPr/>
              <a:t>‹#›</a:t>
            </a:fld>
            <a:endParaRPr lang="en-GB" noProof="0"/>
          </a:p>
        </p:txBody>
      </p:sp>
      <p:cxnSp>
        <p:nvCxnSpPr>
          <p:cNvPr id="14" name="Straight Connector 13"/>
          <p:cNvCxnSpPr/>
          <p:nvPr userDrawn="1"/>
        </p:nvCxnSpPr>
        <p:spPr bwMode="auto">
          <a:xfrm>
            <a:off x="504000" y="5967245"/>
            <a:ext cx="8136000" cy="1588"/>
          </a:xfrm>
          <a:prstGeom prst="line">
            <a:avLst/>
          </a:prstGeom>
          <a:solidFill>
            <a:schemeClr val="accent2"/>
          </a:solidFill>
          <a:ln w="6350" cap="flat" cmpd="sng" algn="ctr">
            <a:solidFill>
              <a:schemeClr val="bg2"/>
            </a:solidFill>
            <a:prstDash val="solid"/>
            <a:round/>
            <a:headEnd type="none" w="med" len="med"/>
            <a:tailEnd type="none" w="med" len="med"/>
          </a:ln>
          <a:effectLst/>
        </p:spPr>
      </p:cxnSp>
    </p:spTree>
    <p:extLst>
      <p:ext uri="{BB962C8B-B14F-4D97-AF65-F5344CB8AC3E}">
        <p14:creationId xmlns:p14="http://schemas.microsoft.com/office/powerpoint/2010/main" val="3685496392"/>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a:xfrm>
            <a:off x="457200" y="6356352"/>
            <a:ext cx="2133600" cy="365125"/>
          </a:xfrm>
          <a:prstGeom prst="rect">
            <a:avLst/>
          </a:prstGeom>
        </p:spPr>
        <p:txBody>
          <a:bodyPr/>
          <a:lstStyle/>
          <a:p>
            <a:endParaRPr lang="fr-FR"/>
          </a:p>
        </p:txBody>
      </p:sp>
      <p:sp>
        <p:nvSpPr>
          <p:cNvPr id="6" name="Espace réservé du pied de page 5"/>
          <p:cNvSpPr>
            <a:spLocks noGrp="1"/>
          </p:cNvSpPr>
          <p:nvPr>
            <p:ph type="ftr" sz="quarter" idx="11"/>
          </p:nvPr>
        </p:nvSpPr>
        <p:spPr>
          <a:xfrm>
            <a:off x="3124200" y="6356352"/>
            <a:ext cx="2895600" cy="365125"/>
          </a:xfrm>
          <a:prstGeom prst="rect">
            <a:avLst/>
          </a:prstGeom>
        </p:spPr>
        <p:txBody>
          <a:bodyPr/>
          <a:lstStyle/>
          <a:p>
            <a:r>
              <a:rPr lang="fr-FR" smtClean="0"/>
              <a:t>1er Colloque National  Soigner les vulnérabilités des professionnels de santé – Académie Nationale de Médecine – Jeudi 3 décembre 2015</a:t>
            </a:r>
            <a:endParaRPr lang="fr-FR"/>
          </a:p>
        </p:txBody>
      </p:sp>
      <p:sp>
        <p:nvSpPr>
          <p:cNvPr id="7" name="Espace réservé du numéro de diapositive 6"/>
          <p:cNvSpPr>
            <a:spLocks noGrp="1"/>
          </p:cNvSpPr>
          <p:nvPr>
            <p:ph type="sldNum" sz="quarter" idx="12"/>
          </p:nvPr>
        </p:nvSpPr>
        <p:spPr>
          <a:xfrm>
            <a:off x="6553200" y="6356352"/>
            <a:ext cx="2133600" cy="365125"/>
          </a:xfrm>
          <a:prstGeom prst="rect">
            <a:avLst/>
          </a:prstGeom>
        </p:spPr>
        <p:txBody>
          <a:bodyPr/>
          <a:lstStyle/>
          <a:p>
            <a:fld id="{91DE38A6-BC19-A249-8091-FB07CD57C52B}" type="slidenum">
              <a:rPr lang="fr-FR" smtClean="0"/>
              <a:t>‹#›</a:t>
            </a:fld>
            <a:endParaRPr lang="fr-FR"/>
          </a:p>
        </p:txBody>
      </p:sp>
    </p:spTree>
    <p:extLst>
      <p:ext uri="{BB962C8B-B14F-4D97-AF65-F5344CB8AC3E}">
        <p14:creationId xmlns:p14="http://schemas.microsoft.com/office/powerpoint/2010/main" val="1177567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a:xfrm>
            <a:off x="457200" y="6356352"/>
            <a:ext cx="2133600" cy="365125"/>
          </a:xfrm>
          <a:prstGeom prst="rect">
            <a:avLst/>
          </a:prstGeom>
        </p:spPr>
        <p:txBody>
          <a:bodyPr/>
          <a:lstStyle/>
          <a:p>
            <a:endParaRPr lang="fr-FR"/>
          </a:p>
        </p:txBody>
      </p:sp>
      <p:sp>
        <p:nvSpPr>
          <p:cNvPr id="8" name="Espace réservé du pied de page 7"/>
          <p:cNvSpPr>
            <a:spLocks noGrp="1"/>
          </p:cNvSpPr>
          <p:nvPr>
            <p:ph type="ftr" sz="quarter" idx="11"/>
          </p:nvPr>
        </p:nvSpPr>
        <p:spPr>
          <a:xfrm>
            <a:off x="3124200" y="6356352"/>
            <a:ext cx="2895600" cy="365125"/>
          </a:xfrm>
          <a:prstGeom prst="rect">
            <a:avLst/>
          </a:prstGeom>
        </p:spPr>
        <p:txBody>
          <a:bodyPr/>
          <a:lstStyle/>
          <a:p>
            <a:r>
              <a:rPr lang="fr-FR" smtClean="0"/>
              <a:t>1er Colloque National  Soigner les vulnérabilités des professionnels de santé – Académie Nationale de Médecine – Jeudi 3 décembre 2015</a:t>
            </a:r>
            <a:endParaRPr lang="fr-FR"/>
          </a:p>
        </p:txBody>
      </p:sp>
      <p:sp>
        <p:nvSpPr>
          <p:cNvPr id="9" name="Espace réservé du numéro de diapositive 8"/>
          <p:cNvSpPr>
            <a:spLocks noGrp="1"/>
          </p:cNvSpPr>
          <p:nvPr>
            <p:ph type="sldNum" sz="quarter" idx="12"/>
          </p:nvPr>
        </p:nvSpPr>
        <p:spPr>
          <a:xfrm>
            <a:off x="6553200" y="6356352"/>
            <a:ext cx="2133600" cy="365125"/>
          </a:xfrm>
          <a:prstGeom prst="rect">
            <a:avLst/>
          </a:prstGeom>
        </p:spPr>
        <p:txBody>
          <a:bodyPr/>
          <a:lstStyle/>
          <a:p>
            <a:fld id="{91DE38A6-BC19-A249-8091-FB07CD57C52B}" type="slidenum">
              <a:rPr lang="fr-FR" smtClean="0"/>
              <a:t>‹#›</a:t>
            </a:fld>
            <a:endParaRPr lang="fr-FR"/>
          </a:p>
        </p:txBody>
      </p:sp>
    </p:spTree>
    <p:extLst>
      <p:ext uri="{BB962C8B-B14F-4D97-AF65-F5344CB8AC3E}">
        <p14:creationId xmlns:p14="http://schemas.microsoft.com/office/powerpoint/2010/main" val="3739316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a:xfrm>
            <a:off x="457200" y="6356352"/>
            <a:ext cx="2133600" cy="365125"/>
          </a:xfrm>
          <a:prstGeom prst="rect">
            <a:avLst/>
          </a:prstGeom>
        </p:spPr>
        <p:txBody>
          <a:bodyPr/>
          <a:lstStyle/>
          <a:p>
            <a:endParaRPr lang="fr-FR"/>
          </a:p>
        </p:txBody>
      </p:sp>
      <p:sp>
        <p:nvSpPr>
          <p:cNvPr id="4" name="Espace réservé du pied de page 3"/>
          <p:cNvSpPr>
            <a:spLocks noGrp="1"/>
          </p:cNvSpPr>
          <p:nvPr>
            <p:ph type="ftr" sz="quarter" idx="11"/>
          </p:nvPr>
        </p:nvSpPr>
        <p:spPr>
          <a:xfrm>
            <a:off x="3124200" y="6356352"/>
            <a:ext cx="2895600" cy="365125"/>
          </a:xfrm>
          <a:prstGeom prst="rect">
            <a:avLst/>
          </a:prstGeom>
        </p:spPr>
        <p:txBody>
          <a:bodyPr/>
          <a:lstStyle/>
          <a:p>
            <a:r>
              <a:rPr lang="fr-FR" smtClean="0"/>
              <a:t>1er Colloque National  Soigner les vulnérabilités des professionnels de santé – Académie Nationale de Médecine – Jeudi 3 décembre 2015</a:t>
            </a:r>
            <a:endParaRPr lang="fr-FR"/>
          </a:p>
        </p:txBody>
      </p:sp>
      <p:sp>
        <p:nvSpPr>
          <p:cNvPr id="5" name="Espace réservé du numéro de diapositive 4"/>
          <p:cNvSpPr>
            <a:spLocks noGrp="1"/>
          </p:cNvSpPr>
          <p:nvPr>
            <p:ph type="sldNum" sz="quarter" idx="12"/>
          </p:nvPr>
        </p:nvSpPr>
        <p:spPr>
          <a:xfrm>
            <a:off x="6553200" y="6356352"/>
            <a:ext cx="2133600" cy="365125"/>
          </a:xfrm>
          <a:prstGeom prst="rect">
            <a:avLst/>
          </a:prstGeom>
        </p:spPr>
        <p:txBody>
          <a:bodyPr/>
          <a:lstStyle/>
          <a:p>
            <a:fld id="{91DE38A6-BC19-A249-8091-FB07CD57C52B}" type="slidenum">
              <a:rPr lang="fr-FR" smtClean="0"/>
              <a:t>‹#›</a:t>
            </a:fld>
            <a:endParaRPr lang="fr-FR"/>
          </a:p>
        </p:txBody>
      </p:sp>
    </p:spTree>
    <p:extLst>
      <p:ext uri="{BB962C8B-B14F-4D97-AF65-F5344CB8AC3E}">
        <p14:creationId xmlns:p14="http://schemas.microsoft.com/office/powerpoint/2010/main" val="363021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2"/>
            <a:ext cx="2133600" cy="365125"/>
          </a:xfrm>
          <a:prstGeom prst="rect">
            <a:avLst/>
          </a:prstGeom>
        </p:spPr>
        <p:txBody>
          <a:bodyPr/>
          <a:lstStyle/>
          <a:p>
            <a:endParaRPr lang="fr-FR"/>
          </a:p>
        </p:txBody>
      </p:sp>
      <p:sp>
        <p:nvSpPr>
          <p:cNvPr id="3" name="Espace réservé du pied de page 2"/>
          <p:cNvSpPr>
            <a:spLocks noGrp="1"/>
          </p:cNvSpPr>
          <p:nvPr>
            <p:ph type="ftr" sz="quarter" idx="11"/>
          </p:nvPr>
        </p:nvSpPr>
        <p:spPr>
          <a:xfrm>
            <a:off x="3124200" y="6356352"/>
            <a:ext cx="2895600" cy="365125"/>
          </a:xfrm>
          <a:prstGeom prst="rect">
            <a:avLst/>
          </a:prstGeom>
        </p:spPr>
        <p:txBody>
          <a:bodyPr/>
          <a:lstStyle/>
          <a:p>
            <a:r>
              <a:rPr lang="fr-FR" smtClean="0"/>
              <a:t>1er Colloque National  Soigner les vulnérabilités des professionnels de santé – Académie Nationale de Médecine – Jeudi 3 décembre 2015</a:t>
            </a:r>
            <a:endParaRPr lang="fr-FR"/>
          </a:p>
        </p:txBody>
      </p:sp>
      <p:sp>
        <p:nvSpPr>
          <p:cNvPr id="4" name="Espace réservé du numéro de diapositive 3"/>
          <p:cNvSpPr>
            <a:spLocks noGrp="1"/>
          </p:cNvSpPr>
          <p:nvPr>
            <p:ph type="sldNum" sz="quarter" idx="12"/>
          </p:nvPr>
        </p:nvSpPr>
        <p:spPr>
          <a:xfrm>
            <a:off x="6553200" y="6356352"/>
            <a:ext cx="2133600" cy="365125"/>
          </a:xfrm>
          <a:prstGeom prst="rect">
            <a:avLst/>
          </a:prstGeom>
        </p:spPr>
        <p:txBody>
          <a:bodyPr/>
          <a:lstStyle/>
          <a:p>
            <a:fld id="{91DE38A6-BC19-A249-8091-FB07CD57C52B}" type="slidenum">
              <a:rPr lang="fr-FR" smtClean="0"/>
              <a:t>‹#›</a:t>
            </a:fld>
            <a:endParaRPr lang="fr-FR"/>
          </a:p>
        </p:txBody>
      </p:sp>
    </p:spTree>
    <p:extLst>
      <p:ext uri="{BB962C8B-B14F-4D97-AF65-F5344CB8AC3E}">
        <p14:creationId xmlns:p14="http://schemas.microsoft.com/office/powerpoint/2010/main" val="411088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a:xfrm>
            <a:off x="457200" y="6356352"/>
            <a:ext cx="2133600" cy="365125"/>
          </a:xfrm>
          <a:prstGeom prst="rect">
            <a:avLst/>
          </a:prstGeom>
        </p:spPr>
        <p:txBody>
          <a:bodyPr/>
          <a:lstStyle/>
          <a:p>
            <a:endParaRPr lang="fr-FR"/>
          </a:p>
        </p:txBody>
      </p:sp>
      <p:sp>
        <p:nvSpPr>
          <p:cNvPr id="6" name="Espace réservé du pied de page 5"/>
          <p:cNvSpPr>
            <a:spLocks noGrp="1"/>
          </p:cNvSpPr>
          <p:nvPr>
            <p:ph type="ftr" sz="quarter" idx="11"/>
          </p:nvPr>
        </p:nvSpPr>
        <p:spPr>
          <a:xfrm>
            <a:off x="3124200" y="6356352"/>
            <a:ext cx="2895600" cy="365125"/>
          </a:xfrm>
          <a:prstGeom prst="rect">
            <a:avLst/>
          </a:prstGeom>
        </p:spPr>
        <p:txBody>
          <a:bodyPr/>
          <a:lstStyle/>
          <a:p>
            <a:r>
              <a:rPr lang="fr-FR" smtClean="0"/>
              <a:t>1er Colloque National  Soigner les vulnérabilités des professionnels de santé – Académie Nationale de Médecine – Jeudi 3 décembre 2015</a:t>
            </a:r>
            <a:endParaRPr lang="fr-FR"/>
          </a:p>
        </p:txBody>
      </p:sp>
      <p:sp>
        <p:nvSpPr>
          <p:cNvPr id="7" name="Espace réservé du numéro de diapositive 6"/>
          <p:cNvSpPr>
            <a:spLocks noGrp="1"/>
          </p:cNvSpPr>
          <p:nvPr>
            <p:ph type="sldNum" sz="quarter" idx="12"/>
          </p:nvPr>
        </p:nvSpPr>
        <p:spPr>
          <a:xfrm>
            <a:off x="6553200" y="6356352"/>
            <a:ext cx="2133600" cy="365125"/>
          </a:xfrm>
          <a:prstGeom prst="rect">
            <a:avLst/>
          </a:prstGeom>
        </p:spPr>
        <p:txBody>
          <a:bodyPr/>
          <a:lstStyle/>
          <a:p>
            <a:fld id="{91DE38A6-BC19-A249-8091-FB07CD57C52B}" type="slidenum">
              <a:rPr lang="fr-FR" smtClean="0"/>
              <a:t>‹#›</a:t>
            </a:fld>
            <a:endParaRPr lang="fr-FR"/>
          </a:p>
        </p:txBody>
      </p:sp>
    </p:spTree>
    <p:extLst>
      <p:ext uri="{BB962C8B-B14F-4D97-AF65-F5344CB8AC3E}">
        <p14:creationId xmlns:p14="http://schemas.microsoft.com/office/powerpoint/2010/main" val="1690133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a:xfrm>
            <a:off x="457200" y="6356352"/>
            <a:ext cx="2133600" cy="365125"/>
          </a:xfrm>
          <a:prstGeom prst="rect">
            <a:avLst/>
          </a:prstGeom>
        </p:spPr>
        <p:txBody>
          <a:bodyPr/>
          <a:lstStyle/>
          <a:p>
            <a:endParaRPr lang="fr-FR"/>
          </a:p>
        </p:txBody>
      </p:sp>
      <p:sp>
        <p:nvSpPr>
          <p:cNvPr id="6" name="Espace réservé du pied de page 5"/>
          <p:cNvSpPr>
            <a:spLocks noGrp="1"/>
          </p:cNvSpPr>
          <p:nvPr>
            <p:ph type="ftr" sz="quarter" idx="11"/>
          </p:nvPr>
        </p:nvSpPr>
        <p:spPr>
          <a:xfrm>
            <a:off x="3124200" y="6356352"/>
            <a:ext cx="2895600" cy="365125"/>
          </a:xfrm>
          <a:prstGeom prst="rect">
            <a:avLst/>
          </a:prstGeom>
        </p:spPr>
        <p:txBody>
          <a:bodyPr/>
          <a:lstStyle/>
          <a:p>
            <a:r>
              <a:rPr lang="fr-FR" smtClean="0"/>
              <a:t>1er Colloque National  Soigner les vulnérabilités des professionnels de santé – Académie Nationale de Médecine – Jeudi 3 décembre 2015</a:t>
            </a:r>
            <a:endParaRPr lang="fr-FR"/>
          </a:p>
        </p:txBody>
      </p:sp>
      <p:sp>
        <p:nvSpPr>
          <p:cNvPr id="7" name="Espace réservé du numéro de diapositive 6"/>
          <p:cNvSpPr>
            <a:spLocks noGrp="1"/>
          </p:cNvSpPr>
          <p:nvPr>
            <p:ph type="sldNum" sz="quarter" idx="12"/>
          </p:nvPr>
        </p:nvSpPr>
        <p:spPr>
          <a:xfrm>
            <a:off x="6553200" y="6356352"/>
            <a:ext cx="2133600" cy="365125"/>
          </a:xfrm>
          <a:prstGeom prst="rect">
            <a:avLst/>
          </a:prstGeom>
        </p:spPr>
        <p:txBody>
          <a:bodyPr/>
          <a:lstStyle/>
          <a:p>
            <a:fld id="{91DE38A6-BC19-A249-8091-FB07CD57C52B}" type="slidenum">
              <a:rPr lang="fr-FR" smtClean="0"/>
              <a:t>‹#›</a:t>
            </a:fld>
            <a:endParaRPr lang="fr-FR"/>
          </a:p>
        </p:txBody>
      </p:sp>
    </p:spTree>
    <p:extLst>
      <p:ext uri="{BB962C8B-B14F-4D97-AF65-F5344CB8AC3E}">
        <p14:creationId xmlns:p14="http://schemas.microsoft.com/office/powerpoint/2010/main" val="1528871112"/>
      </p:ext>
    </p:extLst>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theme" Target="../theme/theme1.xml"/><Relationship Id="rId36"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36" cstate="email">
            <a:alphaModFix amt="89000"/>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443899"/>
            <a:ext cx="8229600" cy="1143000"/>
          </a:xfrm>
          <a:prstGeom prst="rect">
            <a:avLst/>
          </a:prstGeom>
          <a:ln>
            <a:noFill/>
          </a:ln>
        </p:spPr>
        <p:txBody>
          <a:bodyPr vert="horz" lIns="91440" tIns="45720" rIns="91440" bIns="45720" rtlCol="0" anchor="ctr">
            <a:normAutofit/>
          </a:bodyPr>
          <a:lstStyle/>
          <a:p>
            <a:r>
              <a:rPr lang="fr-FR" dirty="0" smtClean="0"/>
              <a:t>Cliquez et modifiez le titre</a:t>
            </a:r>
            <a:endParaRPr lang="fr-FR" dirty="0"/>
          </a:p>
        </p:txBody>
      </p:sp>
      <p:sp>
        <p:nvSpPr>
          <p:cNvPr id="3" name="Espace réservé du texte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8" name="Espace réservé du pied de page 4"/>
          <p:cNvSpPr>
            <a:spLocks noGrp="1"/>
          </p:cNvSpPr>
          <p:nvPr>
            <p:ph type="ftr" sz="quarter" idx="3"/>
          </p:nvPr>
        </p:nvSpPr>
        <p:spPr>
          <a:xfrm>
            <a:off x="91829" y="6450137"/>
            <a:ext cx="8917356" cy="365125"/>
          </a:xfrm>
          <a:prstGeom prst="rect">
            <a:avLst/>
          </a:prstGeom>
        </p:spPr>
        <p:txBody>
          <a:bodyPr/>
          <a:lstStyle>
            <a:lvl1pPr algn="l">
              <a:defRPr lang="fr-FR" sz="1200" b="1" smtClean="0"/>
            </a:lvl1pPr>
          </a:lstStyle>
          <a:p>
            <a:r>
              <a:rPr lang="fr-FR" smtClean="0"/>
              <a:t>1er Colloque National  Soigner les vulnérabilités des professionnels de santé – Académie Nationale de Médecine – Jeudi 3 décembre 2015</a:t>
            </a:r>
            <a:endParaRPr lang="fr-FR" dirty="0"/>
          </a:p>
        </p:txBody>
      </p:sp>
    </p:spTree>
    <p:extLst>
      <p:ext uri="{BB962C8B-B14F-4D97-AF65-F5344CB8AC3E}">
        <p14:creationId xmlns:p14="http://schemas.microsoft.com/office/powerpoint/2010/main" val="35214068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Lst>
  <p:hf hdr="0" dt="0"/>
  <p:txStyles>
    <p:titleStyle>
      <a:lvl1pPr algn="ctr" defTabSz="457200" rtl="0" eaLnBrk="1" latinLnBrk="0" hangingPunct="1">
        <a:spcBef>
          <a:spcPct val="0"/>
        </a:spcBef>
        <a:buNone/>
        <a:defRPr sz="4400" kern="1200">
          <a:solidFill>
            <a:schemeClr val="tx1"/>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10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0.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1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hyperlink" Target="http://www.cfar.org/" TargetMode="External"/><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11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youtu.be/OGcxmY01B9Y" TargetMode="Externa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youtu.be/OGcxmY01B9Y" TargetMode="External"/><Relationship Id="rId3" Type="http://schemas.openxmlformats.org/officeDocument/2006/relationships/image" Target="../media/image3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emf"/><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36.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3.emf"/><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37.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46.emf"/><Relationship Id="rId5" Type="http://schemas.openxmlformats.org/officeDocument/2006/relationships/image" Target="../media/image47.emf"/><Relationship Id="rId6" Type="http://schemas.openxmlformats.org/officeDocument/2006/relationships/image" Target="../media/image48.emf"/><Relationship Id="rId7" Type="http://schemas.openxmlformats.org/officeDocument/2006/relationships/image" Target="../media/image49.emf"/><Relationship Id="rId8" Type="http://schemas.openxmlformats.org/officeDocument/2006/relationships/image" Target="../media/image50.emf"/><Relationship Id="rId9" Type="http://schemas.openxmlformats.org/officeDocument/2006/relationships/image" Target="../media/image51.emf"/><Relationship Id="rId1" Type="http://schemas.openxmlformats.org/officeDocument/2006/relationships/slideLayout" Target="../slideLayouts/slideLayout2.xml"/><Relationship Id="rId2" Type="http://schemas.openxmlformats.org/officeDocument/2006/relationships/image" Target="../media/image44.emf"/></Relationships>
</file>

<file path=ppt/slides/_rels/slide138.xml.rels><?xml version="1.0" encoding="UTF-8" standalone="yes"?>
<Relationships xmlns="http://schemas.openxmlformats.org/package/2006/relationships"><Relationship Id="rId3" Type="http://schemas.openxmlformats.org/officeDocument/2006/relationships/hyperlink" Target="http://www.apss-sante.fr/medecinmalade.htm" TargetMode="External"/><Relationship Id="rId4" Type="http://schemas.openxmlformats.org/officeDocument/2006/relationships/hyperlink" Target="http://www.reseau-asra.fr/" TargetMode="External"/><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5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image" Target="../media/image54.emf"/></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44.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jp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image" Target="../media/image58.JP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62.xml"/><Relationship Id="rId3" Type="http://schemas.openxmlformats.org/officeDocument/2006/relationships/image" Target="../media/image60.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61.emf"/></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emf"/><Relationship Id="rId3"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emf"/></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6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8.jp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182.xml.rels><?xml version="1.0" encoding="UTF-8" standalone="yes"?>
<Relationships xmlns="http://schemas.openxmlformats.org/package/2006/relationships"><Relationship Id="rId3" Type="http://schemas.openxmlformats.org/officeDocument/2006/relationships/image" Target="../media/image69.jpg"/><Relationship Id="rId4" Type="http://schemas.openxmlformats.org/officeDocument/2006/relationships/image" Target="../media/image70.jp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wmf"/></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wmf"/></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60.xml"/><Relationship Id="rId4" Type="http://schemas.openxmlformats.org/officeDocument/2006/relationships/oleObject" Target="../embeddings/Feuille_Microsoft_Excel_97_-_20041.xls"/><Relationship Id="rId5" Type="http://schemas.openxmlformats.org/officeDocument/2006/relationships/image" Target="../media/image75.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jpeg"/><Relationship Id="rId5" Type="http://schemas.openxmlformats.org/officeDocument/2006/relationships/image" Target="../media/image78.jpg"/><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1.bin"/><Relationship Id="rId5" Type="http://schemas.openxmlformats.org/officeDocument/2006/relationships/image" Target="../media/image12.w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239.xml.rels><?xml version="1.0" encoding="UTF-8" standalone="yes"?>
<Relationships xmlns="http://schemas.openxmlformats.org/package/2006/relationships"><Relationship Id="rId3" Type="http://schemas.openxmlformats.org/officeDocument/2006/relationships/chart" Target="../charts/chart164.xml"/><Relationship Id="rId4" Type="http://schemas.openxmlformats.org/officeDocument/2006/relationships/chart" Target="../charts/chart165.xml"/><Relationship Id="rId5" Type="http://schemas.openxmlformats.org/officeDocument/2006/relationships/chart" Target="../charts/chart166.xml"/><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2.bin"/><Relationship Id="rId5" Type="http://schemas.openxmlformats.org/officeDocument/2006/relationships/image" Target="../media/image13.w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3" Type="http://schemas.openxmlformats.org/officeDocument/2006/relationships/chart" Target="../charts/chart167.xml"/><Relationship Id="rId4" Type="http://schemas.openxmlformats.org/officeDocument/2006/relationships/chart" Target="../charts/chart168.xml"/><Relationship Id="rId5" Type="http://schemas.openxmlformats.org/officeDocument/2006/relationships/chart" Target="../charts/chart169.xml"/><Relationship Id="rId6" Type="http://schemas.openxmlformats.org/officeDocument/2006/relationships/chart" Target="../charts/chart170.xml"/><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244.xml.rels><?xml version="1.0" encoding="UTF-8" standalone="yes"?>
<Relationships xmlns="http://schemas.openxmlformats.org/package/2006/relationships"><Relationship Id="rId3" Type="http://schemas.openxmlformats.org/officeDocument/2006/relationships/chart" Target="../charts/chart171.xml"/><Relationship Id="rId4" Type="http://schemas.openxmlformats.org/officeDocument/2006/relationships/chart" Target="../charts/chart172.xml"/><Relationship Id="rId5" Type="http://schemas.openxmlformats.org/officeDocument/2006/relationships/chart" Target="../charts/chart173.xml"/><Relationship Id="rId6" Type="http://schemas.openxmlformats.org/officeDocument/2006/relationships/chart" Target="../charts/chart174.xml"/><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79.JPG"/></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80.JP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8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82.JPG"/></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83.JP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84.JPG"/></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85.JPG"/></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86.JP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87.jp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88.JPG"/></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eg"/></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png"/></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jpeg"/></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gif"/></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4.png"/></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5.png"/></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jpeg"/></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7.png"/></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9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chart" Target="../charts/chart1.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98.jpeg"/></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98.jpeg"/></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99.jpeg"/></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00.xml"/><Relationship Id="rId3" Type="http://schemas.openxmlformats.org/officeDocument/2006/relationships/image" Target="../media/image100.jpeg"/></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1.jpeg"/></Relationships>
</file>

<file path=ppt/slides/_rels/slide275.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102.png"/><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103.png"/><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3" Type="http://schemas.openxmlformats.org/officeDocument/2006/relationships/notesSlide" Target="../notesSlides/notesSlide101.xml"/><Relationship Id="rId4" Type="http://schemas.openxmlformats.org/officeDocument/2006/relationships/oleObject" Target="../embeddings/oleObject5.bin"/><Relationship Id="rId5" Type="http://schemas.openxmlformats.org/officeDocument/2006/relationships/image" Target="../media/image104.png"/><Relationship Id="rId1" Type="http://schemas.openxmlformats.org/officeDocument/2006/relationships/vmlDrawing" Target="../drawings/vmlDrawing6.vml"/><Relationship Id="rId2" Type="http://schemas.openxmlformats.org/officeDocument/2006/relationships/slideLayout" Target="../slideLayouts/slideLayout6.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9" Type="http://schemas.openxmlformats.org/officeDocument/2006/relationships/chart" Target="../charts/chart8.xml"/><Relationship Id="rId20" Type="http://schemas.openxmlformats.org/officeDocument/2006/relationships/chart" Target="../charts/chart19.xml"/><Relationship Id="rId21" Type="http://schemas.openxmlformats.org/officeDocument/2006/relationships/chart" Target="../charts/chart20.xml"/><Relationship Id="rId22" Type="http://schemas.openxmlformats.org/officeDocument/2006/relationships/chart" Target="../charts/chart21.xml"/><Relationship Id="rId23" Type="http://schemas.openxmlformats.org/officeDocument/2006/relationships/chart" Target="../charts/chart22.xml"/><Relationship Id="rId24" Type="http://schemas.openxmlformats.org/officeDocument/2006/relationships/chart" Target="../charts/chart23.xml"/><Relationship Id="rId25" Type="http://schemas.openxmlformats.org/officeDocument/2006/relationships/chart" Target="../charts/chart24.xml"/><Relationship Id="rId26" Type="http://schemas.openxmlformats.org/officeDocument/2006/relationships/chart" Target="../charts/chart25.xml"/><Relationship Id="rId10" Type="http://schemas.openxmlformats.org/officeDocument/2006/relationships/chart" Target="../charts/chart9.xml"/><Relationship Id="rId11" Type="http://schemas.openxmlformats.org/officeDocument/2006/relationships/chart" Target="../charts/chart10.xml"/><Relationship Id="rId12" Type="http://schemas.openxmlformats.org/officeDocument/2006/relationships/chart" Target="../charts/chart11.xml"/><Relationship Id="rId13" Type="http://schemas.openxmlformats.org/officeDocument/2006/relationships/chart" Target="../charts/chart12.xml"/><Relationship Id="rId14" Type="http://schemas.openxmlformats.org/officeDocument/2006/relationships/chart" Target="../charts/chart13.xml"/><Relationship Id="rId15" Type="http://schemas.openxmlformats.org/officeDocument/2006/relationships/chart" Target="../charts/chart14.xml"/><Relationship Id="rId16" Type="http://schemas.openxmlformats.org/officeDocument/2006/relationships/chart" Target="../charts/chart15.xml"/><Relationship Id="rId17" Type="http://schemas.openxmlformats.org/officeDocument/2006/relationships/chart" Target="../charts/chart16.xml"/><Relationship Id="rId18" Type="http://schemas.openxmlformats.org/officeDocument/2006/relationships/chart" Target="../charts/chart17.xml"/><Relationship Id="rId19" Type="http://schemas.openxmlformats.org/officeDocument/2006/relationships/chart" Target="../charts/chart18.xml"/><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chart" Target="../charts/chart2.xml"/><Relationship Id="rId4" Type="http://schemas.openxmlformats.org/officeDocument/2006/relationships/chart" Target="../charts/chart3.xml"/><Relationship Id="rId5" Type="http://schemas.openxmlformats.org/officeDocument/2006/relationships/chart" Target="../charts/chart4.xml"/><Relationship Id="rId6" Type="http://schemas.openxmlformats.org/officeDocument/2006/relationships/chart" Target="../charts/chart5.xml"/><Relationship Id="rId7" Type="http://schemas.openxmlformats.org/officeDocument/2006/relationships/chart" Target="../charts/chart6.xml"/><Relationship Id="rId8" Type="http://schemas.openxmlformats.org/officeDocument/2006/relationships/chart" Target="../charts/chart7.xml"/></Relationships>
</file>

<file path=ppt/slides/_rels/slide41.xml.rels><?xml version="1.0" encoding="UTF-8" standalone="yes"?>
<Relationships xmlns="http://schemas.openxmlformats.org/package/2006/relationships"><Relationship Id="rId9" Type="http://schemas.openxmlformats.org/officeDocument/2006/relationships/chart" Target="../charts/chart32.xml"/><Relationship Id="rId20" Type="http://schemas.openxmlformats.org/officeDocument/2006/relationships/chart" Target="../charts/chart43.xml"/><Relationship Id="rId21" Type="http://schemas.openxmlformats.org/officeDocument/2006/relationships/chart" Target="../charts/chart44.xml"/><Relationship Id="rId22" Type="http://schemas.openxmlformats.org/officeDocument/2006/relationships/chart" Target="../charts/chart45.xml"/><Relationship Id="rId23" Type="http://schemas.openxmlformats.org/officeDocument/2006/relationships/chart" Target="../charts/chart46.xml"/><Relationship Id="rId24" Type="http://schemas.openxmlformats.org/officeDocument/2006/relationships/chart" Target="../charts/chart47.xml"/><Relationship Id="rId25" Type="http://schemas.openxmlformats.org/officeDocument/2006/relationships/chart" Target="../charts/chart48.xml"/><Relationship Id="rId26" Type="http://schemas.openxmlformats.org/officeDocument/2006/relationships/chart" Target="../charts/chart49.xml"/><Relationship Id="rId10" Type="http://schemas.openxmlformats.org/officeDocument/2006/relationships/chart" Target="../charts/chart33.xml"/><Relationship Id="rId11" Type="http://schemas.openxmlformats.org/officeDocument/2006/relationships/chart" Target="../charts/chart34.xml"/><Relationship Id="rId12" Type="http://schemas.openxmlformats.org/officeDocument/2006/relationships/chart" Target="../charts/chart35.xml"/><Relationship Id="rId13" Type="http://schemas.openxmlformats.org/officeDocument/2006/relationships/chart" Target="../charts/chart36.xml"/><Relationship Id="rId14" Type="http://schemas.openxmlformats.org/officeDocument/2006/relationships/chart" Target="../charts/chart37.xml"/><Relationship Id="rId15" Type="http://schemas.openxmlformats.org/officeDocument/2006/relationships/chart" Target="../charts/chart38.xml"/><Relationship Id="rId16" Type="http://schemas.openxmlformats.org/officeDocument/2006/relationships/chart" Target="../charts/chart39.xml"/><Relationship Id="rId17" Type="http://schemas.openxmlformats.org/officeDocument/2006/relationships/chart" Target="../charts/chart40.xml"/><Relationship Id="rId18" Type="http://schemas.openxmlformats.org/officeDocument/2006/relationships/chart" Target="../charts/chart41.xml"/><Relationship Id="rId19" Type="http://schemas.openxmlformats.org/officeDocument/2006/relationships/chart" Target="../charts/chart42.xml"/><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chart" Target="../charts/chart26.xml"/><Relationship Id="rId4" Type="http://schemas.openxmlformats.org/officeDocument/2006/relationships/chart" Target="../charts/chart27.xml"/><Relationship Id="rId5" Type="http://schemas.openxmlformats.org/officeDocument/2006/relationships/chart" Target="../charts/chart28.xml"/><Relationship Id="rId6" Type="http://schemas.openxmlformats.org/officeDocument/2006/relationships/chart" Target="../charts/chart29.xml"/><Relationship Id="rId7" Type="http://schemas.openxmlformats.org/officeDocument/2006/relationships/chart" Target="../charts/chart30.xml"/><Relationship Id="rId8" Type="http://schemas.openxmlformats.org/officeDocument/2006/relationships/chart" Target="../charts/chart31.xml"/></Relationships>
</file>

<file path=ppt/slides/_rels/slide42.xml.rels><?xml version="1.0" encoding="UTF-8" standalone="yes"?>
<Relationships xmlns="http://schemas.openxmlformats.org/package/2006/relationships"><Relationship Id="rId9" Type="http://schemas.openxmlformats.org/officeDocument/2006/relationships/chart" Target="../charts/chart56.xml"/><Relationship Id="rId20" Type="http://schemas.openxmlformats.org/officeDocument/2006/relationships/chart" Target="../charts/chart67.xml"/><Relationship Id="rId21" Type="http://schemas.openxmlformats.org/officeDocument/2006/relationships/chart" Target="../charts/chart68.xml"/><Relationship Id="rId22" Type="http://schemas.openxmlformats.org/officeDocument/2006/relationships/chart" Target="../charts/chart69.xml"/><Relationship Id="rId23" Type="http://schemas.openxmlformats.org/officeDocument/2006/relationships/chart" Target="../charts/chart70.xml"/><Relationship Id="rId24" Type="http://schemas.openxmlformats.org/officeDocument/2006/relationships/chart" Target="../charts/chart71.xml"/><Relationship Id="rId25" Type="http://schemas.openxmlformats.org/officeDocument/2006/relationships/chart" Target="../charts/chart72.xml"/><Relationship Id="rId26" Type="http://schemas.openxmlformats.org/officeDocument/2006/relationships/chart" Target="../charts/chart73.xml"/><Relationship Id="rId10" Type="http://schemas.openxmlformats.org/officeDocument/2006/relationships/chart" Target="../charts/chart57.xml"/><Relationship Id="rId11" Type="http://schemas.openxmlformats.org/officeDocument/2006/relationships/chart" Target="../charts/chart58.xml"/><Relationship Id="rId12" Type="http://schemas.openxmlformats.org/officeDocument/2006/relationships/chart" Target="../charts/chart59.xml"/><Relationship Id="rId13" Type="http://schemas.openxmlformats.org/officeDocument/2006/relationships/chart" Target="../charts/chart60.xml"/><Relationship Id="rId14" Type="http://schemas.openxmlformats.org/officeDocument/2006/relationships/chart" Target="../charts/chart61.xml"/><Relationship Id="rId15" Type="http://schemas.openxmlformats.org/officeDocument/2006/relationships/chart" Target="../charts/chart62.xml"/><Relationship Id="rId16" Type="http://schemas.openxmlformats.org/officeDocument/2006/relationships/chart" Target="../charts/chart63.xml"/><Relationship Id="rId17" Type="http://schemas.openxmlformats.org/officeDocument/2006/relationships/chart" Target="../charts/chart64.xml"/><Relationship Id="rId18" Type="http://schemas.openxmlformats.org/officeDocument/2006/relationships/chart" Target="../charts/chart65.xml"/><Relationship Id="rId19" Type="http://schemas.openxmlformats.org/officeDocument/2006/relationships/chart" Target="../charts/chart66.xml"/><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chart" Target="../charts/chart50.xml"/><Relationship Id="rId4" Type="http://schemas.openxmlformats.org/officeDocument/2006/relationships/chart" Target="../charts/chart51.xml"/><Relationship Id="rId5" Type="http://schemas.openxmlformats.org/officeDocument/2006/relationships/chart" Target="../charts/chart52.xml"/><Relationship Id="rId6" Type="http://schemas.openxmlformats.org/officeDocument/2006/relationships/chart" Target="../charts/chart53.xml"/><Relationship Id="rId7" Type="http://schemas.openxmlformats.org/officeDocument/2006/relationships/chart" Target="../charts/chart54.xml"/><Relationship Id="rId8" Type="http://schemas.openxmlformats.org/officeDocument/2006/relationships/chart" Target="../charts/chart55.xml"/></Relationships>
</file>

<file path=ppt/slides/_rels/slide43.xml.rels><?xml version="1.0" encoding="UTF-8" standalone="yes"?>
<Relationships xmlns="http://schemas.openxmlformats.org/package/2006/relationships"><Relationship Id="rId9" Type="http://schemas.openxmlformats.org/officeDocument/2006/relationships/chart" Target="../charts/chart80.xml"/><Relationship Id="rId20" Type="http://schemas.openxmlformats.org/officeDocument/2006/relationships/chart" Target="../charts/chart91.xml"/><Relationship Id="rId21" Type="http://schemas.openxmlformats.org/officeDocument/2006/relationships/chart" Target="../charts/chart92.xml"/><Relationship Id="rId22" Type="http://schemas.openxmlformats.org/officeDocument/2006/relationships/chart" Target="../charts/chart93.xml"/><Relationship Id="rId23" Type="http://schemas.openxmlformats.org/officeDocument/2006/relationships/chart" Target="../charts/chart94.xml"/><Relationship Id="rId24" Type="http://schemas.openxmlformats.org/officeDocument/2006/relationships/chart" Target="../charts/chart95.xml"/><Relationship Id="rId25" Type="http://schemas.openxmlformats.org/officeDocument/2006/relationships/chart" Target="../charts/chart96.xml"/><Relationship Id="rId26" Type="http://schemas.openxmlformats.org/officeDocument/2006/relationships/chart" Target="../charts/chart97.xml"/><Relationship Id="rId10" Type="http://schemas.openxmlformats.org/officeDocument/2006/relationships/chart" Target="../charts/chart81.xml"/><Relationship Id="rId11" Type="http://schemas.openxmlformats.org/officeDocument/2006/relationships/chart" Target="../charts/chart82.xml"/><Relationship Id="rId12" Type="http://schemas.openxmlformats.org/officeDocument/2006/relationships/chart" Target="../charts/chart83.xml"/><Relationship Id="rId13" Type="http://schemas.openxmlformats.org/officeDocument/2006/relationships/chart" Target="../charts/chart84.xml"/><Relationship Id="rId14" Type="http://schemas.openxmlformats.org/officeDocument/2006/relationships/chart" Target="../charts/chart85.xml"/><Relationship Id="rId15" Type="http://schemas.openxmlformats.org/officeDocument/2006/relationships/chart" Target="../charts/chart86.xml"/><Relationship Id="rId16" Type="http://schemas.openxmlformats.org/officeDocument/2006/relationships/chart" Target="../charts/chart87.xml"/><Relationship Id="rId17" Type="http://schemas.openxmlformats.org/officeDocument/2006/relationships/chart" Target="../charts/chart88.xml"/><Relationship Id="rId18" Type="http://schemas.openxmlformats.org/officeDocument/2006/relationships/chart" Target="../charts/chart89.xml"/><Relationship Id="rId19" Type="http://schemas.openxmlformats.org/officeDocument/2006/relationships/chart" Target="../charts/chart90.xml"/><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chart" Target="../charts/chart74.xml"/><Relationship Id="rId4" Type="http://schemas.openxmlformats.org/officeDocument/2006/relationships/chart" Target="../charts/chart75.xml"/><Relationship Id="rId5" Type="http://schemas.openxmlformats.org/officeDocument/2006/relationships/chart" Target="../charts/chart76.xml"/><Relationship Id="rId6" Type="http://schemas.openxmlformats.org/officeDocument/2006/relationships/chart" Target="../charts/chart77.xml"/><Relationship Id="rId7" Type="http://schemas.openxmlformats.org/officeDocument/2006/relationships/chart" Target="../charts/chart78.xml"/><Relationship Id="rId8" Type="http://schemas.openxmlformats.org/officeDocument/2006/relationships/chart" Target="../charts/chart79.xml"/></Relationships>
</file>

<file path=ppt/slides/_rels/slide44.xml.rels><?xml version="1.0" encoding="UTF-8" standalone="yes"?>
<Relationships xmlns="http://schemas.openxmlformats.org/package/2006/relationships"><Relationship Id="rId9" Type="http://schemas.openxmlformats.org/officeDocument/2006/relationships/chart" Target="../charts/chart104.xml"/><Relationship Id="rId20" Type="http://schemas.openxmlformats.org/officeDocument/2006/relationships/chart" Target="../charts/chart115.xml"/><Relationship Id="rId21" Type="http://schemas.openxmlformats.org/officeDocument/2006/relationships/chart" Target="../charts/chart116.xml"/><Relationship Id="rId22" Type="http://schemas.openxmlformats.org/officeDocument/2006/relationships/chart" Target="../charts/chart117.xml"/><Relationship Id="rId23" Type="http://schemas.openxmlformats.org/officeDocument/2006/relationships/chart" Target="../charts/chart118.xml"/><Relationship Id="rId24" Type="http://schemas.openxmlformats.org/officeDocument/2006/relationships/chart" Target="../charts/chart119.xml"/><Relationship Id="rId25" Type="http://schemas.openxmlformats.org/officeDocument/2006/relationships/chart" Target="../charts/chart120.xml"/><Relationship Id="rId26" Type="http://schemas.openxmlformats.org/officeDocument/2006/relationships/chart" Target="../charts/chart121.xml"/><Relationship Id="rId10" Type="http://schemas.openxmlformats.org/officeDocument/2006/relationships/chart" Target="../charts/chart105.xml"/><Relationship Id="rId11" Type="http://schemas.openxmlformats.org/officeDocument/2006/relationships/chart" Target="../charts/chart106.xml"/><Relationship Id="rId12" Type="http://schemas.openxmlformats.org/officeDocument/2006/relationships/chart" Target="../charts/chart107.xml"/><Relationship Id="rId13" Type="http://schemas.openxmlformats.org/officeDocument/2006/relationships/chart" Target="../charts/chart108.xml"/><Relationship Id="rId14" Type="http://schemas.openxmlformats.org/officeDocument/2006/relationships/chart" Target="../charts/chart109.xml"/><Relationship Id="rId15" Type="http://schemas.openxmlformats.org/officeDocument/2006/relationships/chart" Target="../charts/chart110.xml"/><Relationship Id="rId16" Type="http://schemas.openxmlformats.org/officeDocument/2006/relationships/chart" Target="../charts/chart111.xml"/><Relationship Id="rId17" Type="http://schemas.openxmlformats.org/officeDocument/2006/relationships/chart" Target="../charts/chart112.xml"/><Relationship Id="rId18" Type="http://schemas.openxmlformats.org/officeDocument/2006/relationships/chart" Target="../charts/chart113.xml"/><Relationship Id="rId19" Type="http://schemas.openxmlformats.org/officeDocument/2006/relationships/chart" Target="../charts/chart114.xml"/><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chart" Target="../charts/chart98.xml"/><Relationship Id="rId4" Type="http://schemas.openxmlformats.org/officeDocument/2006/relationships/chart" Target="../charts/chart99.xml"/><Relationship Id="rId5" Type="http://schemas.openxmlformats.org/officeDocument/2006/relationships/chart" Target="../charts/chart100.xml"/><Relationship Id="rId6" Type="http://schemas.openxmlformats.org/officeDocument/2006/relationships/chart" Target="../charts/chart101.xml"/><Relationship Id="rId7" Type="http://schemas.openxmlformats.org/officeDocument/2006/relationships/chart" Target="../charts/chart102.xml"/><Relationship Id="rId8" Type="http://schemas.openxmlformats.org/officeDocument/2006/relationships/chart" Target="../charts/chart10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46.xml.rels><?xml version="1.0" encoding="UTF-8" standalone="yes"?>
<Relationships xmlns="http://schemas.openxmlformats.org/package/2006/relationships"><Relationship Id="rId3" Type="http://schemas.openxmlformats.org/officeDocument/2006/relationships/chart" Target="../charts/chart122.xml"/><Relationship Id="rId4" Type="http://schemas.openxmlformats.org/officeDocument/2006/relationships/chart" Target="../charts/chart123.xml"/><Relationship Id="rId5" Type="http://schemas.openxmlformats.org/officeDocument/2006/relationships/chart" Target="../charts/chart124.xml"/><Relationship Id="rId6" Type="http://schemas.openxmlformats.org/officeDocument/2006/relationships/chart" Target="../charts/chart125.xml"/><Relationship Id="rId7" Type="http://schemas.openxmlformats.org/officeDocument/2006/relationships/chart" Target="../charts/chart126.xml"/><Relationship Id="rId8" Type="http://schemas.openxmlformats.org/officeDocument/2006/relationships/chart" Target="../charts/chart127.xml"/><Relationship Id="rId9" Type="http://schemas.openxmlformats.org/officeDocument/2006/relationships/chart" Target="../charts/chart128.xml"/><Relationship Id="rId10" Type="http://schemas.openxmlformats.org/officeDocument/2006/relationships/chart" Target="../charts/chart129.xml"/><Relationship Id="rId11" Type="http://schemas.openxmlformats.org/officeDocument/2006/relationships/chart" Target="../charts/chart130.xml"/><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47.xml.rels><?xml version="1.0" encoding="UTF-8" standalone="yes"?>
<Relationships xmlns="http://schemas.openxmlformats.org/package/2006/relationships"><Relationship Id="rId3" Type="http://schemas.openxmlformats.org/officeDocument/2006/relationships/chart" Target="../charts/chart131.xml"/><Relationship Id="rId4" Type="http://schemas.openxmlformats.org/officeDocument/2006/relationships/chart" Target="../charts/chart132.xml"/><Relationship Id="rId5" Type="http://schemas.openxmlformats.org/officeDocument/2006/relationships/chart" Target="../charts/chart133.xml"/><Relationship Id="rId6" Type="http://schemas.openxmlformats.org/officeDocument/2006/relationships/chart" Target="../charts/chart134.xml"/><Relationship Id="rId7" Type="http://schemas.openxmlformats.org/officeDocument/2006/relationships/chart" Target="../charts/chart135.xml"/><Relationship Id="rId8" Type="http://schemas.openxmlformats.org/officeDocument/2006/relationships/chart" Target="../charts/chart136.xml"/><Relationship Id="rId9" Type="http://schemas.openxmlformats.org/officeDocument/2006/relationships/chart" Target="../charts/chart137.xml"/><Relationship Id="rId10" Type="http://schemas.openxmlformats.org/officeDocument/2006/relationships/chart" Target="../charts/chart138.xml"/><Relationship Id="rId11" Type="http://schemas.openxmlformats.org/officeDocument/2006/relationships/chart" Target="../charts/chart139.xml"/><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48.xml.rels><?xml version="1.0" encoding="UTF-8" standalone="yes"?>
<Relationships xmlns="http://schemas.openxmlformats.org/package/2006/relationships"><Relationship Id="rId3" Type="http://schemas.openxmlformats.org/officeDocument/2006/relationships/chart" Target="../charts/chart140.xml"/><Relationship Id="rId4" Type="http://schemas.openxmlformats.org/officeDocument/2006/relationships/chart" Target="../charts/chart141.xml"/><Relationship Id="rId5" Type="http://schemas.openxmlformats.org/officeDocument/2006/relationships/chart" Target="../charts/chart142.xml"/><Relationship Id="rId6" Type="http://schemas.openxmlformats.org/officeDocument/2006/relationships/chart" Target="../charts/chart143.xml"/><Relationship Id="rId7" Type="http://schemas.openxmlformats.org/officeDocument/2006/relationships/chart" Target="../charts/chart144.xml"/><Relationship Id="rId8" Type="http://schemas.openxmlformats.org/officeDocument/2006/relationships/chart" Target="../charts/chart145.xml"/><Relationship Id="rId9" Type="http://schemas.openxmlformats.org/officeDocument/2006/relationships/chart" Target="../charts/chart146.xml"/><Relationship Id="rId10" Type="http://schemas.openxmlformats.org/officeDocument/2006/relationships/chart" Target="../charts/chart147.xml"/><Relationship Id="rId11" Type="http://schemas.openxmlformats.org/officeDocument/2006/relationships/chart" Target="../charts/chart148.xml"/><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49.xml.rels><?xml version="1.0" encoding="UTF-8" standalone="yes"?>
<Relationships xmlns="http://schemas.openxmlformats.org/package/2006/relationships"><Relationship Id="rId11" Type="http://schemas.openxmlformats.org/officeDocument/2006/relationships/chart" Target="../charts/chart157.xml"/><Relationship Id="rId12" Type="http://schemas.openxmlformats.org/officeDocument/2006/relationships/chart" Target="../charts/chart158.xml"/><Relationship Id="rId13" Type="http://schemas.openxmlformats.org/officeDocument/2006/relationships/chart" Target="../charts/chart159.xml"/><Relationship Id="rId14" Type="http://schemas.openxmlformats.org/officeDocument/2006/relationships/chart" Target="../charts/chart160.xml"/><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chart" Target="../charts/chart149.xml"/><Relationship Id="rId4" Type="http://schemas.openxmlformats.org/officeDocument/2006/relationships/chart" Target="../charts/chart150.xml"/><Relationship Id="rId5" Type="http://schemas.openxmlformats.org/officeDocument/2006/relationships/chart" Target="../charts/chart151.xml"/><Relationship Id="rId6" Type="http://schemas.openxmlformats.org/officeDocument/2006/relationships/chart" Target="../charts/chart152.xml"/><Relationship Id="rId7" Type="http://schemas.openxmlformats.org/officeDocument/2006/relationships/chart" Target="../charts/chart153.xml"/><Relationship Id="rId8" Type="http://schemas.openxmlformats.org/officeDocument/2006/relationships/chart" Target="../charts/chart154.xml"/><Relationship Id="rId9" Type="http://schemas.openxmlformats.org/officeDocument/2006/relationships/chart" Target="../charts/chart155.xml"/><Relationship Id="rId10" Type="http://schemas.openxmlformats.org/officeDocument/2006/relationships/chart" Target="../charts/chart15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chart" Target="../charts/chart16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6.w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129695" y="146539"/>
            <a:ext cx="4884615" cy="523220"/>
          </a:xfrm>
          <a:prstGeom prst="rect">
            <a:avLst/>
          </a:prstGeom>
          <a:solidFill>
            <a:schemeClr val="tx2"/>
          </a:solidFill>
        </p:spPr>
        <p:txBody>
          <a:bodyPr wrap="square" rtlCol="0">
            <a:spAutoFit/>
          </a:bodyPr>
          <a:lstStyle/>
          <a:p>
            <a:pPr algn="ctr"/>
            <a:r>
              <a:rPr lang="fr-FR" sz="2800" b="1" dirty="0" smtClean="0">
                <a:solidFill>
                  <a:schemeClr val="bg1"/>
                </a:solidFill>
                <a:latin typeface="Helvetica"/>
                <a:cs typeface="Helvetica"/>
              </a:rPr>
              <a:t>1</a:t>
            </a:r>
            <a:r>
              <a:rPr lang="fr-FR" sz="2800" b="1" baseline="30000" dirty="0" smtClean="0">
                <a:solidFill>
                  <a:schemeClr val="bg1"/>
                </a:solidFill>
                <a:latin typeface="Helvetica"/>
                <a:cs typeface="Helvetica"/>
              </a:rPr>
              <a:t>er</a:t>
            </a:r>
            <a:r>
              <a:rPr lang="fr-FR" sz="2800" b="1" dirty="0" smtClean="0">
                <a:solidFill>
                  <a:schemeClr val="bg1"/>
                </a:solidFill>
                <a:latin typeface="Helvetica"/>
                <a:cs typeface="Helvetica"/>
              </a:rPr>
              <a:t> COLLOQUE NATIONAL</a:t>
            </a:r>
            <a:endParaRPr lang="fr-FR" sz="2800" b="1" dirty="0">
              <a:solidFill>
                <a:schemeClr val="bg1"/>
              </a:solidFill>
              <a:latin typeface="Helvetica"/>
              <a:cs typeface="Helvetica"/>
            </a:endParaRPr>
          </a:p>
        </p:txBody>
      </p:sp>
      <p:sp>
        <p:nvSpPr>
          <p:cNvPr id="5" name="ZoneTexte 4"/>
          <p:cNvSpPr txBox="1"/>
          <p:nvPr/>
        </p:nvSpPr>
        <p:spPr>
          <a:xfrm>
            <a:off x="205156" y="671305"/>
            <a:ext cx="8694614" cy="954107"/>
          </a:xfrm>
          <a:prstGeom prst="rect">
            <a:avLst/>
          </a:prstGeom>
          <a:noFill/>
        </p:spPr>
        <p:txBody>
          <a:bodyPr wrap="square" rtlCol="0">
            <a:spAutoFit/>
          </a:bodyPr>
          <a:lstStyle/>
          <a:p>
            <a:pPr algn="ctr"/>
            <a:r>
              <a:rPr lang="fr-FR" sz="2800" b="1" dirty="0" smtClean="0">
                <a:solidFill>
                  <a:schemeClr val="tx2"/>
                </a:solidFill>
                <a:latin typeface="Helvetica"/>
                <a:cs typeface="Helvetica"/>
              </a:rPr>
              <a:t>SOIGNER LES VULNÉRABILITÉS </a:t>
            </a:r>
          </a:p>
          <a:p>
            <a:pPr algn="ctr"/>
            <a:r>
              <a:rPr lang="fr-FR" sz="2800" b="1" dirty="0" smtClean="0">
                <a:solidFill>
                  <a:schemeClr val="tx2"/>
                </a:solidFill>
                <a:latin typeface="Helvetica"/>
                <a:cs typeface="Helvetica"/>
              </a:rPr>
              <a:t>DES PROFESSIONNELS DE SANTÉ</a:t>
            </a:r>
            <a:endParaRPr lang="fr-FR" sz="2800" b="1" dirty="0">
              <a:solidFill>
                <a:schemeClr val="tx2"/>
              </a:solidFill>
              <a:latin typeface="Helvetica"/>
              <a:cs typeface="Helvetica"/>
            </a:endParaRPr>
          </a:p>
        </p:txBody>
      </p:sp>
      <p:sp>
        <p:nvSpPr>
          <p:cNvPr id="6" name="ZoneTexte 5"/>
          <p:cNvSpPr txBox="1"/>
          <p:nvPr/>
        </p:nvSpPr>
        <p:spPr>
          <a:xfrm>
            <a:off x="205156" y="1742012"/>
            <a:ext cx="8694614" cy="954107"/>
          </a:xfrm>
          <a:prstGeom prst="rect">
            <a:avLst/>
          </a:prstGeom>
          <a:noFill/>
        </p:spPr>
        <p:txBody>
          <a:bodyPr wrap="square" rtlCol="0">
            <a:spAutoFit/>
          </a:bodyPr>
          <a:lstStyle/>
          <a:p>
            <a:pPr algn="ctr"/>
            <a:r>
              <a:rPr lang="fr-FR" sz="2800" dirty="0" smtClean="0">
                <a:latin typeface="Helvetica"/>
                <a:cs typeface="Helvetica"/>
              </a:rPr>
              <a:t>Stress, épuisement , addictions, suicide :</a:t>
            </a:r>
          </a:p>
          <a:p>
            <a:pPr algn="ctr"/>
            <a:r>
              <a:rPr lang="fr-FR" sz="2800" dirty="0">
                <a:latin typeface="Helvetica"/>
                <a:cs typeface="Helvetica"/>
              </a:rPr>
              <a:t>n</a:t>
            </a:r>
            <a:r>
              <a:rPr lang="fr-FR" sz="2800" dirty="0" smtClean="0">
                <a:latin typeface="Helvetica"/>
                <a:cs typeface="Helvetica"/>
              </a:rPr>
              <a:t>écessité d’un parcours de soins dédiés</a:t>
            </a:r>
            <a:endParaRPr lang="fr-FR" sz="2800" dirty="0">
              <a:latin typeface="Helvetica"/>
              <a:cs typeface="Helvetica"/>
            </a:endParaRPr>
          </a:p>
        </p:txBody>
      </p:sp>
      <p:sp>
        <p:nvSpPr>
          <p:cNvPr id="7" name="ZoneTexte 6"/>
          <p:cNvSpPr txBox="1"/>
          <p:nvPr/>
        </p:nvSpPr>
        <p:spPr>
          <a:xfrm>
            <a:off x="205156" y="3104973"/>
            <a:ext cx="8847014" cy="400110"/>
          </a:xfrm>
          <a:prstGeom prst="rect">
            <a:avLst/>
          </a:prstGeom>
          <a:noFill/>
        </p:spPr>
        <p:txBody>
          <a:bodyPr wrap="square" rtlCol="0">
            <a:spAutoFit/>
          </a:bodyPr>
          <a:lstStyle/>
          <a:p>
            <a:pPr algn="ctr"/>
            <a:r>
              <a:rPr lang="fr-FR" sz="2000" dirty="0" smtClean="0">
                <a:latin typeface="Helvetica"/>
                <a:cs typeface="Helvetica"/>
              </a:rPr>
              <a:t>Sous le Haut Patronage de l’Académie Nationale de Médecine</a:t>
            </a:r>
            <a:endParaRPr lang="fr-FR" sz="2000" dirty="0">
              <a:latin typeface="Helvetica"/>
              <a:cs typeface="Helvetica"/>
            </a:endParaRPr>
          </a:p>
        </p:txBody>
      </p:sp>
      <p:sp>
        <p:nvSpPr>
          <p:cNvPr id="8" name="ZoneTexte 7"/>
          <p:cNvSpPr txBox="1"/>
          <p:nvPr/>
        </p:nvSpPr>
        <p:spPr>
          <a:xfrm>
            <a:off x="205156" y="4658482"/>
            <a:ext cx="8847014" cy="707886"/>
          </a:xfrm>
          <a:prstGeom prst="rect">
            <a:avLst/>
          </a:prstGeom>
          <a:noFill/>
        </p:spPr>
        <p:txBody>
          <a:bodyPr wrap="square" rtlCol="0">
            <a:spAutoFit/>
          </a:bodyPr>
          <a:lstStyle/>
          <a:p>
            <a:pPr algn="ctr"/>
            <a:r>
              <a:rPr lang="fr-FR" sz="2000" dirty="0" smtClean="0">
                <a:latin typeface="Helvetica"/>
                <a:cs typeface="Helvetica"/>
              </a:rPr>
              <a:t>Avec le Concours du Centre National des Professions de Santé (CNPS)</a:t>
            </a:r>
          </a:p>
          <a:p>
            <a:pPr algn="ctr"/>
            <a:r>
              <a:rPr lang="fr-FR" sz="2000" dirty="0" smtClean="0">
                <a:latin typeface="Helvetica"/>
                <a:cs typeface="Helvetica"/>
              </a:rPr>
              <a:t>et de l’Association Soins aux Professionnels de Santé (SPS)</a:t>
            </a:r>
          </a:p>
        </p:txBody>
      </p:sp>
      <p:pic>
        <p:nvPicPr>
          <p:cNvPr id="10" name="Image 9" descr="logo academie HD fond blanc.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73233" y="3466829"/>
            <a:ext cx="1356082" cy="1191655"/>
          </a:xfrm>
          <a:prstGeom prst="rect">
            <a:avLst/>
          </a:prstGeom>
        </p:spPr>
      </p:pic>
      <p:pic>
        <p:nvPicPr>
          <p:cNvPr id="11" name="Image 10" descr="Logo CNPS.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9176" y="5366370"/>
            <a:ext cx="1467825" cy="1467825"/>
          </a:xfrm>
          <a:prstGeom prst="rect">
            <a:avLst/>
          </a:prstGeom>
        </p:spPr>
      </p:pic>
      <p:pic>
        <p:nvPicPr>
          <p:cNvPr id="12" name="Image 11" descr="logo-sp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57213" y="5510116"/>
            <a:ext cx="2157097" cy="1162271"/>
          </a:xfrm>
          <a:prstGeom prst="rect">
            <a:avLst/>
          </a:prstGeom>
        </p:spPr>
      </p:pic>
      <p:sp>
        <p:nvSpPr>
          <p:cNvPr id="15" name="Espace réservé du numéro de diapositive 14"/>
          <p:cNvSpPr>
            <a:spLocks noGrp="1"/>
          </p:cNvSpPr>
          <p:nvPr>
            <p:ph type="sldNum" sz="quarter" idx="12"/>
          </p:nvPr>
        </p:nvSpPr>
        <p:spPr/>
        <p:txBody>
          <a:bodyPr/>
          <a:lstStyle/>
          <a:p>
            <a:fld id="{91DE38A6-BC19-A249-8091-FB07CD57C52B}" type="slidenum">
              <a:rPr lang="fr-FR" smtClean="0"/>
              <a:t>1</a:t>
            </a:fld>
            <a:endParaRPr lang="fr-FR" dirty="0"/>
          </a:p>
        </p:txBody>
      </p:sp>
    </p:spTree>
    <p:extLst>
      <p:ext uri="{BB962C8B-B14F-4D97-AF65-F5344CB8AC3E}">
        <p14:creationId xmlns:p14="http://schemas.microsoft.com/office/powerpoint/2010/main" val="83698939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595438" y="3230563"/>
            <a:ext cx="6090780" cy="523220"/>
          </a:xfrm>
          <a:prstGeom prst="rect">
            <a:avLst/>
          </a:prstGeom>
          <a:noFill/>
          <a:ln w="9525">
            <a:noFill/>
            <a:miter lim="800000"/>
            <a:headEnd/>
            <a:tailEnd/>
          </a:ln>
        </p:spPr>
        <p:txBody>
          <a:bodyPr wrap="none">
            <a:spAutoFit/>
          </a:bodyPr>
          <a:lstStyle/>
          <a:p>
            <a:r>
              <a:rPr lang="fr-FR" sz="2800" b="1" dirty="0">
                <a:solidFill>
                  <a:srgbClr val="1F497D"/>
                </a:solidFill>
                <a:latin typeface="Helvetica"/>
                <a:cs typeface="Helvetica"/>
              </a:rPr>
              <a:t>Manifestations </a:t>
            </a:r>
            <a:r>
              <a:rPr lang="fr-FR" sz="2800" b="1" dirty="0" smtClean="0">
                <a:solidFill>
                  <a:srgbClr val="1F497D"/>
                </a:solidFill>
                <a:latin typeface="Helvetica"/>
                <a:cs typeface="Helvetica"/>
              </a:rPr>
              <a:t>comportementales,</a:t>
            </a:r>
            <a:endParaRPr lang="fr-FR" sz="2800" dirty="0">
              <a:solidFill>
                <a:srgbClr val="C00000"/>
              </a:solidFill>
            </a:endParaRPr>
          </a:p>
        </p:txBody>
      </p:sp>
      <p:sp>
        <p:nvSpPr>
          <p:cNvPr id="3" name="Espace réservé du pied de page 4"/>
          <p:cNvSpPr>
            <a:spLocks noGrp="1"/>
          </p:cNvSpPr>
          <p:nvPr>
            <p:ph type="ftr" sz="quarter" idx="4294967295"/>
          </p:nvPr>
        </p:nvSpPr>
        <p:spPr>
          <a:xfrm>
            <a:off x="107498" y="6497761"/>
            <a:ext cx="8899733"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4" name="Titre 1"/>
          <p:cNvSpPr txBox="1">
            <a:spLocks/>
          </p:cNvSpPr>
          <p:nvPr/>
        </p:nvSpPr>
        <p:spPr>
          <a:xfrm>
            <a:off x="125902" y="78712"/>
            <a:ext cx="7510040" cy="96114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Enquêtes épidémiologiques et études récentes sur les souffrances des professionnels de santé</a:t>
            </a:r>
            <a:endParaRPr lang="fr-FR" sz="2400" b="1" dirty="0"/>
          </a:p>
        </p:txBody>
      </p:sp>
      <p:sp>
        <p:nvSpPr>
          <p:cNvPr id="5"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pPr/>
              <a:t>10</a:t>
            </a:fld>
            <a:endParaRPr lang="fr-FR" dirty="0"/>
          </a:p>
        </p:txBody>
      </p:sp>
    </p:spTree>
    <p:extLst>
      <p:ext uri="{BB962C8B-B14F-4D97-AF65-F5344CB8AC3E}">
        <p14:creationId xmlns:p14="http://schemas.microsoft.com/office/powerpoint/2010/main" val="999004152"/>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644189" y="1764137"/>
            <a:ext cx="4052491" cy="461665"/>
          </a:xfrm>
          <a:prstGeom prst="rect">
            <a:avLst/>
          </a:prstGeom>
          <a:noFill/>
        </p:spPr>
        <p:txBody>
          <a:bodyPr wrap="square" rtlCol="0">
            <a:spAutoFit/>
          </a:bodyPr>
          <a:lstStyle/>
          <a:p>
            <a:r>
              <a:rPr lang="fr-FR" sz="2400" b="1" dirty="0" smtClean="0"/>
              <a:t>Vision idéaliste du métier :</a:t>
            </a:r>
            <a:endParaRPr lang="fr-FR" sz="2400" b="1" dirty="0"/>
          </a:p>
        </p:txBody>
      </p:sp>
      <p:sp>
        <p:nvSpPr>
          <p:cNvPr id="3" name="Rectangle à coins arrondis 2"/>
          <p:cNvSpPr/>
          <p:nvPr/>
        </p:nvSpPr>
        <p:spPr>
          <a:xfrm>
            <a:off x="3315057" y="2379704"/>
            <a:ext cx="2102898" cy="103758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2800" b="1" dirty="0" smtClean="0"/>
              <a:t>Sorcier</a:t>
            </a:r>
            <a:endParaRPr lang="fr-FR" sz="2800" b="1" dirty="0"/>
          </a:p>
        </p:txBody>
      </p:sp>
      <p:sp>
        <p:nvSpPr>
          <p:cNvPr id="18" name="Rectangle à coins arrondis 17"/>
          <p:cNvSpPr/>
          <p:nvPr/>
        </p:nvSpPr>
        <p:spPr>
          <a:xfrm>
            <a:off x="3315057" y="3654820"/>
            <a:ext cx="2102898" cy="103758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2800" b="1" dirty="0" smtClean="0"/>
              <a:t>Prêtre</a:t>
            </a:r>
            <a:endParaRPr lang="fr-FR" sz="2800" b="1" dirty="0"/>
          </a:p>
        </p:txBody>
      </p:sp>
      <p:sp>
        <p:nvSpPr>
          <p:cNvPr id="19" name="Rectangle à coins arrondis 18"/>
          <p:cNvSpPr/>
          <p:nvPr/>
        </p:nvSpPr>
        <p:spPr>
          <a:xfrm>
            <a:off x="3315057" y="4940179"/>
            <a:ext cx="2102898" cy="103758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2800" b="1" dirty="0" smtClean="0"/>
              <a:t>Guerrier</a:t>
            </a:r>
            <a:endParaRPr lang="fr-FR" sz="2800" b="1" dirty="0"/>
          </a:p>
        </p:txBody>
      </p:sp>
      <p:sp>
        <p:nvSpPr>
          <p:cNvPr id="2" name="Titre 1"/>
          <p:cNvSpPr>
            <a:spLocks noGrp="1"/>
          </p:cNvSpPr>
          <p:nvPr>
            <p:ph type="title"/>
          </p:nvPr>
        </p:nvSpPr>
        <p:spPr/>
        <p:txBody>
          <a:bodyPr>
            <a:noAutofit/>
          </a:bodyPr>
          <a:lstStyle/>
          <a:p>
            <a:r>
              <a:rPr lang="fr-FR" dirty="0"/>
              <a:t>Réalités des souffrances vécues et/ou rapportées par des professionnels de santé</a:t>
            </a:r>
            <a:endParaRPr lang="fr-FR" sz="2400" dirty="0"/>
          </a:p>
        </p:txBody>
      </p:sp>
      <p:sp>
        <p:nvSpPr>
          <p:cNvPr id="7" name="Espace réservé du contenu 6"/>
          <p:cNvSpPr>
            <a:spLocks noGrp="1"/>
          </p:cNvSpPr>
          <p:nvPr>
            <p:ph idx="1"/>
          </p:nvPr>
        </p:nvSpPr>
        <p:spPr/>
        <p:txBody>
          <a:bodyPr/>
          <a:lstStyle/>
          <a:p>
            <a:pPr marL="0" indent="0">
              <a:buNone/>
            </a:pPr>
            <a:r>
              <a:rPr lang="fr-FR" b="1" dirty="0" smtClean="0"/>
              <a:t>Anesthésie-Réanimation</a:t>
            </a:r>
            <a:endParaRPr lang="fr-FR" b="1" dirty="0"/>
          </a:p>
        </p:txBody>
      </p:sp>
      <p:sp>
        <p:nvSpPr>
          <p:cNvPr id="5"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8" name="Espace réservé du numéro de diapositive 7"/>
          <p:cNvSpPr>
            <a:spLocks noGrp="1"/>
          </p:cNvSpPr>
          <p:nvPr>
            <p:ph type="sldNum" sz="quarter" idx="12"/>
          </p:nvPr>
        </p:nvSpPr>
        <p:spPr/>
        <p:txBody>
          <a:bodyPr/>
          <a:lstStyle/>
          <a:p>
            <a:fld id="{91DE38A6-BC19-A249-8091-FB07CD57C52B}" type="slidenum">
              <a:rPr lang="fr-FR" smtClean="0"/>
              <a:t>100</a:t>
            </a:fld>
            <a:endParaRPr lang="fr-FR" dirty="0"/>
          </a:p>
        </p:txBody>
      </p:sp>
      <p:pic>
        <p:nvPicPr>
          <p:cNvPr id="11" name="Espace réservé du contenu 6" descr="Capture d'écran 2014-03-19 01.20.45.png"/>
          <p:cNvPicPr>
            <a:picLocks noChangeAspect="1"/>
          </p:cNvPicPr>
          <p:nvPr/>
        </p:nvPicPr>
        <p:blipFill rotWithShape="1">
          <a:blip r:embed="rId3" cstate="screen">
            <a:extLst>
              <a:ext uri="{28A0092B-C50C-407E-A947-70E740481C1C}">
                <a14:useLocalDpi xmlns:a14="http://schemas.microsoft.com/office/drawing/2010/main"/>
              </a:ext>
            </a:extLst>
          </a:blip>
          <a:srcRect l="-515" t="-1" r="-1326"/>
          <a:stretch/>
        </p:blipFill>
        <p:spPr>
          <a:xfrm rot="534579">
            <a:off x="4281248" y="178071"/>
            <a:ext cx="4008405" cy="5440855"/>
          </a:xfrm>
          <a:prstGeom prst="rect">
            <a:avLst/>
          </a:prstGeom>
        </p:spPr>
      </p:pic>
      <p:pic>
        <p:nvPicPr>
          <p:cNvPr id="12" name="Image 11" descr="Capture d'écran 2014-02-23 17.21.21.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943" y="3429119"/>
            <a:ext cx="4976646" cy="2697044"/>
          </a:xfrm>
          <a:prstGeom prst="rect">
            <a:avLst/>
          </a:prstGeom>
        </p:spPr>
      </p:pic>
      <p:pic>
        <p:nvPicPr>
          <p:cNvPr id="13" name="Image 12" descr="Capture d'écran 2014-12-08 01.31.3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82364">
            <a:off x="157172" y="858519"/>
            <a:ext cx="4648657" cy="3852744"/>
          </a:xfrm>
          <a:prstGeom prst="rect">
            <a:avLst/>
          </a:prstGeom>
        </p:spPr>
      </p:pic>
      <p:sp>
        <p:nvSpPr>
          <p:cNvPr id="14" name="Rectangle à coins arrondis 13"/>
          <p:cNvSpPr/>
          <p:nvPr/>
        </p:nvSpPr>
        <p:spPr>
          <a:xfrm rot="20793641">
            <a:off x="-248889" y="933762"/>
            <a:ext cx="4633025" cy="394154"/>
          </a:xfrm>
          <a:prstGeom prst="round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5" name="Image 14" descr="Capture d'écran 2014-03-19 01.20.04.png"/>
          <p:cNvPicPr>
            <a:picLocks noChangeAspect="1"/>
          </p:cNvPicPr>
          <p:nvPr/>
        </p:nvPicPr>
        <p:blipFill>
          <a:blip r:embed="rId6">
            <a:extLst>
              <a:ext uri="{28A0092B-C50C-407E-A947-70E740481C1C}">
                <a14:useLocalDpi xmlns:a14="http://schemas.microsoft.com/office/drawing/2010/main"/>
              </a:ext>
            </a:extLst>
          </a:blip>
          <a:stretch>
            <a:fillRect/>
          </a:stretch>
        </p:blipFill>
        <p:spPr>
          <a:xfrm rot="21222221">
            <a:off x="4269250" y="1732773"/>
            <a:ext cx="4234838" cy="3283735"/>
          </a:xfrm>
          <a:prstGeom prst="rect">
            <a:avLst/>
          </a:prstGeom>
        </p:spPr>
      </p:pic>
      <p:sp>
        <p:nvSpPr>
          <p:cNvPr id="16" name="Rectangle à coins arrondis 15"/>
          <p:cNvSpPr/>
          <p:nvPr/>
        </p:nvSpPr>
        <p:spPr>
          <a:xfrm rot="21327909">
            <a:off x="4094833" y="2034410"/>
            <a:ext cx="4425963" cy="941138"/>
          </a:xfrm>
          <a:prstGeom prst="round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7" name="Image 16" descr="Capture d'écran 2014-03-19 01.19.34.png"/>
          <p:cNvPicPr>
            <a:picLocks noChangeAspect="1"/>
          </p:cNvPicPr>
          <p:nvPr/>
        </p:nvPicPr>
        <p:blipFill>
          <a:blip r:embed="rId7">
            <a:extLst>
              <a:ext uri="{28A0092B-C50C-407E-A947-70E740481C1C}">
                <a14:useLocalDpi xmlns:a14="http://schemas.microsoft.com/office/drawing/2010/main"/>
              </a:ext>
            </a:extLst>
          </a:blip>
          <a:stretch>
            <a:fillRect/>
          </a:stretch>
        </p:blipFill>
        <p:spPr>
          <a:xfrm rot="468854">
            <a:off x="3882677" y="3625564"/>
            <a:ext cx="4030861" cy="4974673"/>
          </a:xfrm>
          <a:prstGeom prst="rect">
            <a:avLst/>
          </a:prstGeom>
        </p:spPr>
      </p:pic>
    </p:spTree>
    <p:extLst>
      <p:ext uri="{BB962C8B-B14F-4D97-AF65-F5344CB8AC3E}">
        <p14:creationId xmlns:p14="http://schemas.microsoft.com/office/powerpoint/2010/main" val="35406299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352391"/>
            <a:ext cx="9144000" cy="514585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pic>
        <p:nvPicPr>
          <p:cNvPr id="10" name="Espace réservé du contenu 3" descr="Capture d’écran 2013-05-27 à 02.53.52.png"/>
          <p:cNvPicPr>
            <a:picLocks noGrp="1" noChangeAspect="1"/>
          </p:cNvPicPr>
          <p:nvPr>
            <p:ph idx="1"/>
          </p:nvPr>
        </p:nvPicPr>
        <p:blipFill>
          <a:blip r:embed="rId2" cstate="screen">
            <a:extLst>
              <a:ext uri="{28A0092B-C50C-407E-A947-70E740481C1C}">
                <a14:useLocalDpi xmlns:a14="http://schemas.microsoft.com/office/drawing/2010/main"/>
              </a:ext>
            </a:extLst>
          </a:blip>
          <a:srcRect t="-4753" b="-4753"/>
          <a:stretch>
            <a:fillRect/>
          </a:stretch>
        </p:blipFill>
        <p:spPr>
          <a:xfrm>
            <a:off x="626534" y="2651408"/>
            <a:ext cx="5689057" cy="4015833"/>
          </a:xfrm>
          <a:prstGeom prst="rect">
            <a:avLst/>
          </a:prstGeom>
        </p:spPr>
      </p:pic>
      <p:sp>
        <p:nvSpPr>
          <p:cNvPr id="11" name="ZoneTexte 10"/>
          <p:cNvSpPr txBox="1"/>
          <p:nvPr/>
        </p:nvSpPr>
        <p:spPr>
          <a:xfrm>
            <a:off x="6315591" y="3078325"/>
            <a:ext cx="2693594" cy="1384995"/>
          </a:xfrm>
          <a:prstGeom prst="rect">
            <a:avLst/>
          </a:prstGeom>
          <a:ln w="38100">
            <a:solidFill>
              <a:schemeClr val="tx2"/>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2800" b="1" dirty="0" smtClean="0">
                <a:solidFill>
                  <a:srgbClr val="1F497D"/>
                </a:solidFill>
              </a:rPr>
              <a:t>500 AR </a:t>
            </a:r>
            <a:br>
              <a:rPr lang="fr-FR" sz="2800" b="1" dirty="0" smtClean="0">
                <a:solidFill>
                  <a:srgbClr val="1F497D"/>
                </a:solidFill>
              </a:rPr>
            </a:br>
            <a:r>
              <a:rPr lang="fr-FR" sz="2800" b="1" dirty="0" smtClean="0">
                <a:solidFill>
                  <a:srgbClr val="1F497D"/>
                </a:solidFill>
              </a:rPr>
              <a:t>en BO complet  </a:t>
            </a:r>
            <a:br>
              <a:rPr lang="fr-FR" sz="2800" b="1" dirty="0" smtClean="0">
                <a:solidFill>
                  <a:srgbClr val="1F497D"/>
                </a:solidFill>
              </a:rPr>
            </a:br>
            <a:r>
              <a:rPr lang="fr-FR" sz="2800" b="1" dirty="0" smtClean="0">
                <a:solidFill>
                  <a:srgbClr val="1F497D"/>
                </a:solidFill>
              </a:rPr>
              <a:t>en France</a:t>
            </a:r>
            <a:endParaRPr lang="fr-FR" sz="2800" b="1" dirty="0">
              <a:solidFill>
                <a:srgbClr val="1F497D"/>
              </a:solidFill>
            </a:endParaRPr>
          </a:p>
        </p:txBody>
      </p:sp>
      <p:sp>
        <p:nvSpPr>
          <p:cNvPr id="4" name="Rectangle 3"/>
          <p:cNvSpPr/>
          <p:nvPr/>
        </p:nvSpPr>
        <p:spPr>
          <a:xfrm>
            <a:off x="5950426" y="6061181"/>
            <a:ext cx="3156488" cy="369332"/>
          </a:xfrm>
          <a:prstGeom prst="rect">
            <a:avLst/>
          </a:prstGeom>
        </p:spPr>
        <p:txBody>
          <a:bodyPr wrap="square">
            <a:spAutoFit/>
          </a:bodyPr>
          <a:lstStyle/>
          <a:p>
            <a:pPr algn="r"/>
            <a:r>
              <a:rPr lang="fr-FR" i="1" dirty="0" smtClean="0"/>
              <a:t>Ann Fr </a:t>
            </a:r>
            <a:r>
              <a:rPr lang="fr-FR" i="1" dirty="0" err="1" smtClean="0"/>
              <a:t>Anest</a:t>
            </a:r>
            <a:r>
              <a:rPr lang="fr-FR" i="1" dirty="0" smtClean="0"/>
              <a:t> Réa 2010</a:t>
            </a:r>
            <a:endParaRPr lang="fr-FR" i="1" dirty="0"/>
          </a:p>
        </p:txBody>
      </p:sp>
      <p:cxnSp>
        <p:nvCxnSpPr>
          <p:cNvPr id="14" name="Connecteur droit 13"/>
          <p:cNvCxnSpPr/>
          <p:nvPr/>
        </p:nvCxnSpPr>
        <p:spPr>
          <a:xfrm>
            <a:off x="3057099" y="5759355"/>
            <a:ext cx="3081858"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17" name="Flèche droite 16"/>
          <p:cNvSpPr/>
          <p:nvPr/>
        </p:nvSpPr>
        <p:spPr>
          <a:xfrm rot="18718550">
            <a:off x="6132604" y="4714899"/>
            <a:ext cx="834883" cy="354842"/>
          </a:xfrm>
          <a:prstGeom prst="right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1582822"/>
            <a:ext cx="5972175" cy="136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572840" y="2703820"/>
            <a:ext cx="1787669" cy="369332"/>
          </a:xfrm>
          <a:prstGeom prst="rect">
            <a:avLst/>
          </a:prstGeom>
        </p:spPr>
        <p:txBody>
          <a:bodyPr wrap="none">
            <a:spAutoFit/>
          </a:bodyPr>
          <a:lstStyle/>
          <a:p>
            <a:r>
              <a:rPr lang="fr-FR" dirty="0"/>
              <a:t>1603 </a:t>
            </a:r>
            <a:r>
              <a:rPr lang="fr-FR" dirty="0" smtClean="0"/>
              <a:t>répondants</a:t>
            </a:r>
            <a:endParaRPr lang="fr-FR" dirty="0"/>
          </a:p>
        </p:txBody>
      </p:sp>
      <p:sp>
        <p:nvSpPr>
          <p:cNvPr id="2" name="Titre 1"/>
          <p:cNvSpPr>
            <a:spLocks noGrp="1"/>
          </p:cNvSpPr>
          <p:nvPr>
            <p:ph type="title"/>
          </p:nvPr>
        </p:nvSpPr>
        <p:spPr/>
        <p:txBody>
          <a:bodyPr>
            <a:noAutofit/>
          </a:bodyPr>
          <a:lstStyle/>
          <a:p>
            <a:r>
              <a:rPr lang="fr-FR" dirty="0"/>
              <a:t>Réalités des souffrances vécues et/ou rapportées par des professionnels de santé</a:t>
            </a:r>
            <a:endParaRPr lang="fr-FR" sz="2400" dirty="0"/>
          </a:p>
        </p:txBody>
      </p:sp>
      <p:sp>
        <p:nvSpPr>
          <p:cNvPr id="8" name="Espace réservé du numéro de diapositive 7"/>
          <p:cNvSpPr>
            <a:spLocks noGrp="1"/>
          </p:cNvSpPr>
          <p:nvPr>
            <p:ph type="sldNum" sz="quarter" idx="12"/>
          </p:nvPr>
        </p:nvSpPr>
        <p:spPr/>
        <p:txBody>
          <a:bodyPr/>
          <a:lstStyle/>
          <a:p>
            <a:fld id="{91DE38A6-BC19-A249-8091-FB07CD57C52B}" type="slidenum">
              <a:rPr lang="fr-FR" smtClean="0"/>
              <a:t>101</a:t>
            </a:fld>
            <a:endParaRPr lang="fr-FR" dirty="0"/>
          </a:p>
        </p:txBody>
      </p:sp>
      <p:sp>
        <p:nvSpPr>
          <p:cNvPr id="13" name="Titre 1"/>
          <p:cNvSpPr txBox="1">
            <a:spLocks/>
          </p:cNvSpPr>
          <p:nvPr/>
        </p:nvSpPr>
        <p:spPr>
          <a:xfrm>
            <a:off x="259899" y="856973"/>
            <a:ext cx="7042975" cy="546219"/>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solidFill>
                  <a:srgbClr val="1F497D"/>
                </a:solidFill>
              </a:rPr>
              <a:t>Enquête SFAR 2009</a:t>
            </a:r>
            <a:endParaRPr lang="fr-FR" dirty="0">
              <a:solidFill>
                <a:srgbClr val="1F497D"/>
              </a:solidFill>
            </a:endParaRPr>
          </a:p>
        </p:txBody>
      </p:sp>
    </p:spTree>
    <p:extLst>
      <p:ext uri="{BB962C8B-B14F-4D97-AF65-F5344CB8AC3E}">
        <p14:creationId xmlns:p14="http://schemas.microsoft.com/office/powerpoint/2010/main" val="25916654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
          <p:cNvSpPr txBox="1">
            <a:spLocks/>
          </p:cNvSpPr>
          <p:nvPr/>
        </p:nvSpPr>
        <p:spPr>
          <a:xfrm>
            <a:off x="259899" y="297622"/>
            <a:ext cx="7042975" cy="673533"/>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Réalités des souffrances vécues et/ou rapportées par des professionnels de santé</a:t>
            </a:r>
            <a:endParaRPr lang="fr-FR" dirty="0"/>
          </a:p>
        </p:txBody>
      </p:sp>
      <p:sp>
        <p:nvSpPr>
          <p:cNvPr id="2" name="Titre 1"/>
          <p:cNvSpPr>
            <a:spLocks noGrp="1"/>
          </p:cNvSpPr>
          <p:nvPr>
            <p:ph type="title"/>
          </p:nvPr>
        </p:nvSpPr>
        <p:spPr>
          <a:xfrm>
            <a:off x="259899" y="1148563"/>
            <a:ext cx="7042975" cy="673533"/>
          </a:xfrm>
        </p:spPr>
        <p:txBody>
          <a:bodyPr/>
          <a:lstStyle/>
          <a:p>
            <a:r>
              <a:rPr lang="fr-FR" dirty="0" smtClean="0">
                <a:solidFill>
                  <a:srgbClr val="1F497D"/>
                </a:solidFill>
              </a:rPr>
              <a:t>Réalité </a:t>
            </a:r>
            <a:r>
              <a:rPr lang="fr-FR" dirty="0">
                <a:solidFill>
                  <a:srgbClr val="1F497D"/>
                </a:solidFill>
              </a:rPr>
              <a:t>des souffrances : Autotests en ligne</a:t>
            </a:r>
          </a:p>
        </p:txBody>
      </p:sp>
      <p:sp>
        <p:nvSpPr>
          <p:cNvPr id="4" name="Espace réservé du pied de page 3"/>
          <p:cNvSpPr>
            <a:spLocks noGrp="1"/>
          </p:cNvSpPr>
          <p:nvPr>
            <p:ph type="ftr" sz="quarter" idx="11"/>
          </p:nvPr>
        </p:nvSpPr>
        <p:spPr/>
        <p:txBody>
          <a:bodyPr/>
          <a:lstStyle/>
          <a:p>
            <a:r>
              <a:rPr lang="fr-FR" dirty="0" smtClean="0"/>
              <a:t>1er Colloque National  Soigner les vulnérabilités des professionnels de santé – Académie Nationale de Médecine – Jeudi 3 décembre 2015</a:t>
            </a:r>
            <a:endParaRPr lang="fr-FR" dirty="0"/>
          </a:p>
        </p:txBody>
      </p:sp>
      <p:sp>
        <p:nvSpPr>
          <p:cNvPr id="5" name="Espace réservé du numéro de diapositive 4"/>
          <p:cNvSpPr>
            <a:spLocks noGrp="1"/>
          </p:cNvSpPr>
          <p:nvPr>
            <p:ph type="sldNum" sz="quarter" idx="12"/>
          </p:nvPr>
        </p:nvSpPr>
        <p:spPr/>
        <p:txBody>
          <a:bodyPr/>
          <a:lstStyle/>
          <a:p>
            <a:fld id="{91DE38A6-BC19-A249-8091-FB07CD57C52B}" type="slidenum">
              <a:rPr lang="fr-FR" smtClean="0"/>
              <a:t>102</a:t>
            </a:fld>
            <a:endParaRPr lang="fr-FR" dirty="0"/>
          </a:p>
        </p:txBody>
      </p:sp>
      <p:grpSp>
        <p:nvGrpSpPr>
          <p:cNvPr id="9" name="Groupe 8"/>
          <p:cNvGrpSpPr/>
          <p:nvPr/>
        </p:nvGrpSpPr>
        <p:grpSpPr>
          <a:xfrm>
            <a:off x="7277368" y="-2271"/>
            <a:ext cx="1884218" cy="1820805"/>
            <a:chOff x="7277367" y="-2271"/>
            <a:chExt cx="1884218" cy="1820805"/>
          </a:xfrm>
        </p:grpSpPr>
        <p:pic>
          <p:nvPicPr>
            <p:cNvPr id="10" name="Espace réservé du contenu 8" descr="LOGO CFAR 20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7367" y="365125"/>
              <a:ext cx="1866633" cy="1453409"/>
            </a:xfrm>
            <a:prstGeom prst="rect">
              <a:avLst/>
            </a:prstGeom>
          </p:spPr>
        </p:pic>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7367" y="-2271"/>
              <a:ext cx="1884218" cy="367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Rectangle 5"/>
          <p:cNvSpPr/>
          <p:nvPr/>
        </p:nvSpPr>
        <p:spPr>
          <a:xfrm>
            <a:off x="5291983" y="5382404"/>
            <a:ext cx="3399709" cy="369332"/>
          </a:xfrm>
          <a:prstGeom prst="rect">
            <a:avLst/>
          </a:prstGeom>
        </p:spPr>
        <p:txBody>
          <a:bodyPr wrap="square">
            <a:spAutoFit/>
          </a:bodyPr>
          <a:lstStyle/>
          <a:p>
            <a:r>
              <a:rPr lang="fr-FR" dirty="0" smtClean="0"/>
              <a:t> </a:t>
            </a:r>
            <a:r>
              <a:rPr lang="fr-FR" dirty="0"/>
              <a:t>P</a:t>
            </a:r>
            <a:r>
              <a:rPr lang="fr-FR" dirty="0" smtClean="0"/>
              <a:t>opulation ≈ 11000 médecins AR</a:t>
            </a:r>
            <a:endParaRPr lang="fr-FR" dirty="0"/>
          </a:p>
        </p:txBody>
      </p:sp>
      <p:grpSp>
        <p:nvGrpSpPr>
          <p:cNvPr id="15" name="Groupe 14"/>
          <p:cNvGrpSpPr/>
          <p:nvPr/>
        </p:nvGrpSpPr>
        <p:grpSpPr>
          <a:xfrm>
            <a:off x="7150474" y="-2271"/>
            <a:ext cx="2011112" cy="1967548"/>
            <a:chOff x="7150473" y="-2271"/>
            <a:chExt cx="2011112" cy="1967548"/>
          </a:xfrm>
        </p:grpSpPr>
        <p:sp>
          <p:nvSpPr>
            <p:cNvPr id="16" name="Rectangle 15"/>
            <p:cNvSpPr/>
            <p:nvPr/>
          </p:nvSpPr>
          <p:spPr>
            <a:xfrm>
              <a:off x="7150473" y="0"/>
              <a:ext cx="1993527" cy="196527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7" name="Groupe 16"/>
            <p:cNvGrpSpPr/>
            <p:nvPr/>
          </p:nvGrpSpPr>
          <p:grpSpPr>
            <a:xfrm>
              <a:off x="7277367" y="-2271"/>
              <a:ext cx="1884218" cy="1820805"/>
              <a:chOff x="7277367" y="-2271"/>
              <a:chExt cx="1884218" cy="1820805"/>
            </a:xfrm>
          </p:grpSpPr>
          <p:pic>
            <p:nvPicPr>
              <p:cNvPr id="18" name="Espace réservé du contenu 8" descr="LOGO CFAR 20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7367" y="365125"/>
                <a:ext cx="1866633" cy="1453409"/>
              </a:xfrm>
              <a:prstGeom prst="rect">
                <a:avLst/>
              </a:prstGeom>
            </p:spPr>
          </p:pic>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7367" y="-2271"/>
                <a:ext cx="1884218" cy="367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3" name="ZoneTexte 2"/>
          <p:cNvSpPr txBox="1"/>
          <p:nvPr/>
        </p:nvSpPr>
        <p:spPr>
          <a:xfrm>
            <a:off x="5483790" y="2132870"/>
            <a:ext cx="3013487" cy="369332"/>
          </a:xfrm>
          <a:prstGeom prst="rect">
            <a:avLst/>
          </a:prstGeom>
          <a:noFill/>
        </p:spPr>
        <p:txBody>
          <a:bodyPr wrap="square" rtlCol="0">
            <a:spAutoFit/>
          </a:bodyPr>
          <a:lstStyle/>
          <a:p>
            <a:r>
              <a:rPr lang="fr-FR" dirty="0" smtClean="0"/>
              <a:t>Au 1</a:t>
            </a:r>
            <a:r>
              <a:rPr lang="fr-FR" baseline="30000" dirty="0" smtClean="0"/>
              <a:t>er</a:t>
            </a:r>
            <a:r>
              <a:rPr lang="fr-FR" dirty="0" smtClean="0"/>
              <a:t> décembre 2015</a:t>
            </a:r>
            <a:endParaRPr lang="fr-FR"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216" y="1811356"/>
            <a:ext cx="2512409" cy="4481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5486400" y="2716228"/>
            <a:ext cx="3010877" cy="155584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2400" dirty="0" smtClean="0"/>
              <a:t>Intérêt de la profession pour ces questions</a:t>
            </a:r>
            <a:endParaRPr lang="fr-FR" sz="2400" dirty="0"/>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9884" y="1794693"/>
            <a:ext cx="1252161" cy="4498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0396703"/>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499" y="862375"/>
            <a:ext cx="7042975" cy="673533"/>
          </a:xfrm>
        </p:spPr>
        <p:txBody>
          <a:bodyPr>
            <a:noAutofit/>
          </a:bodyPr>
          <a:lstStyle/>
          <a:p>
            <a:r>
              <a:rPr lang="fr-FR" dirty="0" smtClean="0">
                <a:solidFill>
                  <a:srgbClr val="1F497D"/>
                </a:solidFill>
              </a:rPr>
              <a:t>Souffrances : réalité sur la sécurité des soins</a:t>
            </a:r>
            <a:endParaRPr lang="fr-FR" sz="2400" dirty="0">
              <a:solidFill>
                <a:srgbClr val="1F497D"/>
              </a:solidFill>
            </a:endParaRPr>
          </a:p>
        </p:txBody>
      </p:sp>
      <p:sp>
        <p:nvSpPr>
          <p:cNvPr id="5"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8" name="Espace réservé du numéro de diapositive 7"/>
          <p:cNvSpPr>
            <a:spLocks noGrp="1"/>
          </p:cNvSpPr>
          <p:nvPr>
            <p:ph type="sldNum" sz="quarter" idx="12"/>
          </p:nvPr>
        </p:nvSpPr>
        <p:spPr/>
        <p:txBody>
          <a:bodyPr/>
          <a:lstStyle/>
          <a:p>
            <a:fld id="{91DE38A6-BC19-A249-8091-FB07CD57C52B}" type="slidenum">
              <a:rPr lang="fr-FR" smtClean="0"/>
              <a:t>103</a:t>
            </a:fld>
            <a:endParaRPr lang="fr-FR" dirty="0"/>
          </a:p>
        </p:txBody>
      </p:sp>
      <p:sp>
        <p:nvSpPr>
          <p:cNvPr id="6" name="Rectangle 5"/>
          <p:cNvSpPr/>
          <p:nvPr/>
        </p:nvSpPr>
        <p:spPr>
          <a:xfrm>
            <a:off x="415664" y="2068228"/>
            <a:ext cx="8168705" cy="15778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3600" b="1" dirty="0">
                <a:solidFill>
                  <a:srgbClr val="FF0000"/>
                </a:solidFill>
              </a:rPr>
              <a:t>Moindre adhésion aux procédures de sécurité</a:t>
            </a:r>
          </a:p>
        </p:txBody>
      </p:sp>
      <p:sp>
        <p:nvSpPr>
          <p:cNvPr id="3" name="Rectangle 2"/>
          <p:cNvSpPr/>
          <p:nvPr/>
        </p:nvSpPr>
        <p:spPr>
          <a:xfrm>
            <a:off x="357972" y="4228801"/>
            <a:ext cx="3081918" cy="369332"/>
          </a:xfrm>
          <a:prstGeom prst="rect">
            <a:avLst/>
          </a:prstGeom>
        </p:spPr>
        <p:txBody>
          <a:bodyPr wrap="none">
            <a:spAutoFit/>
          </a:bodyPr>
          <a:lstStyle/>
          <a:p>
            <a:pPr algn="r"/>
            <a:r>
              <a:rPr lang="fr-FR" i="1" dirty="0"/>
              <a:t>De Oliveira </a:t>
            </a:r>
            <a:r>
              <a:rPr lang="fr-FR" i="1" dirty="0" err="1"/>
              <a:t>Anesth</a:t>
            </a:r>
            <a:r>
              <a:rPr lang="fr-FR" i="1" dirty="0"/>
              <a:t> </a:t>
            </a:r>
            <a:r>
              <a:rPr lang="fr-FR" i="1" dirty="0" err="1"/>
              <a:t>Analg</a:t>
            </a:r>
            <a:r>
              <a:rPr lang="fr-FR" i="1" dirty="0"/>
              <a:t> </a:t>
            </a:r>
            <a:r>
              <a:rPr lang="fr-FR" i="1" dirty="0" smtClean="0"/>
              <a:t>2013</a:t>
            </a:r>
            <a:endParaRPr lang="fr-FR" i="1" dirty="0"/>
          </a:p>
        </p:txBody>
      </p:sp>
      <p:sp>
        <p:nvSpPr>
          <p:cNvPr id="14" name="Rectangle 13"/>
          <p:cNvSpPr/>
          <p:nvPr/>
        </p:nvSpPr>
        <p:spPr>
          <a:xfrm>
            <a:off x="5772220" y="4253218"/>
            <a:ext cx="2859314" cy="369332"/>
          </a:xfrm>
          <a:prstGeom prst="rect">
            <a:avLst/>
          </a:prstGeom>
        </p:spPr>
        <p:txBody>
          <a:bodyPr wrap="none">
            <a:spAutoFit/>
          </a:bodyPr>
          <a:lstStyle/>
          <a:p>
            <a:pPr algn="r"/>
            <a:r>
              <a:rPr lang="en-US" i="1" dirty="0" err="1" smtClean="0">
                <a:latin typeface="Calibri" charset="0"/>
              </a:rPr>
              <a:t>Shanafelt</a:t>
            </a:r>
            <a:r>
              <a:rPr lang="en-US" i="1" dirty="0" smtClean="0">
                <a:latin typeface="Calibri" charset="0"/>
              </a:rPr>
              <a:t> </a:t>
            </a:r>
            <a:r>
              <a:rPr lang="en-US" i="1" dirty="0">
                <a:latin typeface="Calibri" charset="0"/>
              </a:rPr>
              <a:t>Ann </a:t>
            </a:r>
            <a:r>
              <a:rPr lang="en-US" i="1" dirty="0" err="1">
                <a:latin typeface="Calibri" charset="0"/>
              </a:rPr>
              <a:t>Int</a:t>
            </a:r>
            <a:r>
              <a:rPr lang="en-US" i="1" dirty="0">
                <a:latin typeface="Calibri" charset="0"/>
              </a:rPr>
              <a:t> Med 2002</a:t>
            </a:r>
          </a:p>
        </p:txBody>
      </p:sp>
      <p:sp>
        <p:nvSpPr>
          <p:cNvPr id="18" name="Rectangle 17"/>
          <p:cNvSpPr/>
          <p:nvPr/>
        </p:nvSpPr>
        <p:spPr>
          <a:xfrm>
            <a:off x="5117909" y="5427442"/>
            <a:ext cx="4176215" cy="369332"/>
          </a:xfrm>
          <a:prstGeom prst="rect">
            <a:avLst/>
          </a:prstGeom>
        </p:spPr>
        <p:txBody>
          <a:bodyPr wrap="square">
            <a:spAutoFit/>
          </a:bodyPr>
          <a:lstStyle/>
          <a:p>
            <a:r>
              <a:rPr lang="fr-FR" b="1" dirty="0"/>
              <a:t> </a:t>
            </a:r>
            <a:endParaRPr lang="fr-FR" dirty="0"/>
          </a:p>
        </p:txBody>
      </p:sp>
      <p:sp>
        <p:nvSpPr>
          <p:cNvPr id="7" name="ZoneTexte 6"/>
          <p:cNvSpPr txBox="1"/>
          <p:nvPr/>
        </p:nvSpPr>
        <p:spPr>
          <a:xfrm>
            <a:off x="2623449" y="1360340"/>
            <a:ext cx="3753134" cy="707886"/>
          </a:xfrm>
          <a:prstGeom prst="rect">
            <a:avLst/>
          </a:prstGeom>
          <a:noFill/>
        </p:spPr>
        <p:txBody>
          <a:bodyPr wrap="square" rtlCol="0">
            <a:spAutoFit/>
          </a:bodyPr>
          <a:lstStyle/>
          <a:p>
            <a:pPr algn="ctr"/>
            <a:r>
              <a:rPr lang="fr-FR" sz="4000" dirty="0" smtClean="0"/>
              <a:t>BURNOUT :</a:t>
            </a:r>
            <a:endParaRPr lang="fr-FR" sz="4000" dirty="0"/>
          </a:p>
        </p:txBody>
      </p:sp>
      <p:sp>
        <p:nvSpPr>
          <p:cNvPr id="19" name="ZoneTexte 18"/>
          <p:cNvSpPr txBox="1"/>
          <p:nvPr/>
        </p:nvSpPr>
        <p:spPr>
          <a:xfrm>
            <a:off x="415663" y="3729998"/>
            <a:ext cx="3821372" cy="523220"/>
          </a:xfrm>
          <a:prstGeom prst="rect">
            <a:avLst/>
          </a:prstGeom>
          <a:noFill/>
        </p:spPr>
        <p:txBody>
          <a:bodyPr wrap="square" rtlCol="0">
            <a:spAutoFit/>
          </a:bodyPr>
          <a:lstStyle/>
          <a:p>
            <a:r>
              <a:rPr lang="fr-FR" sz="2800" b="1" dirty="0" smtClean="0"/>
              <a:t>Bonnes pratiques</a:t>
            </a:r>
            <a:endParaRPr lang="fr-FR" sz="2800" b="1" dirty="0"/>
          </a:p>
        </p:txBody>
      </p:sp>
      <p:sp>
        <p:nvSpPr>
          <p:cNvPr id="20" name="ZoneTexte 19"/>
          <p:cNvSpPr txBox="1"/>
          <p:nvPr/>
        </p:nvSpPr>
        <p:spPr>
          <a:xfrm>
            <a:off x="5317682" y="3734157"/>
            <a:ext cx="3354802" cy="523220"/>
          </a:xfrm>
          <a:prstGeom prst="rect">
            <a:avLst/>
          </a:prstGeom>
          <a:noFill/>
        </p:spPr>
        <p:txBody>
          <a:bodyPr wrap="square" rtlCol="0">
            <a:spAutoFit/>
          </a:bodyPr>
          <a:lstStyle/>
          <a:p>
            <a:pPr algn="r"/>
            <a:r>
              <a:rPr lang="fr-FR" sz="2800" b="1" dirty="0" smtClean="0"/>
              <a:t>Comportements</a:t>
            </a:r>
            <a:endParaRPr lang="fr-FR" sz="2800" b="1" dirty="0"/>
          </a:p>
        </p:txBody>
      </p:sp>
      <p:sp>
        <p:nvSpPr>
          <p:cNvPr id="21" name="ZoneTexte 20"/>
          <p:cNvSpPr txBox="1"/>
          <p:nvPr/>
        </p:nvSpPr>
        <p:spPr>
          <a:xfrm>
            <a:off x="2170960" y="4965779"/>
            <a:ext cx="4824123"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2400" b="1" dirty="0" smtClean="0"/>
              <a:t>Gravité dans le contexte d’une discipline dite « à risque » </a:t>
            </a:r>
            <a:endParaRPr lang="fr-FR" sz="2400" b="1" dirty="0"/>
          </a:p>
        </p:txBody>
      </p:sp>
      <p:sp>
        <p:nvSpPr>
          <p:cNvPr id="13" name="Titre 1"/>
          <p:cNvSpPr txBox="1">
            <a:spLocks/>
          </p:cNvSpPr>
          <p:nvPr/>
        </p:nvSpPr>
        <p:spPr>
          <a:xfrm>
            <a:off x="242966" y="196024"/>
            <a:ext cx="7042975" cy="673533"/>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Réalités des souffrances vécues et/ou rapportées par des professionnels de santé</a:t>
            </a:r>
            <a:endParaRPr lang="fr-FR" dirty="0"/>
          </a:p>
        </p:txBody>
      </p:sp>
    </p:spTree>
    <p:extLst>
      <p:ext uri="{BB962C8B-B14F-4D97-AF65-F5344CB8AC3E}">
        <p14:creationId xmlns:p14="http://schemas.microsoft.com/office/powerpoint/2010/main" val="9984708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9" grpId="0"/>
      <p:bldP spid="20" grpId="0"/>
      <p:bldP spid="21"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re 1"/>
          <p:cNvSpPr txBox="1">
            <a:spLocks/>
          </p:cNvSpPr>
          <p:nvPr/>
        </p:nvSpPr>
        <p:spPr>
          <a:xfrm>
            <a:off x="259899" y="297622"/>
            <a:ext cx="7042975" cy="673533"/>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Réalités des souffrances vécues et/ou rapportées par des professionnels de santé</a:t>
            </a:r>
            <a:endParaRPr lang="fr-FR"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13" y="1965277"/>
            <a:ext cx="7651733" cy="4169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re 1"/>
          <p:cNvSpPr>
            <a:spLocks noGrp="1"/>
          </p:cNvSpPr>
          <p:nvPr>
            <p:ph type="title"/>
          </p:nvPr>
        </p:nvSpPr>
        <p:spPr>
          <a:xfrm>
            <a:off x="107499" y="1362762"/>
            <a:ext cx="7042975" cy="673533"/>
          </a:xfrm>
        </p:spPr>
        <p:txBody>
          <a:bodyPr>
            <a:noAutofit/>
          </a:bodyPr>
          <a:lstStyle/>
          <a:p>
            <a:r>
              <a:rPr lang="fr-FR" dirty="0">
                <a:solidFill>
                  <a:srgbClr val="1F497D"/>
                </a:solidFill>
              </a:rPr>
              <a:t>S</a:t>
            </a:r>
            <a:r>
              <a:rPr lang="fr-FR" dirty="0" smtClean="0">
                <a:solidFill>
                  <a:srgbClr val="1F497D"/>
                </a:solidFill>
              </a:rPr>
              <a:t>ouffrances : Quelles solutions?</a:t>
            </a:r>
            <a:r>
              <a:rPr lang="fr-FR" dirty="0">
                <a:solidFill>
                  <a:srgbClr val="1F497D"/>
                </a:solidFill>
              </a:rPr>
              <a:t/>
            </a:r>
            <a:br>
              <a:rPr lang="fr-FR" dirty="0">
                <a:solidFill>
                  <a:srgbClr val="1F497D"/>
                </a:solidFill>
              </a:rPr>
            </a:br>
            <a:r>
              <a:rPr lang="fr-FR" b="0" dirty="0"/>
              <a:t>Besoins des professionnels : 1000 répondants</a:t>
            </a:r>
            <a:r>
              <a:rPr lang="fr-FR" dirty="0">
                <a:solidFill>
                  <a:srgbClr val="1F497D"/>
                </a:solidFill>
              </a:rPr>
              <a:t/>
            </a:r>
            <a:br>
              <a:rPr lang="fr-FR" dirty="0">
                <a:solidFill>
                  <a:srgbClr val="1F497D"/>
                </a:solidFill>
              </a:rPr>
            </a:br>
            <a:endParaRPr lang="fr-FR" sz="2400" dirty="0">
              <a:solidFill>
                <a:srgbClr val="1F497D"/>
              </a:solidFill>
            </a:endParaRPr>
          </a:p>
        </p:txBody>
      </p:sp>
      <p:sp>
        <p:nvSpPr>
          <p:cNvPr id="5"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8" name="Espace réservé du numéro de diapositive 7"/>
          <p:cNvSpPr>
            <a:spLocks noGrp="1"/>
          </p:cNvSpPr>
          <p:nvPr>
            <p:ph type="sldNum" sz="quarter" idx="12"/>
          </p:nvPr>
        </p:nvSpPr>
        <p:spPr/>
        <p:txBody>
          <a:bodyPr/>
          <a:lstStyle/>
          <a:p>
            <a:fld id="{91DE38A6-BC19-A249-8091-FB07CD57C52B}" type="slidenum">
              <a:rPr lang="fr-FR" smtClean="0"/>
              <a:t>104</a:t>
            </a:fld>
            <a:endParaRPr lang="fr-FR" dirty="0"/>
          </a:p>
        </p:txBody>
      </p:sp>
      <p:grpSp>
        <p:nvGrpSpPr>
          <p:cNvPr id="6" name="Groupe 5"/>
          <p:cNvGrpSpPr/>
          <p:nvPr/>
        </p:nvGrpSpPr>
        <p:grpSpPr>
          <a:xfrm>
            <a:off x="7277368" y="-2271"/>
            <a:ext cx="1884218" cy="1820805"/>
            <a:chOff x="7277367" y="-2271"/>
            <a:chExt cx="1884218" cy="1820805"/>
          </a:xfrm>
        </p:grpSpPr>
        <p:pic>
          <p:nvPicPr>
            <p:cNvPr id="9" name="Espace réservé du contenu 8" descr="LOGO CFAR 20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7367" y="365125"/>
              <a:ext cx="1866633" cy="1453409"/>
            </a:xfrm>
            <a:prstGeom prst="rect">
              <a:avLst/>
            </a:prstGeom>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7367" y="-2271"/>
              <a:ext cx="1884218" cy="367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12" name="Connecteur droit 11"/>
          <p:cNvCxnSpPr/>
          <p:nvPr/>
        </p:nvCxnSpPr>
        <p:spPr>
          <a:xfrm>
            <a:off x="446412" y="4335344"/>
            <a:ext cx="1211868" cy="1555841"/>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Connecteur droit 12"/>
          <p:cNvCxnSpPr/>
          <p:nvPr/>
        </p:nvCxnSpPr>
        <p:spPr>
          <a:xfrm flipV="1">
            <a:off x="446412" y="4335344"/>
            <a:ext cx="1211868" cy="1608045"/>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grpSp>
        <p:nvGrpSpPr>
          <p:cNvPr id="17" name="Groupe 16"/>
          <p:cNvGrpSpPr/>
          <p:nvPr/>
        </p:nvGrpSpPr>
        <p:grpSpPr>
          <a:xfrm>
            <a:off x="7150474" y="-2271"/>
            <a:ext cx="2011112" cy="1967548"/>
            <a:chOff x="7150473" y="-2271"/>
            <a:chExt cx="2011112" cy="1967548"/>
          </a:xfrm>
        </p:grpSpPr>
        <p:sp>
          <p:nvSpPr>
            <p:cNvPr id="18" name="Rectangle 17"/>
            <p:cNvSpPr/>
            <p:nvPr/>
          </p:nvSpPr>
          <p:spPr>
            <a:xfrm>
              <a:off x="7150473" y="0"/>
              <a:ext cx="1993527" cy="196527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9" name="Groupe 18"/>
            <p:cNvGrpSpPr/>
            <p:nvPr/>
          </p:nvGrpSpPr>
          <p:grpSpPr>
            <a:xfrm>
              <a:off x="7277367" y="-2271"/>
              <a:ext cx="1884218" cy="1820805"/>
              <a:chOff x="7277367" y="-2271"/>
              <a:chExt cx="1884218" cy="1820805"/>
            </a:xfrm>
          </p:grpSpPr>
          <p:pic>
            <p:nvPicPr>
              <p:cNvPr id="20" name="Espace réservé du contenu 8" descr="LOGO CFAR 20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7367" y="365125"/>
                <a:ext cx="1866633" cy="1453409"/>
              </a:xfrm>
              <a:prstGeom prst="rect">
                <a:avLst/>
              </a:prstGeom>
            </p:spPr>
          </p:pic>
          <p:pic>
            <p:nvPicPr>
              <p:cNvPr id="2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7367" y="-2271"/>
                <a:ext cx="1884218" cy="367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24" name="ZoneTexte 23"/>
          <p:cNvSpPr txBox="1"/>
          <p:nvPr/>
        </p:nvSpPr>
        <p:spPr>
          <a:xfrm rot="16200000">
            <a:off x="-415730" y="3124812"/>
            <a:ext cx="2051731" cy="369332"/>
          </a:xfrm>
          <a:prstGeom prst="rect">
            <a:avLst/>
          </a:prstGeom>
          <a:noFill/>
        </p:spPr>
        <p:txBody>
          <a:bodyPr wrap="square" rtlCol="0">
            <a:spAutoFit/>
          </a:bodyPr>
          <a:lstStyle/>
          <a:p>
            <a:pPr algn="ctr"/>
            <a:r>
              <a:rPr lang="fr-FR" dirty="0" smtClean="0"/>
              <a:t>% de réponses</a:t>
            </a:r>
            <a:endParaRPr lang="fr-FR" dirty="0"/>
          </a:p>
        </p:txBody>
      </p:sp>
      <p:cxnSp>
        <p:nvCxnSpPr>
          <p:cNvPr id="35" name="Connecteur droit 34"/>
          <p:cNvCxnSpPr/>
          <p:nvPr/>
        </p:nvCxnSpPr>
        <p:spPr>
          <a:xfrm flipV="1">
            <a:off x="2850694" y="4335345"/>
            <a:ext cx="1307402" cy="1555839"/>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6" name="Connecteur droit 35"/>
          <p:cNvCxnSpPr/>
          <p:nvPr/>
        </p:nvCxnSpPr>
        <p:spPr>
          <a:xfrm>
            <a:off x="2850693" y="4335342"/>
            <a:ext cx="1211868" cy="155584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2056" name="ZoneTexte 2055"/>
          <p:cNvSpPr txBox="1"/>
          <p:nvPr/>
        </p:nvSpPr>
        <p:spPr>
          <a:xfrm>
            <a:off x="5349923" y="6080803"/>
            <a:ext cx="2978259" cy="369332"/>
          </a:xfrm>
          <a:prstGeom prst="rect">
            <a:avLst/>
          </a:prstGeom>
          <a:noFill/>
        </p:spPr>
        <p:txBody>
          <a:bodyPr wrap="square" rtlCol="0">
            <a:spAutoFit/>
          </a:bodyPr>
          <a:lstStyle/>
          <a:p>
            <a:pPr algn="r"/>
            <a:r>
              <a:rPr lang="fr-FR" dirty="0" smtClean="0"/>
              <a:t>Enquête CFAR 2010</a:t>
            </a:r>
            <a:endParaRPr lang="fr-FR" dirty="0"/>
          </a:p>
        </p:txBody>
      </p:sp>
    </p:spTree>
    <p:extLst>
      <p:ext uri="{BB962C8B-B14F-4D97-AF65-F5344CB8AC3E}">
        <p14:creationId xmlns:p14="http://schemas.microsoft.com/office/powerpoint/2010/main" val="1882732323"/>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p:cNvSpPr>
            <a:spLocks noGrp="1"/>
          </p:cNvSpPr>
          <p:nvPr>
            <p:ph idx="1"/>
          </p:nvPr>
        </p:nvSpPr>
        <p:spPr>
          <a:xfrm>
            <a:off x="457200" y="2184400"/>
            <a:ext cx="8229600" cy="3941763"/>
          </a:xfrm>
        </p:spPr>
        <p:txBody>
          <a:bodyPr/>
          <a:lstStyle/>
          <a:p>
            <a:pPr marL="0" indent="0">
              <a:buNone/>
            </a:pPr>
            <a:r>
              <a:rPr lang="fr-FR" b="1" dirty="0">
                <a:solidFill>
                  <a:srgbClr val="000000"/>
                </a:solidFill>
              </a:rPr>
              <a:t>Répondre aux souffrances : </a:t>
            </a:r>
            <a:r>
              <a:rPr lang="fr-FR" b="1" dirty="0" smtClean="0">
                <a:solidFill>
                  <a:srgbClr val="000000"/>
                </a:solidFill>
              </a:rPr>
              <a:t>SMART</a:t>
            </a:r>
          </a:p>
          <a:p>
            <a:r>
              <a:rPr lang="fr-FR" dirty="0" smtClean="0"/>
              <a:t>Numéro Vert - </a:t>
            </a:r>
            <a:r>
              <a:rPr lang="fr-FR" dirty="0" err="1" smtClean="0"/>
              <a:t>eChat</a:t>
            </a:r>
            <a:r>
              <a:rPr lang="fr-FR" dirty="0" smtClean="0"/>
              <a:t> H24/J7</a:t>
            </a:r>
          </a:p>
          <a:p>
            <a:endParaRPr lang="fr-FR" dirty="0"/>
          </a:p>
          <a:p>
            <a:endParaRPr lang="fr-FR" dirty="0" smtClean="0"/>
          </a:p>
          <a:p>
            <a:endParaRPr lang="fr-FR" dirty="0"/>
          </a:p>
        </p:txBody>
      </p:sp>
      <p:sp>
        <p:nvSpPr>
          <p:cNvPr id="5"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8" name="Espace réservé du numéro de diapositive 7"/>
          <p:cNvSpPr>
            <a:spLocks noGrp="1"/>
          </p:cNvSpPr>
          <p:nvPr>
            <p:ph type="sldNum" sz="quarter" idx="12"/>
          </p:nvPr>
        </p:nvSpPr>
        <p:spPr/>
        <p:txBody>
          <a:bodyPr/>
          <a:lstStyle/>
          <a:p>
            <a:fld id="{91DE38A6-BC19-A249-8091-FB07CD57C52B}" type="slidenum">
              <a:rPr lang="fr-FR" smtClean="0"/>
              <a:t>105</a:t>
            </a:fld>
            <a:endParaRPr lang="fr-FR" dirty="0"/>
          </a:p>
        </p:txBody>
      </p:sp>
      <p:grpSp>
        <p:nvGrpSpPr>
          <p:cNvPr id="6" name="Groupe 5"/>
          <p:cNvGrpSpPr/>
          <p:nvPr/>
        </p:nvGrpSpPr>
        <p:grpSpPr>
          <a:xfrm>
            <a:off x="7277368" y="-2271"/>
            <a:ext cx="1884218" cy="1820805"/>
            <a:chOff x="7277367" y="-2271"/>
            <a:chExt cx="1884218" cy="1820805"/>
          </a:xfrm>
        </p:grpSpPr>
        <p:pic>
          <p:nvPicPr>
            <p:cNvPr id="9" name="Espace réservé du contenu 8" descr="LOGO CFAR 20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7367" y="365125"/>
              <a:ext cx="1866633" cy="1453409"/>
            </a:xfrm>
            <a:prstGeom prst="rect">
              <a:avLst/>
            </a:prstGeom>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7367" y="-2271"/>
              <a:ext cx="1884218" cy="367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e 10"/>
          <p:cNvGrpSpPr/>
          <p:nvPr/>
        </p:nvGrpSpPr>
        <p:grpSpPr>
          <a:xfrm>
            <a:off x="7150474" y="-2271"/>
            <a:ext cx="2011112" cy="1967548"/>
            <a:chOff x="7150473" y="-2271"/>
            <a:chExt cx="2011112" cy="1967548"/>
          </a:xfrm>
        </p:grpSpPr>
        <p:sp>
          <p:nvSpPr>
            <p:cNvPr id="12" name="Rectangle 11"/>
            <p:cNvSpPr/>
            <p:nvPr/>
          </p:nvSpPr>
          <p:spPr>
            <a:xfrm>
              <a:off x="7150473" y="0"/>
              <a:ext cx="1993527" cy="196527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3" name="Groupe 12"/>
            <p:cNvGrpSpPr/>
            <p:nvPr/>
          </p:nvGrpSpPr>
          <p:grpSpPr>
            <a:xfrm>
              <a:off x="7277367" y="-2271"/>
              <a:ext cx="1884218" cy="1820805"/>
              <a:chOff x="7277367" y="-2271"/>
              <a:chExt cx="1884218" cy="1820805"/>
            </a:xfrm>
          </p:grpSpPr>
          <p:pic>
            <p:nvPicPr>
              <p:cNvPr id="14" name="Espace réservé du contenu 8" descr="LOGO CFAR 20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7367" y="365125"/>
                <a:ext cx="1866633" cy="1453409"/>
              </a:xfrm>
              <a:prstGeom prst="rect">
                <a:avLst/>
              </a:prstGeom>
            </p:spPr>
          </p:pic>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7367" y="-2271"/>
                <a:ext cx="1884218" cy="367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16" name="Titre 1"/>
          <p:cNvSpPr txBox="1">
            <a:spLocks/>
          </p:cNvSpPr>
          <p:nvPr/>
        </p:nvSpPr>
        <p:spPr>
          <a:xfrm>
            <a:off x="259899" y="297622"/>
            <a:ext cx="7042975" cy="673533"/>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Réalités des souffrances vécues et/ou rapportées par des professionnels de santé</a:t>
            </a:r>
            <a:endParaRPr lang="fr-FR" dirty="0"/>
          </a:p>
        </p:txBody>
      </p:sp>
    </p:spTree>
    <p:extLst>
      <p:ext uri="{BB962C8B-B14F-4D97-AF65-F5344CB8AC3E}">
        <p14:creationId xmlns:p14="http://schemas.microsoft.com/office/powerpoint/2010/main" val="2515590964"/>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Image 3" descr="Capture d'écran 2015-09-09 20.32.5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1730634"/>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p:cNvSpPr>
            <a:spLocks noGrp="1"/>
          </p:cNvSpPr>
          <p:nvPr>
            <p:ph idx="1"/>
          </p:nvPr>
        </p:nvSpPr>
        <p:spPr>
          <a:xfrm>
            <a:off x="457200" y="2184400"/>
            <a:ext cx="8229600" cy="3941763"/>
          </a:xfrm>
        </p:spPr>
        <p:txBody>
          <a:bodyPr/>
          <a:lstStyle/>
          <a:p>
            <a:pPr marL="0" indent="0">
              <a:buNone/>
            </a:pPr>
            <a:r>
              <a:rPr lang="fr-FR" b="1" dirty="0">
                <a:solidFill>
                  <a:srgbClr val="000000"/>
                </a:solidFill>
              </a:rPr>
              <a:t>Répondre aux souffrances : </a:t>
            </a:r>
            <a:r>
              <a:rPr lang="fr-FR" b="1" dirty="0" smtClean="0">
                <a:solidFill>
                  <a:srgbClr val="000000"/>
                </a:solidFill>
              </a:rPr>
              <a:t>SMART</a:t>
            </a:r>
          </a:p>
          <a:p>
            <a:r>
              <a:rPr lang="fr-FR" dirty="0" smtClean="0"/>
              <a:t>Numéro Vert - </a:t>
            </a:r>
            <a:r>
              <a:rPr lang="fr-FR" dirty="0" err="1" smtClean="0"/>
              <a:t>eChat</a:t>
            </a:r>
            <a:r>
              <a:rPr lang="fr-FR" dirty="0" smtClean="0"/>
              <a:t> H24/J7</a:t>
            </a:r>
          </a:p>
          <a:p>
            <a:r>
              <a:rPr lang="fr-FR" dirty="0"/>
              <a:t>Réseau d’addictologie</a:t>
            </a:r>
          </a:p>
          <a:p>
            <a:pPr marL="0" indent="0">
              <a:buNone/>
            </a:pPr>
            <a:endParaRPr lang="fr-FR" dirty="0" smtClean="0"/>
          </a:p>
          <a:p>
            <a:endParaRPr lang="fr-FR" dirty="0"/>
          </a:p>
          <a:p>
            <a:endParaRPr lang="fr-FR" dirty="0" smtClean="0"/>
          </a:p>
          <a:p>
            <a:endParaRPr lang="fr-FR" dirty="0"/>
          </a:p>
        </p:txBody>
      </p:sp>
      <p:sp>
        <p:nvSpPr>
          <p:cNvPr id="5"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8" name="Espace réservé du numéro de diapositive 7"/>
          <p:cNvSpPr>
            <a:spLocks noGrp="1"/>
          </p:cNvSpPr>
          <p:nvPr>
            <p:ph type="sldNum" sz="quarter" idx="12"/>
          </p:nvPr>
        </p:nvSpPr>
        <p:spPr/>
        <p:txBody>
          <a:bodyPr/>
          <a:lstStyle/>
          <a:p>
            <a:fld id="{91DE38A6-BC19-A249-8091-FB07CD57C52B}" type="slidenum">
              <a:rPr lang="fr-FR" smtClean="0"/>
              <a:t>107</a:t>
            </a:fld>
            <a:endParaRPr lang="fr-FR" dirty="0"/>
          </a:p>
        </p:txBody>
      </p:sp>
      <p:grpSp>
        <p:nvGrpSpPr>
          <p:cNvPr id="6" name="Groupe 5"/>
          <p:cNvGrpSpPr/>
          <p:nvPr/>
        </p:nvGrpSpPr>
        <p:grpSpPr>
          <a:xfrm>
            <a:off x="7277368" y="-2271"/>
            <a:ext cx="1884218" cy="1820805"/>
            <a:chOff x="7277367" y="-2271"/>
            <a:chExt cx="1884218" cy="1820805"/>
          </a:xfrm>
        </p:grpSpPr>
        <p:pic>
          <p:nvPicPr>
            <p:cNvPr id="9" name="Espace réservé du contenu 8" descr="LOGO CFAR 20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7367" y="365125"/>
              <a:ext cx="1866633" cy="1453409"/>
            </a:xfrm>
            <a:prstGeom prst="rect">
              <a:avLst/>
            </a:prstGeom>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7367" y="-2271"/>
              <a:ext cx="1884218" cy="367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e 10"/>
          <p:cNvGrpSpPr/>
          <p:nvPr/>
        </p:nvGrpSpPr>
        <p:grpSpPr>
          <a:xfrm>
            <a:off x="7150474" y="-2271"/>
            <a:ext cx="2011112" cy="1967548"/>
            <a:chOff x="7150473" y="-2271"/>
            <a:chExt cx="2011112" cy="1967548"/>
          </a:xfrm>
        </p:grpSpPr>
        <p:sp>
          <p:nvSpPr>
            <p:cNvPr id="12" name="Rectangle 11"/>
            <p:cNvSpPr/>
            <p:nvPr/>
          </p:nvSpPr>
          <p:spPr>
            <a:xfrm>
              <a:off x="7150473" y="0"/>
              <a:ext cx="1993527" cy="196527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3" name="Groupe 12"/>
            <p:cNvGrpSpPr/>
            <p:nvPr/>
          </p:nvGrpSpPr>
          <p:grpSpPr>
            <a:xfrm>
              <a:off x="7277367" y="-2271"/>
              <a:ext cx="1884218" cy="1820805"/>
              <a:chOff x="7277367" y="-2271"/>
              <a:chExt cx="1884218" cy="1820805"/>
            </a:xfrm>
          </p:grpSpPr>
          <p:pic>
            <p:nvPicPr>
              <p:cNvPr id="14" name="Espace réservé du contenu 8" descr="LOGO CFAR 20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7367" y="365125"/>
                <a:ext cx="1866633" cy="1453409"/>
              </a:xfrm>
              <a:prstGeom prst="rect">
                <a:avLst/>
              </a:prstGeom>
            </p:spPr>
          </p:pic>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7367" y="-2271"/>
                <a:ext cx="1884218" cy="367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16" name="Titre 1"/>
          <p:cNvSpPr txBox="1">
            <a:spLocks/>
          </p:cNvSpPr>
          <p:nvPr/>
        </p:nvSpPr>
        <p:spPr>
          <a:xfrm>
            <a:off x="259899" y="297622"/>
            <a:ext cx="7042975" cy="673533"/>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Réalités des souffrances vécues et/ou rapportées par des professionnels de santé</a:t>
            </a:r>
            <a:endParaRPr lang="fr-FR" dirty="0"/>
          </a:p>
        </p:txBody>
      </p:sp>
    </p:spTree>
    <p:extLst>
      <p:ext uri="{BB962C8B-B14F-4D97-AF65-F5344CB8AC3E}">
        <p14:creationId xmlns:p14="http://schemas.microsoft.com/office/powerpoint/2010/main" val="640730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dirty="0" smtClean="0"/>
              <a:t>Répondre aux souffrances : SMART</a:t>
            </a:r>
            <a:endParaRPr lang="fr-FR" sz="2400" dirty="0"/>
          </a:p>
        </p:txBody>
      </p:sp>
      <p:sp>
        <p:nvSpPr>
          <p:cNvPr id="7" name="Espace réservé du contenu 6"/>
          <p:cNvSpPr>
            <a:spLocks noGrp="1"/>
          </p:cNvSpPr>
          <p:nvPr>
            <p:ph idx="1"/>
          </p:nvPr>
        </p:nvSpPr>
        <p:spPr/>
        <p:txBody>
          <a:bodyPr>
            <a:normAutofit/>
          </a:bodyPr>
          <a:lstStyle/>
          <a:p>
            <a:endParaRPr lang="fr-FR" sz="3200" dirty="0" smtClean="0"/>
          </a:p>
        </p:txBody>
      </p:sp>
      <p:sp>
        <p:nvSpPr>
          <p:cNvPr id="5"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8" name="Espace réservé du numéro de diapositive 7"/>
          <p:cNvSpPr>
            <a:spLocks noGrp="1"/>
          </p:cNvSpPr>
          <p:nvPr>
            <p:ph type="sldNum" sz="quarter" idx="12"/>
          </p:nvPr>
        </p:nvSpPr>
        <p:spPr/>
        <p:txBody>
          <a:bodyPr/>
          <a:lstStyle/>
          <a:p>
            <a:fld id="{91DE38A6-BC19-A249-8091-FB07CD57C52B}" type="slidenum">
              <a:rPr lang="fr-FR" smtClean="0"/>
              <a:t>108</a:t>
            </a:fld>
            <a:endParaRPr lang="fr-FR"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314" y="818754"/>
            <a:ext cx="8311487" cy="5370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Ellipse 10"/>
          <p:cNvSpPr/>
          <p:nvPr/>
        </p:nvSpPr>
        <p:spPr>
          <a:xfrm>
            <a:off x="6011839" y="2169995"/>
            <a:ext cx="1235123" cy="491318"/>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ZoneTexte 11"/>
          <p:cNvSpPr txBox="1"/>
          <p:nvPr/>
        </p:nvSpPr>
        <p:spPr>
          <a:xfrm>
            <a:off x="5496637" y="242295"/>
            <a:ext cx="2545307" cy="461665"/>
          </a:xfrm>
          <a:prstGeom prst="rect">
            <a:avLst/>
          </a:prstGeom>
          <a:noFill/>
        </p:spPr>
        <p:txBody>
          <a:bodyPr wrap="square" rtlCol="0">
            <a:spAutoFit/>
          </a:bodyPr>
          <a:lstStyle/>
          <a:p>
            <a:pPr algn="r"/>
            <a:r>
              <a:rPr lang="fr-FR" sz="2400" b="1" dirty="0" smtClean="0"/>
              <a:t>www.cfar.org</a:t>
            </a:r>
            <a:endParaRPr lang="fr-FR" sz="2400" b="1" dirty="0"/>
          </a:p>
        </p:txBody>
      </p:sp>
    </p:spTree>
    <p:extLst>
      <p:ext uri="{BB962C8B-B14F-4D97-AF65-F5344CB8AC3E}">
        <p14:creationId xmlns:p14="http://schemas.microsoft.com/office/powerpoint/2010/main" val="1851640511"/>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p:cNvSpPr>
            <a:spLocks noGrp="1"/>
          </p:cNvSpPr>
          <p:nvPr>
            <p:ph idx="1"/>
          </p:nvPr>
        </p:nvSpPr>
        <p:spPr>
          <a:xfrm>
            <a:off x="457200" y="2184400"/>
            <a:ext cx="8229600" cy="3941763"/>
          </a:xfrm>
        </p:spPr>
        <p:txBody>
          <a:bodyPr/>
          <a:lstStyle/>
          <a:p>
            <a:pPr marL="0" indent="0">
              <a:buNone/>
            </a:pPr>
            <a:r>
              <a:rPr lang="fr-FR" b="1" dirty="0">
                <a:solidFill>
                  <a:srgbClr val="000000"/>
                </a:solidFill>
              </a:rPr>
              <a:t>Répondre aux souffrances : </a:t>
            </a:r>
            <a:r>
              <a:rPr lang="fr-FR" b="1" dirty="0" smtClean="0">
                <a:solidFill>
                  <a:srgbClr val="000000"/>
                </a:solidFill>
              </a:rPr>
              <a:t>SMART</a:t>
            </a:r>
          </a:p>
          <a:p>
            <a:r>
              <a:rPr lang="fr-FR" dirty="0" smtClean="0"/>
              <a:t>Numéro Vert - </a:t>
            </a:r>
            <a:r>
              <a:rPr lang="fr-FR" dirty="0" err="1" smtClean="0"/>
              <a:t>eChat</a:t>
            </a:r>
            <a:r>
              <a:rPr lang="fr-FR" dirty="0" smtClean="0"/>
              <a:t> H24/J7</a:t>
            </a:r>
          </a:p>
          <a:p>
            <a:r>
              <a:rPr lang="fr-FR" dirty="0"/>
              <a:t>Réseau </a:t>
            </a:r>
            <a:r>
              <a:rPr lang="fr-FR" dirty="0" smtClean="0"/>
              <a:t>d’addictologie</a:t>
            </a:r>
          </a:p>
          <a:p>
            <a:r>
              <a:rPr lang="fr-FR" dirty="0"/>
              <a:t>Base bibliographique / documentaire</a:t>
            </a:r>
          </a:p>
          <a:p>
            <a:r>
              <a:rPr lang="fr-FR" dirty="0"/>
              <a:t>Fiches pratiques thématiques</a:t>
            </a:r>
          </a:p>
          <a:p>
            <a:endParaRPr lang="fr-FR" dirty="0"/>
          </a:p>
          <a:p>
            <a:pPr marL="0" indent="0">
              <a:buNone/>
            </a:pPr>
            <a:endParaRPr lang="fr-FR" dirty="0" smtClean="0"/>
          </a:p>
          <a:p>
            <a:endParaRPr lang="fr-FR" dirty="0"/>
          </a:p>
          <a:p>
            <a:endParaRPr lang="fr-FR" dirty="0" smtClean="0"/>
          </a:p>
          <a:p>
            <a:endParaRPr lang="fr-FR" dirty="0"/>
          </a:p>
        </p:txBody>
      </p:sp>
      <p:sp>
        <p:nvSpPr>
          <p:cNvPr id="5"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8" name="Espace réservé du numéro de diapositive 7"/>
          <p:cNvSpPr>
            <a:spLocks noGrp="1"/>
          </p:cNvSpPr>
          <p:nvPr>
            <p:ph type="sldNum" sz="quarter" idx="12"/>
          </p:nvPr>
        </p:nvSpPr>
        <p:spPr/>
        <p:txBody>
          <a:bodyPr/>
          <a:lstStyle/>
          <a:p>
            <a:fld id="{91DE38A6-BC19-A249-8091-FB07CD57C52B}" type="slidenum">
              <a:rPr lang="fr-FR" smtClean="0"/>
              <a:t>109</a:t>
            </a:fld>
            <a:endParaRPr lang="fr-FR" dirty="0"/>
          </a:p>
        </p:txBody>
      </p:sp>
      <p:grpSp>
        <p:nvGrpSpPr>
          <p:cNvPr id="6" name="Groupe 5"/>
          <p:cNvGrpSpPr/>
          <p:nvPr/>
        </p:nvGrpSpPr>
        <p:grpSpPr>
          <a:xfrm>
            <a:off x="7277368" y="-2271"/>
            <a:ext cx="1884218" cy="1820805"/>
            <a:chOff x="7277367" y="-2271"/>
            <a:chExt cx="1884218" cy="1820805"/>
          </a:xfrm>
        </p:grpSpPr>
        <p:pic>
          <p:nvPicPr>
            <p:cNvPr id="9" name="Espace réservé du contenu 8" descr="LOGO CFAR 20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7367" y="365125"/>
              <a:ext cx="1866633" cy="1453409"/>
            </a:xfrm>
            <a:prstGeom prst="rect">
              <a:avLst/>
            </a:prstGeom>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7367" y="-2271"/>
              <a:ext cx="1884218" cy="367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e 10"/>
          <p:cNvGrpSpPr/>
          <p:nvPr/>
        </p:nvGrpSpPr>
        <p:grpSpPr>
          <a:xfrm>
            <a:off x="7150474" y="-2271"/>
            <a:ext cx="2011112" cy="1967548"/>
            <a:chOff x="7150473" y="-2271"/>
            <a:chExt cx="2011112" cy="1967548"/>
          </a:xfrm>
        </p:grpSpPr>
        <p:sp>
          <p:nvSpPr>
            <p:cNvPr id="12" name="Rectangle 11"/>
            <p:cNvSpPr/>
            <p:nvPr/>
          </p:nvSpPr>
          <p:spPr>
            <a:xfrm>
              <a:off x="7150473" y="0"/>
              <a:ext cx="1993527" cy="196527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3" name="Groupe 12"/>
            <p:cNvGrpSpPr/>
            <p:nvPr/>
          </p:nvGrpSpPr>
          <p:grpSpPr>
            <a:xfrm>
              <a:off x="7277367" y="-2271"/>
              <a:ext cx="1884218" cy="1820805"/>
              <a:chOff x="7277367" y="-2271"/>
              <a:chExt cx="1884218" cy="1820805"/>
            </a:xfrm>
          </p:grpSpPr>
          <p:pic>
            <p:nvPicPr>
              <p:cNvPr id="14" name="Espace réservé du contenu 8" descr="LOGO CFAR 20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7367" y="365125"/>
                <a:ext cx="1866633" cy="1453409"/>
              </a:xfrm>
              <a:prstGeom prst="rect">
                <a:avLst/>
              </a:prstGeom>
            </p:spPr>
          </p:pic>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7367" y="-2271"/>
                <a:ext cx="1884218" cy="367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16" name="Titre 1"/>
          <p:cNvSpPr txBox="1">
            <a:spLocks/>
          </p:cNvSpPr>
          <p:nvPr/>
        </p:nvSpPr>
        <p:spPr>
          <a:xfrm>
            <a:off x="259899" y="297622"/>
            <a:ext cx="7042975" cy="673533"/>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Réalités des souffrances vécues et/ou rapportées par des professionnels de santé</a:t>
            </a:r>
            <a:endParaRPr lang="fr-FR" dirty="0"/>
          </a:p>
        </p:txBody>
      </p:sp>
    </p:spTree>
    <p:extLst>
      <p:ext uri="{BB962C8B-B14F-4D97-AF65-F5344CB8AC3E}">
        <p14:creationId xmlns:p14="http://schemas.microsoft.com/office/powerpoint/2010/main" val="27590673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0" y="3079488"/>
            <a:ext cx="184666" cy="369332"/>
          </a:xfrm>
          <a:prstGeom prst="rect">
            <a:avLst/>
          </a:prstGeom>
          <a:noFill/>
          <a:ln w="9525">
            <a:noFill/>
            <a:miter lim="800000"/>
            <a:headEnd/>
            <a:tailEnd/>
          </a:ln>
        </p:spPr>
        <p:txBody>
          <a:bodyPr wrap="none" anchor="ctr">
            <a:spAutoFit/>
          </a:bodyPr>
          <a:lstStyle/>
          <a:p>
            <a:endParaRPr lang="fr-FR"/>
          </a:p>
        </p:txBody>
      </p:sp>
      <p:graphicFrame>
        <p:nvGraphicFramePr>
          <p:cNvPr id="56323" name="Group 3"/>
          <p:cNvGraphicFramePr>
            <a:graphicFrameLocks noGrp="1"/>
          </p:cNvGraphicFramePr>
          <p:nvPr>
            <p:extLst>
              <p:ext uri="{D42A27DB-BD31-4B8C-83A1-F6EECF244321}">
                <p14:modId xmlns:p14="http://schemas.microsoft.com/office/powerpoint/2010/main" val="2197344104"/>
              </p:ext>
            </p:extLst>
          </p:nvPr>
        </p:nvGraphicFramePr>
        <p:xfrm>
          <a:off x="900114" y="3263361"/>
          <a:ext cx="8091805" cy="2286953"/>
        </p:xfrm>
        <a:graphic>
          <a:graphicData uri="http://schemas.openxmlformats.org/drawingml/2006/table">
            <a:tbl>
              <a:tblPr/>
              <a:tblGrid>
                <a:gridCol w="4310062"/>
                <a:gridCol w="1090613"/>
                <a:gridCol w="719137"/>
                <a:gridCol w="1008063"/>
                <a:gridCol w="755650"/>
                <a:gridCol w="208280"/>
              </a:tblGrid>
              <a:tr h="274638">
                <a:tc>
                  <a:txBody>
                    <a:bodyPr/>
                    <a:lstStyle/>
                    <a:p>
                      <a:pPr marL="0" marR="0" lvl="0" indent="0" algn="l" defTabSz="914400" rtl="0" eaLnBrk="1" fontAlgn="base" latinLnBrk="0" hangingPunct="1">
                        <a:lnSpc>
                          <a:spcPct val="100000"/>
                        </a:lnSpc>
                        <a:spcBef>
                          <a:spcPts val="300"/>
                        </a:spcBef>
                        <a:spcAft>
                          <a:spcPct val="0"/>
                        </a:spcAft>
                        <a:buClr>
                          <a:srgbClr val="0BD0D9"/>
                        </a:buClr>
                        <a:buSzTx/>
                        <a:buFont typeface="Georgia" pitchFamily="18" charset="0"/>
                        <a:buNone/>
                        <a:tabLst/>
                      </a:pPr>
                      <a:endParaRPr kumimoji="0" lang="fr-FR"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Epuisement émotionnel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c gridSpan="3">
                  <a:txBody>
                    <a:bodyPr/>
                    <a:lstStyle/>
                    <a:p>
                      <a:pPr marL="0" marR="0" lvl="0" indent="0" algn="l"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Dépersonnal.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c hMerge="1">
                  <a:txBody>
                    <a:bodyPr/>
                    <a:lstStyle/>
                    <a:p>
                      <a:endParaRPr lang="fr-FR"/>
                    </a:p>
                  </a:txBody>
                  <a:tcPr/>
                </a:tc>
              </a:tr>
              <a:tr h="366713">
                <a:tc>
                  <a:txBody>
                    <a:bodyPr/>
                    <a:lstStyle/>
                    <a:p>
                      <a:pPr marL="0" marR="0" lvl="0" indent="0" algn="l" defTabSz="914400" rtl="0" eaLnBrk="1" fontAlgn="base" latinLnBrk="0" hangingPunct="1">
                        <a:lnSpc>
                          <a:spcPct val="100000"/>
                        </a:lnSpc>
                        <a:spcBef>
                          <a:spcPts val="300"/>
                        </a:spcBef>
                        <a:spcAft>
                          <a:spcPct val="0"/>
                        </a:spcAft>
                        <a:buClr>
                          <a:srgbClr val="0BD0D9"/>
                        </a:buClr>
                        <a:buSzTx/>
                        <a:buFont typeface="Georgia" pitchFamily="18" charset="0"/>
                        <a:buNone/>
                        <a:tabLst/>
                      </a:pPr>
                      <a:endParaRPr kumimoji="0" lang="fr-FR"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Beta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p&lt;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300"/>
                        </a:spcBef>
                        <a:spcAft>
                          <a:spcPct val="0"/>
                        </a:spcAft>
                        <a:buClr>
                          <a:srgbClr val="0BD0D9"/>
                        </a:buClr>
                        <a:buSzTx/>
                        <a:buFont typeface="Georgia" pitchFamily="18" charset="0"/>
                        <a:buNone/>
                        <a:tabLst/>
                      </a:pPr>
                      <a:endParaRPr kumimoji="0" lang="fr-FR"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300"/>
                        </a:spcBef>
                        <a:spcAft>
                          <a:spcPct val="0"/>
                        </a:spcAft>
                        <a:buClr>
                          <a:srgbClr val="0BD0D9"/>
                        </a:buClr>
                        <a:buSzTx/>
                        <a:buFont typeface="Georgia" pitchFamily="18" charset="0"/>
                        <a:buNone/>
                        <a:tabLst/>
                      </a:pPr>
                      <a:endParaRPr kumimoji="0" lang="fr-FR"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000" b="0" i="0" u="none" strike="noStrike" cap="none" normalizeH="0" baseline="0" smtClean="0">
                          <a:ln>
                            <a:noFill/>
                          </a:ln>
                          <a:solidFill>
                            <a:schemeClr val="tx1"/>
                          </a:solidFill>
                          <a:effectLst/>
                          <a:latin typeface="Georgia" pitchFamily="18" charset="0"/>
                        </a:rPr>
                        <a:t> </a:t>
                      </a:r>
                      <a:endParaRPr kumimoji="0" lang="fr-FR" sz="1600" b="0" i="0" u="none" strike="noStrike" cap="none" normalizeH="0" baseline="0" smtClean="0">
                        <a:ln>
                          <a:noFill/>
                        </a:ln>
                        <a:solidFill>
                          <a:schemeClr val="tx1"/>
                        </a:solidFill>
                        <a:effectLst/>
                        <a:latin typeface="Georgia" pitchFamily="18"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Prise d’anxiolytiques </a:t>
                      </a:r>
                    </a:p>
                    <a:p>
                      <a:pPr marL="0" marR="0" lvl="0" indent="0" algn="l" defTabSz="914400" rtl="0" eaLnBrk="1" fontAlgn="base" latinLnBrk="0" hangingPunct="1">
                        <a:lnSpc>
                          <a:spcPct val="100000"/>
                        </a:lnSpc>
                        <a:spcBef>
                          <a:spcPct val="0"/>
                        </a:spcBef>
                        <a:spcAft>
                          <a:spcPct val="0"/>
                        </a:spcAft>
                        <a:buClr>
                          <a:srgbClr val="0BD0D9"/>
                        </a:buClr>
                        <a:buSzTx/>
                        <a:buFont typeface="Georgia" pitchFamily="18" charset="0"/>
                        <a:buNone/>
                        <a:tabLst/>
                      </a:pPr>
                      <a:endParaRPr kumimoji="0" lang="fr-FR"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.223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.007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    .163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   .05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000" b="0" i="0" u="none" strike="noStrike" cap="none" normalizeH="0" baseline="0" smtClean="0">
                          <a:ln>
                            <a:noFill/>
                          </a:ln>
                          <a:solidFill>
                            <a:schemeClr val="tx1"/>
                          </a:solidFill>
                          <a:effectLst/>
                          <a:latin typeface="Georgia" pitchFamily="18" charset="0"/>
                        </a:rPr>
                        <a:t> </a:t>
                      </a:r>
                      <a:endParaRPr kumimoji="0" lang="fr-FR" sz="1600" b="0" i="0" u="none" strike="noStrike" cap="none" normalizeH="0" baseline="0" smtClean="0">
                        <a:ln>
                          <a:noFill/>
                        </a:ln>
                        <a:solidFill>
                          <a:schemeClr val="tx1"/>
                        </a:solidFill>
                        <a:effectLst/>
                        <a:latin typeface="Georgia" pitchFamily="18"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Antidépresseurs</a:t>
                      </a:r>
                    </a:p>
                    <a:p>
                      <a:pPr marL="0" marR="0" lvl="0" indent="0" algn="l" defTabSz="914400" rtl="0" eaLnBrk="1" fontAlgn="base" latinLnBrk="0" hangingPunct="1">
                        <a:lnSpc>
                          <a:spcPct val="100000"/>
                        </a:lnSpc>
                        <a:spcBef>
                          <a:spcPct val="0"/>
                        </a:spcBef>
                        <a:spcAft>
                          <a:spcPct val="0"/>
                        </a:spcAft>
                        <a:buClr>
                          <a:srgbClr val="0BD0D9"/>
                        </a:buClr>
                        <a:buSzTx/>
                        <a:buFont typeface="Georgia" pitchFamily="18" charset="0"/>
                        <a:buNone/>
                        <a:tabLst/>
                      </a:pPr>
                      <a:endParaRPr kumimoji="0" lang="fr-FR"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.154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  .07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.027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.757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000" b="0" i="0" u="none" strike="noStrike" cap="none" normalizeH="0" baseline="0" smtClean="0">
                          <a:ln>
                            <a:noFill/>
                          </a:ln>
                          <a:solidFill>
                            <a:schemeClr val="tx1"/>
                          </a:solidFill>
                          <a:effectLst/>
                          <a:latin typeface="Georgia" pitchFamily="18" charset="0"/>
                        </a:rPr>
                        <a:t> </a:t>
                      </a:r>
                      <a:endParaRPr kumimoji="0" lang="fr-FR" sz="1600" b="0" i="0" u="none" strike="noStrike" cap="none" normalizeH="0" baseline="0" smtClean="0">
                        <a:ln>
                          <a:noFill/>
                        </a:ln>
                        <a:solidFill>
                          <a:schemeClr val="tx1"/>
                        </a:solidFill>
                        <a:effectLst/>
                        <a:latin typeface="Georgia" pitchFamily="18"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7449" name="Rectangle 41"/>
          <p:cNvSpPr>
            <a:spLocks noChangeArrowheads="1"/>
          </p:cNvSpPr>
          <p:nvPr/>
        </p:nvSpPr>
        <p:spPr bwMode="auto">
          <a:xfrm>
            <a:off x="0" y="4663813"/>
            <a:ext cx="184666" cy="369332"/>
          </a:xfrm>
          <a:prstGeom prst="rect">
            <a:avLst/>
          </a:prstGeom>
          <a:noFill/>
          <a:ln w="9525">
            <a:noFill/>
            <a:miter lim="800000"/>
            <a:headEnd/>
            <a:tailEnd/>
          </a:ln>
        </p:spPr>
        <p:txBody>
          <a:bodyPr wrap="none" anchor="ctr">
            <a:spAutoFit/>
          </a:bodyPr>
          <a:lstStyle/>
          <a:p>
            <a:endParaRPr lang="fr-FR"/>
          </a:p>
        </p:txBody>
      </p:sp>
      <p:sp>
        <p:nvSpPr>
          <p:cNvPr id="2161706" name="Text Box 42"/>
          <p:cNvSpPr txBox="1">
            <a:spLocks noChangeArrowheads="1"/>
          </p:cNvSpPr>
          <p:nvPr/>
        </p:nvSpPr>
        <p:spPr bwMode="auto">
          <a:xfrm>
            <a:off x="539751" y="1175797"/>
            <a:ext cx="6566671" cy="461665"/>
          </a:xfrm>
          <a:prstGeom prst="rect">
            <a:avLst/>
          </a:prstGeom>
          <a:noFill/>
          <a:ln w="9525">
            <a:noFill/>
            <a:miter lim="800000"/>
            <a:headEnd/>
            <a:tailEnd/>
          </a:ln>
        </p:spPr>
        <p:txBody>
          <a:bodyPr wrap="none">
            <a:spAutoFit/>
          </a:bodyPr>
          <a:lstStyle/>
          <a:p>
            <a:r>
              <a:rPr lang="fr-FR" sz="2400" dirty="0">
                <a:solidFill>
                  <a:srgbClr val="1F497D"/>
                </a:solidFill>
                <a:latin typeface="Helvetica"/>
                <a:cs typeface="Helvetica"/>
              </a:rPr>
              <a:t>Influence du </a:t>
            </a:r>
            <a:r>
              <a:rPr lang="fr-FR" sz="2400" dirty="0" err="1">
                <a:solidFill>
                  <a:srgbClr val="1F497D"/>
                </a:solidFill>
                <a:latin typeface="Helvetica"/>
                <a:cs typeface="Helvetica"/>
              </a:rPr>
              <a:t>burnout</a:t>
            </a:r>
            <a:r>
              <a:rPr lang="fr-FR" sz="2400" dirty="0">
                <a:solidFill>
                  <a:srgbClr val="1F497D"/>
                </a:solidFill>
                <a:latin typeface="Helvetica"/>
                <a:cs typeface="Helvetica"/>
              </a:rPr>
              <a:t> sur la prise d’hypnotiques</a:t>
            </a:r>
          </a:p>
        </p:txBody>
      </p:sp>
      <p:sp>
        <p:nvSpPr>
          <p:cNvPr id="9" name="Oval 29"/>
          <p:cNvSpPr>
            <a:spLocks noChangeArrowheads="1"/>
          </p:cNvSpPr>
          <p:nvPr/>
        </p:nvSpPr>
        <p:spPr bwMode="auto">
          <a:xfrm>
            <a:off x="6300789" y="4271423"/>
            <a:ext cx="719137" cy="504825"/>
          </a:xfrm>
          <a:prstGeom prst="ellipse">
            <a:avLst/>
          </a:prstGeom>
          <a:noFill/>
          <a:ln w="38100">
            <a:solidFill>
              <a:srgbClr val="FF0000"/>
            </a:solidFill>
            <a:round/>
            <a:headEnd/>
            <a:tailEnd/>
          </a:ln>
        </p:spPr>
        <p:txBody>
          <a:bodyPr wrap="none" anchor="ctr"/>
          <a:lstStyle/>
          <a:p>
            <a:endParaRPr lang="fr-CA"/>
          </a:p>
        </p:txBody>
      </p:sp>
      <p:sp>
        <p:nvSpPr>
          <p:cNvPr id="10" name="Oval 29"/>
          <p:cNvSpPr>
            <a:spLocks noChangeArrowheads="1"/>
          </p:cNvSpPr>
          <p:nvPr/>
        </p:nvSpPr>
        <p:spPr bwMode="auto">
          <a:xfrm>
            <a:off x="8101014" y="4271423"/>
            <a:ext cx="719137" cy="504825"/>
          </a:xfrm>
          <a:prstGeom prst="ellipse">
            <a:avLst/>
          </a:prstGeom>
          <a:noFill/>
          <a:ln w="38100">
            <a:solidFill>
              <a:srgbClr val="FF0000"/>
            </a:solidFill>
            <a:round/>
            <a:headEnd/>
            <a:tailEnd/>
          </a:ln>
        </p:spPr>
        <p:txBody>
          <a:bodyPr wrap="none" anchor="ctr"/>
          <a:lstStyle/>
          <a:p>
            <a:endParaRPr lang="fr-CA"/>
          </a:p>
        </p:txBody>
      </p:sp>
      <p:sp>
        <p:nvSpPr>
          <p:cNvPr id="11" name="Oval 29"/>
          <p:cNvSpPr>
            <a:spLocks noChangeArrowheads="1"/>
          </p:cNvSpPr>
          <p:nvPr/>
        </p:nvSpPr>
        <p:spPr bwMode="auto">
          <a:xfrm>
            <a:off x="6300789" y="4919123"/>
            <a:ext cx="719137" cy="504825"/>
          </a:xfrm>
          <a:prstGeom prst="ellipse">
            <a:avLst/>
          </a:prstGeom>
          <a:noFill/>
          <a:ln w="38100">
            <a:solidFill>
              <a:srgbClr val="FF0000"/>
            </a:solidFill>
            <a:round/>
            <a:headEnd/>
            <a:tailEnd/>
          </a:ln>
        </p:spPr>
        <p:txBody>
          <a:bodyPr wrap="none" anchor="ctr"/>
          <a:lstStyle/>
          <a:p>
            <a:endParaRPr lang="fr-CA"/>
          </a:p>
        </p:txBody>
      </p:sp>
      <p:sp>
        <p:nvSpPr>
          <p:cNvPr id="56366" name="Rectangle 97"/>
          <p:cNvSpPr>
            <a:spLocks noChangeArrowheads="1"/>
          </p:cNvSpPr>
          <p:nvPr/>
        </p:nvSpPr>
        <p:spPr bwMode="auto">
          <a:xfrm>
            <a:off x="539752" y="2424245"/>
            <a:ext cx="8280399" cy="646331"/>
          </a:xfrm>
          <a:prstGeom prst="rect">
            <a:avLst/>
          </a:prstGeom>
          <a:noFill/>
          <a:ln w="9525">
            <a:noFill/>
            <a:miter lim="800000"/>
            <a:headEnd/>
            <a:tailEnd/>
          </a:ln>
        </p:spPr>
        <p:txBody>
          <a:bodyPr wrap="square" anchor="ctr">
            <a:spAutoFit/>
          </a:bodyPr>
          <a:lstStyle/>
          <a:p>
            <a:pPr algn="just"/>
            <a:r>
              <a:rPr lang="fr-FR" sz="1200" b="1" dirty="0">
                <a:latin typeface="Helvetica"/>
                <a:cs typeface="Helvetica"/>
              </a:rPr>
              <a:t>Blanchard, P. </a:t>
            </a:r>
            <a:r>
              <a:rPr lang="fr-FR" sz="1200" b="1" dirty="0" err="1">
                <a:latin typeface="Helvetica"/>
                <a:cs typeface="Helvetica"/>
              </a:rPr>
              <a:t>Truchot</a:t>
            </a:r>
            <a:r>
              <a:rPr lang="fr-FR" sz="1200" b="1" dirty="0">
                <a:latin typeface="Helvetica"/>
                <a:cs typeface="Helvetica"/>
              </a:rPr>
              <a:t>, D., </a:t>
            </a:r>
            <a:r>
              <a:rPr lang="fr-FR" sz="1200" b="1" dirty="0" err="1">
                <a:latin typeface="Helvetica"/>
                <a:cs typeface="Helvetica"/>
              </a:rPr>
              <a:t>Albiges-Sauvin</a:t>
            </a:r>
            <a:r>
              <a:rPr lang="fr-FR" sz="1200" b="1" dirty="0">
                <a:latin typeface="Helvetica"/>
                <a:cs typeface="Helvetica"/>
              </a:rPr>
              <a:t>, L., </a:t>
            </a:r>
            <a:r>
              <a:rPr lang="fr-FR" sz="1200" b="1" dirty="0" err="1">
                <a:latin typeface="Helvetica"/>
                <a:cs typeface="Helvetica"/>
              </a:rPr>
              <a:t>Dewas</a:t>
            </a:r>
            <a:r>
              <a:rPr lang="fr-FR" sz="1200" b="1" dirty="0">
                <a:latin typeface="Helvetica"/>
                <a:cs typeface="Helvetica"/>
              </a:rPr>
              <a:t>, S., </a:t>
            </a:r>
            <a:r>
              <a:rPr lang="fr-FR" sz="1200" b="1" dirty="0" err="1">
                <a:latin typeface="Helvetica"/>
                <a:cs typeface="Helvetica"/>
              </a:rPr>
              <a:t>Pointreau</a:t>
            </a:r>
            <a:r>
              <a:rPr lang="fr-FR" sz="1200" b="1" dirty="0">
                <a:latin typeface="Helvetica"/>
                <a:cs typeface="Helvetica"/>
              </a:rPr>
              <a:t>, Y., Rodrigues (2010). </a:t>
            </a:r>
            <a:r>
              <a:rPr lang="fr-FR" sz="1200" b="1" dirty="0" smtClean="0">
                <a:latin typeface="Helvetica"/>
                <a:cs typeface="Helvetica"/>
              </a:rPr>
              <a:t> </a:t>
            </a:r>
            <a:r>
              <a:rPr lang="en-GB" sz="1200" dirty="0" smtClean="0">
                <a:latin typeface="Helvetica"/>
                <a:cs typeface="Helvetica"/>
              </a:rPr>
              <a:t>Prevalence </a:t>
            </a:r>
            <a:r>
              <a:rPr lang="en-GB" sz="1200" dirty="0">
                <a:latin typeface="Helvetica"/>
                <a:cs typeface="Helvetica"/>
              </a:rPr>
              <a:t>and causes of burnout amongst oncology residents : A </a:t>
            </a:r>
            <a:r>
              <a:rPr lang="en-GB" sz="1200" dirty="0" smtClean="0">
                <a:latin typeface="Helvetica"/>
                <a:cs typeface="Helvetica"/>
              </a:rPr>
              <a:t>comprehensive nationwide </a:t>
            </a:r>
            <a:r>
              <a:rPr lang="en-GB" sz="1200" dirty="0">
                <a:latin typeface="Helvetica"/>
                <a:cs typeface="Helvetica"/>
              </a:rPr>
              <a:t>cross-sectional study. </a:t>
            </a:r>
            <a:r>
              <a:rPr lang="en-GB" sz="1200" i="1" dirty="0">
                <a:latin typeface="Helvetica"/>
                <a:cs typeface="Helvetica"/>
              </a:rPr>
              <a:t>European Journal of Cancer, 46, </a:t>
            </a:r>
            <a:r>
              <a:rPr lang="en-GB" sz="1200" dirty="0">
                <a:latin typeface="Helvetica"/>
                <a:cs typeface="Helvetica"/>
              </a:rPr>
              <a:t>2708-2715. </a:t>
            </a:r>
          </a:p>
        </p:txBody>
      </p:sp>
      <p:sp>
        <p:nvSpPr>
          <p:cNvPr id="12" name="Espace réservé du pied de page 4"/>
          <p:cNvSpPr>
            <a:spLocks noGrp="1"/>
          </p:cNvSpPr>
          <p:nvPr>
            <p:ph type="ftr" sz="quarter" idx="4294967295"/>
          </p:nvPr>
        </p:nvSpPr>
        <p:spPr>
          <a:xfrm>
            <a:off x="107498" y="6497761"/>
            <a:ext cx="8899733"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13" name="Titre 1"/>
          <p:cNvSpPr txBox="1">
            <a:spLocks/>
          </p:cNvSpPr>
          <p:nvPr/>
        </p:nvSpPr>
        <p:spPr>
          <a:xfrm>
            <a:off x="125902" y="78712"/>
            <a:ext cx="7510040" cy="96114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Enquêtes épidémiologiques et études récentes sur les souffrances des professionnels de santé</a:t>
            </a:r>
            <a:endParaRPr lang="fr-FR" sz="2400" b="1" dirty="0"/>
          </a:p>
        </p:txBody>
      </p:sp>
      <p:sp>
        <p:nvSpPr>
          <p:cNvPr id="14"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pPr/>
              <a:t>11</a:t>
            </a:fld>
            <a:endParaRPr lang="fr-FR" dirty="0"/>
          </a:p>
        </p:txBody>
      </p:sp>
    </p:spTree>
    <p:extLst>
      <p:ext uri="{BB962C8B-B14F-4D97-AF65-F5344CB8AC3E}">
        <p14:creationId xmlns:p14="http://schemas.microsoft.com/office/powerpoint/2010/main" val="15089053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499" y="1466022"/>
            <a:ext cx="7042975" cy="673533"/>
          </a:xfrm>
        </p:spPr>
        <p:txBody>
          <a:bodyPr/>
          <a:lstStyle/>
          <a:p>
            <a:r>
              <a:rPr lang="fr-FR" u="sng" dirty="0" smtClean="0">
                <a:solidFill>
                  <a:schemeClr val="tx2"/>
                </a:solidFill>
              </a:rPr>
              <a:t>Comment l’équipe peut-elle faire face à :</a:t>
            </a:r>
            <a:endParaRPr lang="fr-FR" u="sng" dirty="0">
              <a:solidFill>
                <a:schemeClr val="tx2"/>
              </a:solidFill>
            </a:endParaRPr>
          </a:p>
        </p:txBody>
      </p:sp>
      <p:sp>
        <p:nvSpPr>
          <p:cNvPr id="3" name="Espace réservé du contenu 2"/>
          <p:cNvSpPr>
            <a:spLocks noGrp="1"/>
          </p:cNvSpPr>
          <p:nvPr>
            <p:ph idx="1"/>
          </p:nvPr>
        </p:nvSpPr>
        <p:spPr>
          <a:xfrm>
            <a:off x="457200" y="2139555"/>
            <a:ext cx="8229600" cy="3986611"/>
          </a:xfrm>
        </p:spPr>
        <p:txBody>
          <a:bodyPr>
            <a:normAutofit fontScale="92500" lnSpcReduction="10000"/>
          </a:bodyPr>
          <a:lstStyle/>
          <a:p>
            <a:r>
              <a:rPr lang="fr-FR" dirty="0" smtClean="0">
                <a:solidFill>
                  <a:schemeClr val="tx1"/>
                </a:solidFill>
              </a:rPr>
              <a:t>des propos suicidaires</a:t>
            </a:r>
          </a:p>
          <a:p>
            <a:r>
              <a:rPr lang="fr-FR" dirty="0">
                <a:solidFill>
                  <a:schemeClr val="tx1"/>
                </a:solidFill>
              </a:rPr>
              <a:t>u</a:t>
            </a:r>
            <a:r>
              <a:rPr lang="fr-FR" dirty="0" smtClean="0">
                <a:solidFill>
                  <a:schemeClr val="tx1"/>
                </a:solidFill>
              </a:rPr>
              <a:t>n comportement addictif </a:t>
            </a:r>
          </a:p>
          <a:p>
            <a:r>
              <a:rPr lang="fr-FR" dirty="0" smtClean="0">
                <a:solidFill>
                  <a:schemeClr val="tx1"/>
                </a:solidFill>
              </a:rPr>
              <a:t>une situation possible de harcèlement</a:t>
            </a:r>
          </a:p>
          <a:p>
            <a:r>
              <a:rPr lang="fr-FR" dirty="0">
                <a:solidFill>
                  <a:schemeClr val="tx1"/>
                </a:solidFill>
              </a:rPr>
              <a:t>u</a:t>
            </a:r>
            <a:r>
              <a:rPr lang="fr-FR" dirty="0" smtClean="0">
                <a:solidFill>
                  <a:schemeClr val="tx1"/>
                </a:solidFill>
              </a:rPr>
              <a:t>n traumatisme après un accident ou une erreur </a:t>
            </a:r>
          </a:p>
          <a:p>
            <a:r>
              <a:rPr lang="fr-FR" dirty="0">
                <a:solidFill>
                  <a:schemeClr val="tx1"/>
                </a:solidFill>
              </a:rPr>
              <a:t>u</a:t>
            </a:r>
            <a:r>
              <a:rPr lang="fr-FR" dirty="0" smtClean="0">
                <a:solidFill>
                  <a:schemeClr val="tx1"/>
                </a:solidFill>
              </a:rPr>
              <a:t>ne situation de conflit interpersonnel</a:t>
            </a:r>
          </a:p>
          <a:p>
            <a:r>
              <a:rPr lang="fr-FR" dirty="0">
                <a:solidFill>
                  <a:schemeClr val="tx1"/>
                </a:solidFill>
              </a:rPr>
              <a:t>u</a:t>
            </a:r>
            <a:r>
              <a:rPr lang="fr-FR" dirty="0" smtClean="0">
                <a:solidFill>
                  <a:schemeClr val="tx1"/>
                </a:solidFill>
              </a:rPr>
              <a:t>n épuisement psychologique</a:t>
            </a:r>
          </a:p>
          <a:p>
            <a:pPr marL="0" indent="0">
              <a:buNone/>
            </a:pPr>
            <a:endParaRPr lang="fr-FR" dirty="0" smtClean="0">
              <a:solidFill>
                <a:schemeClr val="tx1"/>
              </a:solidFill>
            </a:endParaRPr>
          </a:p>
          <a:p>
            <a:r>
              <a:rPr lang="fr-FR" dirty="0" smtClean="0">
                <a:solidFill>
                  <a:schemeClr val="tx1"/>
                </a:solidFill>
              </a:rPr>
              <a:t>que peut-on attendre d’une visite en service de santé au travail ?</a:t>
            </a:r>
          </a:p>
          <a:p>
            <a:endParaRPr lang="fr-FR" dirty="0"/>
          </a:p>
        </p:txBody>
      </p:sp>
      <p:sp>
        <p:nvSpPr>
          <p:cNvPr id="4" name="Espace réservé du pied de page 3"/>
          <p:cNvSpPr>
            <a:spLocks noGrp="1"/>
          </p:cNvSpPr>
          <p:nvPr>
            <p:ph type="ftr" sz="quarter" idx="11"/>
          </p:nvPr>
        </p:nvSpPr>
        <p:spPr/>
        <p:txBody>
          <a:bodyPr/>
          <a:lstStyle/>
          <a:p>
            <a:r>
              <a:rPr lang="fr-FR" dirty="0" smtClean="0"/>
              <a:t>1er Colloque National  Soigner les vulnérabilités des professionnels de santé – Académie Nationale de Médecine – Jeudi 3 décembre 2015</a:t>
            </a:r>
            <a:endParaRPr lang="fr-FR" dirty="0"/>
          </a:p>
        </p:txBody>
      </p:sp>
      <p:sp>
        <p:nvSpPr>
          <p:cNvPr id="5" name="Espace réservé du numéro de diapositive 4"/>
          <p:cNvSpPr>
            <a:spLocks noGrp="1"/>
          </p:cNvSpPr>
          <p:nvPr>
            <p:ph type="sldNum" sz="quarter" idx="12"/>
          </p:nvPr>
        </p:nvSpPr>
        <p:spPr/>
        <p:txBody>
          <a:bodyPr/>
          <a:lstStyle/>
          <a:p>
            <a:fld id="{91DE38A6-BC19-A249-8091-FB07CD57C52B}" type="slidenum">
              <a:rPr lang="fr-FR" smtClean="0"/>
              <a:t>110</a:t>
            </a:fld>
            <a:endParaRPr lang="fr-FR" dirty="0"/>
          </a:p>
        </p:txBody>
      </p:sp>
      <p:sp>
        <p:nvSpPr>
          <p:cNvPr id="6" name="Titre 1"/>
          <p:cNvSpPr txBox="1">
            <a:spLocks/>
          </p:cNvSpPr>
          <p:nvPr/>
        </p:nvSpPr>
        <p:spPr>
          <a:xfrm>
            <a:off x="259899" y="297622"/>
            <a:ext cx="7042975" cy="673533"/>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Réalités des souffrances vécues et/ou rapportées par des professionnels de santé</a:t>
            </a:r>
            <a:endParaRPr lang="fr-FR" dirty="0"/>
          </a:p>
        </p:txBody>
      </p:sp>
    </p:spTree>
    <p:extLst>
      <p:ext uri="{BB962C8B-B14F-4D97-AF65-F5344CB8AC3E}">
        <p14:creationId xmlns:p14="http://schemas.microsoft.com/office/powerpoint/2010/main" val="2210770851"/>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p:cNvSpPr>
            <a:spLocks noGrp="1"/>
          </p:cNvSpPr>
          <p:nvPr>
            <p:ph idx="1"/>
          </p:nvPr>
        </p:nvSpPr>
        <p:spPr>
          <a:xfrm>
            <a:off x="457200" y="1337732"/>
            <a:ext cx="8229600" cy="4690532"/>
          </a:xfrm>
        </p:spPr>
        <p:txBody>
          <a:bodyPr>
            <a:noAutofit/>
          </a:bodyPr>
          <a:lstStyle/>
          <a:p>
            <a:pPr marL="0" indent="0">
              <a:spcAft>
                <a:spcPts val="600"/>
              </a:spcAft>
              <a:buNone/>
            </a:pPr>
            <a:r>
              <a:rPr lang="fr-FR" b="1" dirty="0">
                <a:solidFill>
                  <a:srgbClr val="000000"/>
                </a:solidFill>
              </a:rPr>
              <a:t>Répondre aux souffrances : </a:t>
            </a:r>
            <a:r>
              <a:rPr lang="fr-FR" b="1" dirty="0" smtClean="0">
                <a:solidFill>
                  <a:srgbClr val="000000"/>
                </a:solidFill>
              </a:rPr>
              <a:t>SMART</a:t>
            </a:r>
          </a:p>
          <a:p>
            <a:r>
              <a:rPr lang="fr-FR" dirty="0"/>
              <a:t>Numéro Vert - </a:t>
            </a:r>
            <a:r>
              <a:rPr lang="fr-FR" dirty="0" err="1"/>
              <a:t>eChat</a:t>
            </a:r>
            <a:r>
              <a:rPr lang="fr-FR" dirty="0"/>
              <a:t> H24/J7</a:t>
            </a:r>
          </a:p>
          <a:p>
            <a:r>
              <a:rPr lang="fr-FR" dirty="0"/>
              <a:t>Réseau d’addictologie</a:t>
            </a:r>
          </a:p>
          <a:p>
            <a:r>
              <a:rPr lang="fr-FR" dirty="0"/>
              <a:t>Base bibliographique / documentaire</a:t>
            </a:r>
          </a:p>
          <a:p>
            <a:r>
              <a:rPr lang="fr-FR" dirty="0"/>
              <a:t>Fiches pratiques thématiques</a:t>
            </a:r>
          </a:p>
          <a:p>
            <a:r>
              <a:rPr lang="fr-FR" dirty="0"/>
              <a:t>Promotion du service de santé au travail</a:t>
            </a:r>
          </a:p>
          <a:p>
            <a:r>
              <a:rPr lang="fr-FR" dirty="0"/>
              <a:t>Livret d’information aux internes</a:t>
            </a:r>
          </a:p>
          <a:p>
            <a:r>
              <a:rPr lang="fr-FR" dirty="0" err="1"/>
              <a:t>Auto-tests</a:t>
            </a:r>
            <a:r>
              <a:rPr lang="fr-FR" dirty="0"/>
              <a:t> à réaliser individuellement ou en </a:t>
            </a:r>
            <a:r>
              <a:rPr lang="fr-FR" b="1" u="sng" dirty="0"/>
              <a:t>équipe</a:t>
            </a:r>
          </a:p>
          <a:p>
            <a:endParaRPr lang="fr-FR" dirty="0"/>
          </a:p>
          <a:p>
            <a:endParaRPr lang="fr-FR" dirty="0" smtClean="0"/>
          </a:p>
          <a:p>
            <a:endParaRPr lang="fr-FR" dirty="0"/>
          </a:p>
        </p:txBody>
      </p:sp>
      <p:sp>
        <p:nvSpPr>
          <p:cNvPr id="5"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8" name="Espace réservé du numéro de diapositive 7"/>
          <p:cNvSpPr>
            <a:spLocks noGrp="1"/>
          </p:cNvSpPr>
          <p:nvPr>
            <p:ph type="sldNum" sz="quarter" idx="12"/>
          </p:nvPr>
        </p:nvSpPr>
        <p:spPr/>
        <p:txBody>
          <a:bodyPr/>
          <a:lstStyle/>
          <a:p>
            <a:fld id="{91DE38A6-BC19-A249-8091-FB07CD57C52B}" type="slidenum">
              <a:rPr lang="fr-FR" smtClean="0"/>
              <a:t>111</a:t>
            </a:fld>
            <a:endParaRPr lang="fr-FR" dirty="0"/>
          </a:p>
        </p:txBody>
      </p:sp>
      <p:grpSp>
        <p:nvGrpSpPr>
          <p:cNvPr id="6" name="Groupe 5"/>
          <p:cNvGrpSpPr/>
          <p:nvPr/>
        </p:nvGrpSpPr>
        <p:grpSpPr>
          <a:xfrm>
            <a:off x="7277368" y="-2271"/>
            <a:ext cx="1884218" cy="1820805"/>
            <a:chOff x="7277367" y="-2271"/>
            <a:chExt cx="1884218" cy="1820805"/>
          </a:xfrm>
        </p:grpSpPr>
        <p:pic>
          <p:nvPicPr>
            <p:cNvPr id="9" name="Espace réservé du contenu 8" descr="LOGO CFAR 20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7367" y="365125"/>
              <a:ext cx="1866633" cy="1453409"/>
            </a:xfrm>
            <a:prstGeom prst="rect">
              <a:avLst/>
            </a:prstGeom>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7367" y="-2271"/>
              <a:ext cx="1884218" cy="367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e 10"/>
          <p:cNvGrpSpPr/>
          <p:nvPr/>
        </p:nvGrpSpPr>
        <p:grpSpPr>
          <a:xfrm>
            <a:off x="7150474" y="-2271"/>
            <a:ext cx="2011112" cy="1967548"/>
            <a:chOff x="7150473" y="-2271"/>
            <a:chExt cx="2011112" cy="1967548"/>
          </a:xfrm>
        </p:grpSpPr>
        <p:sp>
          <p:nvSpPr>
            <p:cNvPr id="12" name="Rectangle 11"/>
            <p:cNvSpPr/>
            <p:nvPr/>
          </p:nvSpPr>
          <p:spPr>
            <a:xfrm>
              <a:off x="7150473" y="0"/>
              <a:ext cx="1993527" cy="196527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3" name="Groupe 12"/>
            <p:cNvGrpSpPr/>
            <p:nvPr/>
          </p:nvGrpSpPr>
          <p:grpSpPr>
            <a:xfrm>
              <a:off x="7277367" y="-2271"/>
              <a:ext cx="1884218" cy="1820805"/>
              <a:chOff x="7277367" y="-2271"/>
              <a:chExt cx="1884218" cy="1820805"/>
            </a:xfrm>
          </p:grpSpPr>
          <p:pic>
            <p:nvPicPr>
              <p:cNvPr id="14" name="Espace réservé du contenu 8" descr="LOGO CFAR 20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7367" y="365125"/>
                <a:ext cx="1866633" cy="1453409"/>
              </a:xfrm>
              <a:prstGeom prst="rect">
                <a:avLst/>
              </a:prstGeom>
            </p:spPr>
          </p:pic>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7367" y="-2271"/>
                <a:ext cx="1884218" cy="367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16" name="Titre 1"/>
          <p:cNvSpPr txBox="1">
            <a:spLocks/>
          </p:cNvSpPr>
          <p:nvPr/>
        </p:nvSpPr>
        <p:spPr>
          <a:xfrm>
            <a:off x="259899" y="297622"/>
            <a:ext cx="7042975" cy="673533"/>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Réalités des souffrances vécues et/ou rapportées par des professionnels de santé</a:t>
            </a:r>
            <a:endParaRPr lang="fr-FR" dirty="0"/>
          </a:p>
        </p:txBody>
      </p:sp>
    </p:spTree>
    <p:extLst>
      <p:ext uri="{BB962C8B-B14F-4D97-AF65-F5344CB8AC3E}">
        <p14:creationId xmlns:p14="http://schemas.microsoft.com/office/powerpoint/2010/main" val="2646241050"/>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1er Colloque National  Soigner les vulnérabilités des professionnels de santé – Académie Nationale de Médecine – Jeudi 3 décembre 2015</a:t>
            </a:r>
            <a:endParaRPr lang="fr-FR" dirty="0"/>
          </a:p>
        </p:txBody>
      </p:sp>
      <p:sp>
        <p:nvSpPr>
          <p:cNvPr id="5" name="Espace réservé du numéro de diapositive 4"/>
          <p:cNvSpPr>
            <a:spLocks noGrp="1"/>
          </p:cNvSpPr>
          <p:nvPr>
            <p:ph type="sldNum" sz="quarter" idx="12"/>
          </p:nvPr>
        </p:nvSpPr>
        <p:spPr/>
        <p:txBody>
          <a:bodyPr/>
          <a:lstStyle/>
          <a:p>
            <a:fld id="{91DE38A6-BC19-A249-8091-FB07CD57C52B}" type="slidenum">
              <a:rPr lang="fr-FR" smtClean="0"/>
              <a:t>112</a:t>
            </a:fld>
            <a:endParaRPr lang="fr-FR"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0329" y="2"/>
            <a:ext cx="8626526" cy="6347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679" y="0"/>
            <a:ext cx="1692322" cy="359487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93264579"/>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
        <p:nvSpPr>
          <p:cNvPr id="4" name="Espace réservé du pied de page 3"/>
          <p:cNvSpPr>
            <a:spLocks noGrp="1"/>
          </p:cNvSpPr>
          <p:nvPr>
            <p:ph type="ftr" sz="quarter" idx="11"/>
          </p:nvPr>
        </p:nvSpPr>
        <p:spPr/>
        <p:txBody>
          <a:bodyPr/>
          <a:lstStyle/>
          <a:p>
            <a:r>
              <a:rPr lang="fr-FR" smtClean="0"/>
              <a:t>1er Colloque National  Soigner les vulnérabilités des professionnels de santé – Académie Nationale de Médecine – Jeudi 3 décembre 2015</a:t>
            </a:r>
            <a:endParaRPr lang="fr-FR" dirty="0"/>
          </a:p>
        </p:txBody>
      </p:sp>
      <p:sp>
        <p:nvSpPr>
          <p:cNvPr id="5" name="Espace réservé du numéro de diapositive 4"/>
          <p:cNvSpPr>
            <a:spLocks noGrp="1"/>
          </p:cNvSpPr>
          <p:nvPr>
            <p:ph type="sldNum" sz="quarter" idx="12"/>
          </p:nvPr>
        </p:nvSpPr>
        <p:spPr/>
        <p:txBody>
          <a:bodyPr/>
          <a:lstStyle/>
          <a:p>
            <a:fld id="{91DE38A6-BC19-A249-8091-FB07CD57C52B}" type="slidenum">
              <a:rPr lang="fr-FR" smtClean="0"/>
              <a:t>113</a:t>
            </a:fld>
            <a:endParaRPr lang="fr-FR" dirty="0"/>
          </a:p>
        </p:txBody>
      </p:sp>
      <p:pic>
        <p:nvPicPr>
          <p:cNvPr id="6" name="Image 5" descr="tableau .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839" y="0"/>
            <a:ext cx="8870324" cy="6858000"/>
          </a:xfrm>
          <a:prstGeom prst="rect">
            <a:avLst/>
          </a:prstGeom>
        </p:spPr>
      </p:pic>
      <p:sp>
        <p:nvSpPr>
          <p:cNvPr id="8" name="ZoneTexte 7"/>
          <p:cNvSpPr txBox="1"/>
          <p:nvPr/>
        </p:nvSpPr>
        <p:spPr>
          <a:xfrm rot="2035075">
            <a:off x="7706796" y="462221"/>
            <a:ext cx="985704" cy="369332"/>
          </a:xfrm>
          <a:prstGeom prst="rect">
            <a:avLst/>
          </a:prstGeom>
          <a:solidFill>
            <a:srgbClr val="FF0000"/>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smtClean="0">
                <a:solidFill>
                  <a:schemeClr val="bg1"/>
                </a:solidFill>
              </a:rPr>
              <a:t>Exemple </a:t>
            </a:r>
            <a:endParaRPr lang="fr-FR" dirty="0">
              <a:solidFill>
                <a:schemeClr val="bg1"/>
              </a:solidFill>
            </a:endParaRPr>
          </a:p>
        </p:txBody>
      </p:sp>
      <p:sp>
        <p:nvSpPr>
          <p:cNvPr id="9" name="ZoneTexte 8"/>
          <p:cNvSpPr txBox="1"/>
          <p:nvPr/>
        </p:nvSpPr>
        <p:spPr>
          <a:xfrm>
            <a:off x="2072964" y="195238"/>
            <a:ext cx="2333767" cy="369332"/>
          </a:xfrm>
          <a:prstGeom prst="rect">
            <a:avLst/>
          </a:prstGeom>
          <a:noFill/>
          <a:ln>
            <a:solidFill>
              <a:srgbClr val="FF0000"/>
            </a:solidFill>
          </a:ln>
        </p:spPr>
        <p:txBody>
          <a:bodyPr wrap="square" rtlCol="0">
            <a:spAutoFit/>
          </a:bodyPr>
          <a:lstStyle/>
          <a:p>
            <a:pPr algn="ctr"/>
            <a:r>
              <a:rPr lang="fr-FR" b="1" dirty="0" smtClean="0">
                <a:solidFill>
                  <a:srgbClr val="FF0000"/>
                </a:solidFill>
              </a:rPr>
              <a:t>Résultats anonymes</a:t>
            </a:r>
            <a:endParaRPr lang="fr-FR" b="1" dirty="0">
              <a:solidFill>
                <a:srgbClr val="FF0000"/>
              </a:solidFill>
            </a:endParaRPr>
          </a:p>
        </p:txBody>
      </p:sp>
    </p:spTree>
    <p:extLst>
      <p:ext uri="{BB962C8B-B14F-4D97-AF65-F5344CB8AC3E}">
        <p14:creationId xmlns:p14="http://schemas.microsoft.com/office/powerpoint/2010/main" val="1241850264"/>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275" y="331713"/>
            <a:ext cx="7042975" cy="673533"/>
          </a:xfrm>
        </p:spPr>
        <p:txBody>
          <a:bodyPr/>
          <a:lstStyle/>
          <a:p>
            <a:r>
              <a:rPr lang="fr-FR" dirty="0" smtClean="0"/>
              <a:t>DPC en équipe</a:t>
            </a:r>
            <a:endParaRPr lang="fr-FR" dirty="0"/>
          </a:p>
        </p:txBody>
      </p:sp>
      <p:graphicFrame>
        <p:nvGraphicFramePr>
          <p:cNvPr id="6" name="Diagramme 5"/>
          <p:cNvGraphicFramePr/>
          <p:nvPr>
            <p:extLst>
              <p:ext uri="{D42A27DB-BD31-4B8C-83A1-F6EECF244321}">
                <p14:modId xmlns:p14="http://schemas.microsoft.com/office/powerpoint/2010/main" val="3499436713"/>
              </p:ext>
            </p:extLst>
          </p:nvPr>
        </p:nvGraphicFramePr>
        <p:xfrm>
          <a:off x="885784" y="1096351"/>
          <a:ext cx="7008440" cy="5128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p:cNvSpPr/>
          <p:nvPr/>
        </p:nvSpPr>
        <p:spPr>
          <a:xfrm>
            <a:off x="7456584" y="3086596"/>
            <a:ext cx="1195469" cy="646331"/>
          </a:xfrm>
          <a:prstGeom prst="rect">
            <a:avLst/>
          </a:prstGeom>
        </p:spPr>
        <p:txBody>
          <a:bodyPr wrap="square">
            <a:spAutoFit/>
          </a:bodyPr>
          <a:lstStyle/>
          <a:p>
            <a:pPr algn="ctr"/>
            <a:r>
              <a:rPr lang="fr-FR" dirty="0" smtClean="0">
                <a:ea typeface="ＭＳ Ｐゴシック"/>
                <a:cs typeface="ＭＳ Ｐゴシック"/>
              </a:rPr>
              <a:t>Réunion </a:t>
            </a:r>
            <a:r>
              <a:rPr lang="fr-FR" dirty="0">
                <a:ea typeface="ＭＳ Ｐゴシック"/>
                <a:cs typeface="ＭＳ Ｐゴシック"/>
              </a:rPr>
              <a:t>d’équipe</a:t>
            </a:r>
          </a:p>
        </p:txBody>
      </p:sp>
      <p:sp>
        <p:nvSpPr>
          <p:cNvPr id="8" name="Rectangle 7"/>
          <p:cNvSpPr/>
          <p:nvPr/>
        </p:nvSpPr>
        <p:spPr>
          <a:xfrm>
            <a:off x="4003073" y="6224695"/>
            <a:ext cx="3485524" cy="369332"/>
          </a:xfrm>
          <a:prstGeom prst="rect">
            <a:avLst/>
          </a:prstGeom>
        </p:spPr>
        <p:txBody>
          <a:bodyPr wrap="none">
            <a:spAutoFit/>
          </a:bodyPr>
          <a:lstStyle/>
          <a:p>
            <a:r>
              <a:rPr lang="fr-FR" b="1" dirty="0">
                <a:solidFill>
                  <a:srgbClr val="C00000"/>
                </a:solidFill>
                <a:ea typeface="ＭＳ Ｐゴシック"/>
                <a:cs typeface="ＭＳ Ｐゴシック"/>
              </a:rPr>
              <a:t>Organisationnelles et </a:t>
            </a:r>
            <a:r>
              <a:rPr lang="fr-FR" b="1" dirty="0" smtClean="0">
                <a:solidFill>
                  <a:srgbClr val="C00000"/>
                </a:solidFill>
                <a:ea typeface="ＭＳ Ｐゴシック"/>
                <a:cs typeface="ＭＳ Ｐゴシック"/>
              </a:rPr>
              <a:t>Systémiques</a:t>
            </a:r>
            <a:endParaRPr lang="fr-FR" b="1" dirty="0">
              <a:solidFill>
                <a:srgbClr val="C00000"/>
              </a:solidFill>
              <a:ea typeface="ＭＳ Ｐゴシック"/>
              <a:cs typeface="ＭＳ Ｐゴシック"/>
            </a:endParaRPr>
          </a:p>
        </p:txBody>
      </p:sp>
      <p:sp>
        <p:nvSpPr>
          <p:cNvPr id="9" name="Rectangle 8"/>
          <p:cNvSpPr/>
          <p:nvPr/>
        </p:nvSpPr>
        <p:spPr>
          <a:xfrm>
            <a:off x="1005584" y="1548232"/>
            <a:ext cx="1719393" cy="646331"/>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dirty="0">
                <a:solidFill>
                  <a:srgbClr val="000000"/>
                </a:solidFill>
                <a:ea typeface="ＭＳ Ｐゴシック"/>
                <a:cs typeface="ＭＳ Ｐゴシック"/>
              </a:rPr>
              <a:t>Réévaluation à distance</a:t>
            </a:r>
          </a:p>
        </p:txBody>
      </p:sp>
      <p:sp>
        <p:nvSpPr>
          <p:cNvPr id="10" name="Rectangle 9"/>
          <p:cNvSpPr/>
          <p:nvPr/>
        </p:nvSpPr>
        <p:spPr>
          <a:xfrm>
            <a:off x="239400" y="4374204"/>
            <a:ext cx="1818761" cy="923330"/>
          </a:xfrm>
          <a:prstGeom prst="rect">
            <a:avLst/>
          </a:prstGeom>
        </p:spPr>
        <p:txBody>
          <a:bodyPr wrap="square">
            <a:spAutoFit/>
          </a:bodyPr>
          <a:lstStyle/>
          <a:p>
            <a:pPr algn="ctr"/>
            <a:r>
              <a:rPr lang="fr-FR" dirty="0">
                <a:ea typeface="ＭＳ Ｐゴシック"/>
                <a:cs typeface="ＭＳ Ｐゴシック"/>
              </a:rPr>
              <a:t>Réunion </a:t>
            </a:r>
            <a:r>
              <a:rPr lang="fr-FR" dirty="0" smtClean="0">
                <a:ea typeface="ＭＳ Ｐゴシック"/>
                <a:cs typeface="ＭＳ Ｐゴシック"/>
              </a:rPr>
              <a:t>d’équipe</a:t>
            </a:r>
            <a:br>
              <a:rPr lang="fr-FR" dirty="0" smtClean="0">
                <a:ea typeface="ＭＳ Ｐゴシック"/>
                <a:cs typeface="ＭＳ Ｐゴシック"/>
              </a:rPr>
            </a:br>
            <a:r>
              <a:rPr lang="fr-FR" dirty="0" smtClean="0">
                <a:ea typeface="ＭＳ Ｐゴシック"/>
                <a:cs typeface="ＭＳ Ｐゴシック"/>
              </a:rPr>
              <a:t>Organisation </a:t>
            </a:r>
            <a:r>
              <a:rPr lang="fr-FR" dirty="0">
                <a:ea typeface="ＭＳ Ｐゴシック"/>
                <a:cs typeface="ＭＳ Ｐゴシック"/>
              </a:rPr>
              <a:t>du </a:t>
            </a:r>
            <a:r>
              <a:rPr lang="fr-FR" dirty="0" smtClean="0">
                <a:ea typeface="ＭＳ Ｐゴシック"/>
                <a:cs typeface="ＭＳ Ｐゴシック"/>
              </a:rPr>
              <a:t>travail</a:t>
            </a:r>
            <a:endParaRPr lang="fr-FR" dirty="0">
              <a:ea typeface="ＭＳ Ｐゴシック"/>
              <a:cs typeface="ＭＳ Ｐゴシック"/>
            </a:endParaRPr>
          </a:p>
        </p:txBody>
      </p:sp>
      <p:sp>
        <p:nvSpPr>
          <p:cNvPr id="12" name="Rectangle 11"/>
          <p:cNvSpPr/>
          <p:nvPr/>
        </p:nvSpPr>
        <p:spPr>
          <a:xfrm>
            <a:off x="5433020" y="1271883"/>
            <a:ext cx="1353199" cy="646331"/>
          </a:xfrm>
          <a:prstGeom prst="rect">
            <a:avLst/>
          </a:prstGeom>
        </p:spPr>
        <p:txBody>
          <a:bodyPr wrap="square">
            <a:spAutoFit/>
          </a:bodyPr>
          <a:lstStyle/>
          <a:p>
            <a:pPr algn="ctr"/>
            <a:r>
              <a:rPr lang="fr-FR" dirty="0" smtClean="0">
                <a:ea typeface="ＭＳ Ｐゴシック"/>
                <a:cs typeface="ＭＳ Ｐゴシック"/>
              </a:rPr>
              <a:t>Référent de </a:t>
            </a:r>
            <a:r>
              <a:rPr lang="fr-FR" dirty="0">
                <a:ea typeface="ＭＳ Ｐゴシック"/>
                <a:cs typeface="ＭＳ Ｐゴシック"/>
              </a:rPr>
              <a:t>l</a:t>
            </a:r>
            <a:r>
              <a:rPr lang="fr-FR" dirty="0" smtClean="0">
                <a:ea typeface="ＭＳ Ｐゴシック"/>
                <a:cs typeface="ＭＳ Ｐゴシック"/>
              </a:rPr>
              <a:t>’équipe</a:t>
            </a:r>
            <a:endParaRPr lang="fr-FR" dirty="0">
              <a:ea typeface="ＭＳ Ｐゴシック"/>
              <a:cs typeface="ＭＳ Ｐゴシック"/>
            </a:endParaRPr>
          </a:p>
        </p:txBody>
      </p:sp>
      <p:sp>
        <p:nvSpPr>
          <p:cNvPr id="13" name="Rectangle 12"/>
          <p:cNvSpPr/>
          <p:nvPr/>
        </p:nvSpPr>
        <p:spPr>
          <a:xfrm>
            <a:off x="6786219" y="4152988"/>
            <a:ext cx="2151185" cy="178510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fr-FR" b="1" dirty="0">
                <a:solidFill>
                  <a:srgbClr val="000000"/>
                </a:solidFill>
                <a:ea typeface="ＭＳ Ｐゴシック"/>
                <a:cs typeface="ＭＳ Ｐゴシック"/>
              </a:rPr>
              <a:t>Ressources externes </a:t>
            </a:r>
            <a:r>
              <a:rPr lang="fr-FR" dirty="0">
                <a:solidFill>
                  <a:srgbClr val="000000"/>
                </a:solidFill>
                <a:ea typeface="ＭＳ Ｐゴシック"/>
                <a:cs typeface="ＭＳ Ｐゴシック"/>
              </a:rPr>
              <a:t/>
            </a:r>
            <a:br>
              <a:rPr lang="fr-FR" dirty="0">
                <a:solidFill>
                  <a:srgbClr val="000000"/>
                </a:solidFill>
                <a:ea typeface="ＭＳ Ｐゴシック"/>
                <a:cs typeface="ＭＳ Ｐゴシック"/>
              </a:rPr>
            </a:br>
            <a:r>
              <a:rPr lang="fr-FR" sz="1400" dirty="0" smtClean="0">
                <a:solidFill>
                  <a:srgbClr val="000000"/>
                </a:solidFill>
                <a:ea typeface="ＭＳ Ｐゴシック"/>
                <a:cs typeface="ＭＳ Ｐゴシック"/>
              </a:rPr>
              <a:t>- ergonome</a:t>
            </a:r>
            <a:endParaRPr lang="fr-FR" sz="1400" dirty="0">
              <a:solidFill>
                <a:srgbClr val="000000"/>
              </a:solidFill>
              <a:ea typeface="ＭＳ Ｐゴシック"/>
              <a:cs typeface="ＭＳ Ｐゴシック"/>
            </a:endParaRPr>
          </a:p>
          <a:p>
            <a:r>
              <a:rPr lang="fr-FR" sz="1400" dirty="0">
                <a:solidFill>
                  <a:srgbClr val="000000"/>
                </a:solidFill>
                <a:ea typeface="ＭＳ Ｐゴシック"/>
                <a:cs typeface="ＭＳ Ｐゴシック"/>
              </a:rPr>
              <a:t>- médecin du </a:t>
            </a:r>
            <a:r>
              <a:rPr lang="fr-FR" sz="1400" dirty="0" smtClean="0">
                <a:solidFill>
                  <a:srgbClr val="000000"/>
                </a:solidFill>
                <a:ea typeface="ＭＳ Ｐゴシック"/>
                <a:cs typeface="ＭＳ Ｐゴシック"/>
              </a:rPr>
              <a:t>travail</a:t>
            </a:r>
            <a:endParaRPr lang="fr-FR" sz="1400" dirty="0">
              <a:solidFill>
                <a:srgbClr val="000000"/>
              </a:solidFill>
              <a:ea typeface="ＭＳ Ｐゴシック"/>
              <a:cs typeface="ＭＳ Ｐゴシック"/>
            </a:endParaRPr>
          </a:p>
          <a:p>
            <a:r>
              <a:rPr lang="fr-FR" sz="1400" dirty="0">
                <a:solidFill>
                  <a:srgbClr val="000000"/>
                </a:solidFill>
                <a:ea typeface="ＭＳ Ｐゴシック"/>
                <a:cs typeface="ＭＳ Ｐゴシック"/>
              </a:rPr>
              <a:t>- </a:t>
            </a:r>
            <a:r>
              <a:rPr lang="fr-FR" sz="1400" dirty="0" err="1" smtClean="0">
                <a:solidFill>
                  <a:srgbClr val="000000"/>
                </a:solidFill>
                <a:ea typeface="ＭＳ Ｐゴシック"/>
                <a:cs typeface="ＭＳ Ｐゴシック"/>
              </a:rPr>
              <a:t>addictologue</a:t>
            </a:r>
            <a:endParaRPr lang="fr-FR" sz="1400" dirty="0">
              <a:solidFill>
                <a:srgbClr val="000000"/>
              </a:solidFill>
              <a:ea typeface="ＭＳ Ｐゴシック"/>
              <a:cs typeface="ＭＳ Ｐゴシック"/>
            </a:endParaRPr>
          </a:p>
          <a:p>
            <a:r>
              <a:rPr lang="fr-FR" sz="1400" dirty="0">
                <a:solidFill>
                  <a:srgbClr val="000000"/>
                </a:solidFill>
                <a:ea typeface="ＭＳ Ｐゴシック"/>
                <a:cs typeface="ＭＳ Ｐゴシック"/>
              </a:rPr>
              <a:t>- psychologue du travail</a:t>
            </a:r>
          </a:p>
          <a:p>
            <a:r>
              <a:rPr lang="fr-FR" sz="1400" dirty="0">
                <a:solidFill>
                  <a:srgbClr val="000000"/>
                </a:solidFill>
                <a:ea typeface="ＭＳ Ｐゴシック"/>
                <a:cs typeface="ＭＳ Ｐゴシック"/>
              </a:rPr>
              <a:t>- s</a:t>
            </a:r>
            <a:r>
              <a:rPr lang="fr-FR" sz="1400" dirty="0" smtClean="0">
                <a:solidFill>
                  <a:srgbClr val="000000"/>
                </a:solidFill>
                <a:ea typeface="ＭＳ Ｐゴシック"/>
                <a:cs typeface="ＭＳ Ｐゴシック"/>
              </a:rPr>
              <a:t>yndicats</a:t>
            </a:r>
            <a:br>
              <a:rPr lang="fr-FR" sz="1400" dirty="0" smtClean="0">
                <a:solidFill>
                  <a:srgbClr val="000000"/>
                </a:solidFill>
                <a:ea typeface="ＭＳ Ｐゴシック"/>
                <a:cs typeface="ＭＳ Ｐゴシック"/>
              </a:rPr>
            </a:br>
            <a:r>
              <a:rPr lang="fr-FR" b="1" dirty="0" smtClean="0">
                <a:solidFill>
                  <a:srgbClr val="000000"/>
                </a:solidFill>
                <a:ea typeface="ＭＳ Ｐゴシック"/>
                <a:cs typeface="ＭＳ Ｐゴシック"/>
              </a:rPr>
              <a:t>Base documentaire</a:t>
            </a:r>
            <a:endParaRPr lang="fr-FR" b="1" dirty="0">
              <a:solidFill>
                <a:srgbClr val="000000"/>
              </a:solidFill>
              <a:ea typeface="ＭＳ Ｐゴシック"/>
              <a:cs typeface="ＭＳ Ｐゴシック"/>
            </a:endParaRPr>
          </a:p>
        </p:txBody>
      </p:sp>
      <p:sp>
        <p:nvSpPr>
          <p:cNvPr id="3" name="Ellipse 2"/>
          <p:cNvSpPr/>
          <p:nvPr/>
        </p:nvSpPr>
        <p:spPr>
          <a:xfrm>
            <a:off x="3344912" y="2930486"/>
            <a:ext cx="2088107" cy="1471012"/>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fr-FR" sz="1600" b="1" dirty="0" smtClean="0"/>
              <a:t>Outil de discussion avec administration</a:t>
            </a:r>
            <a:endParaRPr lang="fr-FR" sz="1600" b="1" dirty="0"/>
          </a:p>
        </p:txBody>
      </p:sp>
      <p:sp>
        <p:nvSpPr>
          <p:cNvPr id="14" name="Espace réservé du pied de page 4"/>
          <p:cNvSpPr>
            <a:spLocks noGrp="1"/>
          </p:cNvSpPr>
          <p:nvPr>
            <p:ph type="ftr" sz="quarter" idx="11"/>
          </p:nvPr>
        </p:nvSpPr>
        <p:spPr>
          <a:xfrm>
            <a:off x="91829" y="6517869"/>
            <a:ext cx="8917356"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15" name="Espace réservé du numéro de diapositive 3"/>
          <p:cNvSpPr txBox="1">
            <a:spLocks/>
          </p:cNvSpPr>
          <p:nvPr/>
        </p:nvSpPr>
        <p:spPr>
          <a:xfrm>
            <a:off x="8497278" y="2"/>
            <a:ext cx="646723"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marL="0" algn="l" defTabSz="457200" rtl="0" eaLnBrk="0" latinLnBrk="0" hangingPunct="0">
              <a:defRPr sz="1800" kern="1200">
                <a:solidFill>
                  <a:schemeClr val="tx1"/>
                </a:solidFill>
                <a:latin typeface="Arial" charset="0"/>
                <a:ea typeface="ＭＳ Ｐゴシック" charset="0"/>
                <a:cs typeface="+mn-cs"/>
              </a:defRPr>
            </a:lvl1pPr>
            <a:lvl2pPr marL="742950" indent="-285750" algn="l" defTabSz="457200" rtl="0" eaLnBrk="0" latinLnBrk="0" hangingPunct="0">
              <a:defRPr sz="1800" kern="1200">
                <a:solidFill>
                  <a:schemeClr val="tx1"/>
                </a:solidFill>
                <a:latin typeface="Arial" charset="0"/>
                <a:ea typeface="ＭＳ Ｐゴシック" charset="0"/>
                <a:cs typeface="+mn-cs"/>
              </a:defRPr>
            </a:lvl2pPr>
            <a:lvl3pPr marL="1143000" indent="-228600" algn="l" defTabSz="457200" rtl="0" eaLnBrk="0" latinLnBrk="0" hangingPunct="0">
              <a:defRPr sz="1800" kern="1200">
                <a:solidFill>
                  <a:schemeClr val="tx1"/>
                </a:solidFill>
                <a:latin typeface="Arial" charset="0"/>
                <a:ea typeface="ＭＳ Ｐゴシック" charset="0"/>
                <a:cs typeface="+mn-cs"/>
              </a:defRPr>
            </a:lvl3pPr>
            <a:lvl4pPr marL="1600200" indent="-228600" algn="l" defTabSz="457200" rtl="0" eaLnBrk="0" latinLnBrk="0" hangingPunct="0">
              <a:defRPr sz="1800" kern="1200">
                <a:solidFill>
                  <a:schemeClr val="tx1"/>
                </a:solidFill>
                <a:latin typeface="Arial" charset="0"/>
                <a:ea typeface="ＭＳ Ｐゴシック" charset="0"/>
                <a:cs typeface="+mn-cs"/>
              </a:defRPr>
            </a:lvl4pPr>
            <a:lvl5pPr marL="2057400" indent="-228600" algn="l" defTabSz="457200" rtl="0" eaLnBrk="0" latinLnBrk="0" hangingPunct="0">
              <a:defRPr sz="18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1800" kern="1200">
                <a:solidFill>
                  <a:schemeClr val="tx1"/>
                </a:solidFill>
                <a:latin typeface="Arial" charset="0"/>
                <a:ea typeface="ＭＳ Ｐゴシック" charset="0"/>
                <a:cs typeface="+mn-cs"/>
              </a:defRPr>
            </a:lvl9pPr>
          </a:lstStyle>
          <a:p>
            <a:pPr eaLnBrk="1" hangingPunct="1"/>
            <a:fld id="{4F45B831-97CE-534E-B3AB-6115BA44942E}" type="slidenum">
              <a:rPr lang="fr-FR" sz="1400" smtClean="0">
                <a:latin typeface="Tahoma" charset="0"/>
              </a:rPr>
              <a:pPr eaLnBrk="1" hangingPunct="1"/>
              <a:t>114</a:t>
            </a:fld>
            <a:endParaRPr lang="fr-FR" sz="1400" dirty="0">
              <a:latin typeface="Tahoma" charset="0"/>
            </a:endParaRPr>
          </a:p>
        </p:txBody>
      </p:sp>
    </p:spTree>
    <p:extLst>
      <p:ext uri="{BB962C8B-B14F-4D97-AF65-F5344CB8AC3E}">
        <p14:creationId xmlns:p14="http://schemas.microsoft.com/office/powerpoint/2010/main" val="39066249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dirty="0" smtClean="0"/>
              <a:t>Répondre aux souffrances : SMART</a:t>
            </a:r>
            <a:endParaRPr lang="fr-FR" sz="2400" dirty="0"/>
          </a:p>
        </p:txBody>
      </p:sp>
      <p:sp>
        <p:nvSpPr>
          <p:cNvPr id="7" name="Espace réservé du contenu 6"/>
          <p:cNvSpPr>
            <a:spLocks noGrp="1"/>
          </p:cNvSpPr>
          <p:nvPr>
            <p:ph idx="1"/>
          </p:nvPr>
        </p:nvSpPr>
        <p:spPr/>
        <p:txBody>
          <a:bodyPr>
            <a:normAutofit lnSpcReduction="10000"/>
          </a:bodyPr>
          <a:lstStyle/>
          <a:p>
            <a:r>
              <a:rPr lang="fr-FR" sz="3200" dirty="0" smtClean="0"/>
              <a:t>Numéro Vert - </a:t>
            </a:r>
            <a:r>
              <a:rPr lang="fr-FR" sz="3200" dirty="0" err="1" smtClean="0"/>
              <a:t>eChat</a:t>
            </a:r>
            <a:r>
              <a:rPr lang="fr-FR" sz="3200" dirty="0" smtClean="0"/>
              <a:t> H24/J7</a:t>
            </a:r>
          </a:p>
          <a:p>
            <a:r>
              <a:rPr lang="fr-FR" sz="3200" dirty="0"/>
              <a:t>Réseau </a:t>
            </a:r>
            <a:r>
              <a:rPr lang="fr-FR" sz="3200" dirty="0" smtClean="0"/>
              <a:t>d’addictologie</a:t>
            </a:r>
          </a:p>
          <a:p>
            <a:r>
              <a:rPr lang="fr-FR" sz="3200" dirty="0" smtClean="0"/>
              <a:t>Base bibliographique / documentaire </a:t>
            </a:r>
          </a:p>
          <a:p>
            <a:r>
              <a:rPr lang="fr-FR" sz="3200" dirty="0" smtClean="0"/>
              <a:t>Fiches </a:t>
            </a:r>
            <a:r>
              <a:rPr lang="fr-FR" sz="3200" dirty="0"/>
              <a:t>pratiques thématiques</a:t>
            </a:r>
          </a:p>
          <a:p>
            <a:r>
              <a:rPr lang="fr-FR" sz="3200" dirty="0"/>
              <a:t>Promotion service santé au travail</a:t>
            </a:r>
          </a:p>
          <a:p>
            <a:r>
              <a:rPr lang="fr-FR" sz="3200" dirty="0"/>
              <a:t>Livret d’information aux internes</a:t>
            </a:r>
          </a:p>
          <a:p>
            <a:r>
              <a:rPr lang="fr-FR" sz="3200" dirty="0" err="1"/>
              <a:t>Auto-tests</a:t>
            </a:r>
            <a:r>
              <a:rPr lang="fr-FR" sz="3200" dirty="0"/>
              <a:t> à </a:t>
            </a:r>
            <a:r>
              <a:rPr lang="fr-FR" sz="3200" dirty="0" smtClean="0"/>
              <a:t>réaliser individuellement ou </a:t>
            </a:r>
            <a:r>
              <a:rPr lang="fr-FR" sz="3200" dirty="0"/>
              <a:t>en </a:t>
            </a:r>
            <a:r>
              <a:rPr lang="fr-FR" sz="3200" dirty="0" smtClean="0"/>
              <a:t>équipe</a:t>
            </a:r>
          </a:p>
          <a:p>
            <a:r>
              <a:rPr lang="fr-FR" sz="3200" dirty="0" smtClean="0"/>
              <a:t>DPC « </a:t>
            </a:r>
            <a:r>
              <a:rPr lang="fr-FR" sz="3200" dirty="0" smtClean="0"/>
              <a:t>RPS</a:t>
            </a:r>
            <a:r>
              <a:rPr lang="fr-FR" sz="3200" dirty="0" smtClean="0"/>
              <a:t>, santé au travail en AR »</a:t>
            </a:r>
            <a:endParaRPr lang="fr-FR" sz="3200" dirty="0"/>
          </a:p>
          <a:p>
            <a:pPr marL="0" indent="0">
              <a:buNone/>
            </a:pPr>
            <a:endParaRPr lang="fr-FR" sz="3200" dirty="0"/>
          </a:p>
          <a:p>
            <a:endParaRPr lang="fr-FR" dirty="0"/>
          </a:p>
        </p:txBody>
      </p:sp>
      <p:sp>
        <p:nvSpPr>
          <p:cNvPr id="5"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8" name="Espace réservé du numéro de diapositive 7"/>
          <p:cNvSpPr>
            <a:spLocks noGrp="1"/>
          </p:cNvSpPr>
          <p:nvPr>
            <p:ph type="sldNum" sz="quarter" idx="12"/>
          </p:nvPr>
        </p:nvSpPr>
        <p:spPr/>
        <p:txBody>
          <a:bodyPr/>
          <a:lstStyle/>
          <a:p>
            <a:fld id="{91DE38A6-BC19-A249-8091-FB07CD57C52B}" type="slidenum">
              <a:rPr lang="fr-FR" smtClean="0"/>
              <a:t>115</a:t>
            </a:fld>
            <a:endParaRPr lang="fr-FR" dirty="0"/>
          </a:p>
        </p:txBody>
      </p:sp>
      <p:grpSp>
        <p:nvGrpSpPr>
          <p:cNvPr id="6" name="Groupe 5"/>
          <p:cNvGrpSpPr/>
          <p:nvPr/>
        </p:nvGrpSpPr>
        <p:grpSpPr>
          <a:xfrm>
            <a:off x="7277368" y="-2271"/>
            <a:ext cx="1884218" cy="1820805"/>
            <a:chOff x="7277367" y="-2271"/>
            <a:chExt cx="1884218" cy="1820805"/>
          </a:xfrm>
        </p:grpSpPr>
        <p:pic>
          <p:nvPicPr>
            <p:cNvPr id="9" name="Espace réservé du contenu 8" descr="LOGO CFAR 20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7367" y="365125"/>
              <a:ext cx="1866633" cy="1453409"/>
            </a:xfrm>
            <a:prstGeom prst="rect">
              <a:avLst/>
            </a:prstGeom>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7367" y="-2271"/>
              <a:ext cx="1884218" cy="367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e 10"/>
          <p:cNvGrpSpPr/>
          <p:nvPr/>
        </p:nvGrpSpPr>
        <p:grpSpPr>
          <a:xfrm>
            <a:off x="7150474" y="-2271"/>
            <a:ext cx="2011112" cy="1967548"/>
            <a:chOff x="7150473" y="-2271"/>
            <a:chExt cx="2011112" cy="1967548"/>
          </a:xfrm>
        </p:grpSpPr>
        <p:sp>
          <p:nvSpPr>
            <p:cNvPr id="12" name="Rectangle 11"/>
            <p:cNvSpPr/>
            <p:nvPr/>
          </p:nvSpPr>
          <p:spPr>
            <a:xfrm>
              <a:off x="7150473" y="0"/>
              <a:ext cx="1993527" cy="196527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3" name="Groupe 12"/>
            <p:cNvGrpSpPr/>
            <p:nvPr/>
          </p:nvGrpSpPr>
          <p:grpSpPr>
            <a:xfrm>
              <a:off x="7277367" y="-2271"/>
              <a:ext cx="1884218" cy="1820805"/>
              <a:chOff x="7277367" y="-2271"/>
              <a:chExt cx="1884218" cy="1820805"/>
            </a:xfrm>
          </p:grpSpPr>
          <p:pic>
            <p:nvPicPr>
              <p:cNvPr id="14" name="Espace réservé du contenu 8" descr="LOGO CFAR 20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7367" y="365125"/>
                <a:ext cx="1866633" cy="1453409"/>
              </a:xfrm>
              <a:prstGeom prst="rect">
                <a:avLst/>
              </a:prstGeom>
            </p:spPr>
          </p:pic>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7367" y="-2271"/>
                <a:ext cx="1884218" cy="367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3" name="ZoneTexte 2"/>
          <p:cNvSpPr txBox="1"/>
          <p:nvPr/>
        </p:nvSpPr>
        <p:spPr>
          <a:xfrm rot="20617060">
            <a:off x="375874" y="2805990"/>
            <a:ext cx="7753483" cy="1692771"/>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fr-FR" sz="4800" b="1" dirty="0" smtClean="0">
                <a:solidFill>
                  <a:srgbClr val="92D050"/>
                </a:solidFill>
              </a:rPr>
              <a:t>Service Intégré</a:t>
            </a:r>
          </a:p>
          <a:p>
            <a:pPr algn="ctr"/>
            <a:r>
              <a:rPr lang="fr-FR" sz="2800" b="1" dirty="0" smtClean="0">
                <a:solidFill>
                  <a:srgbClr val="FF0000"/>
                </a:solidFill>
                <a:hlinkClick r:id="rId5"/>
              </a:rPr>
              <a:t>www.cfar.org</a:t>
            </a:r>
            <a:endParaRPr lang="fr-FR" sz="2800" dirty="0" smtClean="0">
              <a:solidFill>
                <a:srgbClr val="FF0000"/>
              </a:solidFill>
            </a:endParaRPr>
          </a:p>
          <a:p>
            <a:pPr algn="ctr"/>
            <a:endParaRPr lang="fr-FR" sz="2800" dirty="0">
              <a:solidFill>
                <a:srgbClr val="FF0000"/>
              </a:solidFill>
            </a:endParaRPr>
          </a:p>
        </p:txBody>
      </p:sp>
    </p:spTree>
    <p:extLst>
      <p:ext uri="{BB962C8B-B14F-4D97-AF65-F5344CB8AC3E}">
        <p14:creationId xmlns:p14="http://schemas.microsoft.com/office/powerpoint/2010/main" val="3558292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3"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499" y="1177818"/>
            <a:ext cx="7042975" cy="673533"/>
          </a:xfrm>
        </p:spPr>
        <p:txBody>
          <a:bodyPr/>
          <a:lstStyle/>
          <a:p>
            <a:r>
              <a:rPr lang="fr-FR" dirty="0" smtClean="0"/>
              <a:t>Conclusion : Bien-être au travail et Prévention</a:t>
            </a:r>
            <a:endParaRPr lang="fr-FR" dirty="0"/>
          </a:p>
        </p:txBody>
      </p:sp>
      <p:sp>
        <p:nvSpPr>
          <p:cNvPr id="3" name="Espace réservé du contenu 2"/>
          <p:cNvSpPr>
            <a:spLocks noGrp="1"/>
          </p:cNvSpPr>
          <p:nvPr>
            <p:ph idx="1"/>
          </p:nvPr>
        </p:nvSpPr>
        <p:spPr>
          <a:xfrm>
            <a:off x="457200" y="1858529"/>
            <a:ext cx="8229600" cy="4782356"/>
          </a:xfrm>
        </p:spPr>
        <p:txBody>
          <a:bodyPr>
            <a:normAutofit/>
          </a:bodyPr>
          <a:lstStyle/>
          <a:p>
            <a:r>
              <a:rPr lang="fr-FR" sz="3200" dirty="0" smtClean="0"/>
              <a:t>Promouvoir </a:t>
            </a:r>
            <a:r>
              <a:rPr lang="fr-FR" sz="3200" dirty="0"/>
              <a:t>des </a:t>
            </a:r>
            <a:r>
              <a:rPr lang="fr-FR" sz="3200" b="1" dirty="0"/>
              <a:t>environnements sains</a:t>
            </a:r>
          </a:p>
          <a:p>
            <a:r>
              <a:rPr lang="fr-FR" sz="3200" dirty="0" smtClean="0"/>
              <a:t>Repenser l’</a:t>
            </a:r>
            <a:r>
              <a:rPr lang="fr-FR" sz="3200" b="1" dirty="0" smtClean="0"/>
              <a:t>organisation et le travail</a:t>
            </a:r>
            <a:endParaRPr lang="fr-FR" sz="3200" dirty="0" smtClean="0"/>
          </a:p>
          <a:p>
            <a:r>
              <a:rPr lang="fr-FR" sz="3200" b="1" dirty="0" smtClean="0"/>
              <a:t>Briser </a:t>
            </a:r>
            <a:r>
              <a:rPr lang="fr-FR" sz="3200" dirty="0" smtClean="0"/>
              <a:t>les tabous = information</a:t>
            </a:r>
          </a:p>
          <a:p>
            <a:r>
              <a:rPr lang="fr-FR" sz="3200" dirty="0"/>
              <a:t>Importance du </a:t>
            </a:r>
            <a:r>
              <a:rPr lang="fr-FR" sz="3200" b="1" dirty="0" smtClean="0"/>
              <a:t>collectif +++</a:t>
            </a:r>
            <a:endParaRPr lang="fr-FR" sz="3200" dirty="0" smtClean="0"/>
          </a:p>
          <a:p>
            <a:r>
              <a:rPr lang="fr-FR" sz="3200" dirty="0"/>
              <a:t>Forte implication de la </a:t>
            </a:r>
            <a:r>
              <a:rPr lang="fr-FR" sz="3200" dirty="0" smtClean="0"/>
              <a:t>spécialité</a:t>
            </a:r>
          </a:p>
          <a:p>
            <a:pPr marL="0" indent="0">
              <a:buNone/>
            </a:pPr>
            <a:endParaRPr lang="fr-FR" sz="3200" b="1" dirty="0" smtClean="0"/>
          </a:p>
          <a:p>
            <a:r>
              <a:rPr lang="fr-FR" sz="3200" b="1" dirty="0" smtClean="0"/>
              <a:t>Elargissement</a:t>
            </a:r>
            <a:r>
              <a:rPr lang="fr-FR" sz="3200" dirty="0" smtClean="0"/>
              <a:t> </a:t>
            </a:r>
            <a:r>
              <a:rPr lang="fr-FR" sz="3200" dirty="0"/>
              <a:t>aux autres spécialités en </a:t>
            </a:r>
            <a:r>
              <a:rPr lang="fr-FR" sz="3200" dirty="0" smtClean="0"/>
              <a:t>interface</a:t>
            </a:r>
            <a:endParaRPr lang="fr-FR" sz="3200" dirty="0"/>
          </a:p>
        </p:txBody>
      </p:sp>
      <p:sp>
        <p:nvSpPr>
          <p:cNvPr id="5" name="Espace réservé du numéro de diapositive 4"/>
          <p:cNvSpPr>
            <a:spLocks noGrp="1"/>
          </p:cNvSpPr>
          <p:nvPr>
            <p:ph type="sldNum" sz="quarter" idx="12"/>
          </p:nvPr>
        </p:nvSpPr>
        <p:spPr/>
        <p:txBody>
          <a:bodyPr/>
          <a:lstStyle/>
          <a:p>
            <a:fld id="{91DE38A6-BC19-A249-8091-FB07CD57C52B}" type="slidenum">
              <a:rPr lang="fr-FR" smtClean="0"/>
              <a:t>116</a:t>
            </a:fld>
            <a:endParaRPr lang="fr-FR" dirty="0"/>
          </a:p>
        </p:txBody>
      </p:sp>
      <p:sp>
        <p:nvSpPr>
          <p:cNvPr id="12" name="Rectangle 11"/>
          <p:cNvSpPr/>
          <p:nvPr/>
        </p:nvSpPr>
        <p:spPr>
          <a:xfrm>
            <a:off x="340892" y="1858529"/>
            <a:ext cx="8289633" cy="320722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2800" dirty="0" smtClean="0"/>
              <a:t>Enquête SESMAT 2011 : prévalence du BURNOUT </a:t>
            </a:r>
            <a:br>
              <a:rPr lang="fr-FR" sz="2800" dirty="0" smtClean="0"/>
            </a:br>
            <a:r>
              <a:rPr lang="fr-FR" sz="2800" dirty="0" smtClean="0"/>
              <a:t>en AR = superposable aux autres spécialités ≈ 40 %</a:t>
            </a:r>
          </a:p>
          <a:p>
            <a:pPr algn="ctr"/>
            <a:endParaRPr lang="fr-FR" sz="2800" dirty="0" smtClean="0"/>
          </a:p>
          <a:p>
            <a:pPr algn="ctr"/>
            <a:endParaRPr lang="fr-FR" sz="2800" dirty="0"/>
          </a:p>
          <a:p>
            <a:pPr algn="ctr"/>
            <a:endParaRPr lang="fr-FR" sz="3200" dirty="0" smtClean="0"/>
          </a:p>
          <a:p>
            <a:pPr algn="ctr"/>
            <a:endParaRPr lang="fr-FR" sz="3200" dirty="0"/>
          </a:p>
        </p:txBody>
      </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663" y="3073178"/>
            <a:ext cx="6048375" cy="1733550"/>
          </a:xfrm>
          <a:prstGeom prst="rect">
            <a:avLst/>
          </a:prstGeom>
          <a:noFill/>
          <a:ln w="9525">
            <a:solidFill>
              <a:schemeClr val="accent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0472" y="2"/>
            <a:ext cx="1993527" cy="1002018"/>
          </a:xfrm>
          <a:prstGeom prst="rect">
            <a:avLst/>
          </a:prstGeom>
          <a:noFill/>
          <a:ln w="9525">
            <a:solidFill>
              <a:schemeClr val="accent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1038" y="3073178"/>
            <a:ext cx="1846240" cy="1733550"/>
          </a:xfrm>
          <a:prstGeom prst="rect">
            <a:avLst/>
          </a:prstGeom>
          <a:noFill/>
          <a:ln w="9525">
            <a:solidFill>
              <a:schemeClr val="accent1">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 name="ZoneTexte 5"/>
          <p:cNvSpPr txBox="1"/>
          <p:nvPr/>
        </p:nvSpPr>
        <p:spPr>
          <a:xfrm>
            <a:off x="2784143" y="6348499"/>
            <a:ext cx="5846382" cy="584775"/>
          </a:xfrm>
          <a:prstGeom prst="rect">
            <a:avLst/>
          </a:prstGeom>
          <a:noFill/>
        </p:spPr>
        <p:txBody>
          <a:bodyPr wrap="square" rtlCol="0">
            <a:spAutoFit/>
          </a:bodyPr>
          <a:lstStyle/>
          <a:p>
            <a:pPr algn="r"/>
            <a:endParaRPr lang="fr-FR" sz="3200" dirty="0">
              <a:solidFill>
                <a:srgbClr val="C00000"/>
              </a:solidFill>
            </a:endParaRPr>
          </a:p>
        </p:txBody>
      </p:sp>
      <p:sp>
        <p:nvSpPr>
          <p:cNvPr id="15" name="Titre 1"/>
          <p:cNvSpPr txBox="1">
            <a:spLocks/>
          </p:cNvSpPr>
          <p:nvPr/>
        </p:nvSpPr>
        <p:spPr>
          <a:xfrm>
            <a:off x="259899" y="297622"/>
            <a:ext cx="7042975" cy="673533"/>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Réalités des souffrances vécues et/ou rapportées par des professionnels de santé</a:t>
            </a:r>
            <a:endParaRPr lang="fr-FR" dirty="0"/>
          </a:p>
        </p:txBody>
      </p:sp>
      <p:sp>
        <p:nvSpPr>
          <p:cNvPr id="16" name="Espace réservé du pied de page 3"/>
          <p:cNvSpPr>
            <a:spLocks noGrp="1"/>
          </p:cNvSpPr>
          <p:nvPr>
            <p:ph type="ftr" sz="quarter" idx="11"/>
          </p:nvPr>
        </p:nvSpPr>
        <p:spPr>
          <a:xfrm>
            <a:off x="91829" y="6450137"/>
            <a:ext cx="8917356" cy="365125"/>
          </a:xfrm>
        </p:spPr>
        <p:txBody>
          <a:bodyPr/>
          <a:lstStyle/>
          <a:p>
            <a:r>
              <a:rPr lang="fr-FR" dirty="0" smtClean="0"/>
              <a:t>1er Colloque National  Soigner les vulnérabilités des professionnels de santé – Académie Nationale de Médecine – Jeudi 3 décembre 2015</a:t>
            </a:r>
            <a:endParaRPr lang="fr-FR" dirty="0"/>
          </a:p>
        </p:txBody>
      </p:sp>
    </p:spTree>
    <p:extLst>
      <p:ext uri="{BB962C8B-B14F-4D97-AF65-F5344CB8AC3E}">
        <p14:creationId xmlns:p14="http://schemas.microsoft.com/office/powerpoint/2010/main" val="34298531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nodePh="1">
                                  <p:stCondLst>
                                    <p:cond delay="0"/>
                                  </p:stCondLst>
                                  <p:endCondLst>
                                    <p:cond evt="begin" delay="0">
                                      <p:tn val="37"/>
                                    </p:cond>
                                  </p:end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animBg="1"/>
      <p:bldP spid="6"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re 1"/>
          <p:cNvSpPr>
            <a:spLocks noGrp="1"/>
          </p:cNvSpPr>
          <p:nvPr>
            <p:ph type="ctrTitle" idx="4294967295"/>
          </p:nvPr>
        </p:nvSpPr>
        <p:spPr>
          <a:xfrm>
            <a:off x="685800" y="1656292"/>
            <a:ext cx="7772400" cy="1983920"/>
          </a:xfrm>
          <a:ln>
            <a:noFill/>
          </a:ln>
        </p:spPr>
        <p:txBody>
          <a:bodyPr>
            <a:noAutofit/>
          </a:bodyPr>
          <a:lstStyle/>
          <a:p>
            <a:pPr>
              <a:lnSpc>
                <a:spcPct val="120000"/>
              </a:lnSpc>
            </a:pPr>
            <a:r>
              <a:rPr lang="fr-FR" sz="4000" b="1" dirty="0">
                <a:solidFill>
                  <a:srgbClr val="1F497D"/>
                </a:solidFill>
              </a:rPr>
              <a:t/>
            </a:r>
            <a:br>
              <a:rPr lang="fr-FR" sz="4000" b="1" dirty="0">
                <a:solidFill>
                  <a:srgbClr val="1F497D"/>
                </a:solidFill>
              </a:rPr>
            </a:br>
            <a:r>
              <a:rPr lang="fr-FR" b="1" dirty="0">
                <a:solidFill>
                  <a:srgbClr val="1F497D"/>
                </a:solidFill>
              </a:rPr>
              <a:t>Le directeur d’hôpital</a:t>
            </a:r>
            <a:br>
              <a:rPr lang="fr-FR" b="1" dirty="0">
                <a:solidFill>
                  <a:srgbClr val="1F497D"/>
                </a:solidFill>
              </a:rPr>
            </a:br>
            <a:r>
              <a:rPr lang="fr-FR" b="1" dirty="0">
                <a:solidFill>
                  <a:srgbClr val="1F497D"/>
                </a:solidFill>
              </a:rPr>
              <a:t>en prise avec les RPS</a:t>
            </a:r>
            <a:br>
              <a:rPr lang="fr-FR" b="1" dirty="0">
                <a:solidFill>
                  <a:srgbClr val="1F497D"/>
                </a:solidFill>
              </a:rPr>
            </a:br>
            <a:endParaRPr lang="fr-FR" sz="4000" b="1" dirty="0">
              <a:solidFill>
                <a:srgbClr val="1F497D"/>
              </a:solidFill>
            </a:endParaRPr>
          </a:p>
        </p:txBody>
      </p:sp>
      <p:sp>
        <p:nvSpPr>
          <p:cNvPr id="14340" name="Espace réservé du pied de page 4"/>
          <p:cNvSpPr txBox="1">
            <a:spLocks noGrp="1"/>
          </p:cNvSpPr>
          <p:nvPr/>
        </p:nvSpPr>
        <p:spPr bwMode="auto">
          <a:xfrm>
            <a:off x="107499" y="3987800"/>
            <a:ext cx="8737600" cy="222250"/>
          </a:xfrm>
          <a:prstGeom prst="rect">
            <a:avLst/>
          </a:prstGeom>
          <a:noFill/>
          <a:ln w="9525">
            <a:noFill/>
            <a:miter lim="800000"/>
            <a:headEnd/>
            <a:tailEnd/>
          </a:ln>
        </p:spPr>
        <p:txBody>
          <a:bodyPr/>
          <a:lstStyle/>
          <a:p>
            <a:pPr algn="r" defTabSz="457200"/>
            <a:r>
              <a:rPr lang="fr-FR" sz="2400" b="1" dirty="0">
                <a:latin typeface="Helvetica" pitchFamily="34" charset="0"/>
                <a:cs typeface="Helvetica" pitchFamily="34" charset="0"/>
              </a:rPr>
              <a:t>MN. GERAIN BREUZARD </a:t>
            </a:r>
          </a:p>
          <a:p>
            <a:pPr algn="r" defTabSz="457200"/>
            <a:r>
              <a:rPr lang="fr-FR" sz="2400" b="1" dirty="0" smtClean="0">
                <a:latin typeface="Helvetica" pitchFamily="34" charset="0"/>
                <a:cs typeface="Helvetica" pitchFamily="34" charset="0"/>
              </a:rPr>
              <a:t>Conférence </a:t>
            </a:r>
            <a:r>
              <a:rPr lang="fr-FR" sz="2400" b="1" dirty="0">
                <a:latin typeface="Helvetica" pitchFamily="34" charset="0"/>
                <a:cs typeface="Helvetica" pitchFamily="34" charset="0"/>
              </a:rPr>
              <a:t>des DG de CHU</a:t>
            </a:r>
          </a:p>
        </p:txBody>
      </p:sp>
      <p:sp>
        <p:nvSpPr>
          <p:cNvPr id="6" name="Titre 1"/>
          <p:cNvSpPr txBox="1">
            <a:spLocks/>
          </p:cNvSpPr>
          <p:nvPr/>
        </p:nvSpPr>
        <p:spPr>
          <a:xfrm>
            <a:off x="107499" y="145222"/>
            <a:ext cx="7042975" cy="673533"/>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smtClean="0"/>
              <a:t>Réalités des souffrances vécues et/ou rapportées par des professionnels de santé</a:t>
            </a:r>
            <a:endParaRPr lang="fr-FR" sz="1200" b="1" dirty="0"/>
          </a:p>
        </p:txBody>
      </p:sp>
      <p:sp>
        <p:nvSpPr>
          <p:cNvPr id="7"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pPr/>
              <a:t>117</a:t>
            </a:fld>
            <a:endParaRPr lang="fr-FR" dirty="0"/>
          </a:p>
        </p:txBody>
      </p:sp>
      <p:sp>
        <p:nvSpPr>
          <p:cNvPr id="8" name="Espace réservé du pied de page 4"/>
          <p:cNvSpPr txBox="1">
            <a:spLocks noGrp="1"/>
          </p:cNvSpPr>
          <p:nvPr/>
        </p:nvSpPr>
        <p:spPr bwMode="auto">
          <a:xfrm>
            <a:off x="92076" y="6450015"/>
            <a:ext cx="8916988" cy="365125"/>
          </a:xfrm>
          <a:prstGeom prst="rect">
            <a:avLst/>
          </a:prstGeom>
          <a:noFill/>
          <a:ln w="9525">
            <a:noFill/>
            <a:miter lim="800000"/>
            <a:headEnd/>
            <a:tailEnd/>
          </a:ln>
        </p:spPr>
        <p:txBody>
          <a:bodyPr/>
          <a:lstStyle/>
          <a:p>
            <a:pPr defTabSz="457200"/>
            <a:r>
              <a:rPr lang="fr-FR" sz="1200">
                <a:latin typeface="Calibri" pitchFamily="34" charset="0"/>
              </a:rPr>
              <a:t>1er Colloque National</a:t>
            </a:r>
            <a:r>
              <a:rPr lang="fr-FR" sz="1200" b="1">
                <a:latin typeface="Calibri" pitchFamily="34" charset="0"/>
              </a:rPr>
              <a:t>  Soigner les vulnérabilités des professionnels de santé </a:t>
            </a:r>
            <a:r>
              <a:rPr lang="fr-FR" sz="1200">
                <a:latin typeface="Calibri" pitchFamily="34" charset="0"/>
              </a:rPr>
              <a:t>– Académie Nationale de Médecine – Jeudi 3 décembre 2015</a:t>
            </a:r>
            <a:endParaRPr lang="fr-FR" sz="1200" b="1">
              <a:latin typeface="Calibri" pitchFamily="34" charset="0"/>
            </a:endParaRPr>
          </a:p>
        </p:txBody>
      </p:sp>
    </p:spTree>
    <p:extLst>
      <p:ext uri="{BB962C8B-B14F-4D97-AF65-F5344CB8AC3E}">
        <p14:creationId xmlns:p14="http://schemas.microsoft.com/office/powerpoint/2010/main" val="1044036897"/>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re 1"/>
          <p:cNvSpPr>
            <a:spLocks noGrp="1"/>
          </p:cNvSpPr>
          <p:nvPr>
            <p:ph type="title" idx="4294967295"/>
          </p:nvPr>
        </p:nvSpPr>
        <p:spPr>
          <a:xfrm>
            <a:off x="457200" y="1162841"/>
            <a:ext cx="8229600" cy="530755"/>
          </a:xfrm>
        </p:spPr>
        <p:txBody>
          <a:bodyPr>
            <a:noAutofit/>
          </a:bodyPr>
          <a:lstStyle/>
          <a:p>
            <a:pPr algn="l"/>
            <a:r>
              <a:rPr lang="fr-FR" sz="2800" b="1" dirty="0">
                <a:solidFill>
                  <a:srgbClr val="1F497D"/>
                </a:solidFill>
              </a:rPr>
              <a:t>De l’école à la pratique</a:t>
            </a:r>
          </a:p>
        </p:txBody>
      </p:sp>
      <p:sp>
        <p:nvSpPr>
          <p:cNvPr id="3" name="Espace réservé du contenu 2"/>
          <p:cNvSpPr>
            <a:spLocks noGrp="1"/>
          </p:cNvSpPr>
          <p:nvPr>
            <p:ph idx="4294967295"/>
          </p:nvPr>
        </p:nvSpPr>
        <p:spPr>
          <a:xfrm>
            <a:off x="457200" y="1930401"/>
            <a:ext cx="8229600" cy="4195763"/>
          </a:xfrm>
        </p:spPr>
        <p:txBody>
          <a:bodyPr>
            <a:normAutofit fontScale="92500" lnSpcReduction="20000"/>
          </a:bodyPr>
          <a:lstStyle/>
          <a:p>
            <a:pPr algn="just">
              <a:lnSpc>
                <a:spcPct val="90000"/>
              </a:lnSpc>
              <a:spcAft>
                <a:spcPct val="20000"/>
              </a:spcAft>
              <a:buClr>
                <a:schemeClr val="tx2"/>
              </a:buClr>
              <a:buFont typeface="Wingdings" charset="2"/>
              <a:buChar char="§"/>
            </a:pPr>
            <a:r>
              <a:rPr lang="fr-FR" sz="2600" dirty="0"/>
              <a:t>L’EHESP nous enseigne que notre métier fonde sa légitimité dans </a:t>
            </a:r>
            <a:r>
              <a:rPr lang="fr-FR" sz="2600" b="1" dirty="0">
                <a:solidFill>
                  <a:srgbClr val="1F497D"/>
                </a:solidFill>
              </a:rPr>
              <a:t>l’écoute et le débat </a:t>
            </a:r>
            <a:r>
              <a:rPr lang="fr-FR" sz="2600" dirty="0"/>
              <a:t>pour faire émerger des décisions adaptées</a:t>
            </a:r>
          </a:p>
          <a:p>
            <a:pPr algn="just">
              <a:lnSpc>
                <a:spcPct val="90000"/>
              </a:lnSpc>
              <a:spcAft>
                <a:spcPct val="20000"/>
              </a:spcAft>
              <a:buClr>
                <a:schemeClr val="tx2"/>
              </a:buClr>
              <a:buFont typeface="Wingdings" charset="2"/>
              <a:buChar char="§"/>
            </a:pPr>
            <a:r>
              <a:rPr lang="fr-FR" sz="2600" dirty="0"/>
              <a:t>Un métier de </a:t>
            </a:r>
            <a:r>
              <a:rPr lang="fr-FR" sz="2600" b="1" dirty="0">
                <a:solidFill>
                  <a:srgbClr val="1F497D"/>
                </a:solidFill>
              </a:rPr>
              <a:t>gestionnaire et de chef d’orchestre</a:t>
            </a:r>
            <a:r>
              <a:rPr lang="fr-FR" sz="2600" dirty="0"/>
              <a:t>, qui doit mettre la structure au service de ceux qui soignent, en en facilitant le fonctionnement</a:t>
            </a:r>
          </a:p>
          <a:p>
            <a:pPr algn="just">
              <a:lnSpc>
                <a:spcPct val="90000"/>
              </a:lnSpc>
              <a:spcAft>
                <a:spcPct val="20000"/>
              </a:spcAft>
              <a:buClr>
                <a:schemeClr val="tx2"/>
              </a:buClr>
              <a:buFont typeface="Wingdings" charset="2"/>
              <a:buChar char="§"/>
            </a:pPr>
            <a:r>
              <a:rPr lang="fr-FR" sz="2600" dirty="0"/>
              <a:t>Mais aussi en portant les </a:t>
            </a:r>
            <a:r>
              <a:rPr lang="fr-FR" sz="2600" b="1" dirty="0">
                <a:solidFill>
                  <a:srgbClr val="1F497D"/>
                </a:solidFill>
              </a:rPr>
              <a:t>valeurs du service public</a:t>
            </a:r>
            <a:r>
              <a:rPr lang="fr-FR" sz="2600" dirty="0"/>
              <a:t>, et la </a:t>
            </a:r>
            <a:r>
              <a:rPr lang="fr-FR" sz="2600" b="1" dirty="0">
                <a:solidFill>
                  <a:srgbClr val="1F497D"/>
                </a:solidFill>
              </a:rPr>
              <a:t>meilleure gestion des deniers publics</a:t>
            </a:r>
          </a:p>
          <a:p>
            <a:pPr algn="just">
              <a:lnSpc>
                <a:spcPct val="90000"/>
              </a:lnSpc>
              <a:buClr>
                <a:schemeClr val="tx2"/>
              </a:buClr>
              <a:buFont typeface="Wingdings" charset="2"/>
              <a:buChar char="§"/>
            </a:pPr>
            <a:r>
              <a:rPr lang="fr-FR" sz="2600" dirty="0"/>
              <a:t>En assumant la</a:t>
            </a:r>
            <a:r>
              <a:rPr lang="fr-FR" sz="2600" b="1" dirty="0"/>
              <a:t> </a:t>
            </a:r>
            <a:r>
              <a:rPr lang="fr-FR" sz="2600" b="1" dirty="0">
                <a:solidFill>
                  <a:srgbClr val="1F497D"/>
                </a:solidFill>
              </a:rPr>
              <a:t>responsabilité de l’hôpital </a:t>
            </a:r>
            <a:r>
              <a:rPr lang="fr-FR" sz="2600" dirty="0"/>
              <a:t>en son sein, devant les tribunaux, les élus, la </a:t>
            </a:r>
            <a:r>
              <a:rPr lang="fr-FR" sz="2600" dirty="0" smtClean="0"/>
              <a:t>presse</a:t>
            </a:r>
          </a:p>
          <a:p>
            <a:pPr algn="just">
              <a:lnSpc>
                <a:spcPct val="90000"/>
              </a:lnSpc>
              <a:buClr>
                <a:schemeClr val="tx2"/>
              </a:buClr>
              <a:buFont typeface="Wingdings" charset="2"/>
              <a:buChar char="§"/>
            </a:pPr>
            <a:r>
              <a:rPr lang="fr-FR" sz="2600" dirty="0" smtClean="0"/>
              <a:t>Mais le directeur est aussi </a:t>
            </a:r>
            <a:r>
              <a:rPr lang="fr-FR" sz="2600" b="1" dirty="0" smtClean="0">
                <a:solidFill>
                  <a:srgbClr val="1F497D"/>
                </a:solidFill>
              </a:rPr>
              <a:t>en charge d’assurer la sécurité et de protéger la santé physique et mentale des salariés.</a:t>
            </a:r>
            <a:endParaRPr lang="fr-FR" sz="2600" b="1" dirty="0">
              <a:solidFill>
                <a:srgbClr val="1F497D"/>
              </a:solidFill>
            </a:endParaRPr>
          </a:p>
        </p:txBody>
      </p:sp>
      <p:sp>
        <p:nvSpPr>
          <p:cNvPr id="15364" name="Espace réservé du pied de page 4"/>
          <p:cNvSpPr txBox="1">
            <a:spLocks noGrp="1"/>
          </p:cNvSpPr>
          <p:nvPr/>
        </p:nvSpPr>
        <p:spPr bwMode="auto">
          <a:xfrm>
            <a:off x="92076" y="6450015"/>
            <a:ext cx="8916988" cy="365125"/>
          </a:xfrm>
          <a:prstGeom prst="rect">
            <a:avLst/>
          </a:prstGeom>
          <a:noFill/>
          <a:ln w="9525">
            <a:noFill/>
            <a:miter lim="800000"/>
            <a:headEnd/>
            <a:tailEnd/>
          </a:ln>
        </p:spPr>
        <p:txBody>
          <a:bodyPr/>
          <a:lstStyle/>
          <a:p>
            <a:pPr defTabSz="457200"/>
            <a:r>
              <a:rPr lang="fr-FR" sz="1200">
                <a:latin typeface="Calibri" pitchFamily="34" charset="0"/>
              </a:rPr>
              <a:t>1er Colloque National</a:t>
            </a:r>
            <a:r>
              <a:rPr lang="fr-FR" sz="1200" b="1">
                <a:latin typeface="Calibri" pitchFamily="34" charset="0"/>
              </a:rPr>
              <a:t>  Soigner les vulnérabilités des professionnels de santé </a:t>
            </a:r>
            <a:r>
              <a:rPr lang="fr-FR" sz="1200">
                <a:latin typeface="Calibri" pitchFamily="34" charset="0"/>
              </a:rPr>
              <a:t>– Académie Nationale de Médecine – Jeudi 3 décembre 2015</a:t>
            </a:r>
            <a:endParaRPr lang="fr-FR" sz="1200" b="1">
              <a:latin typeface="Calibri" pitchFamily="34" charset="0"/>
            </a:endParaRPr>
          </a:p>
        </p:txBody>
      </p:sp>
      <p:sp>
        <p:nvSpPr>
          <p:cNvPr id="5" name="Titre 1"/>
          <p:cNvSpPr txBox="1">
            <a:spLocks/>
          </p:cNvSpPr>
          <p:nvPr/>
        </p:nvSpPr>
        <p:spPr>
          <a:xfrm>
            <a:off x="107499" y="145222"/>
            <a:ext cx="7042975" cy="673533"/>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Réalités des souffrances vécues et/ou rapportées par des professionnels de santé</a:t>
            </a:r>
            <a:endParaRPr lang="fr-FR" sz="1200" b="1" dirty="0"/>
          </a:p>
        </p:txBody>
      </p:sp>
      <p:sp>
        <p:nvSpPr>
          <p:cNvPr id="6"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pPr/>
              <a:t>118</a:t>
            </a:fld>
            <a:endParaRPr lang="fr-FR" dirty="0"/>
          </a:p>
        </p:txBody>
      </p:sp>
    </p:spTree>
    <p:extLst>
      <p:ext uri="{BB962C8B-B14F-4D97-AF65-F5344CB8AC3E}">
        <p14:creationId xmlns:p14="http://schemas.microsoft.com/office/powerpoint/2010/main" val="3624841231"/>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re 1"/>
          <p:cNvSpPr>
            <a:spLocks noGrp="1"/>
          </p:cNvSpPr>
          <p:nvPr>
            <p:ph type="title" idx="4294967295"/>
          </p:nvPr>
        </p:nvSpPr>
        <p:spPr>
          <a:xfrm>
            <a:off x="457201" y="1247757"/>
            <a:ext cx="7078133" cy="530755"/>
          </a:xfrm>
        </p:spPr>
        <p:txBody>
          <a:bodyPr>
            <a:noAutofit/>
          </a:bodyPr>
          <a:lstStyle/>
          <a:p>
            <a:pPr algn="l"/>
            <a:r>
              <a:rPr lang="fr-FR" sz="2800" b="1" dirty="0">
                <a:solidFill>
                  <a:srgbClr val="1F497D"/>
                </a:solidFill>
              </a:rPr>
              <a:t>Les principales évolutions marquant l’exercice du métier</a:t>
            </a:r>
          </a:p>
        </p:txBody>
      </p:sp>
      <p:sp>
        <p:nvSpPr>
          <p:cNvPr id="3" name="Espace réservé du contenu 2"/>
          <p:cNvSpPr>
            <a:spLocks noGrp="1"/>
          </p:cNvSpPr>
          <p:nvPr>
            <p:ph idx="4294967295"/>
          </p:nvPr>
        </p:nvSpPr>
        <p:spPr>
          <a:xfrm>
            <a:off x="457200" y="2167467"/>
            <a:ext cx="8229600" cy="4009496"/>
          </a:xfrm>
        </p:spPr>
        <p:txBody>
          <a:bodyPr>
            <a:normAutofit fontScale="92500" lnSpcReduction="10000"/>
          </a:bodyPr>
          <a:lstStyle/>
          <a:p>
            <a:pPr algn="just">
              <a:lnSpc>
                <a:spcPct val="90000"/>
              </a:lnSpc>
              <a:spcAft>
                <a:spcPct val="20000"/>
              </a:spcAft>
              <a:buClr>
                <a:schemeClr val="tx2"/>
              </a:buClr>
              <a:buFont typeface="Wingdings" charset="2"/>
              <a:buChar char="§"/>
            </a:pPr>
            <a:r>
              <a:rPr lang="fr-FR" sz="2600" dirty="0"/>
              <a:t>La tarification à l’activité, et le plan ONDAM</a:t>
            </a:r>
          </a:p>
          <a:p>
            <a:pPr algn="just">
              <a:lnSpc>
                <a:spcPct val="90000"/>
              </a:lnSpc>
              <a:spcAft>
                <a:spcPct val="20000"/>
              </a:spcAft>
              <a:buClr>
                <a:schemeClr val="tx2"/>
              </a:buClr>
              <a:buFont typeface="Wingdings" charset="2"/>
              <a:buChar char="§"/>
            </a:pPr>
            <a:r>
              <a:rPr lang="fr-FR" sz="2600" dirty="0"/>
              <a:t>La mise en place des pôles</a:t>
            </a:r>
          </a:p>
          <a:p>
            <a:pPr algn="just">
              <a:lnSpc>
                <a:spcPct val="90000"/>
              </a:lnSpc>
              <a:spcAft>
                <a:spcPct val="20000"/>
              </a:spcAft>
              <a:buClr>
                <a:schemeClr val="tx2"/>
              </a:buClr>
              <a:buFont typeface="Wingdings" charset="2"/>
              <a:buChar char="§"/>
            </a:pPr>
            <a:r>
              <a:rPr lang="fr-FR" sz="2600" dirty="0"/>
              <a:t>La loi HPST : renforcement de la responsabilité du DH, la mise en place des ARS</a:t>
            </a:r>
          </a:p>
          <a:p>
            <a:pPr algn="just">
              <a:lnSpc>
                <a:spcPct val="90000"/>
              </a:lnSpc>
              <a:spcAft>
                <a:spcPct val="20000"/>
              </a:spcAft>
              <a:buClr>
                <a:schemeClr val="tx2"/>
              </a:buClr>
              <a:buFont typeface="Wingdings" charset="2"/>
              <a:buChar char="§"/>
            </a:pPr>
            <a:r>
              <a:rPr lang="fr-FR" sz="2600" dirty="0"/>
              <a:t>Les coopérations CHT, GCS, fusions et bientôt GHT</a:t>
            </a:r>
          </a:p>
          <a:p>
            <a:pPr algn="just">
              <a:lnSpc>
                <a:spcPct val="90000"/>
              </a:lnSpc>
              <a:spcAft>
                <a:spcPct val="20000"/>
              </a:spcAft>
              <a:buClr>
                <a:schemeClr val="tx2"/>
              </a:buClr>
              <a:buFont typeface="Wingdings" charset="2"/>
              <a:buChar char="§"/>
            </a:pPr>
            <a:r>
              <a:rPr lang="fr-FR" sz="2600" dirty="0"/>
              <a:t>La mise en place des 35 h</a:t>
            </a:r>
          </a:p>
          <a:p>
            <a:pPr algn="just">
              <a:lnSpc>
                <a:spcPct val="90000"/>
              </a:lnSpc>
              <a:spcAft>
                <a:spcPct val="20000"/>
              </a:spcAft>
              <a:buClr>
                <a:schemeClr val="tx2"/>
              </a:buClr>
              <a:buFont typeface="Wingdings" charset="2"/>
              <a:buChar char="§"/>
            </a:pPr>
            <a:r>
              <a:rPr lang="fr-FR" sz="2600" dirty="0"/>
              <a:t>L’émergence de la prévention et de la gestion des RPS dans la prise en compte des conditions de travail</a:t>
            </a:r>
          </a:p>
          <a:p>
            <a:pPr algn="just">
              <a:lnSpc>
                <a:spcPct val="90000"/>
              </a:lnSpc>
              <a:spcAft>
                <a:spcPct val="20000"/>
              </a:spcAft>
              <a:buClr>
                <a:schemeClr val="tx2"/>
              </a:buClr>
              <a:buFont typeface="Wingdings" charset="2"/>
              <a:buChar char="§"/>
            </a:pPr>
            <a:r>
              <a:rPr lang="fr-FR" sz="2600" dirty="0"/>
              <a:t>Les évolutions des règles de gestion des médecins : réformes du TT, DPC, RPS…</a:t>
            </a:r>
          </a:p>
        </p:txBody>
      </p:sp>
      <p:sp>
        <p:nvSpPr>
          <p:cNvPr id="15364" name="Espace réservé du pied de page 4"/>
          <p:cNvSpPr txBox="1">
            <a:spLocks noGrp="1"/>
          </p:cNvSpPr>
          <p:nvPr/>
        </p:nvSpPr>
        <p:spPr bwMode="auto">
          <a:xfrm>
            <a:off x="92076" y="6450015"/>
            <a:ext cx="8916988" cy="365125"/>
          </a:xfrm>
          <a:prstGeom prst="rect">
            <a:avLst/>
          </a:prstGeom>
          <a:noFill/>
          <a:ln w="9525">
            <a:noFill/>
            <a:miter lim="800000"/>
            <a:headEnd/>
            <a:tailEnd/>
          </a:ln>
        </p:spPr>
        <p:txBody>
          <a:bodyPr/>
          <a:lstStyle/>
          <a:p>
            <a:pPr defTabSz="457200"/>
            <a:r>
              <a:rPr lang="fr-FR" sz="1200">
                <a:latin typeface="Calibri" pitchFamily="34" charset="0"/>
              </a:rPr>
              <a:t>1er Colloque National</a:t>
            </a:r>
            <a:r>
              <a:rPr lang="fr-FR" sz="1200" b="1">
                <a:latin typeface="Calibri" pitchFamily="34" charset="0"/>
              </a:rPr>
              <a:t>  Soigner les vulnérabilités des professionnels de santé </a:t>
            </a:r>
            <a:r>
              <a:rPr lang="fr-FR" sz="1200">
                <a:latin typeface="Calibri" pitchFamily="34" charset="0"/>
              </a:rPr>
              <a:t>– Académie Nationale de Médecine – Jeudi 3 décembre 2015</a:t>
            </a:r>
            <a:endParaRPr lang="fr-FR" sz="1200" b="1">
              <a:latin typeface="Calibri" pitchFamily="34" charset="0"/>
            </a:endParaRPr>
          </a:p>
        </p:txBody>
      </p:sp>
      <p:sp>
        <p:nvSpPr>
          <p:cNvPr id="5" name="Titre 1"/>
          <p:cNvSpPr txBox="1">
            <a:spLocks/>
          </p:cNvSpPr>
          <p:nvPr/>
        </p:nvSpPr>
        <p:spPr>
          <a:xfrm>
            <a:off x="107499" y="145222"/>
            <a:ext cx="7042975" cy="673533"/>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Réalités des souffrances vécues et/ou rapportées par des professionnels de santé</a:t>
            </a:r>
            <a:endParaRPr lang="fr-FR" sz="1200" b="1" dirty="0"/>
          </a:p>
        </p:txBody>
      </p:sp>
      <p:sp>
        <p:nvSpPr>
          <p:cNvPr id="6"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pPr/>
              <a:t>119</a:t>
            </a:fld>
            <a:endParaRPr lang="fr-FR" dirty="0"/>
          </a:p>
        </p:txBody>
      </p:sp>
    </p:spTree>
    <p:extLst>
      <p:ext uri="{BB962C8B-B14F-4D97-AF65-F5344CB8AC3E}">
        <p14:creationId xmlns:p14="http://schemas.microsoft.com/office/powerpoint/2010/main" val="108205858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p:cNvSpPr>
            <a:spLocks noGrp="1"/>
          </p:cNvSpPr>
          <p:nvPr>
            <p:ph type="ftr" sz="quarter" idx="4294967295"/>
          </p:nvPr>
        </p:nvSpPr>
        <p:spPr>
          <a:xfrm>
            <a:off x="107498" y="6497761"/>
            <a:ext cx="8899733"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9" name="ZoneTexte 8"/>
          <p:cNvSpPr txBox="1"/>
          <p:nvPr/>
        </p:nvSpPr>
        <p:spPr>
          <a:xfrm>
            <a:off x="1132619" y="1469614"/>
            <a:ext cx="7101073" cy="830997"/>
          </a:xfrm>
          <a:prstGeom prst="rect">
            <a:avLst/>
          </a:prstGeom>
          <a:noFill/>
        </p:spPr>
        <p:txBody>
          <a:bodyPr wrap="none" rtlCol="0">
            <a:spAutoFit/>
          </a:bodyPr>
          <a:lstStyle/>
          <a:p>
            <a:pPr algn="ctr"/>
            <a:r>
              <a:rPr lang="fr-FR" sz="2400" dirty="0">
                <a:solidFill>
                  <a:srgbClr val="1F497D"/>
                </a:solidFill>
                <a:latin typeface="Helvetica"/>
                <a:cs typeface="Helvetica"/>
              </a:rPr>
              <a:t>Consommation d’alcool</a:t>
            </a:r>
          </a:p>
          <a:p>
            <a:pPr algn="ctr"/>
            <a:r>
              <a:rPr lang="fr-FR" sz="2400" dirty="0">
                <a:solidFill>
                  <a:srgbClr val="1F497D"/>
                </a:solidFill>
                <a:latin typeface="Helvetica"/>
                <a:cs typeface="Helvetica"/>
              </a:rPr>
              <a:t>(Recherche en cours avec l’URPS-ML de Picardie)</a:t>
            </a:r>
          </a:p>
        </p:txBody>
      </p:sp>
      <p:sp>
        <p:nvSpPr>
          <p:cNvPr id="10" name="ZoneTexte 9"/>
          <p:cNvSpPr txBox="1"/>
          <p:nvPr/>
        </p:nvSpPr>
        <p:spPr>
          <a:xfrm>
            <a:off x="940156" y="2603227"/>
            <a:ext cx="3478085" cy="400110"/>
          </a:xfrm>
          <a:prstGeom prst="rect">
            <a:avLst/>
          </a:prstGeom>
          <a:noFill/>
        </p:spPr>
        <p:txBody>
          <a:bodyPr wrap="none" rtlCol="0">
            <a:spAutoFit/>
          </a:bodyPr>
          <a:lstStyle/>
          <a:p>
            <a:r>
              <a:rPr lang="fr-FR" sz="2000" dirty="0" smtClean="0">
                <a:latin typeface="Helvetica"/>
                <a:cs typeface="Helvetica"/>
              </a:rPr>
              <a:t>Consommation dangereuse : </a:t>
            </a:r>
            <a:endParaRPr lang="fr-FR" sz="2000" dirty="0">
              <a:latin typeface="Helvetica"/>
              <a:cs typeface="Helvetica"/>
            </a:endParaRPr>
          </a:p>
        </p:txBody>
      </p:sp>
      <p:sp>
        <p:nvSpPr>
          <p:cNvPr id="11" name="ZoneTexte 10"/>
          <p:cNvSpPr txBox="1"/>
          <p:nvPr/>
        </p:nvSpPr>
        <p:spPr>
          <a:xfrm>
            <a:off x="2743200" y="3234291"/>
            <a:ext cx="2159566" cy="400110"/>
          </a:xfrm>
          <a:prstGeom prst="rect">
            <a:avLst/>
          </a:prstGeom>
          <a:noFill/>
        </p:spPr>
        <p:txBody>
          <a:bodyPr wrap="none" rtlCol="0">
            <a:spAutoFit/>
          </a:bodyPr>
          <a:lstStyle/>
          <a:p>
            <a:r>
              <a:rPr lang="fr-FR" sz="2000" dirty="0" smtClean="0">
                <a:latin typeface="Helvetica"/>
                <a:cs typeface="Helvetica"/>
              </a:rPr>
              <a:t>Hommes : 14.6%</a:t>
            </a:r>
            <a:endParaRPr lang="fr-FR" sz="2000" dirty="0">
              <a:latin typeface="Helvetica"/>
              <a:cs typeface="Helvetica"/>
            </a:endParaRPr>
          </a:p>
        </p:txBody>
      </p:sp>
      <p:sp>
        <p:nvSpPr>
          <p:cNvPr id="12" name="ZoneTexte 11"/>
          <p:cNvSpPr txBox="1"/>
          <p:nvPr/>
        </p:nvSpPr>
        <p:spPr>
          <a:xfrm>
            <a:off x="2743201" y="3760429"/>
            <a:ext cx="1915909" cy="400110"/>
          </a:xfrm>
          <a:prstGeom prst="rect">
            <a:avLst/>
          </a:prstGeom>
          <a:noFill/>
        </p:spPr>
        <p:txBody>
          <a:bodyPr wrap="none" rtlCol="0">
            <a:spAutoFit/>
          </a:bodyPr>
          <a:lstStyle/>
          <a:p>
            <a:r>
              <a:rPr lang="fr-FR" sz="2000" dirty="0" smtClean="0">
                <a:latin typeface="Helvetica"/>
                <a:cs typeface="Helvetica"/>
              </a:rPr>
              <a:t>Femmes: 7.8%</a:t>
            </a:r>
            <a:endParaRPr lang="fr-FR" sz="2000" dirty="0">
              <a:latin typeface="Helvetica"/>
              <a:cs typeface="Helvetica"/>
            </a:endParaRPr>
          </a:p>
        </p:txBody>
      </p:sp>
      <p:sp>
        <p:nvSpPr>
          <p:cNvPr id="13" name="ZoneTexte 12"/>
          <p:cNvSpPr txBox="1"/>
          <p:nvPr/>
        </p:nvSpPr>
        <p:spPr>
          <a:xfrm>
            <a:off x="953035" y="4793355"/>
            <a:ext cx="1781783" cy="400110"/>
          </a:xfrm>
          <a:prstGeom prst="rect">
            <a:avLst/>
          </a:prstGeom>
          <a:noFill/>
        </p:spPr>
        <p:txBody>
          <a:bodyPr wrap="none" rtlCol="0">
            <a:spAutoFit/>
          </a:bodyPr>
          <a:lstStyle/>
          <a:p>
            <a:r>
              <a:rPr lang="fr-FR" sz="2000" dirty="0" smtClean="0">
                <a:latin typeface="Helvetica"/>
                <a:cs typeface="Helvetica"/>
              </a:rPr>
              <a:t>Dépendance : </a:t>
            </a:r>
            <a:endParaRPr lang="fr-FR" sz="2000" dirty="0">
              <a:latin typeface="Helvetica"/>
              <a:cs typeface="Helvetica"/>
            </a:endParaRPr>
          </a:p>
        </p:txBody>
      </p:sp>
      <p:sp>
        <p:nvSpPr>
          <p:cNvPr id="14" name="ZoneTexte 13"/>
          <p:cNvSpPr txBox="1"/>
          <p:nvPr/>
        </p:nvSpPr>
        <p:spPr>
          <a:xfrm>
            <a:off x="2743200" y="5377065"/>
            <a:ext cx="2159566" cy="400110"/>
          </a:xfrm>
          <a:prstGeom prst="rect">
            <a:avLst/>
          </a:prstGeom>
          <a:noFill/>
        </p:spPr>
        <p:txBody>
          <a:bodyPr wrap="none" rtlCol="0">
            <a:spAutoFit/>
          </a:bodyPr>
          <a:lstStyle/>
          <a:p>
            <a:r>
              <a:rPr lang="fr-FR" sz="2000" dirty="0" smtClean="0">
                <a:latin typeface="Helvetica"/>
                <a:cs typeface="Helvetica"/>
              </a:rPr>
              <a:t>Hommes : 	3.2%</a:t>
            </a:r>
            <a:endParaRPr lang="fr-FR" sz="2000" dirty="0">
              <a:latin typeface="Helvetica"/>
              <a:cs typeface="Helvetica"/>
            </a:endParaRPr>
          </a:p>
        </p:txBody>
      </p:sp>
      <p:sp>
        <p:nvSpPr>
          <p:cNvPr id="15" name="ZoneTexte 14"/>
          <p:cNvSpPr txBox="1"/>
          <p:nvPr/>
        </p:nvSpPr>
        <p:spPr>
          <a:xfrm>
            <a:off x="2743201" y="5966872"/>
            <a:ext cx="1915909" cy="400110"/>
          </a:xfrm>
          <a:prstGeom prst="rect">
            <a:avLst/>
          </a:prstGeom>
          <a:noFill/>
        </p:spPr>
        <p:txBody>
          <a:bodyPr wrap="none" rtlCol="0">
            <a:spAutoFit/>
          </a:bodyPr>
          <a:lstStyle/>
          <a:p>
            <a:r>
              <a:rPr lang="fr-FR" sz="2000" dirty="0" smtClean="0">
                <a:latin typeface="Helvetica"/>
                <a:cs typeface="Helvetica"/>
              </a:rPr>
              <a:t>Femmes: 0.7%</a:t>
            </a:r>
            <a:endParaRPr lang="fr-FR" sz="2000" dirty="0">
              <a:latin typeface="Helvetica"/>
              <a:cs typeface="Helvetica"/>
            </a:endParaRPr>
          </a:p>
        </p:txBody>
      </p:sp>
      <p:sp>
        <p:nvSpPr>
          <p:cNvPr id="16" name="Titre 1"/>
          <p:cNvSpPr txBox="1">
            <a:spLocks/>
          </p:cNvSpPr>
          <p:nvPr/>
        </p:nvSpPr>
        <p:spPr>
          <a:xfrm>
            <a:off x="125902" y="78712"/>
            <a:ext cx="7510040" cy="96114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Enquêtes épidémiologiques et études récentes sur les souffrances des professionnels de santé</a:t>
            </a:r>
            <a:endParaRPr lang="fr-FR" sz="2400" b="1" dirty="0"/>
          </a:p>
        </p:txBody>
      </p:sp>
      <p:sp>
        <p:nvSpPr>
          <p:cNvPr id="17"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pPr/>
              <a:t>12</a:t>
            </a:fld>
            <a:endParaRPr lang="fr-FR" dirty="0"/>
          </a:p>
        </p:txBody>
      </p:sp>
    </p:spTree>
    <p:extLst>
      <p:ext uri="{BB962C8B-B14F-4D97-AF65-F5344CB8AC3E}">
        <p14:creationId xmlns:p14="http://schemas.microsoft.com/office/powerpoint/2010/main" val="29547602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re 1"/>
          <p:cNvSpPr>
            <a:spLocks noGrp="1"/>
          </p:cNvSpPr>
          <p:nvPr>
            <p:ph type="title" idx="4294967295"/>
          </p:nvPr>
        </p:nvSpPr>
        <p:spPr>
          <a:xfrm>
            <a:off x="457201" y="1247757"/>
            <a:ext cx="7078133" cy="530755"/>
          </a:xfrm>
        </p:spPr>
        <p:txBody>
          <a:bodyPr>
            <a:noAutofit/>
          </a:bodyPr>
          <a:lstStyle/>
          <a:p>
            <a:pPr algn="l"/>
            <a:r>
              <a:rPr lang="fr-FR" sz="2800" b="1" dirty="0">
                <a:solidFill>
                  <a:srgbClr val="1F497D"/>
                </a:solidFill>
              </a:rPr>
              <a:t>Les facteurs de RPS des DH</a:t>
            </a:r>
          </a:p>
        </p:txBody>
      </p:sp>
      <p:sp>
        <p:nvSpPr>
          <p:cNvPr id="3" name="Espace réservé du contenu 2"/>
          <p:cNvSpPr>
            <a:spLocks noGrp="1"/>
          </p:cNvSpPr>
          <p:nvPr>
            <p:ph idx="4294967295"/>
          </p:nvPr>
        </p:nvSpPr>
        <p:spPr>
          <a:xfrm>
            <a:off x="457200" y="2167467"/>
            <a:ext cx="8229600" cy="4009496"/>
          </a:xfrm>
        </p:spPr>
        <p:txBody>
          <a:bodyPr>
            <a:normAutofit lnSpcReduction="10000"/>
          </a:bodyPr>
          <a:lstStyle/>
          <a:p>
            <a:pPr algn="just">
              <a:lnSpc>
                <a:spcPct val="90000"/>
              </a:lnSpc>
              <a:spcAft>
                <a:spcPct val="20000"/>
              </a:spcAft>
              <a:buClr>
                <a:schemeClr val="tx2"/>
              </a:buClr>
              <a:buFont typeface="Wingdings" charset="2"/>
              <a:buChar char="§"/>
            </a:pPr>
            <a:r>
              <a:rPr lang="fr-FR" sz="2600" dirty="0"/>
              <a:t>L’intensité et la complexité du travail</a:t>
            </a:r>
          </a:p>
          <a:p>
            <a:pPr algn="just">
              <a:lnSpc>
                <a:spcPct val="90000"/>
              </a:lnSpc>
              <a:spcAft>
                <a:spcPct val="20000"/>
              </a:spcAft>
              <a:buClr>
                <a:schemeClr val="tx2"/>
              </a:buClr>
              <a:buFont typeface="Wingdings" charset="2"/>
              <a:buChar char="§"/>
            </a:pPr>
            <a:r>
              <a:rPr lang="fr-FR" sz="2600" dirty="0"/>
              <a:t>Les exigences de la polyvalence</a:t>
            </a:r>
          </a:p>
          <a:p>
            <a:pPr algn="just">
              <a:lnSpc>
                <a:spcPct val="90000"/>
              </a:lnSpc>
              <a:spcAft>
                <a:spcPct val="20000"/>
              </a:spcAft>
              <a:buClr>
                <a:schemeClr val="tx2"/>
              </a:buClr>
              <a:buFont typeface="Wingdings" charset="2"/>
              <a:buChar char="§"/>
            </a:pPr>
            <a:r>
              <a:rPr lang="fr-FR" sz="2600" dirty="0"/>
              <a:t>Le manque d’autonomie</a:t>
            </a:r>
          </a:p>
          <a:p>
            <a:pPr algn="just">
              <a:lnSpc>
                <a:spcPct val="90000"/>
              </a:lnSpc>
              <a:spcAft>
                <a:spcPct val="20000"/>
              </a:spcAft>
              <a:buClr>
                <a:schemeClr val="tx2"/>
              </a:buClr>
              <a:buFont typeface="Wingdings" charset="2"/>
              <a:buChar char="§"/>
            </a:pPr>
            <a:r>
              <a:rPr lang="fr-FR" sz="2600" dirty="0"/>
              <a:t>Les rapports sociaux au travail, et leurs dérives</a:t>
            </a:r>
          </a:p>
          <a:p>
            <a:pPr algn="just">
              <a:lnSpc>
                <a:spcPct val="90000"/>
              </a:lnSpc>
              <a:spcAft>
                <a:spcPct val="20000"/>
              </a:spcAft>
              <a:buClr>
                <a:schemeClr val="tx2"/>
              </a:buClr>
              <a:buFont typeface="Wingdings" charset="2"/>
              <a:buChar char="§"/>
            </a:pPr>
            <a:r>
              <a:rPr lang="fr-FR" sz="2600" dirty="0"/>
              <a:t>La souffrance éthique</a:t>
            </a:r>
          </a:p>
          <a:p>
            <a:pPr algn="just">
              <a:lnSpc>
                <a:spcPct val="90000"/>
              </a:lnSpc>
              <a:spcAft>
                <a:spcPct val="20000"/>
              </a:spcAft>
              <a:buClr>
                <a:schemeClr val="tx2"/>
              </a:buClr>
              <a:buFont typeface="Wingdings" charset="2"/>
              <a:buChar char="§"/>
            </a:pPr>
            <a:r>
              <a:rPr lang="fr-FR" sz="2600" dirty="0"/>
              <a:t>L’insécurité de la situation de travail</a:t>
            </a:r>
          </a:p>
          <a:p>
            <a:pPr algn="just">
              <a:lnSpc>
                <a:spcPct val="90000"/>
              </a:lnSpc>
              <a:spcAft>
                <a:spcPct val="20000"/>
              </a:spcAft>
              <a:buClr>
                <a:schemeClr val="tx2"/>
              </a:buClr>
              <a:buFont typeface="Wingdings" charset="2"/>
              <a:buChar char="§"/>
            </a:pPr>
            <a:r>
              <a:rPr lang="fr-FR" sz="2600" dirty="0"/>
              <a:t>Les conséquences des coopérations</a:t>
            </a:r>
          </a:p>
          <a:p>
            <a:pPr algn="just">
              <a:lnSpc>
                <a:spcPct val="90000"/>
              </a:lnSpc>
              <a:spcAft>
                <a:spcPct val="20000"/>
              </a:spcAft>
              <a:buClr>
                <a:schemeClr val="tx2"/>
              </a:buClr>
              <a:buFont typeface="Wingdings" charset="2"/>
              <a:buChar char="§"/>
            </a:pPr>
            <a:r>
              <a:rPr lang="fr-FR" sz="2600" dirty="0"/>
              <a:t>Les conséquences du déficit financier</a:t>
            </a:r>
          </a:p>
        </p:txBody>
      </p:sp>
      <p:sp>
        <p:nvSpPr>
          <p:cNvPr id="15364" name="Espace réservé du pied de page 4"/>
          <p:cNvSpPr txBox="1">
            <a:spLocks noGrp="1"/>
          </p:cNvSpPr>
          <p:nvPr/>
        </p:nvSpPr>
        <p:spPr bwMode="auto">
          <a:xfrm>
            <a:off x="92076" y="6450015"/>
            <a:ext cx="8916988" cy="365125"/>
          </a:xfrm>
          <a:prstGeom prst="rect">
            <a:avLst/>
          </a:prstGeom>
          <a:noFill/>
          <a:ln w="9525">
            <a:noFill/>
            <a:miter lim="800000"/>
            <a:headEnd/>
            <a:tailEnd/>
          </a:ln>
        </p:spPr>
        <p:txBody>
          <a:bodyPr/>
          <a:lstStyle/>
          <a:p>
            <a:pPr defTabSz="457200"/>
            <a:r>
              <a:rPr lang="fr-FR" sz="1200">
                <a:latin typeface="Calibri" pitchFamily="34" charset="0"/>
              </a:rPr>
              <a:t>1er Colloque National</a:t>
            </a:r>
            <a:r>
              <a:rPr lang="fr-FR" sz="1200" b="1">
                <a:latin typeface="Calibri" pitchFamily="34" charset="0"/>
              </a:rPr>
              <a:t>  Soigner les vulnérabilités des professionnels de santé </a:t>
            </a:r>
            <a:r>
              <a:rPr lang="fr-FR" sz="1200">
                <a:latin typeface="Calibri" pitchFamily="34" charset="0"/>
              </a:rPr>
              <a:t>– Académie Nationale de Médecine – Jeudi 3 décembre 2015</a:t>
            </a:r>
            <a:endParaRPr lang="fr-FR" sz="1200" b="1">
              <a:latin typeface="Calibri" pitchFamily="34" charset="0"/>
            </a:endParaRPr>
          </a:p>
        </p:txBody>
      </p:sp>
      <p:sp>
        <p:nvSpPr>
          <p:cNvPr id="5" name="Titre 1"/>
          <p:cNvSpPr txBox="1">
            <a:spLocks/>
          </p:cNvSpPr>
          <p:nvPr/>
        </p:nvSpPr>
        <p:spPr>
          <a:xfrm>
            <a:off x="107499" y="145222"/>
            <a:ext cx="7042975" cy="673533"/>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Réalités des souffrances vécues et/ou rapportées par des professionnels de santé</a:t>
            </a:r>
            <a:endParaRPr lang="fr-FR" sz="1200" b="1" dirty="0"/>
          </a:p>
        </p:txBody>
      </p:sp>
      <p:sp>
        <p:nvSpPr>
          <p:cNvPr id="6"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pPr/>
              <a:t>120</a:t>
            </a:fld>
            <a:endParaRPr lang="fr-FR" dirty="0"/>
          </a:p>
        </p:txBody>
      </p:sp>
    </p:spTree>
    <p:extLst>
      <p:ext uri="{BB962C8B-B14F-4D97-AF65-F5344CB8AC3E}">
        <p14:creationId xmlns:p14="http://schemas.microsoft.com/office/powerpoint/2010/main" val="2676743033"/>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re 1"/>
          <p:cNvSpPr>
            <a:spLocks noGrp="1"/>
          </p:cNvSpPr>
          <p:nvPr>
            <p:ph type="title" idx="4294967295"/>
          </p:nvPr>
        </p:nvSpPr>
        <p:spPr>
          <a:xfrm>
            <a:off x="457201" y="1247757"/>
            <a:ext cx="7078133" cy="530755"/>
          </a:xfrm>
        </p:spPr>
        <p:txBody>
          <a:bodyPr>
            <a:noAutofit/>
          </a:bodyPr>
          <a:lstStyle/>
          <a:p>
            <a:pPr algn="l"/>
            <a:r>
              <a:rPr lang="fr-FR" sz="2800" b="1" dirty="0">
                <a:solidFill>
                  <a:srgbClr val="1F497D"/>
                </a:solidFill>
              </a:rPr>
              <a:t>Qui pour prendre soin des DH ?</a:t>
            </a:r>
          </a:p>
        </p:txBody>
      </p:sp>
      <p:sp>
        <p:nvSpPr>
          <p:cNvPr id="3" name="Espace réservé du contenu 2"/>
          <p:cNvSpPr>
            <a:spLocks noGrp="1"/>
          </p:cNvSpPr>
          <p:nvPr>
            <p:ph idx="4294967295"/>
          </p:nvPr>
        </p:nvSpPr>
        <p:spPr>
          <a:xfrm>
            <a:off x="457200" y="1930402"/>
            <a:ext cx="8229600" cy="4246563"/>
          </a:xfrm>
        </p:spPr>
        <p:txBody>
          <a:bodyPr>
            <a:normAutofit lnSpcReduction="10000"/>
          </a:bodyPr>
          <a:lstStyle/>
          <a:p>
            <a:pPr algn="just">
              <a:lnSpc>
                <a:spcPct val="90000"/>
              </a:lnSpc>
              <a:spcAft>
                <a:spcPct val="20000"/>
              </a:spcAft>
              <a:buClr>
                <a:schemeClr val="tx2"/>
              </a:buClr>
              <a:buFont typeface="Wingdings" charset="2"/>
              <a:buChar char="§"/>
            </a:pPr>
            <a:r>
              <a:rPr lang="fr-FR" sz="2600" dirty="0"/>
              <a:t>Un impératif : sortir de l’isolement</a:t>
            </a:r>
          </a:p>
          <a:p>
            <a:pPr algn="just">
              <a:lnSpc>
                <a:spcPct val="90000"/>
              </a:lnSpc>
              <a:spcAft>
                <a:spcPct val="20000"/>
              </a:spcAft>
              <a:buClr>
                <a:schemeClr val="tx2"/>
              </a:buClr>
              <a:buFont typeface="Wingdings" charset="2"/>
              <a:buChar char="§"/>
            </a:pPr>
            <a:r>
              <a:rPr lang="fr-FR" sz="2600" dirty="0"/>
              <a:t>La solidarité professionnelle</a:t>
            </a:r>
          </a:p>
          <a:p>
            <a:pPr algn="just">
              <a:lnSpc>
                <a:spcPct val="90000"/>
              </a:lnSpc>
              <a:spcAft>
                <a:spcPct val="20000"/>
              </a:spcAft>
              <a:buClr>
                <a:schemeClr val="tx2"/>
              </a:buClr>
              <a:buFont typeface="Wingdings" charset="2"/>
              <a:buChar char="§"/>
            </a:pPr>
            <a:r>
              <a:rPr lang="fr-FR" sz="2600" dirty="0"/>
              <a:t>Les réseaux</a:t>
            </a:r>
          </a:p>
          <a:p>
            <a:pPr algn="just">
              <a:lnSpc>
                <a:spcPct val="90000"/>
              </a:lnSpc>
              <a:spcAft>
                <a:spcPct val="20000"/>
              </a:spcAft>
              <a:buClr>
                <a:schemeClr val="tx2"/>
              </a:buClr>
              <a:buFont typeface="Wingdings" charset="2"/>
              <a:buChar char="§"/>
            </a:pPr>
            <a:r>
              <a:rPr lang="fr-FR" sz="2600" dirty="0"/>
              <a:t>Les syndicats professionnels</a:t>
            </a:r>
          </a:p>
          <a:p>
            <a:pPr algn="just">
              <a:lnSpc>
                <a:spcPct val="90000"/>
              </a:lnSpc>
              <a:spcAft>
                <a:spcPct val="20000"/>
              </a:spcAft>
              <a:buClr>
                <a:schemeClr val="tx2"/>
              </a:buClr>
              <a:buFont typeface="Wingdings" charset="2"/>
              <a:buChar char="§"/>
            </a:pPr>
            <a:r>
              <a:rPr lang="fr-FR" sz="2600" dirty="0"/>
              <a:t>Le Centre National de Gestion</a:t>
            </a:r>
          </a:p>
          <a:p>
            <a:pPr lvl="1" algn="just">
              <a:lnSpc>
                <a:spcPct val="90000"/>
              </a:lnSpc>
              <a:spcAft>
                <a:spcPct val="20000"/>
              </a:spcAft>
              <a:buClr>
                <a:schemeClr val="tx2"/>
              </a:buClr>
              <a:buFont typeface="Wingdings" charset="2"/>
              <a:buChar char="§"/>
            </a:pPr>
            <a:r>
              <a:rPr lang="fr-FR" sz="2400" dirty="0"/>
              <a:t>Coaching individuel ou d’équipe</a:t>
            </a:r>
          </a:p>
          <a:p>
            <a:pPr lvl="1" algn="just">
              <a:lnSpc>
                <a:spcPct val="90000"/>
              </a:lnSpc>
              <a:spcAft>
                <a:spcPct val="20000"/>
              </a:spcAft>
              <a:buClr>
                <a:schemeClr val="tx2"/>
              </a:buClr>
              <a:buFont typeface="Wingdings" charset="2"/>
              <a:buChar char="§"/>
            </a:pPr>
            <a:r>
              <a:rPr lang="fr-FR" sz="2400" dirty="0"/>
              <a:t>Bilan professionnel</a:t>
            </a:r>
          </a:p>
          <a:p>
            <a:pPr lvl="1" algn="just">
              <a:lnSpc>
                <a:spcPct val="90000"/>
              </a:lnSpc>
              <a:spcAft>
                <a:spcPct val="20000"/>
              </a:spcAft>
              <a:buClr>
                <a:schemeClr val="tx2"/>
              </a:buClr>
              <a:buFont typeface="Wingdings" charset="2"/>
              <a:buChar char="§"/>
            </a:pPr>
            <a:r>
              <a:rPr lang="fr-FR" sz="2400" dirty="0"/>
              <a:t>Les missions</a:t>
            </a:r>
          </a:p>
          <a:p>
            <a:pPr lvl="1" algn="just">
              <a:lnSpc>
                <a:spcPct val="90000"/>
              </a:lnSpc>
              <a:spcAft>
                <a:spcPct val="20000"/>
              </a:spcAft>
              <a:buClr>
                <a:schemeClr val="tx2"/>
              </a:buClr>
              <a:buFont typeface="Wingdings" charset="2"/>
              <a:buChar char="§"/>
            </a:pPr>
            <a:r>
              <a:rPr lang="fr-FR" sz="2400" dirty="0"/>
              <a:t>La disponibilité d’office et la recherche d’affectation</a:t>
            </a:r>
          </a:p>
        </p:txBody>
      </p:sp>
      <p:sp>
        <p:nvSpPr>
          <p:cNvPr id="15364" name="Espace réservé du pied de page 4"/>
          <p:cNvSpPr txBox="1">
            <a:spLocks noGrp="1"/>
          </p:cNvSpPr>
          <p:nvPr/>
        </p:nvSpPr>
        <p:spPr bwMode="auto">
          <a:xfrm>
            <a:off x="92076" y="6450015"/>
            <a:ext cx="8916988" cy="365125"/>
          </a:xfrm>
          <a:prstGeom prst="rect">
            <a:avLst/>
          </a:prstGeom>
          <a:noFill/>
          <a:ln w="9525">
            <a:noFill/>
            <a:miter lim="800000"/>
            <a:headEnd/>
            <a:tailEnd/>
          </a:ln>
        </p:spPr>
        <p:txBody>
          <a:bodyPr/>
          <a:lstStyle/>
          <a:p>
            <a:pPr defTabSz="457200"/>
            <a:r>
              <a:rPr lang="fr-FR" sz="1200">
                <a:latin typeface="Calibri" pitchFamily="34" charset="0"/>
              </a:rPr>
              <a:t>1er Colloque National</a:t>
            </a:r>
            <a:r>
              <a:rPr lang="fr-FR" sz="1200" b="1">
                <a:latin typeface="Calibri" pitchFamily="34" charset="0"/>
              </a:rPr>
              <a:t>  Soigner les vulnérabilités des professionnels de santé </a:t>
            </a:r>
            <a:r>
              <a:rPr lang="fr-FR" sz="1200">
                <a:latin typeface="Calibri" pitchFamily="34" charset="0"/>
              </a:rPr>
              <a:t>– Académie Nationale de Médecine – Jeudi 3 décembre 2015</a:t>
            </a:r>
            <a:endParaRPr lang="fr-FR" sz="1200" b="1">
              <a:latin typeface="Calibri" pitchFamily="34" charset="0"/>
            </a:endParaRPr>
          </a:p>
        </p:txBody>
      </p:sp>
      <p:sp>
        <p:nvSpPr>
          <p:cNvPr id="5" name="Titre 1"/>
          <p:cNvSpPr txBox="1">
            <a:spLocks/>
          </p:cNvSpPr>
          <p:nvPr/>
        </p:nvSpPr>
        <p:spPr>
          <a:xfrm>
            <a:off x="107499" y="145222"/>
            <a:ext cx="7042975" cy="673533"/>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Réalités des souffrances vécues et/ou rapportées par des professionnels de santé</a:t>
            </a:r>
            <a:endParaRPr lang="fr-FR" sz="1200" b="1" dirty="0"/>
          </a:p>
        </p:txBody>
      </p:sp>
      <p:sp>
        <p:nvSpPr>
          <p:cNvPr id="6"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pPr/>
              <a:t>121</a:t>
            </a:fld>
            <a:endParaRPr lang="fr-FR" dirty="0"/>
          </a:p>
        </p:txBody>
      </p:sp>
    </p:spTree>
    <p:extLst>
      <p:ext uri="{BB962C8B-B14F-4D97-AF65-F5344CB8AC3E}">
        <p14:creationId xmlns:p14="http://schemas.microsoft.com/office/powerpoint/2010/main" val="2845157802"/>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re 1"/>
          <p:cNvSpPr>
            <a:spLocks noGrp="1"/>
          </p:cNvSpPr>
          <p:nvPr>
            <p:ph type="title" idx="4294967295"/>
          </p:nvPr>
        </p:nvSpPr>
        <p:spPr>
          <a:xfrm>
            <a:off x="457201" y="1247757"/>
            <a:ext cx="7078133" cy="530755"/>
          </a:xfrm>
        </p:spPr>
        <p:txBody>
          <a:bodyPr>
            <a:noAutofit/>
          </a:bodyPr>
          <a:lstStyle/>
          <a:p>
            <a:pPr algn="l"/>
            <a:r>
              <a:rPr lang="fr-FR" sz="2800" b="1" dirty="0">
                <a:solidFill>
                  <a:srgbClr val="1F497D"/>
                </a:solidFill>
              </a:rPr>
              <a:t>Des propositions pour aller plus loin</a:t>
            </a:r>
            <a:br>
              <a:rPr lang="fr-FR" sz="2800" b="1" dirty="0">
                <a:solidFill>
                  <a:srgbClr val="1F497D"/>
                </a:solidFill>
              </a:rPr>
            </a:br>
            <a:r>
              <a:rPr lang="fr-FR" sz="2000" i="1" dirty="0" smtClean="0"/>
              <a:t>(D </a:t>
            </a:r>
            <a:r>
              <a:rPr lang="fr-FR" sz="2000" i="1" dirty="0" err="1"/>
              <a:t>Cigan</a:t>
            </a:r>
            <a:r>
              <a:rPr lang="fr-FR" sz="2000" i="1" dirty="0"/>
              <a:t>- mémoire EHESP)</a:t>
            </a:r>
          </a:p>
        </p:txBody>
      </p:sp>
      <p:sp>
        <p:nvSpPr>
          <p:cNvPr id="3" name="Espace réservé du contenu 2"/>
          <p:cNvSpPr>
            <a:spLocks noGrp="1"/>
          </p:cNvSpPr>
          <p:nvPr>
            <p:ph idx="4294967295"/>
          </p:nvPr>
        </p:nvSpPr>
        <p:spPr>
          <a:xfrm>
            <a:off x="457200" y="2404533"/>
            <a:ext cx="8229600" cy="3772430"/>
          </a:xfrm>
        </p:spPr>
        <p:txBody>
          <a:bodyPr>
            <a:normAutofit/>
          </a:bodyPr>
          <a:lstStyle/>
          <a:p>
            <a:pPr algn="just">
              <a:lnSpc>
                <a:spcPct val="90000"/>
              </a:lnSpc>
              <a:spcBef>
                <a:spcPts val="1224"/>
              </a:spcBef>
              <a:spcAft>
                <a:spcPct val="20000"/>
              </a:spcAft>
              <a:buClr>
                <a:schemeClr val="tx2"/>
              </a:buClr>
              <a:buFont typeface="Wingdings" charset="2"/>
              <a:buChar char="§"/>
            </a:pPr>
            <a:r>
              <a:rPr lang="fr-FR" sz="2600" dirty="0" smtClean="0"/>
              <a:t>En </a:t>
            </a:r>
            <a:r>
              <a:rPr lang="fr-FR" sz="2600" dirty="0"/>
              <a:t>parler : articles, témoignages, colloque, formation</a:t>
            </a:r>
          </a:p>
          <a:p>
            <a:pPr algn="just">
              <a:lnSpc>
                <a:spcPct val="90000"/>
              </a:lnSpc>
              <a:spcBef>
                <a:spcPts val="1224"/>
              </a:spcBef>
              <a:spcAft>
                <a:spcPct val="20000"/>
              </a:spcAft>
              <a:buClr>
                <a:schemeClr val="tx2"/>
              </a:buClr>
              <a:buFont typeface="Wingdings" charset="2"/>
              <a:buChar char="§"/>
            </a:pPr>
            <a:r>
              <a:rPr lang="fr-FR" sz="2600" dirty="0"/>
              <a:t>Jouer collectif : au sein des établissements, initiative des ARS, au sein de la profession</a:t>
            </a:r>
          </a:p>
          <a:p>
            <a:pPr algn="just">
              <a:lnSpc>
                <a:spcPct val="90000"/>
              </a:lnSpc>
              <a:spcBef>
                <a:spcPts val="1224"/>
              </a:spcBef>
              <a:spcAft>
                <a:spcPct val="20000"/>
              </a:spcAft>
              <a:buClr>
                <a:schemeClr val="tx2"/>
              </a:buClr>
              <a:buFont typeface="Wingdings" charset="2"/>
              <a:buChar char="§"/>
            </a:pPr>
            <a:r>
              <a:rPr lang="fr-FR" sz="2600" dirty="0"/>
              <a:t>Mettre en place un CHSCT national</a:t>
            </a:r>
          </a:p>
          <a:p>
            <a:pPr algn="just">
              <a:lnSpc>
                <a:spcPct val="90000"/>
              </a:lnSpc>
              <a:spcBef>
                <a:spcPts val="1224"/>
              </a:spcBef>
              <a:spcAft>
                <a:spcPct val="20000"/>
              </a:spcAft>
              <a:buClr>
                <a:schemeClr val="tx2"/>
              </a:buClr>
              <a:buFont typeface="Wingdings" charset="2"/>
              <a:buChar char="§"/>
            </a:pPr>
            <a:r>
              <a:rPr lang="fr-FR" sz="2600" dirty="0"/>
              <a:t>Mettre en place une médecine du travail nationale</a:t>
            </a:r>
          </a:p>
        </p:txBody>
      </p:sp>
      <p:sp>
        <p:nvSpPr>
          <p:cNvPr id="15364" name="Espace réservé du pied de page 4"/>
          <p:cNvSpPr txBox="1">
            <a:spLocks noGrp="1"/>
          </p:cNvSpPr>
          <p:nvPr/>
        </p:nvSpPr>
        <p:spPr bwMode="auto">
          <a:xfrm>
            <a:off x="92076" y="6450015"/>
            <a:ext cx="8916988" cy="365125"/>
          </a:xfrm>
          <a:prstGeom prst="rect">
            <a:avLst/>
          </a:prstGeom>
          <a:noFill/>
          <a:ln w="9525">
            <a:noFill/>
            <a:miter lim="800000"/>
            <a:headEnd/>
            <a:tailEnd/>
          </a:ln>
        </p:spPr>
        <p:txBody>
          <a:bodyPr/>
          <a:lstStyle/>
          <a:p>
            <a:pPr defTabSz="457200"/>
            <a:r>
              <a:rPr lang="fr-FR" sz="1200">
                <a:latin typeface="Calibri" pitchFamily="34" charset="0"/>
              </a:rPr>
              <a:t>1er Colloque National</a:t>
            </a:r>
            <a:r>
              <a:rPr lang="fr-FR" sz="1200" b="1">
                <a:latin typeface="Calibri" pitchFamily="34" charset="0"/>
              </a:rPr>
              <a:t>  Soigner les vulnérabilités des professionnels de santé </a:t>
            </a:r>
            <a:r>
              <a:rPr lang="fr-FR" sz="1200">
                <a:latin typeface="Calibri" pitchFamily="34" charset="0"/>
              </a:rPr>
              <a:t>– Académie Nationale de Médecine – Jeudi 3 décembre 2015</a:t>
            </a:r>
            <a:endParaRPr lang="fr-FR" sz="1200" b="1">
              <a:latin typeface="Calibri" pitchFamily="34" charset="0"/>
            </a:endParaRPr>
          </a:p>
        </p:txBody>
      </p:sp>
      <p:sp>
        <p:nvSpPr>
          <p:cNvPr id="5" name="Titre 1"/>
          <p:cNvSpPr txBox="1">
            <a:spLocks/>
          </p:cNvSpPr>
          <p:nvPr/>
        </p:nvSpPr>
        <p:spPr>
          <a:xfrm>
            <a:off x="107499" y="145222"/>
            <a:ext cx="7042975" cy="673533"/>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Réalités des souffrances vécues et/ou rapportées par des professionnels de santé</a:t>
            </a:r>
            <a:endParaRPr lang="fr-FR" sz="1200" b="1" dirty="0"/>
          </a:p>
        </p:txBody>
      </p:sp>
      <p:sp>
        <p:nvSpPr>
          <p:cNvPr id="6"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pPr/>
              <a:t>122</a:t>
            </a:fld>
            <a:endParaRPr lang="fr-FR" dirty="0"/>
          </a:p>
        </p:txBody>
      </p:sp>
    </p:spTree>
    <p:extLst>
      <p:ext uri="{BB962C8B-B14F-4D97-AF65-F5344CB8AC3E}">
        <p14:creationId xmlns:p14="http://schemas.microsoft.com/office/powerpoint/2010/main" val="3623935041"/>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re 1"/>
          <p:cNvSpPr>
            <a:spLocks noGrp="1"/>
          </p:cNvSpPr>
          <p:nvPr>
            <p:ph type="title" idx="4294967295"/>
          </p:nvPr>
        </p:nvSpPr>
        <p:spPr>
          <a:xfrm>
            <a:off x="457201" y="1247757"/>
            <a:ext cx="7078133" cy="530755"/>
          </a:xfrm>
        </p:spPr>
        <p:txBody>
          <a:bodyPr>
            <a:noAutofit/>
          </a:bodyPr>
          <a:lstStyle/>
          <a:p>
            <a:pPr algn="l"/>
            <a:r>
              <a:rPr lang="fr-FR" sz="2800" b="1" dirty="0">
                <a:solidFill>
                  <a:srgbClr val="1F497D"/>
                </a:solidFill>
              </a:rPr>
              <a:t>En guise de conclusion…</a:t>
            </a:r>
            <a:endParaRPr lang="fr-FR" sz="2000" i="1" dirty="0"/>
          </a:p>
        </p:txBody>
      </p:sp>
      <p:sp>
        <p:nvSpPr>
          <p:cNvPr id="3" name="Espace réservé du contenu 2"/>
          <p:cNvSpPr>
            <a:spLocks noGrp="1"/>
          </p:cNvSpPr>
          <p:nvPr>
            <p:ph idx="4294967295"/>
          </p:nvPr>
        </p:nvSpPr>
        <p:spPr>
          <a:xfrm>
            <a:off x="457200" y="2048934"/>
            <a:ext cx="8229600" cy="4128031"/>
          </a:xfrm>
        </p:spPr>
        <p:txBody>
          <a:bodyPr>
            <a:normAutofit/>
          </a:bodyPr>
          <a:lstStyle/>
          <a:p>
            <a:pPr marL="0" indent="0" algn="just">
              <a:lnSpc>
                <a:spcPct val="90000"/>
              </a:lnSpc>
              <a:buFont typeface="Arial" charset="0"/>
              <a:buNone/>
            </a:pPr>
            <a:r>
              <a:rPr lang="fr-FR" sz="2400" i="1" dirty="0"/>
              <a:t>La souffrance des directeurs n’est pas d’abord dans la complexité accrue de la gestion des conflits et dans la tentative de gestion des paradoxes. Elle est dans la perte de sens et dans le conflit éthique qui se pose à chacun d’entre nous, lorsque nous avons le sentiment de ne plus pouvoir agir avec compétence, et dans le respect de nos valeurs.</a:t>
            </a:r>
          </a:p>
          <a:p>
            <a:pPr marL="0" indent="0" algn="just">
              <a:lnSpc>
                <a:spcPct val="90000"/>
              </a:lnSpc>
              <a:buFont typeface="Arial" charset="0"/>
              <a:buNone/>
            </a:pPr>
            <a:endParaRPr lang="fr-FR" sz="2400" i="1" dirty="0"/>
          </a:p>
          <a:p>
            <a:pPr marL="0" indent="0" algn="just">
              <a:lnSpc>
                <a:spcPct val="90000"/>
              </a:lnSpc>
              <a:buFont typeface="Arial" charset="0"/>
              <a:buNone/>
            </a:pPr>
            <a:r>
              <a:rPr lang="fr-FR" sz="2400" i="1" dirty="0"/>
              <a:t>Affirmer nos valeurs communes est une opération de prévention, que nous devons à notre profession, aux professionnels hospitaliers et à ceux que nous servons.</a:t>
            </a:r>
          </a:p>
        </p:txBody>
      </p:sp>
      <p:sp>
        <p:nvSpPr>
          <p:cNvPr id="15364" name="Espace réservé du pied de page 4"/>
          <p:cNvSpPr txBox="1">
            <a:spLocks noGrp="1"/>
          </p:cNvSpPr>
          <p:nvPr/>
        </p:nvSpPr>
        <p:spPr bwMode="auto">
          <a:xfrm>
            <a:off x="92076" y="6450015"/>
            <a:ext cx="8916988" cy="365125"/>
          </a:xfrm>
          <a:prstGeom prst="rect">
            <a:avLst/>
          </a:prstGeom>
          <a:noFill/>
          <a:ln w="9525">
            <a:noFill/>
            <a:miter lim="800000"/>
            <a:headEnd/>
            <a:tailEnd/>
          </a:ln>
        </p:spPr>
        <p:txBody>
          <a:bodyPr/>
          <a:lstStyle/>
          <a:p>
            <a:pPr defTabSz="457200"/>
            <a:r>
              <a:rPr lang="fr-FR" sz="1200">
                <a:latin typeface="Calibri" pitchFamily="34" charset="0"/>
              </a:rPr>
              <a:t>1er Colloque National</a:t>
            </a:r>
            <a:r>
              <a:rPr lang="fr-FR" sz="1200" b="1">
                <a:latin typeface="Calibri" pitchFamily="34" charset="0"/>
              </a:rPr>
              <a:t>  Soigner les vulnérabilités des professionnels de santé </a:t>
            </a:r>
            <a:r>
              <a:rPr lang="fr-FR" sz="1200">
                <a:latin typeface="Calibri" pitchFamily="34" charset="0"/>
              </a:rPr>
              <a:t>– Académie Nationale de Médecine – Jeudi 3 décembre 2015</a:t>
            </a:r>
            <a:endParaRPr lang="fr-FR" sz="1200" b="1">
              <a:latin typeface="Calibri" pitchFamily="34" charset="0"/>
            </a:endParaRPr>
          </a:p>
        </p:txBody>
      </p:sp>
      <p:sp>
        <p:nvSpPr>
          <p:cNvPr id="5" name="Titre 1"/>
          <p:cNvSpPr txBox="1">
            <a:spLocks/>
          </p:cNvSpPr>
          <p:nvPr/>
        </p:nvSpPr>
        <p:spPr>
          <a:xfrm>
            <a:off x="107499" y="145222"/>
            <a:ext cx="7042975" cy="673533"/>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Réalités des souffrances vécues et/ou rapportées par des professionnels de santé</a:t>
            </a:r>
            <a:endParaRPr lang="fr-FR" sz="1200" b="1" dirty="0"/>
          </a:p>
        </p:txBody>
      </p:sp>
      <p:sp>
        <p:nvSpPr>
          <p:cNvPr id="6"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pPr/>
              <a:t>123</a:t>
            </a:fld>
            <a:endParaRPr lang="fr-FR" dirty="0"/>
          </a:p>
        </p:txBody>
      </p:sp>
    </p:spTree>
    <p:extLst>
      <p:ext uri="{BB962C8B-B14F-4D97-AF65-F5344CB8AC3E}">
        <p14:creationId xmlns:p14="http://schemas.microsoft.com/office/powerpoint/2010/main" val="1564488139"/>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a:xfrm>
            <a:off x="457201" y="663575"/>
            <a:ext cx="7264400" cy="2281238"/>
          </a:xfrm>
        </p:spPr>
        <p:txBody>
          <a:bodyPr/>
          <a:lstStyle/>
          <a:p>
            <a:pPr eaLnBrk="1" hangingPunct="1"/>
            <a:r>
              <a:rPr lang="fr-FR" cap="none">
                <a:latin typeface="Helvetica" charset="0"/>
                <a:ea typeface="MS PGothic" charset="0"/>
                <a:cs typeface="Helvetica" charset="0"/>
              </a:rPr>
              <a:t>LE REPÉRAGE DES PROFESSIONNELS DE SANTÉ VULNÉRABLES</a:t>
            </a:r>
          </a:p>
        </p:txBody>
      </p:sp>
      <p:sp>
        <p:nvSpPr>
          <p:cNvPr id="15363" name="ZoneTexte 4"/>
          <p:cNvSpPr txBox="1">
            <a:spLocks noChangeArrowheads="1"/>
          </p:cNvSpPr>
          <p:nvPr/>
        </p:nvSpPr>
        <p:spPr bwMode="auto">
          <a:xfrm>
            <a:off x="846138" y="3757615"/>
            <a:ext cx="7518400"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r>
              <a:rPr lang="fr-FR" sz="2800" b="1" dirty="0">
                <a:solidFill>
                  <a:srgbClr val="1F497D"/>
                </a:solidFill>
              </a:rPr>
              <a:t>Présidé et animé par </a:t>
            </a:r>
          </a:p>
          <a:p>
            <a:pPr algn="ctr" eaLnBrk="1" hangingPunct="1"/>
            <a:r>
              <a:rPr lang="fr-FR" sz="2800" b="1" dirty="0">
                <a:solidFill>
                  <a:srgbClr val="1F497D"/>
                </a:solidFill>
              </a:rPr>
              <a:t>Éric </a:t>
            </a:r>
            <a:r>
              <a:rPr lang="fr-FR" sz="2800" b="1" dirty="0" smtClean="0">
                <a:solidFill>
                  <a:srgbClr val="1F497D"/>
                </a:solidFill>
              </a:rPr>
              <a:t>HENRY</a:t>
            </a:r>
            <a:endParaRPr lang="fr-FR" sz="2800" b="1" dirty="0">
              <a:solidFill>
                <a:srgbClr val="1F497D"/>
              </a:solidFill>
            </a:endParaRPr>
          </a:p>
          <a:p>
            <a:pPr algn="ctr" eaLnBrk="1" hangingPunct="1"/>
            <a:endParaRPr lang="fr-FR" sz="2800" b="1" dirty="0"/>
          </a:p>
          <a:p>
            <a:pPr algn="ctr" eaLnBrk="1" hangingPunct="1"/>
            <a:r>
              <a:rPr lang="fr-FR" sz="2000" dirty="0"/>
              <a:t>Médecin généraliste, </a:t>
            </a:r>
          </a:p>
          <a:p>
            <a:pPr algn="ctr" eaLnBrk="1" hangingPunct="1"/>
            <a:r>
              <a:rPr lang="fr-FR" sz="2000" dirty="0"/>
              <a:t>Vice-Président du Centre National des Professions de Santé (CNPS)</a:t>
            </a:r>
          </a:p>
        </p:txBody>
      </p:sp>
      <p:sp>
        <p:nvSpPr>
          <p:cNvPr id="15364" name="Espace réservé du pied de page 4"/>
          <p:cNvSpPr>
            <a:spLocks noGrp="1"/>
          </p:cNvSpPr>
          <p:nvPr>
            <p:ph type="ftr" sz="quarter" idx="11"/>
          </p:nvPr>
        </p:nvSpPr>
        <p:spPr bwMode="auto">
          <a:xfrm>
            <a:off x="92076" y="6450015"/>
            <a:ext cx="89169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a:cs typeface="Arial" charset="0"/>
              </a:rPr>
              <a:t>1er Colloque National</a:t>
            </a:r>
            <a:r>
              <a:rPr lang="fr-FR">
                <a:cs typeface="Arial" charset="0"/>
              </a:rPr>
              <a:t>  Soigner les vulnérabilités des professionnels de santé </a:t>
            </a:r>
            <a:r>
              <a:rPr lang="fr-FR" b="0">
                <a:cs typeface="Arial" charset="0"/>
              </a:rPr>
              <a:t>– Académie Nationale de Médecine – Jeudi 3 décembre 2015</a:t>
            </a:r>
            <a:endParaRPr lang="fr-FR">
              <a:cs typeface="Arial" charset="0"/>
            </a:endParaRPr>
          </a:p>
        </p:txBody>
      </p:sp>
      <p:sp>
        <p:nvSpPr>
          <p:cNvPr id="15365" name="Espace réservé du numéro de diapositive 4"/>
          <p:cNvSpPr>
            <a:spLocks noGrp="1"/>
          </p:cNvSpPr>
          <p:nvPr>
            <p:ph type="sldNum" sz="quarter" idx="12"/>
          </p:nvPr>
        </p:nvSpPr>
        <p:spPr bwMode="auto">
          <a:xfrm>
            <a:off x="8497888" y="2"/>
            <a:ext cx="6461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fld id="{8E1E5616-51B0-6140-8B10-BEAF34A3DBF1}" type="slidenum">
              <a:rPr lang="fr-FR">
                <a:cs typeface="Arial" charset="0"/>
              </a:rPr>
              <a:pPr eaLnBrk="1" hangingPunct="1"/>
              <a:t>124</a:t>
            </a:fld>
            <a:endParaRPr lang="fr-FR">
              <a:cs typeface="Arial" charset="0"/>
            </a:endParaRPr>
          </a:p>
        </p:txBody>
      </p:sp>
    </p:spTree>
    <p:extLst>
      <p:ext uri="{BB962C8B-B14F-4D97-AF65-F5344CB8AC3E}">
        <p14:creationId xmlns:p14="http://schemas.microsoft.com/office/powerpoint/2010/main" val="619282013"/>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re 1"/>
          <p:cNvSpPr>
            <a:spLocks noGrp="1"/>
          </p:cNvSpPr>
          <p:nvPr>
            <p:ph type="title"/>
          </p:nvPr>
        </p:nvSpPr>
        <p:spPr>
          <a:xfrm>
            <a:off x="125414" y="79375"/>
            <a:ext cx="6732587" cy="960438"/>
          </a:xfrm>
        </p:spPr>
        <p:txBody>
          <a:bodyPr/>
          <a:lstStyle/>
          <a:p>
            <a:pPr eaLnBrk="1" hangingPunct="1"/>
            <a:r>
              <a:rPr lang="fr-FR" dirty="0">
                <a:latin typeface="Helvetica" charset="0"/>
                <a:ea typeface="MS PGothic" charset="0"/>
                <a:cs typeface="Helvetica" charset="0"/>
              </a:rPr>
              <a:t>Le repérage des professionnels de santé vulnérables</a:t>
            </a:r>
          </a:p>
        </p:txBody>
      </p:sp>
      <p:sp>
        <p:nvSpPr>
          <p:cNvPr id="16387" name="Espace réservé du contenu 2"/>
          <p:cNvSpPr>
            <a:spLocks noGrp="1"/>
          </p:cNvSpPr>
          <p:nvPr>
            <p:ph idx="1"/>
          </p:nvPr>
        </p:nvSpPr>
        <p:spPr>
          <a:xfrm>
            <a:off x="457200" y="1098552"/>
            <a:ext cx="8382001" cy="5318125"/>
          </a:xfrm>
        </p:spPr>
        <p:txBody>
          <a:bodyPr>
            <a:noAutofit/>
          </a:bodyPr>
          <a:lstStyle/>
          <a:p>
            <a:pPr eaLnBrk="1" hangingPunct="1">
              <a:lnSpc>
                <a:spcPct val="80000"/>
              </a:lnSpc>
              <a:buFont typeface="Wingdings" charset="0"/>
              <a:buChar char="§"/>
            </a:pPr>
            <a:r>
              <a:rPr lang="fr-FR" dirty="0" smtClean="0">
                <a:solidFill>
                  <a:srgbClr val="1F497D"/>
                </a:solidFill>
                <a:latin typeface="Helvetica" charset="0"/>
                <a:ea typeface="MS PGothic" charset="0"/>
                <a:cs typeface="Helvetica" charset="0"/>
              </a:rPr>
              <a:t>Jean</a:t>
            </a:r>
            <a:r>
              <a:rPr lang="fr-FR" dirty="0">
                <a:solidFill>
                  <a:srgbClr val="1F497D"/>
                </a:solidFill>
                <a:latin typeface="Helvetica" charset="0"/>
                <a:ea typeface="MS PGothic" charset="0"/>
                <a:cs typeface="Helvetica" charset="0"/>
              </a:rPr>
              <a:t>-Philippe LANG, </a:t>
            </a:r>
          </a:p>
          <a:p>
            <a:pPr marL="457200" lvl="1" indent="0" eaLnBrk="1" hangingPunct="1">
              <a:lnSpc>
                <a:spcPct val="80000"/>
              </a:lnSpc>
              <a:spcAft>
                <a:spcPts val="600"/>
              </a:spcAft>
              <a:buFont typeface="Wingdings" charset="0"/>
              <a:buNone/>
            </a:pPr>
            <a:r>
              <a:rPr lang="fr-FR" dirty="0">
                <a:latin typeface="Helvetica" charset="0"/>
                <a:cs typeface="Helvetica" charset="0"/>
              </a:rPr>
              <a:t>Psychiatre et </a:t>
            </a:r>
            <a:r>
              <a:rPr lang="fr-FR" dirty="0" err="1">
                <a:latin typeface="Helvetica" charset="0"/>
                <a:cs typeface="Helvetica" charset="0"/>
              </a:rPr>
              <a:t>addictologue</a:t>
            </a:r>
            <a:r>
              <a:rPr lang="fr-FR" dirty="0">
                <a:latin typeface="Helvetica" charset="0"/>
                <a:cs typeface="Helvetica" charset="0"/>
              </a:rPr>
              <a:t> des Hôpitaux Universitaires de </a:t>
            </a:r>
            <a:r>
              <a:rPr lang="fr-FR" dirty="0" smtClean="0">
                <a:latin typeface="Helvetica" charset="0"/>
                <a:cs typeface="Helvetica" charset="0"/>
              </a:rPr>
              <a:t>Strasbourg</a:t>
            </a:r>
          </a:p>
          <a:p>
            <a:pPr>
              <a:lnSpc>
                <a:spcPct val="80000"/>
              </a:lnSpc>
              <a:buFont typeface="Wingdings" charset="0"/>
              <a:buChar char="§"/>
            </a:pPr>
            <a:r>
              <a:rPr lang="fr-FR" dirty="0">
                <a:latin typeface="Helvetica" charset="0"/>
                <a:ea typeface="MS PGothic" charset="0"/>
                <a:cs typeface="Helvetica" charset="0"/>
              </a:rPr>
              <a:t>Eric GALAM,</a:t>
            </a:r>
          </a:p>
          <a:p>
            <a:pPr marL="457200" lvl="1" indent="0">
              <a:lnSpc>
                <a:spcPct val="80000"/>
              </a:lnSpc>
              <a:spcAft>
                <a:spcPts val="600"/>
              </a:spcAft>
              <a:buNone/>
            </a:pPr>
            <a:r>
              <a:rPr lang="fr-FR" dirty="0">
                <a:latin typeface="Helvetica" charset="0"/>
                <a:cs typeface="Helvetica" charset="0"/>
              </a:rPr>
              <a:t>Médecin généraliste, </a:t>
            </a:r>
            <a:r>
              <a:rPr lang="fr-FR" dirty="0" err="1">
                <a:latin typeface="Helvetica" charset="0"/>
                <a:cs typeface="Helvetica" charset="0"/>
              </a:rPr>
              <a:t>Coordonateur</a:t>
            </a:r>
            <a:r>
              <a:rPr lang="fr-FR" dirty="0">
                <a:latin typeface="Helvetica" charset="0"/>
                <a:cs typeface="Helvetica" charset="0"/>
              </a:rPr>
              <a:t> de l</a:t>
            </a:r>
            <a:r>
              <a:rPr lang="fr-FR" dirty="0">
                <a:latin typeface="Helvetica" charset="0"/>
                <a:ea typeface="MS PGothic" charset="0"/>
                <a:cs typeface="MS PGothic" charset="0"/>
              </a:rPr>
              <a:t>’</a:t>
            </a:r>
            <a:r>
              <a:rPr lang="fr-FR" altLang="ja-JP" dirty="0">
                <a:latin typeface="Helvetica" charset="0"/>
                <a:ea typeface="MS PGothic" charset="0"/>
                <a:cs typeface="MS PGothic" charset="0"/>
              </a:rPr>
              <a:t>Association d’Aide Professionnelle aux Médecins Libéraux (AAPML), Professeur de médecine générale à la Faculté de Paris </a:t>
            </a:r>
            <a:r>
              <a:rPr lang="fr-FR" altLang="ja-JP" dirty="0" smtClean="0">
                <a:latin typeface="Helvetica" charset="0"/>
                <a:ea typeface="MS PGothic" charset="0"/>
                <a:cs typeface="MS PGothic" charset="0"/>
              </a:rPr>
              <a:t>Diderot</a:t>
            </a:r>
            <a:endParaRPr lang="fr-FR" dirty="0">
              <a:latin typeface="Helvetica" charset="0"/>
              <a:cs typeface="Helvetica" charset="0"/>
            </a:endParaRPr>
          </a:p>
          <a:p>
            <a:pPr>
              <a:lnSpc>
                <a:spcPct val="80000"/>
              </a:lnSpc>
            </a:pPr>
            <a:r>
              <a:rPr lang="fr-FR" dirty="0" smtClean="0">
                <a:solidFill>
                  <a:srgbClr val="1F497D"/>
                </a:solidFill>
                <a:latin typeface="Helvetica" charset="0"/>
                <a:ea typeface="MS PGothic" charset="0"/>
                <a:cs typeface="Helvetica" charset="0"/>
              </a:rPr>
              <a:t>Jean </a:t>
            </a:r>
            <a:r>
              <a:rPr lang="fr-FR" dirty="0">
                <a:solidFill>
                  <a:srgbClr val="1F497D"/>
                </a:solidFill>
                <a:latin typeface="Helvetica" charset="0"/>
                <a:ea typeface="MS PGothic" charset="0"/>
                <a:cs typeface="Helvetica" charset="0"/>
              </a:rPr>
              <a:t>MOLLA, </a:t>
            </a:r>
          </a:p>
          <a:p>
            <a:pPr marL="457200" lvl="1" indent="0" eaLnBrk="1" hangingPunct="1">
              <a:lnSpc>
                <a:spcPct val="80000"/>
              </a:lnSpc>
              <a:spcAft>
                <a:spcPts val="600"/>
              </a:spcAft>
              <a:buFont typeface="Wingdings" charset="0"/>
              <a:buNone/>
            </a:pPr>
            <a:r>
              <a:rPr lang="fr-FR" dirty="0">
                <a:latin typeface="Helvetica" charset="0"/>
                <a:cs typeface="Helvetica" charset="0"/>
              </a:rPr>
              <a:t>Chirurgien-dentiste, Président de la Commission de la solidarité de l</a:t>
            </a:r>
            <a:r>
              <a:rPr lang="ja-JP" altLang="fr-FR" dirty="0">
                <a:latin typeface="Helvetica" charset="0"/>
                <a:ea typeface="MS PGothic" charset="0"/>
                <a:cs typeface="MS PGothic" charset="0"/>
              </a:rPr>
              <a:t>’</a:t>
            </a:r>
            <a:r>
              <a:rPr lang="fr-FR" altLang="ja-JP" dirty="0">
                <a:latin typeface="Helvetica" charset="0"/>
                <a:ea typeface="MS PGothic" charset="0"/>
                <a:cs typeface="MS PGothic" charset="0"/>
              </a:rPr>
              <a:t>Ordre National des Chirurgiens-Dentistes</a:t>
            </a:r>
          </a:p>
          <a:p>
            <a:pPr eaLnBrk="1" hangingPunct="1">
              <a:lnSpc>
                <a:spcPct val="80000"/>
              </a:lnSpc>
              <a:buFont typeface="Wingdings" charset="0"/>
              <a:buChar char="§"/>
            </a:pPr>
            <a:r>
              <a:rPr lang="fr-FR" dirty="0" smtClean="0">
                <a:solidFill>
                  <a:schemeClr val="tx2"/>
                </a:solidFill>
                <a:latin typeface="Helvetica" charset="0"/>
                <a:ea typeface="MS PGothic" charset="0"/>
                <a:cs typeface="Helvetica" charset="0"/>
              </a:rPr>
              <a:t>Daniel </a:t>
            </a:r>
            <a:r>
              <a:rPr lang="fr-FR" dirty="0">
                <a:solidFill>
                  <a:schemeClr val="tx2"/>
                </a:solidFill>
                <a:latin typeface="Helvetica" charset="0"/>
                <a:ea typeface="MS PGothic" charset="0"/>
                <a:cs typeface="Helvetica" charset="0"/>
              </a:rPr>
              <a:t>PAGUESSORHAYE,</a:t>
            </a:r>
          </a:p>
          <a:p>
            <a:pPr marL="457200" lvl="1" indent="0" eaLnBrk="1" hangingPunct="1">
              <a:lnSpc>
                <a:spcPct val="80000"/>
              </a:lnSpc>
              <a:buFont typeface="Wingdings" charset="0"/>
              <a:buNone/>
            </a:pPr>
            <a:r>
              <a:rPr lang="fr-FR" dirty="0">
                <a:solidFill>
                  <a:srgbClr val="0D0D0D"/>
                </a:solidFill>
                <a:latin typeface="Helvetica" charset="0"/>
                <a:cs typeface="Helvetica" charset="0"/>
              </a:rPr>
              <a:t>Masseur-Kinésithérapeute, Président de l</a:t>
            </a:r>
            <a:r>
              <a:rPr lang="ja-JP" altLang="fr-FR" dirty="0">
                <a:solidFill>
                  <a:srgbClr val="0D0D0D"/>
                </a:solidFill>
                <a:latin typeface="Helvetica" charset="0"/>
                <a:ea typeface="MS PGothic" charset="0"/>
                <a:cs typeface="MS PGothic" charset="0"/>
              </a:rPr>
              <a:t>’</a:t>
            </a:r>
            <a:r>
              <a:rPr lang="fr-FR" altLang="ja-JP" dirty="0">
                <a:solidFill>
                  <a:srgbClr val="0D0D0D"/>
                </a:solidFill>
                <a:latin typeface="Helvetica" charset="0"/>
                <a:ea typeface="MS PGothic" charset="0"/>
                <a:cs typeface="MS PGothic" charset="0"/>
              </a:rPr>
              <a:t>Union National des </a:t>
            </a:r>
            <a:r>
              <a:rPr lang="fr-FR" altLang="ja-JP" dirty="0" smtClean="0">
                <a:solidFill>
                  <a:srgbClr val="0D0D0D"/>
                </a:solidFill>
                <a:latin typeface="Helvetica" charset="0"/>
                <a:ea typeface="MS PGothic" charset="0"/>
                <a:cs typeface="MS PGothic" charset="0"/>
              </a:rPr>
              <a:t>Professionnels </a:t>
            </a:r>
            <a:r>
              <a:rPr lang="fr-FR" dirty="0" smtClean="0">
                <a:solidFill>
                  <a:srgbClr val="0D0D0D"/>
                </a:solidFill>
                <a:latin typeface="Helvetica" charset="0"/>
                <a:cs typeface="Helvetica" charset="0"/>
              </a:rPr>
              <a:t>de </a:t>
            </a:r>
            <a:r>
              <a:rPr lang="fr-FR" dirty="0">
                <a:solidFill>
                  <a:srgbClr val="0D0D0D"/>
                </a:solidFill>
                <a:latin typeface="Helvetica" charset="0"/>
                <a:cs typeface="Helvetica" charset="0"/>
              </a:rPr>
              <a:t>Santé (UNPS</a:t>
            </a:r>
            <a:r>
              <a:rPr lang="fr-FR" dirty="0" smtClean="0">
                <a:solidFill>
                  <a:srgbClr val="0D0D0D"/>
                </a:solidFill>
                <a:latin typeface="Helvetica" charset="0"/>
                <a:cs typeface="Helvetica" charset="0"/>
              </a:rPr>
              <a:t>)</a:t>
            </a:r>
            <a:endParaRPr lang="fr-FR" dirty="0">
              <a:solidFill>
                <a:srgbClr val="0D0D0D"/>
              </a:solidFill>
              <a:latin typeface="Helvetica" charset="0"/>
              <a:cs typeface="Helvetica" charset="0"/>
            </a:endParaRPr>
          </a:p>
        </p:txBody>
      </p:sp>
      <p:sp>
        <p:nvSpPr>
          <p:cNvPr id="16388" name="Espace réservé du pied de page 4"/>
          <p:cNvSpPr>
            <a:spLocks noGrp="1"/>
          </p:cNvSpPr>
          <p:nvPr>
            <p:ph type="ftr" sz="quarter" idx="4294967295"/>
          </p:nvPr>
        </p:nvSpPr>
        <p:spPr bwMode="auto">
          <a:xfrm>
            <a:off x="92076" y="6450015"/>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a:cs typeface="Arial" charset="0"/>
              </a:rPr>
              <a:t>1er Colloque National</a:t>
            </a:r>
            <a:r>
              <a:rPr lang="fr-FR">
                <a:cs typeface="Arial" charset="0"/>
              </a:rPr>
              <a:t>  Soigner les vulnérabilités des professionnels de santé </a:t>
            </a:r>
            <a:r>
              <a:rPr lang="fr-FR" b="0">
                <a:cs typeface="Arial" charset="0"/>
              </a:rPr>
              <a:t>– Académie Nationale de Médecine – Jeudi 3 décembre 2015</a:t>
            </a:r>
            <a:endParaRPr lang="fr-FR">
              <a:cs typeface="Arial" charset="0"/>
            </a:endParaRPr>
          </a:p>
        </p:txBody>
      </p:sp>
      <p:sp>
        <p:nvSpPr>
          <p:cNvPr id="6"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125</a:t>
            </a:fld>
            <a:endParaRPr lang="fr-FR" dirty="0"/>
          </a:p>
        </p:txBody>
      </p:sp>
    </p:spTree>
    <p:extLst>
      <p:ext uri="{BB962C8B-B14F-4D97-AF65-F5344CB8AC3E}">
        <p14:creationId xmlns:p14="http://schemas.microsoft.com/office/powerpoint/2010/main" val="2406070026"/>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1"/>
          <p:cNvSpPr>
            <a:spLocks noGrp="1"/>
          </p:cNvSpPr>
          <p:nvPr>
            <p:ph type="title"/>
          </p:nvPr>
        </p:nvSpPr>
        <p:spPr>
          <a:xfrm>
            <a:off x="457200" y="1039815"/>
            <a:ext cx="8040688" cy="962025"/>
          </a:xfrm>
        </p:spPr>
        <p:txBody>
          <a:bodyPr/>
          <a:lstStyle/>
          <a:p>
            <a:pPr eaLnBrk="1" hangingPunct="1"/>
            <a:r>
              <a:rPr lang="fr-FR" dirty="0">
                <a:latin typeface="Helvetica" charset="0"/>
                <a:ea typeface="MS PGothic" charset="0"/>
                <a:cs typeface="Helvetica" charset="0"/>
              </a:rPr>
              <a:t>     Expérience de </a:t>
            </a:r>
            <a:r>
              <a:rPr lang="fr-FR" dirty="0" smtClean="0">
                <a:latin typeface="Helvetica" charset="0"/>
                <a:ea typeface="MS PGothic" charset="0"/>
                <a:cs typeface="Helvetica" charset="0"/>
              </a:rPr>
              <a:t>l</a:t>
            </a:r>
            <a:r>
              <a:rPr lang="ja-JP" altLang="fr-FR" dirty="0" smtClean="0">
                <a:latin typeface="Helvetica" charset="0"/>
                <a:ea typeface="MS PGothic" charset="0"/>
                <a:cs typeface="Helvetica" charset="0"/>
              </a:rPr>
              <a:t>‘</a:t>
            </a:r>
            <a:r>
              <a:rPr lang="fr-FR" altLang="ja-JP" dirty="0" smtClean="0">
                <a:latin typeface="Helvetica" charset="0"/>
                <a:ea typeface="MS PGothic" charset="0"/>
                <a:cs typeface="Helvetica" charset="0"/>
              </a:rPr>
              <a:t>ARENE </a:t>
            </a:r>
            <a:r>
              <a:rPr lang="fr-FR" altLang="ja-JP" dirty="0">
                <a:latin typeface="Helvetica" charset="0"/>
                <a:ea typeface="MS PGothic" charset="0"/>
                <a:cs typeface="Helvetica" charset="0"/>
              </a:rPr>
              <a:t>et Projet ESCULAPE</a:t>
            </a:r>
            <a:br>
              <a:rPr lang="fr-FR" altLang="ja-JP" dirty="0">
                <a:latin typeface="Helvetica" charset="0"/>
                <a:ea typeface="MS PGothic" charset="0"/>
                <a:cs typeface="Helvetica" charset="0"/>
              </a:rPr>
            </a:br>
            <a:r>
              <a:rPr lang="fr-FR" altLang="ja-JP" dirty="0">
                <a:latin typeface="Helvetica" charset="0"/>
                <a:ea typeface="MS PGothic" charset="0"/>
                <a:cs typeface="Helvetica" charset="0"/>
              </a:rPr>
              <a:t>                           </a:t>
            </a:r>
            <a:r>
              <a:rPr lang="fr-FR" altLang="ja-JP" sz="1400" dirty="0">
                <a:latin typeface="Helvetica" charset="0"/>
                <a:ea typeface="MS PGothic" charset="0"/>
                <a:cs typeface="Helvetica" charset="0"/>
              </a:rPr>
              <a:t>Dr LANG Jean-Philippe  CHRU Strasbourg</a:t>
            </a:r>
            <a:endParaRPr lang="fr-FR" sz="1400" dirty="0">
              <a:latin typeface="Helvetica" charset="0"/>
              <a:ea typeface="MS PGothic" charset="0"/>
              <a:cs typeface="Helvetica" charset="0"/>
            </a:endParaRPr>
          </a:p>
        </p:txBody>
      </p:sp>
      <p:sp>
        <p:nvSpPr>
          <p:cNvPr id="17411" name="Espace réservé du contenu 4"/>
          <p:cNvSpPr>
            <a:spLocks noGrp="1"/>
          </p:cNvSpPr>
          <p:nvPr>
            <p:ph idx="1"/>
          </p:nvPr>
        </p:nvSpPr>
        <p:spPr>
          <a:xfrm>
            <a:off x="457200" y="2150533"/>
            <a:ext cx="8432800" cy="4165600"/>
          </a:xfrm>
        </p:spPr>
        <p:txBody>
          <a:bodyPr>
            <a:normAutofit fontScale="92500" lnSpcReduction="10000"/>
          </a:bodyPr>
          <a:lstStyle/>
          <a:p>
            <a:pPr eaLnBrk="1" hangingPunct="1">
              <a:buFont typeface="Wingdings" charset="0"/>
              <a:buChar char="§"/>
            </a:pPr>
            <a:r>
              <a:rPr lang="fr-FR" dirty="0">
                <a:latin typeface="Helvetica" charset="0"/>
                <a:ea typeface="MS PGothic" charset="0"/>
                <a:cs typeface="Helvetica" charset="0"/>
              </a:rPr>
              <a:t>Association Régionales d</a:t>
            </a:r>
            <a:r>
              <a:rPr lang="ja-JP" altLang="fr-FR" dirty="0">
                <a:latin typeface="Helvetica" charset="0"/>
                <a:ea typeface="MS PGothic" charset="0"/>
                <a:cs typeface="Helvetica" charset="0"/>
              </a:rPr>
              <a:t>’</a:t>
            </a:r>
            <a:r>
              <a:rPr lang="fr-FR" altLang="ja-JP" dirty="0">
                <a:latin typeface="Helvetica" charset="0"/>
                <a:ea typeface="MS PGothic" charset="0"/>
                <a:cs typeface="Helvetica" charset="0"/>
              </a:rPr>
              <a:t>Entraide Nord-Est </a:t>
            </a:r>
          </a:p>
          <a:p>
            <a:pPr eaLnBrk="1" hangingPunct="1">
              <a:buFont typeface="Wingdings" charset="0"/>
              <a:buChar char="§"/>
            </a:pPr>
            <a:r>
              <a:rPr lang="fr-FR" dirty="0">
                <a:latin typeface="Helvetica" charset="0"/>
                <a:ea typeface="MS PGothic" charset="0"/>
                <a:cs typeface="Helvetica" charset="0"/>
              </a:rPr>
              <a:t>Membres </a:t>
            </a:r>
            <a:r>
              <a:rPr lang="fr-FR" dirty="0" smtClean="0">
                <a:latin typeface="Helvetica" charset="0"/>
                <a:ea typeface="MS PGothic" charset="0"/>
                <a:cs typeface="Helvetica" charset="0"/>
              </a:rPr>
              <a:t>fondateurs : </a:t>
            </a:r>
            <a:endParaRPr lang="fr-FR" dirty="0">
              <a:latin typeface="Helvetica" charset="0"/>
              <a:ea typeface="MS PGothic" charset="0"/>
              <a:cs typeface="Helvetica" charset="0"/>
            </a:endParaRPr>
          </a:p>
          <a:p>
            <a:pPr eaLnBrk="1" hangingPunct="1">
              <a:buFont typeface="Wingdings" charset="0"/>
              <a:buNone/>
            </a:pPr>
            <a:r>
              <a:rPr lang="fr-FR" dirty="0">
                <a:solidFill>
                  <a:schemeClr val="tx1"/>
                </a:solidFill>
                <a:latin typeface="Helvetica" charset="0"/>
                <a:ea typeface="MS PGothic" charset="0"/>
                <a:cs typeface="Helvetica" charset="0"/>
              </a:rPr>
              <a:t>   - CROM Alsace et Lorraine</a:t>
            </a:r>
          </a:p>
          <a:p>
            <a:pPr eaLnBrk="1" hangingPunct="1">
              <a:buFont typeface="Wingdings" charset="0"/>
              <a:buNone/>
            </a:pPr>
            <a:r>
              <a:rPr lang="fr-FR" dirty="0">
                <a:solidFill>
                  <a:schemeClr val="tx1"/>
                </a:solidFill>
                <a:latin typeface="Helvetica" charset="0"/>
                <a:ea typeface="MS PGothic" charset="0"/>
                <a:cs typeface="Helvetica" charset="0"/>
              </a:rPr>
              <a:t>   - CDOM Bas Rhin, Haut Rhin, Meurthe et Moselle, Meuse, Moselle, Vosges </a:t>
            </a:r>
          </a:p>
          <a:p>
            <a:pPr eaLnBrk="1" hangingPunct="1">
              <a:buFont typeface="Wingdings" charset="0"/>
              <a:buNone/>
            </a:pPr>
            <a:r>
              <a:rPr lang="fr-FR" dirty="0">
                <a:solidFill>
                  <a:schemeClr val="tx1"/>
                </a:solidFill>
                <a:latin typeface="Helvetica" charset="0"/>
                <a:ea typeface="MS PGothic" charset="0"/>
                <a:cs typeface="Helvetica" charset="0"/>
              </a:rPr>
              <a:t>    - URPS Médecin Alsace et Lorraine</a:t>
            </a:r>
          </a:p>
          <a:p>
            <a:pPr eaLnBrk="1" hangingPunct="1">
              <a:buFont typeface="Wingdings" charset="0"/>
              <a:buNone/>
            </a:pPr>
            <a:r>
              <a:rPr lang="fr-FR" dirty="0">
                <a:solidFill>
                  <a:schemeClr val="tx1"/>
                </a:solidFill>
                <a:latin typeface="Helvetica" charset="0"/>
                <a:ea typeface="MS PGothic" charset="0"/>
                <a:cs typeface="Helvetica" charset="0"/>
              </a:rPr>
              <a:t>    - Conventionnement avec le CNOM</a:t>
            </a:r>
          </a:p>
          <a:p>
            <a:pPr eaLnBrk="1" hangingPunct="1">
              <a:buFont typeface="Wingdings" charset="0"/>
              <a:buChar char="§"/>
            </a:pPr>
            <a:r>
              <a:rPr lang="fr-FR" dirty="0">
                <a:latin typeface="Helvetica" charset="0"/>
                <a:ea typeface="MS PGothic" charset="0"/>
                <a:cs typeface="Helvetica" charset="0"/>
              </a:rPr>
              <a:t>Siège </a:t>
            </a:r>
            <a:r>
              <a:rPr lang="fr-FR" dirty="0" smtClean="0">
                <a:latin typeface="Helvetica" charset="0"/>
                <a:ea typeface="MS PGothic" charset="0"/>
                <a:cs typeface="Helvetica" charset="0"/>
              </a:rPr>
              <a:t>social : </a:t>
            </a:r>
            <a:r>
              <a:rPr lang="fr-FR" dirty="0">
                <a:solidFill>
                  <a:schemeClr val="tx1"/>
                </a:solidFill>
                <a:latin typeface="Helvetica" charset="0"/>
                <a:ea typeface="MS PGothic" charset="0"/>
                <a:cs typeface="Helvetica" charset="0"/>
              </a:rPr>
              <a:t>CROM Alsace</a:t>
            </a:r>
          </a:p>
          <a:p>
            <a:pPr eaLnBrk="1" hangingPunct="1">
              <a:buFont typeface="Wingdings" charset="0"/>
              <a:buChar char="§"/>
            </a:pPr>
            <a:r>
              <a:rPr lang="fr-FR" dirty="0" smtClean="0">
                <a:latin typeface="Helvetica" charset="0"/>
                <a:ea typeface="MS PGothic" charset="0"/>
                <a:cs typeface="Helvetica" charset="0"/>
              </a:rPr>
              <a:t>Président : </a:t>
            </a:r>
            <a:r>
              <a:rPr lang="fr-FR" dirty="0">
                <a:solidFill>
                  <a:schemeClr val="tx1"/>
                </a:solidFill>
                <a:latin typeface="Helvetica" charset="0"/>
                <a:ea typeface="MS PGothic" charset="0"/>
                <a:cs typeface="Helvetica" charset="0"/>
              </a:rPr>
              <a:t>Jean-Marie </a:t>
            </a:r>
            <a:r>
              <a:rPr lang="fr-FR" dirty="0" err="1" smtClean="0">
                <a:solidFill>
                  <a:schemeClr val="tx1"/>
                </a:solidFill>
                <a:latin typeface="Helvetica" charset="0"/>
                <a:ea typeface="MS PGothic" charset="0"/>
                <a:cs typeface="Helvetica" charset="0"/>
              </a:rPr>
              <a:t>Letzelter</a:t>
            </a:r>
            <a:endParaRPr lang="fr-FR" dirty="0">
              <a:latin typeface="Helvetica" charset="0"/>
              <a:ea typeface="MS PGothic" charset="0"/>
              <a:cs typeface="Helvetica" charset="0"/>
            </a:endParaRPr>
          </a:p>
          <a:p>
            <a:pPr eaLnBrk="1" hangingPunct="1">
              <a:buFont typeface="Wingdings" charset="0"/>
              <a:buChar char="§"/>
            </a:pPr>
            <a:endParaRPr lang="fr-FR" dirty="0">
              <a:latin typeface="Helvetica" charset="0"/>
              <a:ea typeface="MS PGothic" charset="0"/>
              <a:cs typeface="Helvetica" charset="0"/>
            </a:endParaRPr>
          </a:p>
        </p:txBody>
      </p:sp>
      <p:sp>
        <p:nvSpPr>
          <p:cNvPr id="17412" name="Espace réservé du pied de page 4"/>
          <p:cNvSpPr>
            <a:spLocks noGrp="1"/>
          </p:cNvSpPr>
          <p:nvPr>
            <p:ph type="ftr" sz="quarter" idx="4294967295"/>
          </p:nvPr>
        </p:nvSpPr>
        <p:spPr bwMode="auto">
          <a:xfrm>
            <a:off x="92076" y="6450015"/>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a:cs typeface="Arial" charset="0"/>
              </a:rPr>
              <a:t>1er Colloque National</a:t>
            </a:r>
            <a:r>
              <a:rPr lang="fr-FR">
                <a:cs typeface="Arial" charset="0"/>
              </a:rPr>
              <a:t>  Soigner les vulnérabilités des professionnels de santé </a:t>
            </a:r>
            <a:r>
              <a:rPr lang="fr-FR" b="0">
                <a:cs typeface="Arial" charset="0"/>
              </a:rPr>
              <a:t>– Académie Nationale de Médecine – Jeudi 3 décembre 2015</a:t>
            </a:r>
            <a:endParaRPr lang="fr-FR">
              <a:cs typeface="Arial" charset="0"/>
            </a:endParaRPr>
          </a:p>
        </p:txBody>
      </p:sp>
      <p:sp>
        <p:nvSpPr>
          <p:cNvPr id="6" name="Titre 1"/>
          <p:cNvSpPr txBox="1">
            <a:spLocks/>
          </p:cNvSpPr>
          <p:nvPr/>
        </p:nvSpPr>
        <p:spPr>
          <a:xfrm>
            <a:off x="125414" y="79375"/>
            <a:ext cx="6732587" cy="960438"/>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ea typeface="MS PGothic" charset="0"/>
                <a:cs typeface="Helvetica" charset="0"/>
              </a:rPr>
              <a:t>Le repérage des professionnels de santé vulnérables</a:t>
            </a:r>
            <a:endParaRPr lang="fr-FR" dirty="0">
              <a:latin typeface="Helvetica" charset="0"/>
              <a:ea typeface="MS PGothic" charset="0"/>
              <a:cs typeface="Helvetica" charset="0"/>
            </a:endParaRPr>
          </a:p>
        </p:txBody>
      </p:sp>
      <p:sp>
        <p:nvSpPr>
          <p:cNvPr id="7"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126</a:t>
            </a:fld>
            <a:endParaRPr lang="fr-FR" dirty="0"/>
          </a:p>
        </p:txBody>
      </p:sp>
    </p:spTree>
    <p:extLst>
      <p:ext uri="{BB962C8B-B14F-4D97-AF65-F5344CB8AC3E}">
        <p14:creationId xmlns:p14="http://schemas.microsoft.com/office/powerpoint/2010/main" val="1745002547"/>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re 1"/>
          <p:cNvSpPr>
            <a:spLocks noGrp="1"/>
          </p:cNvSpPr>
          <p:nvPr>
            <p:ph type="title"/>
          </p:nvPr>
        </p:nvSpPr>
        <p:spPr>
          <a:xfrm>
            <a:off x="1056218" y="1073679"/>
            <a:ext cx="7216775" cy="424392"/>
          </a:xfrm>
        </p:spPr>
        <p:txBody>
          <a:bodyPr/>
          <a:lstStyle/>
          <a:p>
            <a:pPr eaLnBrk="1" hangingPunct="1"/>
            <a:r>
              <a:rPr lang="fr-FR" sz="1800" dirty="0">
                <a:latin typeface="Helvetica" charset="0"/>
                <a:ea typeface="MS PGothic" charset="0"/>
                <a:cs typeface="Helvetica" charset="0"/>
              </a:rPr>
              <a:t>                                         </a:t>
            </a:r>
            <a:r>
              <a:rPr lang="fr-FR" sz="3200" dirty="0">
                <a:latin typeface="Helvetica" charset="0"/>
                <a:ea typeface="MS PGothic" charset="0"/>
                <a:cs typeface="Helvetica" charset="0"/>
              </a:rPr>
              <a:t>ARENE</a:t>
            </a:r>
          </a:p>
        </p:txBody>
      </p:sp>
      <p:sp>
        <p:nvSpPr>
          <p:cNvPr id="18435" name="Espace réservé du contenu 4"/>
          <p:cNvSpPr>
            <a:spLocks noGrp="1"/>
          </p:cNvSpPr>
          <p:nvPr>
            <p:ph idx="1"/>
          </p:nvPr>
        </p:nvSpPr>
        <p:spPr>
          <a:xfrm>
            <a:off x="1" y="1625602"/>
            <a:ext cx="9143999" cy="4824411"/>
          </a:xfrm>
        </p:spPr>
        <p:txBody>
          <a:bodyPr>
            <a:normAutofit fontScale="92500" lnSpcReduction="20000"/>
          </a:bodyPr>
          <a:lstStyle/>
          <a:p>
            <a:pPr eaLnBrk="1" hangingPunct="1">
              <a:buFont typeface="Wingdings" charset="0"/>
              <a:buChar char="§"/>
            </a:pPr>
            <a:r>
              <a:rPr lang="fr-FR" dirty="0">
                <a:latin typeface="Helvetica" charset="0"/>
                <a:ea typeface="MS PGothic" charset="0"/>
                <a:cs typeface="Helvetica" charset="0"/>
              </a:rPr>
              <a:t>Dispositif confraternel et associatif </a:t>
            </a:r>
            <a:r>
              <a:rPr lang="fr-FR" dirty="0" smtClean="0">
                <a:latin typeface="Helvetica" charset="0"/>
                <a:ea typeface="MS PGothic" charset="0"/>
                <a:cs typeface="Helvetica" charset="0"/>
              </a:rPr>
              <a:t>d’</a:t>
            </a:r>
            <a:r>
              <a:rPr lang="fr-FR" altLang="ja-JP" dirty="0" smtClean="0">
                <a:latin typeface="Helvetica" charset="0"/>
                <a:ea typeface="MS PGothic" charset="0"/>
                <a:cs typeface="Helvetica" charset="0"/>
              </a:rPr>
              <a:t>aide </a:t>
            </a:r>
            <a:r>
              <a:rPr lang="fr-FR" altLang="ja-JP" dirty="0">
                <a:latin typeface="Helvetica" charset="0"/>
                <a:ea typeface="MS PGothic" charset="0"/>
                <a:cs typeface="Helvetica" charset="0"/>
              </a:rPr>
              <a:t>et </a:t>
            </a:r>
            <a:r>
              <a:rPr lang="fr-FR" altLang="ja-JP" dirty="0" smtClean="0">
                <a:latin typeface="Helvetica" charset="0"/>
                <a:ea typeface="MS PGothic" charset="0"/>
                <a:cs typeface="Helvetica" charset="0"/>
              </a:rPr>
              <a:t>d’accompagnement </a:t>
            </a:r>
            <a:r>
              <a:rPr lang="fr-FR" altLang="ja-JP" dirty="0">
                <a:latin typeface="Helvetica" charset="0"/>
                <a:ea typeface="MS PGothic" charset="0"/>
                <a:cs typeface="Helvetica" charset="0"/>
              </a:rPr>
              <a:t>des médecins et internes </a:t>
            </a:r>
            <a:r>
              <a:rPr lang="fr-FR" altLang="ja-JP" dirty="0" smtClean="0">
                <a:latin typeface="Helvetica" charset="0"/>
                <a:ea typeface="MS PGothic" charset="0"/>
                <a:cs typeface="Helvetica" charset="0"/>
              </a:rPr>
              <a:t>d’Alsace </a:t>
            </a:r>
            <a:r>
              <a:rPr lang="fr-FR" altLang="ja-JP" dirty="0">
                <a:latin typeface="Helvetica" charset="0"/>
                <a:ea typeface="MS PGothic" charset="0"/>
                <a:cs typeface="Helvetica" charset="0"/>
              </a:rPr>
              <a:t>et de </a:t>
            </a:r>
            <a:r>
              <a:rPr lang="fr-FR" altLang="ja-JP" dirty="0" smtClean="0">
                <a:latin typeface="Helvetica" charset="0"/>
                <a:ea typeface="MS PGothic" charset="0"/>
                <a:cs typeface="Helvetica" charset="0"/>
              </a:rPr>
              <a:t>Lorraine : </a:t>
            </a:r>
            <a:r>
              <a:rPr lang="fr-FR" altLang="ja-JP" sz="2000" dirty="0">
                <a:solidFill>
                  <a:schemeClr val="tx1"/>
                </a:solidFill>
                <a:latin typeface="Helvetica" charset="0"/>
                <a:ea typeface="MS PGothic" charset="0"/>
                <a:cs typeface="Helvetica" charset="0"/>
              </a:rPr>
              <a:t>Pour les problèmes de santé </a:t>
            </a:r>
            <a:r>
              <a:rPr lang="fr-FR" altLang="ja-JP" sz="2000" dirty="0" smtClean="0">
                <a:solidFill>
                  <a:schemeClr val="tx1"/>
                </a:solidFill>
                <a:latin typeface="Helvetica" charset="0"/>
                <a:ea typeface="MS PGothic" charset="0"/>
                <a:cs typeface="Helvetica" charset="0"/>
              </a:rPr>
              <a:t>(somatiques</a:t>
            </a:r>
            <a:r>
              <a:rPr lang="fr-FR" altLang="ja-JP" sz="2000" dirty="0">
                <a:solidFill>
                  <a:schemeClr val="tx1"/>
                </a:solidFill>
                <a:latin typeface="Helvetica" charset="0"/>
                <a:ea typeface="MS PGothic" charset="0"/>
                <a:cs typeface="Helvetica" charset="0"/>
              </a:rPr>
              <a:t>, psychiques et </a:t>
            </a:r>
            <a:r>
              <a:rPr lang="fr-FR" altLang="ja-JP" sz="2000" dirty="0" err="1" smtClean="0">
                <a:solidFill>
                  <a:schemeClr val="tx1"/>
                </a:solidFill>
                <a:latin typeface="Helvetica" charset="0"/>
                <a:ea typeface="MS PGothic" charset="0"/>
                <a:cs typeface="Helvetica" charset="0"/>
              </a:rPr>
              <a:t>addictologiques</a:t>
            </a:r>
            <a:r>
              <a:rPr lang="fr-FR" altLang="ja-JP" sz="2000" dirty="0" smtClean="0">
                <a:solidFill>
                  <a:schemeClr val="tx1"/>
                </a:solidFill>
                <a:latin typeface="Helvetica" charset="0"/>
                <a:ea typeface="MS PGothic" charset="0"/>
                <a:cs typeface="Helvetica" charset="0"/>
              </a:rPr>
              <a:t>) </a:t>
            </a:r>
            <a:r>
              <a:rPr lang="fr-FR" altLang="ja-JP" sz="2000" dirty="0">
                <a:solidFill>
                  <a:schemeClr val="tx1"/>
                </a:solidFill>
                <a:latin typeface="Helvetica" charset="0"/>
                <a:ea typeface="MS PGothic" charset="0"/>
                <a:cs typeface="Helvetica" charset="0"/>
              </a:rPr>
              <a:t>mais aussi les difficultés comptables, fiscales, juridiques</a:t>
            </a:r>
            <a:r>
              <a:rPr lang="fr-FR" altLang="ja-JP" sz="2000" dirty="0" smtClean="0">
                <a:solidFill>
                  <a:schemeClr val="tx1"/>
                </a:solidFill>
                <a:latin typeface="Helvetica" charset="0"/>
                <a:ea typeface="MS PGothic" charset="0"/>
                <a:cs typeface="Helvetica" charset="0"/>
              </a:rPr>
              <a:t>…</a:t>
            </a:r>
          </a:p>
          <a:p>
            <a:pPr eaLnBrk="1" hangingPunct="1">
              <a:lnSpc>
                <a:spcPct val="80000"/>
              </a:lnSpc>
              <a:buFont typeface="Wingdings" charset="0"/>
              <a:buChar char="§"/>
            </a:pPr>
            <a:endParaRPr lang="fr-FR" altLang="ja-JP" sz="2000" dirty="0">
              <a:solidFill>
                <a:schemeClr val="tx1"/>
              </a:solidFill>
              <a:latin typeface="Helvetica" charset="0"/>
              <a:ea typeface="MS PGothic" charset="0"/>
              <a:cs typeface="Helvetica" charset="0"/>
            </a:endParaRPr>
          </a:p>
          <a:p>
            <a:pPr eaLnBrk="1" hangingPunct="1">
              <a:buFont typeface="Wingdings" charset="0"/>
              <a:buChar char="§"/>
            </a:pPr>
            <a:r>
              <a:rPr lang="fr-FR" dirty="0">
                <a:latin typeface="Helvetica" charset="0"/>
                <a:ea typeface="MS PGothic" charset="0"/>
                <a:cs typeface="Helvetica" charset="0"/>
              </a:rPr>
              <a:t>Astreinte téléphonique médicale volontaire 7j/7 et </a:t>
            </a:r>
            <a:r>
              <a:rPr lang="fr-FR" dirty="0" smtClean="0">
                <a:latin typeface="Helvetica" charset="0"/>
                <a:ea typeface="MS PGothic" charset="0"/>
                <a:cs typeface="Helvetica" charset="0"/>
              </a:rPr>
              <a:t>24h/24 : </a:t>
            </a:r>
            <a:r>
              <a:rPr lang="fr-FR" dirty="0">
                <a:latin typeface="Helvetica" charset="0"/>
                <a:ea typeface="MS PGothic" charset="0"/>
                <a:cs typeface="Helvetica" charset="0"/>
              </a:rPr>
              <a:t>«  Ecoutants » / tableau </a:t>
            </a:r>
            <a:r>
              <a:rPr lang="fr-FR" dirty="0" smtClean="0">
                <a:latin typeface="Helvetica" charset="0"/>
                <a:ea typeface="MS PGothic" charset="0"/>
                <a:cs typeface="Helvetica" charset="0"/>
              </a:rPr>
              <a:t>astreinte</a:t>
            </a:r>
          </a:p>
          <a:p>
            <a:pPr eaLnBrk="1" hangingPunct="1">
              <a:lnSpc>
                <a:spcPct val="80000"/>
              </a:lnSpc>
              <a:buFont typeface="Wingdings" charset="0"/>
              <a:buChar char="§"/>
            </a:pPr>
            <a:endParaRPr lang="fr-FR" dirty="0">
              <a:latin typeface="Helvetica" charset="0"/>
              <a:ea typeface="MS PGothic" charset="0"/>
              <a:cs typeface="Helvetica" charset="0"/>
            </a:endParaRPr>
          </a:p>
          <a:p>
            <a:pPr eaLnBrk="1" hangingPunct="1">
              <a:buFont typeface="Wingdings" charset="0"/>
              <a:buChar char="§"/>
            </a:pPr>
            <a:r>
              <a:rPr lang="fr-FR" dirty="0">
                <a:latin typeface="Helvetica" charset="0"/>
                <a:ea typeface="MS PGothic" charset="0"/>
                <a:cs typeface="Helvetica" charset="0"/>
              </a:rPr>
              <a:t>Propositions </a:t>
            </a:r>
            <a:r>
              <a:rPr lang="fr-FR" dirty="0" smtClean="0">
                <a:latin typeface="Helvetica" charset="0"/>
                <a:ea typeface="MS PGothic" charset="0"/>
                <a:cs typeface="Helvetica" charset="0"/>
              </a:rPr>
              <a:t>d’</a:t>
            </a:r>
            <a:r>
              <a:rPr lang="fr-FR" altLang="ja-JP" dirty="0" smtClean="0">
                <a:latin typeface="Helvetica" charset="0"/>
                <a:ea typeface="MS PGothic" charset="0"/>
                <a:cs typeface="Helvetica" charset="0"/>
              </a:rPr>
              <a:t>orientation </a:t>
            </a:r>
            <a:r>
              <a:rPr lang="fr-FR" altLang="ja-JP" dirty="0">
                <a:latin typeface="Helvetica" charset="0"/>
                <a:ea typeface="MS PGothic" charset="0"/>
                <a:cs typeface="Helvetica" charset="0"/>
              </a:rPr>
              <a:t>vers des </a:t>
            </a:r>
            <a:r>
              <a:rPr lang="fr-FR" altLang="ja-JP" dirty="0" smtClean="0">
                <a:latin typeface="Helvetica" charset="0"/>
                <a:ea typeface="MS PGothic" charset="0"/>
                <a:cs typeface="Helvetica" charset="0"/>
              </a:rPr>
              <a:t>confrères, «</a:t>
            </a:r>
            <a:r>
              <a:rPr lang="fr-FR" altLang="ja-JP" dirty="0">
                <a:latin typeface="Helvetica" charset="0"/>
                <a:ea typeface="MS PGothic" charset="0"/>
                <a:cs typeface="Helvetica" charset="0"/>
              </a:rPr>
              <a:t> ressources » volontaires hospitaliers, libéraux, privés ou </a:t>
            </a:r>
            <a:r>
              <a:rPr lang="fr-FR" altLang="ja-JP" dirty="0" smtClean="0">
                <a:latin typeface="Helvetica" charset="0"/>
                <a:ea typeface="MS PGothic" charset="0"/>
                <a:cs typeface="Helvetica" charset="0"/>
              </a:rPr>
              <a:t>publics</a:t>
            </a:r>
          </a:p>
          <a:p>
            <a:pPr eaLnBrk="1" hangingPunct="1">
              <a:lnSpc>
                <a:spcPct val="80000"/>
              </a:lnSpc>
              <a:buFont typeface="Wingdings" charset="0"/>
              <a:buChar char="§"/>
            </a:pPr>
            <a:endParaRPr lang="fr-FR" altLang="ja-JP" dirty="0">
              <a:latin typeface="Helvetica" charset="0"/>
              <a:ea typeface="MS PGothic" charset="0"/>
              <a:cs typeface="Helvetica" charset="0"/>
            </a:endParaRPr>
          </a:p>
          <a:p>
            <a:pPr eaLnBrk="1" hangingPunct="1">
              <a:buFont typeface="Wingdings" charset="0"/>
              <a:buChar char="§"/>
            </a:pPr>
            <a:r>
              <a:rPr lang="fr-FR" dirty="0">
                <a:latin typeface="Helvetica" charset="0"/>
                <a:ea typeface="MS PGothic" charset="0"/>
                <a:cs typeface="Helvetica" charset="0"/>
              </a:rPr>
              <a:t>« Fiche anonyme retour » au siège de  </a:t>
            </a:r>
            <a:r>
              <a:rPr lang="fr-FR" dirty="0" smtClean="0">
                <a:latin typeface="Helvetica" charset="0"/>
                <a:ea typeface="MS PGothic" charset="0"/>
                <a:cs typeface="Helvetica" charset="0"/>
              </a:rPr>
              <a:t>l’</a:t>
            </a:r>
            <a:r>
              <a:rPr lang="fr-FR" altLang="ja-JP" dirty="0" smtClean="0">
                <a:latin typeface="Helvetica" charset="0"/>
                <a:ea typeface="MS PGothic" charset="0"/>
                <a:cs typeface="Helvetica" charset="0"/>
              </a:rPr>
              <a:t>association </a:t>
            </a:r>
            <a:r>
              <a:rPr lang="fr-FR" altLang="ja-JP" dirty="0">
                <a:latin typeface="Helvetica" charset="0"/>
                <a:ea typeface="MS PGothic" charset="0"/>
                <a:cs typeface="Helvetica" charset="0"/>
              </a:rPr>
              <a:t>avec traitement/suivi téléphonique dans 24/48H</a:t>
            </a:r>
          </a:p>
          <a:p>
            <a:pPr eaLnBrk="1" hangingPunct="1">
              <a:buFont typeface="Wingdings" charset="0"/>
              <a:buChar char="§"/>
            </a:pPr>
            <a:endParaRPr lang="fr-FR" dirty="0">
              <a:latin typeface="Helvetica" charset="0"/>
              <a:ea typeface="MS PGothic" charset="0"/>
              <a:cs typeface="Helvetica" charset="0"/>
            </a:endParaRPr>
          </a:p>
        </p:txBody>
      </p:sp>
      <p:sp>
        <p:nvSpPr>
          <p:cNvPr id="18436" name="Espace réservé du pied de page 4"/>
          <p:cNvSpPr>
            <a:spLocks noGrp="1"/>
          </p:cNvSpPr>
          <p:nvPr>
            <p:ph type="ftr" sz="quarter" idx="4294967295"/>
          </p:nvPr>
        </p:nvSpPr>
        <p:spPr bwMode="auto">
          <a:xfrm>
            <a:off x="92076" y="6450015"/>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a:cs typeface="Arial" charset="0"/>
              </a:rPr>
              <a:t>1er Colloque National</a:t>
            </a:r>
            <a:r>
              <a:rPr lang="fr-FR">
                <a:cs typeface="Arial" charset="0"/>
              </a:rPr>
              <a:t>  Soigner les vulnérabilités des professionnels de santé </a:t>
            </a:r>
            <a:r>
              <a:rPr lang="fr-FR" b="0">
                <a:cs typeface="Arial" charset="0"/>
              </a:rPr>
              <a:t>– Académie Nationale de Médecine – Jeudi 3 décembre 2015</a:t>
            </a:r>
            <a:endParaRPr lang="fr-FR">
              <a:cs typeface="Arial" charset="0"/>
            </a:endParaRPr>
          </a:p>
        </p:txBody>
      </p:sp>
      <p:sp>
        <p:nvSpPr>
          <p:cNvPr id="6" name="Titre 1"/>
          <p:cNvSpPr txBox="1">
            <a:spLocks/>
          </p:cNvSpPr>
          <p:nvPr/>
        </p:nvSpPr>
        <p:spPr>
          <a:xfrm>
            <a:off x="125414" y="79375"/>
            <a:ext cx="6732587" cy="960438"/>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ea typeface="MS PGothic" charset="0"/>
                <a:cs typeface="Helvetica" charset="0"/>
              </a:rPr>
              <a:t>Le repérage des professionnels de santé vulnérables</a:t>
            </a:r>
            <a:endParaRPr lang="fr-FR" dirty="0">
              <a:latin typeface="Helvetica" charset="0"/>
              <a:ea typeface="MS PGothic" charset="0"/>
              <a:cs typeface="Helvetica" charset="0"/>
            </a:endParaRPr>
          </a:p>
        </p:txBody>
      </p:sp>
      <p:sp>
        <p:nvSpPr>
          <p:cNvPr id="7"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127</a:t>
            </a:fld>
            <a:endParaRPr lang="fr-FR" dirty="0"/>
          </a:p>
        </p:txBody>
      </p:sp>
    </p:spTree>
    <p:extLst>
      <p:ext uri="{BB962C8B-B14F-4D97-AF65-F5344CB8AC3E}">
        <p14:creationId xmlns:p14="http://schemas.microsoft.com/office/powerpoint/2010/main" val="2191897327"/>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re 1"/>
          <p:cNvSpPr>
            <a:spLocks noGrp="1"/>
          </p:cNvSpPr>
          <p:nvPr>
            <p:ph type="title"/>
          </p:nvPr>
        </p:nvSpPr>
        <p:spPr>
          <a:xfrm>
            <a:off x="1056218" y="1073679"/>
            <a:ext cx="7216775" cy="424392"/>
          </a:xfrm>
        </p:spPr>
        <p:txBody>
          <a:bodyPr/>
          <a:lstStyle/>
          <a:p>
            <a:pPr eaLnBrk="1" hangingPunct="1"/>
            <a:r>
              <a:rPr lang="fr-FR" sz="1800" dirty="0">
                <a:latin typeface="Helvetica" charset="0"/>
                <a:ea typeface="MS PGothic" charset="0"/>
                <a:cs typeface="Helvetica" charset="0"/>
              </a:rPr>
              <a:t>                                         </a:t>
            </a:r>
            <a:r>
              <a:rPr lang="fr-FR" sz="3200" dirty="0">
                <a:latin typeface="Helvetica" charset="0"/>
                <a:ea typeface="MS PGothic" charset="0"/>
                <a:cs typeface="Helvetica" charset="0"/>
              </a:rPr>
              <a:t>ARENE</a:t>
            </a:r>
          </a:p>
        </p:txBody>
      </p:sp>
      <p:sp>
        <p:nvSpPr>
          <p:cNvPr id="18435" name="Espace réservé du contenu 4"/>
          <p:cNvSpPr>
            <a:spLocks noGrp="1"/>
          </p:cNvSpPr>
          <p:nvPr>
            <p:ph idx="1"/>
          </p:nvPr>
        </p:nvSpPr>
        <p:spPr>
          <a:xfrm>
            <a:off x="125413" y="1744133"/>
            <a:ext cx="8730720" cy="4436534"/>
          </a:xfrm>
        </p:spPr>
        <p:txBody>
          <a:bodyPr>
            <a:normAutofit fontScale="92500" lnSpcReduction="20000"/>
          </a:bodyPr>
          <a:lstStyle/>
          <a:p>
            <a:pPr>
              <a:buFont typeface="Wingdings" charset="0"/>
              <a:buChar char="§"/>
            </a:pPr>
            <a:r>
              <a:rPr lang="fr-FR" dirty="0">
                <a:latin typeface="Helvetica" charset="0"/>
                <a:ea typeface="MS PGothic" charset="0"/>
                <a:cs typeface="Helvetica" charset="0"/>
              </a:rPr>
              <a:t>Formation des « écoutants » préalable avec enregistrement vidéo accessible : </a:t>
            </a:r>
            <a:r>
              <a:rPr lang="fr-FR" dirty="0">
                <a:latin typeface="Helvetica" charset="0"/>
                <a:ea typeface="MS PGothic" charset="0"/>
                <a:cs typeface="Helvetica" charset="0"/>
                <a:hlinkClick r:id="rId2"/>
              </a:rPr>
              <a:t>https://youtu.be/OGcxmY01B9Y</a:t>
            </a:r>
            <a:endParaRPr lang="fr-FR" dirty="0">
              <a:latin typeface="Helvetica" charset="0"/>
              <a:ea typeface="MS PGothic" charset="0"/>
              <a:cs typeface="Helvetica" charset="0"/>
            </a:endParaRPr>
          </a:p>
          <a:p>
            <a:pPr>
              <a:buFont typeface="Wingdings" charset="0"/>
              <a:buChar char="§"/>
            </a:pPr>
            <a:r>
              <a:rPr lang="fr-FR" dirty="0">
                <a:latin typeface="Helvetica" charset="0"/>
                <a:ea typeface="MS PGothic" charset="0"/>
                <a:cs typeface="Helvetica" charset="0"/>
              </a:rPr>
              <a:t>Activité depuis début de fonctionnement au 1er juillet </a:t>
            </a:r>
            <a:r>
              <a:rPr lang="fr-FR" dirty="0" smtClean="0">
                <a:latin typeface="Helvetica" charset="0"/>
                <a:ea typeface="MS PGothic" charset="0"/>
                <a:cs typeface="Helvetica" charset="0"/>
              </a:rPr>
              <a:t>2015 :</a:t>
            </a:r>
            <a:endParaRPr lang="fr-FR" dirty="0">
              <a:latin typeface="Helvetica" charset="0"/>
              <a:ea typeface="MS PGothic" charset="0"/>
              <a:cs typeface="Helvetica" charset="0"/>
            </a:endParaRPr>
          </a:p>
          <a:p>
            <a:pPr>
              <a:buNone/>
            </a:pPr>
            <a:r>
              <a:rPr lang="fr-FR" dirty="0">
                <a:latin typeface="Helvetica" charset="0"/>
                <a:ea typeface="MS PGothic" charset="0"/>
                <a:cs typeface="Helvetica" charset="0"/>
              </a:rPr>
              <a:t>    - 4 appels : 2 Alsace et 2 Lorraine</a:t>
            </a:r>
          </a:p>
          <a:p>
            <a:pPr>
              <a:buNone/>
            </a:pPr>
            <a:r>
              <a:rPr lang="fr-FR" dirty="0">
                <a:latin typeface="Helvetica" charset="0"/>
                <a:ea typeface="MS PGothic" charset="0"/>
                <a:cs typeface="Helvetica" charset="0"/>
              </a:rPr>
              <a:t>    - 2 syndromes d’épuisement professionnel</a:t>
            </a:r>
          </a:p>
          <a:p>
            <a:pPr>
              <a:buNone/>
            </a:pPr>
            <a:r>
              <a:rPr lang="fr-FR" dirty="0">
                <a:latin typeface="Helvetica" charset="0"/>
                <a:ea typeface="MS PGothic" charset="0"/>
                <a:cs typeface="Helvetica" charset="0"/>
              </a:rPr>
              <a:t>                   1 homme et une femme</a:t>
            </a:r>
          </a:p>
          <a:p>
            <a:pPr>
              <a:buNone/>
            </a:pPr>
            <a:r>
              <a:rPr lang="fr-FR" dirty="0">
                <a:latin typeface="Helvetica" charset="0"/>
                <a:ea typeface="MS PGothic" charset="0"/>
                <a:cs typeface="Helvetica" charset="0"/>
              </a:rPr>
              <a:t>    </a:t>
            </a:r>
            <a:r>
              <a:rPr lang="fr-FR" dirty="0" smtClean="0">
                <a:latin typeface="Helvetica" charset="0"/>
                <a:ea typeface="MS PGothic" charset="0"/>
                <a:cs typeface="Helvetica" charset="0"/>
              </a:rPr>
              <a:t>- 1 </a:t>
            </a:r>
            <a:r>
              <a:rPr lang="fr-FR" dirty="0">
                <a:latin typeface="Helvetica" charset="0"/>
                <a:ea typeface="MS PGothic" charset="0"/>
                <a:cs typeface="Helvetica" charset="0"/>
              </a:rPr>
              <a:t>divorce avec orientation avocat</a:t>
            </a:r>
          </a:p>
          <a:p>
            <a:pPr>
              <a:buNone/>
            </a:pPr>
            <a:r>
              <a:rPr lang="fr-FR" dirty="0">
                <a:latin typeface="Helvetica" charset="0"/>
                <a:ea typeface="MS PGothic" charset="0"/>
                <a:cs typeface="Helvetica" charset="0"/>
              </a:rPr>
              <a:t>  </a:t>
            </a:r>
            <a:r>
              <a:rPr lang="fr-FR" dirty="0" smtClean="0">
                <a:latin typeface="Helvetica" charset="0"/>
                <a:ea typeface="MS PGothic" charset="0"/>
                <a:cs typeface="Helvetica" charset="0"/>
              </a:rPr>
              <a:t>  </a:t>
            </a:r>
            <a:r>
              <a:rPr lang="fr-FR" dirty="0">
                <a:latin typeface="Helvetica" charset="0"/>
                <a:ea typeface="MS PGothic" charset="0"/>
                <a:cs typeface="Helvetica" charset="0"/>
              </a:rPr>
              <a:t>- 1 difficulté de lieux de vie médicalisé pour un homme de 62 ans / troubles cognitifs / alcool</a:t>
            </a:r>
          </a:p>
          <a:p>
            <a:pPr eaLnBrk="1" hangingPunct="1">
              <a:buFont typeface="Wingdings" charset="0"/>
              <a:buChar char="§"/>
            </a:pPr>
            <a:endParaRPr lang="fr-FR" dirty="0">
              <a:latin typeface="Helvetica" charset="0"/>
              <a:ea typeface="MS PGothic" charset="0"/>
              <a:cs typeface="Helvetica" charset="0"/>
            </a:endParaRPr>
          </a:p>
        </p:txBody>
      </p:sp>
      <p:sp>
        <p:nvSpPr>
          <p:cNvPr id="18436" name="Espace réservé du pied de page 4"/>
          <p:cNvSpPr>
            <a:spLocks noGrp="1"/>
          </p:cNvSpPr>
          <p:nvPr>
            <p:ph type="ftr" sz="quarter" idx="4294967295"/>
          </p:nvPr>
        </p:nvSpPr>
        <p:spPr bwMode="auto">
          <a:xfrm>
            <a:off x="92076" y="6450015"/>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a:cs typeface="Arial" charset="0"/>
              </a:rPr>
              <a:t>1er Colloque National</a:t>
            </a:r>
            <a:r>
              <a:rPr lang="fr-FR">
                <a:cs typeface="Arial" charset="0"/>
              </a:rPr>
              <a:t>  Soigner les vulnérabilités des professionnels de santé </a:t>
            </a:r>
            <a:r>
              <a:rPr lang="fr-FR" b="0">
                <a:cs typeface="Arial" charset="0"/>
              </a:rPr>
              <a:t>– Académie Nationale de Médecine – Jeudi 3 décembre 2015</a:t>
            </a:r>
            <a:endParaRPr lang="fr-FR">
              <a:cs typeface="Arial" charset="0"/>
            </a:endParaRPr>
          </a:p>
        </p:txBody>
      </p:sp>
      <p:sp>
        <p:nvSpPr>
          <p:cNvPr id="6" name="Titre 1"/>
          <p:cNvSpPr txBox="1">
            <a:spLocks/>
          </p:cNvSpPr>
          <p:nvPr/>
        </p:nvSpPr>
        <p:spPr>
          <a:xfrm>
            <a:off x="125414" y="79375"/>
            <a:ext cx="6732587" cy="960438"/>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ea typeface="MS PGothic" charset="0"/>
                <a:cs typeface="Helvetica" charset="0"/>
              </a:rPr>
              <a:t>Le repérage des professionnels de santé vulnérables</a:t>
            </a:r>
            <a:endParaRPr lang="fr-FR" dirty="0">
              <a:latin typeface="Helvetica" charset="0"/>
              <a:ea typeface="MS PGothic" charset="0"/>
              <a:cs typeface="Helvetica" charset="0"/>
            </a:endParaRPr>
          </a:p>
        </p:txBody>
      </p:sp>
      <p:sp>
        <p:nvSpPr>
          <p:cNvPr id="7"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128</a:t>
            </a:fld>
            <a:endParaRPr lang="fr-FR" dirty="0"/>
          </a:p>
        </p:txBody>
      </p:sp>
    </p:spTree>
    <p:extLst>
      <p:ext uri="{BB962C8B-B14F-4D97-AF65-F5344CB8AC3E}">
        <p14:creationId xmlns:p14="http://schemas.microsoft.com/office/powerpoint/2010/main" val="977629164"/>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re 1"/>
          <p:cNvSpPr>
            <a:spLocks noGrp="1"/>
          </p:cNvSpPr>
          <p:nvPr>
            <p:ph type="title"/>
          </p:nvPr>
        </p:nvSpPr>
        <p:spPr>
          <a:xfrm>
            <a:off x="1056218" y="1073679"/>
            <a:ext cx="7216775" cy="424392"/>
          </a:xfrm>
        </p:spPr>
        <p:txBody>
          <a:bodyPr/>
          <a:lstStyle/>
          <a:p>
            <a:pPr eaLnBrk="1" hangingPunct="1"/>
            <a:r>
              <a:rPr lang="fr-FR" sz="1800" dirty="0">
                <a:latin typeface="Helvetica" charset="0"/>
                <a:ea typeface="MS PGothic" charset="0"/>
                <a:cs typeface="Helvetica" charset="0"/>
              </a:rPr>
              <a:t>                                         </a:t>
            </a:r>
            <a:r>
              <a:rPr lang="fr-FR" sz="3200" dirty="0">
                <a:latin typeface="Helvetica" charset="0"/>
                <a:ea typeface="MS PGothic" charset="0"/>
                <a:cs typeface="Helvetica" charset="0"/>
              </a:rPr>
              <a:t>ARENE</a:t>
            </a:r>
          </a:p>
        </p:txBody>
      </p:sp>
      <p:sp>
        <p:nvSpPr>
          <p:cNvPr id="18435" name="Espace réservé du contenu 4"/>
          <p:cNvSpPr>
            <a:spLocks noGrp="1"/>
          </p:cNvSpPr>
          <p:nvPr>
            <p:ph idx="1"/>
          </p:nvPr>
        </p:nvSpPr>
        <p:spPr>
          <a:xfrm>
            <a:off x="125413" y="1744133"/>
            <a:ext cx="8730720" cy="4436534"/>
          </a:xfrm>
        </p:spPr>
        <p:txBody>
          <a:bodyPr>
            <a:normAutofit fontScale="92500" lnSpcReduction="20000"/>
          </a:bodyPr>
          <a:lstStyle/>
          <a:p>
            <a:pPr>
              <a:buFont typeface="Wingdings" charset="0"/>
              <a:buChar char="§"/>
            </a:pPr>
            <a:r>
              <a:rPr lang="fr-FR" dirty="0">
                <a:latin typeface="Helvetica" charset="0"/>
                <a:ea typeface="MS PGothic" charset="0"/>
                <a:cs typeface="Helvetica" charset="0"/>
              </a:rPr>
              <a:t>Formation des « écoutants » préalable avec enregistrement vidéo accessible : </a:t>
            </a:r>
            <a:r>
              <a:rPr lang="fr-FR" dirty="0">
                <a:latin typeface="Helvetica" charset="0"/>
                <a:ea typeface="MS PGothic" charset="0"/>
                <a:cs typeface="Helvetica" charset="0"/>
                <a:hlinkClick r:id="rId2"/>
              </a:rPr>
              <a:t>https://youtu.be/OGcxmY01B9Y</a:t>
            </a:r>
            <a:endParaRPr lang="fr-FR" dirty="0">
              <a:latin typeface="Helvetica" charset="0"/>
              <a:ea typeface="MS PGothic" charset="0"/>
              <a:cs typeface="Helvetica" charset="0"/>
            </a:endParaRPr>
          </a:p>
          <a:p>
            <a:pPr>
              <a:buFont typeface="Wingdings" charset="0"/>
              <a:buChar char="§"/>
            </a:pPr>
            <a:r>
              <a:rPr lang="fr-FR" dirty="0">
                <a:latin typeface="Helvetica" charset="0"/>
                <a:ea typeface="MS PGothic" charset="0"/>
                <a:cs typeface="Helvetica" charset="0"/>
              </a:rPr>
              <a:t>Activité depuis début de fonctionnement au 1er juillet 2015:</a:t>
            </a:r>
          </a:p>
          <a:p>
            <a:pPr>
              <a:buNone/>
            </a:pPr>
            <a:r>
              <a:rPr lang="fr-FR" dirty="0">
                <a:latin typeface="Helvetica" charset="0"/>
                <a:ea typeface="MS PGothic" charset="0"/>
                <a:cs typeface="Helvetica" charset="0"/>
              </a:rPr>
              <a:t>    - 4 appels : 2 Alsace et 2 Lorraine</a:t>
            </a:r>
          </a:p>
          <a:p>
            <a:pPr>
              <a:buNone/>
            </a:pPr>
            <a:r>
              <a:rPr lang="fr-FR" dirty="0">
                <a:latin typeface="Helvetica" charset="0"/>
                <a:ea typeface="MS PGothic" charset="0"/>
                <a:cs typeface="Helvetica" charset="0"/>
              </a:rPr>
              <a:t>    - 2 syndromes d’épuisement professionnel</a:t>
            </a:r>
          </a:p>
          <a:p>
            <a:pPr>
              <a:buNone/>
            </a:pPr>
            <a:r>
              <a:rPr lang="fr-FR" dirty="0">
                <a:latin typeface="Helvetica" charset="0"/>
                <a:ea typeface="MS PGothic" charset="0"/>
                <a:cs typeface="Helvetica" charset="0"/>
              </a:rPr>
              <a:t>                   1 homme et une femme</a:t>
            </a:r>
          </a:p>
          <a:p>
            <a:pPr>
              <a:buNone/>
            </a:pPr>
            <a:r>
              <a:rPr lang="fr-FR" dirty="0">
                <a:latin typeface="Helvetica" charset="0"/>
                <a:ea typeface="MS PGothic" charset="0"/>
                <a:cs typeface="Helvetica" charset="0"/>
              </a:rPr>
              <a:t>    </a:t>
            </a:r>
            <a:r>
              <a:rPr lang="fr-FR" dirty="0" smtClean="0">
                <a:latin typeface="Helvetica" charset="0"/>
                <a:ea typeface="MS PGothic" charset="0"/>
                <a:cs typeface="Helvetica" charset="0"/>
              </a:rPr>
              <a:t>- 1 </a:t>
            </a:r>
            <a:r>
              <a:rPr lang="fr-FR" dirty="0">
                <a:latin typeface="Helvetica" charset="0"/>
                <a:ea typeface="MS PGothic" charset="0"/>
                <a:cs typeface="Helvetica" charset="0"/>
              </a:rPr>
              <a:t>divorce avec orientation avocat</a:t>
            </a:r>
          </a:p>
          <a:p>
            <a:pPr>
              <a:buNone/>
            </a:pPr>
            <a:r>
              <a:rPr lang="fr-FR" dirty="0">
                <a:latin typeface="Helvetica" charset="0"/>
                <a:ea typeface="MS PGothic" charset="0"/>
                <a:cs typeface="Helvetica" charset="0"/>
              </a:rPr>
              <a:t>  </a:t>
            </a:r>
            <a:r>
              <a:rPr lang="fr-FR" dirty="0" smtClean="0">
                <a:latin typeface="Helvetica" charset="0"/>
                <a:ea typeface="MS PGothic" charset="0"/>
                <a:cs typeface="Helvetica" charset="0"/>
              </a:rPr>
              <a:t>  </a:t>
            </a:r>
            <a:r>
              <a:rPr lang="fr-FR" dirty="0">
                <a:latin typeface="Helvetica" charset="0"/>
                <a:ea typeface="MS PGothic" charset="0"/>
                <a:cs typeface="Helvetica" charset="0"/>
              </a:rPr>
              <a:t>- 1 difficulté de lieux de vie médicalisé pour un homme de 62 ans / troubles cognitifs / alcool</a:t>
            </a:r>
          </a:p>
          <a:p>
            <a:pPr eaLnBrk="1" hangingPunct="1">
              <a:buFont typeface="Wingdings" charset="0"/>
              <a:buChar char="§"/>
            </a:pPr>
            <a:endParaRPr lang="fr-FR" dirty="0">
              <a:latin typeface="Helvetica" charset="0"/>
              <a:ea typeface="MS PGothic" charset="0"/>
              <a:cs typeface="Helvetica" charset="0"/>
            </a:endParaRPr>
          </a:p>
        </p:txBody>
      </p:sp>
      <p:sp>
        <p:nvSpPr>
          <p:cNvPr id="18436" name="Espace réservé du pied de page 4"/>
          <p:cNvSpPr>
            <a:spLocks noGrp="1"/>
          </p:cNvSpPr>
          <p:nvPr>
            <p:ph type="ftr" sz="quarter" idx="4294967295"/>
          </p:nvPr>
        </p:nvSpPr>
        <p:spPr bwMode="auto">
          <a:xfrm>
            <a:off x="92076" y="6450015"/>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a:cs typeface="Arial" charset="0"/>
              </a:rPr>
              <a:t>1er Colloque National</a:t>
            </a:r>
            <a:r>
              <a:rPr lang="fr-FR">
                <a:cs typeface="Arial" charset="0"/>
              </a:rPr>
              <a:t>  Soigner les vulnérabilités des professionnels de santé </a:t>
            </a:r>
            <a:r>
              <a:rPr lang="fr-FR" b="0">
                <a:cs typeface="Arial" charset="0"/>
              </a:rPr>
              <a:t>– Académie Nationale de Médecine – Jeudi 3 décembre 2015</a:t>
            </a:r>
            <a:endParaRPr lang="fr-FR">
              <a:cs typeface="Arial" charset="0"/>
            </a:endParaRPr>
          </a:p>
        </p:txBody>
      </p:sp>
      <p:sp>
        <p:nvSpPr>
          <p:cNvPr id="6" name="Titre 1"/>
          <p:cNvSpPr txBox="1">
            <a:spLocks/>
          </p:cNvSpPr>
          <p:nvPr/>
        </p:nvSpPr>
        <p:spPr>
          <a:xfrm>
            <a:off x="125414" y="79375"/>
            <a:ext cx="6732587" cy="960438"/>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ea typeface="MS PGothic" charset="0"/>
                <a:cs typeface="Helvetica" charset="0"/>
              </a:rPr>
              <a:t>Le repérage des professionnels de santé vulnérables</a:t>
            </a:r>
            <a:endParaRPr lang="fr-FR" dirty="0">
              <a:latin typeface="Helvetica" charset="0"/>
              <a:ea typeface="MS PGothic" charset="0"/>
              <a:cs typeface="Helvetica" charset="0"/>
            </a:endParaRPr>
          </a:p>
        </p:txBody>
      </p:sp>
      <p:sp>
        <p:nvSpPr>
          <p:cNvPr id="7"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129</a:t>
            </a:fld>
            <a:endParaRPr lang="fr-FR" dirty="0"/>
          </a:p>
        </p:txBody>
      </p:sp>
      <p:pic>
        <p:nvPicPr>
          <p:cNvPr id="8" name="Picture 6" descr="C:\Users\langjphi\AppData\Local\Microsoft\Windows\Temporary Internet Files\Content.Outlook\EB9HECM6\img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4713" y="0"/>
            <a:ext cx="5086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760393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p:cNvSpPr>
            <a:spLocks noGrp="1"/>
          </p:cNvSpPr>
          <p:nvPr>
            <p:ph type="ftr" sz="quarter" idx="4294967295"/>
          </p:nvPr>
        </p:nvSpPr>
        <p:spPr>
          <a:xfrm>
            <a:off x="107498" y="6497761"/>
            <a:ext cx="8899733"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8" name="Espace réservé du numéro de diapositive 7"/>
          <p:cNvSpPr>
            <a:spLocks noGrp="1"/>
          </p:cNvSpPr>
          <p:nvPr>
            <p:ph type="sldNum" sz="quarter" idx="12"/>
          </p:nvPr>
        </p:nvSpPr>
        <p:spPr/>
        <p:txBody>
          <a:bodyPr/>
          <a:lstStyle/>
          <a:p>
            <a:fld id="{91DE38A6-BC19-A249-8091-FB07CD57C52B}" type="slidenum">
              <a:rPr lang="fr-FR" smtClean="0"/>
              <a:pPr/>
              <a:t>13</a:t>
            </a:fld>
            <a:endParaRPr lang="fr-FR" dirty="0"/>
          </a:p>
        </p:txBody>
      </p:sp>
      <p:sp>
        <p:nvSpPr>
          <p:cNvPr id="9" name="ZoneTexte 8"/>
          <p:cNvSpPr txBox="1"/>
          <p:nvPr/>
        </p:nvSpPr>
        <p:spPr>
          <a:xfrm>
            <a:off x="689456" y="1039857"/>
            <a:ext cx="5074576" cy="523220"/>
          </a:xfrm>
          <a:prstGeom prst="rect">
            <a:avLst/>
          </a:prstGeom>
          <a:noFill/>
        </p:spPr>
        <p:txBody>
          <a:bodyPr wrap="none" rtlCol="0">
            <a:spAutoFit/>
          </a:bodyPr>
          <a:lstStyle/>
          <a:p>
            <a:pPr algn="ctr"/>
            <a:r>
              <a:rPr lang="fr-FR" sz="2800" dirty="0">
                <a:solidFill>
                  <a:srgbClr val="1F497D"/>
                </a:solidFill>
                <a:latin typeface="Helvetica"/>
                <a:cs typeface="Helvetica"/>
              </a:rPr>
              <a:t>Consommation d’alcool liée </a:t>
            </a:r>
            <a:r>
              <a:rPr lang="fr-FR" sz="2800" dirty="0" smtClean="0">
                <a:solidFill>
                  <a:srgbClr val="1F497D"/>
                </a:solidFill>
                <a:latin typeface="Helvetica"/>
                <a:cs typeface="Helvetica"/>
              </a:rPr>
              <a:t>à :</a:t>
            </a:r>
            <a:endParaRPr lang="fr-FR" sz="2800" dirty="0">
              <a:solidFill>
                <a:srgbClr val="1F497D"/>
              </a:solidFill>
              <a:latin typeface="Helvetica"/>
              <a:cs typeface="Helvetica"/>
            </a:endParaRPr>
          </a:p>
        </p:txBody>
      </p:sp>
      <p:sp>
        <p:nvSpPr>
          <p:cNvPr id="10" name="ZoneTexte 9"/>
          <p:cNvSpPr txBox="1"/>
          <p:nvPr/>
        </p:nvSpPr>
        <p:spPr>
          <a:xfrm>
            <a:off x="1339404" y="1846198"/>
            <a:ext cx="2102509" cy="400110"/>
          </a:xfrm>
          <a:prstGeom prst="rect">
            <a:avLst/>
          </a:prstGeom>
          <a:noFill/>
        </p:spPr>
        <p:txBody>
          <a:bodyPr wrap="none" rtlCol="0">
            <a:spAutoFit/>
          </a:bodyPr>
          <a:lstStyle/>
          <a:p>
            <a:r>
              <a:rPr lang="fr-FR" sz="2000" dirty="0" smtClean="0">
                <a:latin typeface="Helvetica"/>
                <a:cs typeface="Helvetica"/>
              </a:rPr>
              <a:t>- Age (p &lt; .0001)</a:t>
            </a:r>
            <a:endParaRPr lang="fr-FR" sz="2000" dirty="0">
              <a:latin typeface="Helvetica"/>
              <a:cs typeface="Helvetica"/>
            </a:endParaRPr>
          </a:p>
        </p:txBody>
      </p:sp>
      <p:sp>
        <p:nvSpPr>
          <p:cNvPr id="11" name="ZoneTexte 10"/>
          <p:cNvSpPr txBox="1"/>
          <p:nvPr/>
        </p:nvSpPr>
        <p:spPr>
          <a:xfrm>
            <a:off x="1326525" y="2618929"/>
            <a:ext cx="4244985" cy="400110"/>
          </a:xfrm>
          <a:prstGeom prst="rect">
            <a:avLst/>
          </a:prstGeom>
          <a:noFill/>
        </p:spPr>
        <p:txBody>
          <a:bodyPr wrap="none" rtlCol="0">
            <a:spAutoFit/>
          </a:bodyPr>
          <a:lstStyle/>
          <a:p>
            <a:r>
              <a:rPr lang="fr-FR" dirty="0" smtClean="0">
                <a:latin typeface="Helvetica"/>
                <a:cs typeface="Helvetica"/>
              </a:rPr>
              <a:t>- </a:t>
            </a:r>
            <a:r>
              <a:rPr lang="fr-FR" sz="2000" dirty="0" smtClean="0">
                <a:latin typeface="Helvetica"/>
                <a:cs typeface="Helvetica"/>
              </a:rPr>
              <a:t>Durée des consultations (p &lt; .008</a:t>
            </a:r>
            <a:r>
              <a:rPr lang="fr-FR" dirty="0" smtClean="0">
                <a:latin typeface="Helvetica"/>
                <a:cs typeface="Helvetica"/>
              </a:rPr>
              <a:t>)</a:t>
            </a:r>
            <a:endParaRPr lang="fr-FR" dirty="0">
              <a:latin typeface="Helvetica"/>
              <a:cs typeface="Helvetica"/>
            </a:endParaRPr>
          </a:p>
        </p:txBody>
      </p:sp>
      <p:sp>
        <p:nvSpPr>
          <p:cNvPr id="12" name="ZoneTexte 11"/>
          <p:cNvSpPr txBox="1"/>
          <p:nvPr/>
        </p:nvSpPr>
        <p:spPr>
          <a:xfrm>
            <a:off x="1339404" y="3391663"/>
            <a:ext cx="7647771" cy="400110"/>
          </a:xfrm>
          <a:prstGeom prst="rect">
            <a:avLst/>
          </a:prstGeom>
          <a:noFill/>
        </p:spPr>
        <p:txBody>
          <a:bodyPr wrap="none" rtlCol="0">
            <a:spAutoFit/>
          </a:bodyPr>
          <a:lstStyle/>
          <a:p>
            <a:r>
              <a:rPr lang="fr-FR" sz="2000" dirty="0" smtClean="0">
                <a:latin typeface="Helvetica"/>
                <a:cs typeface="Helvetica"/>
              </a:rPr>
              <a:t>- Sentiments de ne pas pouvoir utiliser ses compétences (p &lt; .01)</a:t>
            </a:r>
            <a:endParaRPr lang="fr-FR" sz="2000" dirty="0">
              <a:latin typeface="Helvetica"/>
              <a:cs typeface="Helvetica"/>
            </a:endParaRPr>
          </a:p>
        </p:txBody>
      </p:sp>
      <p:sp>
        <p:nvSpPr>
          <p:cNvPr id="13" name="ZoneTexte 12"/>
          <p:cNvSpPr txBox="1"/>
          <p:nvPr/>
        </p:nvSpPr>
        <p:spPr>
          <a:xfrm>
            <a:off x="1339405" y="4190153"/>
            <a:ext cx="5709015" cy="400110"/>
          </a:xfrm>
          <a:prstGeom prst="rect">
            <a:avLst/>
          </a:prstGeom>
          <a:noFill/>
        </p:spPr>
        <p:txBody>
          <a:bodyPr wrap="none" rtlCol="0">
            <a:spAutoFit/>
          </a:bodyPr>
          <a:lstStyle/>
          <a:p>
            <a:r>
              <a:rPr lang="fr-FR" sz="2000" dirty="0" smtClean="0">
                <a:latin typeface="Helvetica"/>
                <a:cs typeface="Helvetica"/>
              </a:rPr>
              <a:t>- Problème relationnel avec les patients (p &lt; .05)</a:t>
            </a:r>
            <a:endParaRPr lang="fr-FR" sz="2000" dirty="0">
              <a:latin typeface="Helvetica"/>
              <a:cs typeface="Helvetica"/>
            </a:endParaRPr>
          </a:p>
        </p:txBody>
      </p:sp>
      <p:sp>
        <p:nvSpPr>
          <p:cNvPr id="14" name="ZoneTexte 13"/>
          <p:cNvSpPr txBox="1"/>
          <p:nvPr/>
        </p:nvSpPr>
        <p:spPr>
          <a:xfrm>
            <a:off x="1339404" y="5040159"/>
            <a:ext cx="5452409" cy="400110"/>
          </a:xfrm>
          <a:prstGeom prst="rect">
            <a:avLst/>
          </a:prstGeom>
          <a:noFill/>
        </p:spPr>
        <p:txBody>
          <a:bodyPr wrap="none" rtlCol="0">
            <a:spAutoFit/>
          </a:bodyPr>
          <a:lstStyle/>
          <a:p>
            <a:r>
              <a:rPr lang="fr-FR" sz="2000" dirty="0" smtClean="0">
                <a:latin typeface="Helvetica"/>
                <a:cs typeface="Helvetica"/>
              </a:rPr>
              <a:t>- </a:t>
            </a:r>
            <a:r>
              <a:rPr lang="fr-FR" sz="2000" dirty="0" err="1" smtClean="0">
                <a:latin typeface="Helvetica"/>
                <a:cs typeface="Helvetica"/>
              </a:rPr>
              <a:t>Burnout</a:t>
            </a:r>
            <a:r>
              <a:rPr lang="fr-FR" sz="2000" dirty="0" smtClean="0">
                <a:latin typeface="Helvetica"/>
                <a:cs typeface="Helvetica"/>
              </a:rPr>
              <a:t> (épuisement émotionnel) : (p &lt; .009)</a:t>
            </a:r>
            <a:endParaRPr lang="fr-FR" sz="2000" dirty="0">
              <a:latin typeface="Helvetica"/>
              <a:cs typeface="Helvetica"/>
            </a:endParaRPr>
          </a:p>
        </p:txBody>
      </p:sp>
      <p:sp>
        <p:nvSpPr>
          <p:cNvPr id="15" name="ZoneTexte 14"/>
          <p:cNvSpPr txBox="1"/>
          <p:nvPr/>
        </p:nvSpPr>
        <p:spPr>
          <a:xfrm>
            <a:off x="1326524" y="5832350"/>
            <a:ext cx="4953600" cy="400110"/>
          </a:xfrm>
          <a:prstGeom prst="rect">
            <a:avLst/>
          </a:prstGeom>
          <a:noFill/>
        </p:spPr>
        <p:txBody>
          <a:bodyPr wrap="none" rtlCol="0">
            <a:spAutoFit/>
          </a:bodyPr>
          <a:lstStyle/>
          <a:p>
            <a:r>
              <a:rPr lang="fr-FR" sz="2000" dirty="0" smtClean="0">
                <a:latin typeface="Helvetica"/>
                <a:cs typeface="Helvetica"/>
              </a:rPr>
              <a:t>- </a:t>
            </a:r>
            <a:r>
              <a:rPr lang="fr-FR" sz="2000" dirty="0" err="1" smtClean="0">
                <a:latin typeface="Helvetica"/>
                <a:cs typeface="Helvetica"/>
              </a:rPr>
              <a:t>Burnout</a:t>
            </a:r>
            <a:r>
              <a:rPr lang="fr-FR" sz="2000" dirty="0" smtClean="0">
                <a:latin typeface="Helvetica"/>
                <a:cs typeface="Helvetica"/>
              </a:rPr>
              <a:t> (dépersonnalisation) : (p &lt; .001)</a:t>
            </a:r>
            <a:endParaRPr lang="fr-FR" sz="2000" dirty="0">
              <a:latin typeface="Helvetica"/>
              <a:cs typeface="Helvetica"/>
            </a:endParaRPr>
          </a:p>
        </p:txBody>
      </p:sp>
      <p:sp>
        <p:nvSpPr>
          <p:cNvPr id="16" name="Titre 1"/>
          <p:cNvSpPr txBox="1">
            <a:spLocks/>
          </p:cNvSpPr>
          <p:nvPr/>
        </p:nvSpPr>
        <p:spPr>
          <a:xfrm>
            <a:off x="125902" y="78712"/>
            <a:ext cx="7510040" cy="96114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Enquêtes épidémiologiques et études récentes sur les souffrances des professionnels de santé</a:t>
            </a:r>
            <a:endParaRPr lang="fr-FR" sz="2400" b="1" dirty="0"/>
          </a:p>
        </p:txBody>
      </p:sp>
    </p:spTree>
    <p:extLst>
      <p:ext uri="{BB962C8B-B14F-4D97-AF65-F5344CB8AC3E}">
        <p14:creationId xmlns:p14="http://schemas.microsoft.com/office/powerpoint/2010/main" val="30247514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re 1"/>
          <p:cNvSpPr>
            <a:spLocks noGrp="1"/>
          </p:cNvSpPr>
          <p:nvPr>
            <p:ph type="title"/>
          </p:nvPr>
        </p:nvSpPr>
        <p:spPr>
          <a:xfrm>
            <a:off x="1056218" y="1073679"/>
            <a:ext cx="7216775" cy="424392"/>
          </a:xfrm>
        </p:spPr>
        <p:txBody>
          <a:bodyPr/>
          <a:lstStyle/>
          <a:p>
            <a:pPr eaLnBrk="1" hangingPunct="1"/>
            <a:r>
              <a:rPr lang="fr-FR" sz="1800" dirty="0">
                <a:latin typeface="Helvetica" charset="0"/>
                <a:ea typeface="MS PGothic" charset="0"/>
                <a:cs typeface="Helvetica" charset="0"/>
              </a:rPr>
              <a:t>                                    </a:t>
            </a:r>
            <a:r>
              <a:rPr lang="fr-FR" sz="3200" dirty="0" smtClean="0">
                <a:latin typeface="Helvetica" charset="0"/>
                <a:ea typeface="MS PGothic" charset="0"/>
                <a:cs typeface="Helvetica" charset="0"/>
              </a:rPr>
              <a:t>ESCULAPE</a:t>
            </a:r>
            <a:endParaRPr lang="fr-FR" sz="3200" dirty="0">
              <a:latin typeface="Helvetica" charset="0"/>
              <a:ea typeface="MS PGothic" charset="0"/>
              <a:cs typeface="Helvetica" charset="0"/>
            </a:endParaRPr>
          </a:p>
        </p:txBody>
      </p:sp>
      <p:sp>
        <p:nvSpPr>
          <p:cNvPr id="18435" name="Espace réservé du contenu 4"/>
          <p:cNvSpPr>
            <a:spLocks noGrp="1"/>
          </p:cNvSpPr>
          <p:nvPr>
            <p:ph idx="1"/>
          </p:nvPr>
        </p:nvSpPr>
        <p:spPr>
          <a:xfrm>
            <a:off x="125413" y="1744133"/>
            <a:ext cx="8510588" cy="4436534"/>
          </a:xfrm>
        </p:spPr>
        <p:txBody>
          <a:bodyPr>
            <a:normAutofit fontScale="77500" lnSpcReduction="20000"/>
          </a:bodyPr>
          <a:lstStyle/>
          <a:p>
            <a:r>
              <a:rPr lang="fr-FR" sz="3100" dirty="0" smtClean="0">
                <a:latin typeface="Arial" charset="0"/>
                <a:ea typeface="MS PGothic" charset="0"/>
                <a:cs typeface="Helvetica" charset="0"/>
              </a:rPr>
              <a:t>Projet </a:t>
            </a:r>
            <a:r>
              <a:rPr lang="fr-FR" sz="3100" dirty="0">
                <a:latin typeface="Arial" charset="0"/>
                <a:ea typeface="MS PGothic" charset="0"/>
                <a:cs typeface="Helvetica" charset="0"/>
              </a:rPr>
              <a:t>de dispositif complémentaire d</a:t>
            </a:r>
            <a:r>
              <a:rPr lang="ja-JP" altLang="fr-FR" sz="3100" dirty="0">
                <a:latin typeface="Arial" charset="0"/>
                <a:ea typeface="MS PGothic" charset="0"/>
                <a:cs typeface="Helvetica" charset="0"/>
              </a:rPr>
              <a:t>’</a:t>
            </a:r>
            <a:r>
              <a:rPr lang="fr-FR" altLang="ja-JP" sz="3100" dirty="0">
                <a:latin typeface="Arial" charset="0"/>
                <a:ea typeface="MS PGothic" charset="0"/>
                <a:cs typeface="Helvetica" charset="0"/>
              </a:rPr>
              <a:t>ARENE pour « aller plus loin » qu</a:t>
            </a:r>
            <a:r>
              <a:rPr lang="fr-FR" sz="3100" dirty="0">
                <a:latin typeface="Arial" charset="0"/>
                <a:ea typeface="MS PGothic" charset="0"/>
                <a:cs typeface="Helvetica" charset="0"/>
              </a:rPr>
              <a:t>’</a:t>
            </a:r>
            <a:r>
              <a:rPr lang="fr-FR" altLang="ja-JP" sz="3100" dirty="0">
                <a:latin typeface="Arial" charset="0"/>
                <a:ea typeface="MS PGothic" charset="0"/>
                <a:cs typeface="Helvetica" charset="0"/>
              </a:rPr>
              <a:t>une plate forme téléphonique… </a:t>
            </a:r>
          </a:p>
          <a:p>
            <a:r>
              <a:rPr lang="fr-FR" sz="3100" dirty="0" smtClean="0">
                <a:latin typeface="Arial" charset="0"/>
                <a:ea typeface="MS PGothic" charset="0"/>
                <a:cs typeface="Helvetica" charset="0"/>
              </a:rPr>
              <a:t>Né d’</a:t>
            </a:r>
            <a:r>
              <a:rPr lang="fr-FR" altLang="ja-JP" sz="3100" dirty="0" smtClean="0">
                <a:latin typeface="Arial" charset="0"/>
                <a:ea typeface="MS PGothic" charset="0"/>
                <a:cs typeface="Helvetica" charset="0"/>
              </a:rPr>
              <a:t>un </a:t>
            </a:r>
            <a:r>
              <a:rPr lang="fr-FR" altLang="ja-JP" sz="3100" dirty="0">
                <a:latin typeface="Arial" charset="0"/>
                <a:ea typeface="MS PGothic" charset="0"/>
                <a:cs typeface="Helvetica" charset="0"/>
              </a:rPr>
              <a:t>« Ordre de mission » du DG ARS Alsace dans le cadre de la Commission Paritaire Régionale </a:t>
            </a:r>
          </a:p>
          <a:p>
            <a:pPr marL="0" indent="0">
              <a:buFont typeface="Wingdings" charset="0"/>
              <a:buNone/>
            </a:pPr>
            <a:r>
              <a:rPr lang="fr-FR" dirty="0">
                <a:latin typeface="Arial" charset="0"/>
                <a:ea typeface="MS PGothic" charset="0"/>
                <a:cs typeface="Helvetica" charset="0"/>
              </a:rPr>
              <a:t> </a:t>
            </a:r>
          </a:p>
          <a:p>
            <a:pPr marL="0" indent="0">
              <a:buFont typeface="Wingdings" charset="0"/>
              <a:buNone/>
            </a:pPr>
            <a:r>
              <a:rPr lang="fr-FR" dirty="0">
                <a:solidFill>
                  <a:srgbClr val="000000"/>
                </a:solidFill>
                <a:latin typeface="Arial" charset="0"/>
                <a:ea typeface="MS PGothic" charset="0"/>
                <a:cs typeface="Helvetica" charset="0"/>
              </a:rPr>
              <a:t>Art. R6152-326 al.7 CSP: [</a:t>
            </a:r>
            <a:r>
              <a:rPr lang="fr-FR" i="1" dirty="0">
                <a:solidFill>
                  <a:srgbClr val="000000"/>
                </a:solidFill>
                <a:latin typeface="Arial" charset="0"/>
                <a:ea typeface="MS PGothic" charset="0"/>
                <a:cs typeface="Helvetica" charset="0"/>
              </a:rPr>
              <a:t>la CRP est consultée par le DG d</a:t>
            </a:r>
            <a:r>
              <a:rPr lang="ja-JP" altLang="fr-FR" i="1" dirty="0">
                <a:solidFill>
                  <a:srgbClr val="000000"/>
                </a:solidFill>
                <a:latin typeface="Arial" charset="0"/>
                <a:ea typeface="MS PGothic" charset="0"/>
                <a:cs typeface="Helvetica" charset="0"/>
              </a:rPr>
              <a:t>’</a:t>
            </a:r>
            <a:r>
              <a:rPr lang="fr-FR" altLang="ja-JP" i="1" dirty="0">
                <a:solidFill>
                  <a:srgbClr val="000000"/>
                </a:solidFill>
                <a:latin typeface="Arial" charset="0"/>
                <a:ea typeface="MS PGothic" charset="0"/>
                <a:cs typeface="Helvetica" charset="0"/>
              </a:rPr>
              <a:t>ARS sur] </a:t>
            </a:r>
            <a:r>
              <a:rPr lang="fr-FR" altLang="ja-JP" dirty="0">
                <a:solidFill>
                  <a:srgbClr val="000000"/>
                </a:solidFill>
                <a:latin typeface="Arial" charset="0"/>
                <a:ea typeface="MS PGothic" charset="0"/>
                <a:cs typeface="Helvetica" charset="0"/>
              </a:rPr>
              <a:t>« </a:t>
            </a:r>
            <a:r>
              <a:rPr lang="fr-FR" altLang="ja-JP" dirty="0" smtClean="0">
                <a:solidFill>
                  <a:srgbClr val="000000"/>
                </a:solidFill>
                <a:latin typeface="Arial" charset="0"/>
                <a:ea typeface="MS PGothic" charset="0"/>
                <a:cs typeface="Helvetica" charset="0"/>
              </a:rPr>
              <a:t>l’élaboration </a:t>
            </a:r>
            <a:r>
              <a:rPr lang="fr-FR" altLang="ja-JP" dirty="0">
                <a:solidFill>
                  <a:srgbClr val="000000"/>
                </a:solidFill>
                <a:latin typeface="Arial" charset="0"/>
                <a:ea typeface="MS PGothic" charset="0"/>
                <a:cs typeface="Helvetica" charset="0"/>
              </a:rPr>
              <a:t>et la diffusion de bonnes pratiques relatives : </a:t>
            </a:r>
          </a:p>
          <a:p>
            <a:pPr marL="0" indent="0">
              <a:buFont typeface="Wingdings" charset="0"/>
              <a:buNone/>
            </a:pPr>
            <a:r>
              <a:rPr lang="fr-FR" b="1" dirty="0">
                <a:latin typeface="Arial" charset="0"/>
                <a:ea typeface="MS PGothic" charset="0"/>
                <a:cs typeface="Helvetica" charset="0"/>
              </a:rPr>
              <a:t>- à la santé au travail et à la prévention des risques professionnels, notamment psychosociaux, des personnels </a:t>
            </a:r>
            <a:r>
              <a:rPr lang="fr-FR" b="1" dirty="0" smtClean="0">
                <a:latin typeface="Arial" charset="0"/>
                <a:ea typeface="MS PGothic" charset="0"/>
                <a:cs typeface="Helvetica" charset="0"/>
              </a:rPr>
              <a:t>médicaux </a:t>
            </a:r>
            <a:r>
              <a:rPr lang="fr-FR" dirty="0" smtClean="0">
                <a:latin typeface="Arial" charset="0"/>
                <a:ea typeface="MS PGothic" charset="0"/>
                <a:cs typeface="Helvetica" charset="0"/>
              </a:rPr>
              <a:t>; </a:t>
            </a:r>
            <a:endParaRPr lang="fr-FR" dirty="0">
              <a:latin typeface="Arial" charset="0"/>
              <a:ea typeface="MS PGothic" charset="0"/>
              <a:cs typeface="Helvetica" charset="0"/>
            </a:endParaRPr>
          </a:p>
          <a:p>
            <a:pPr marL="0" indent="0">
              <a:buFont typeface="Wingdings" charset="0"/>
              <a:buNone/>
            </a:pPr>
            <a:r>
              <a:rPr lang="fr-FR" dirty="0">
                <a:solidFill>
                  <a:srgbClr val="000000"/>
                </a:solidFill>
                <a:latin typeface="Arial" charset="0"/>
                <a:ea typeface="MS PGothic" charset="0"/>
                <a:cs typeface="Helvetica" charset="0"/>
              </a:rPr>
              <a:t>-  à la gestion du temps de travail des personnels </a:t>
            </a:r>
            <a:r>
              <a:rPr lang="fr-FR" dirty="0" smtClean="0">
                <a:solidFill>
                  <a:srgbClr val="000000"/>
                </a:solidFill>
                <a:latin typeface="Arial" charset="0"/>
                <a:ea typeface="MS PGothic" charset="0"/>
                <a:cs typeface="Helvetica" charset="0"/>
              </a:rPr>
              <a:t>médicaux ; </a:t>
            </a:r>
            <a:endParaRPr lang="fr-FR" dirty="0">
              <a:solidFill>
                <a:srgbClr val="000000"/>
              </a:solidFill>
              <a:latin typeface="Arial" charset="0"/>
              <a:ea typeface="MS PGothic" charset="0"/>
              <a:cs typeface="Helvetica" charset="0"/>
            </a:endParaRPr>
          </a:p>
          <a:p>
            <a:pPr marL="0" indent="0">
              <a:buFont typeface="Wingdings" charset="0"/>
              <a:buNone/>
            </a:pPr>
            <a:r>
              <a:rPr lang="fr-FR" dirty="0">
                <a:solidFill>
                  <a:srgbClr val="000000"/>
                </a:solidFill>
                <a:latin typeface="Arial" charset="0"/>
                <a:ea typeface="MS PGothic" charset="0"/>
                <a:cs typeface="Helvetica" charset="0"/>
              </a:rPr>
              <a:t>-  au dialogue social, à la qualité de </a:t>
            </a:r>
            <a:r>
              <a:rPr lang="fr-FR" dirty="0" smtClean="0">
                <a:solidFill>
                  <a:srgbClr val="000000"/>
                </a:solidFill>
                <a:latin typeface="Arial" charset="0"/>
                <a:ea typeface="MS PGothic" charset="0"/>
                <a:cs typeface="Helvetica" charset="0"/>
              </a:rPr>
              <a:t>l’</a:t>
            </a:r>
            <a:r>
              <a:rPr lang="fr-FR" altLang="ja-JP" dirty="0" smtClean="0">
                <a:solidFill>
                  <a:srgbClr val="000000"/>
                </a:solidFill>
                <a:latin typeface="Arial" charset="0"/>
                <a:ea typeface="MS PGothic" charset="0"/>
                <a:cs typeface="Helvetica" charset="0"/>
              </a:rPr>
              <a:t>exercice </a:t>
            </a:r>
            <a:r>
              <a:rPr lang="fr-FR" altLang="ja-JP" dirty="0">
                <a:solidFill>
                  <a:srgbClr val="000000"/>
                </a:solidFill>
                <a:latin typeface="Arial" charset="0"/>
                <a:ea typeface="MS PGothic" charset="0"/>
                <a:cs typeface="Helvetica" charset="0"/>
              </a:rPr>
              <a:t>médical et à la gestion des </a:t>
            </a:r>
            <a:r>
              <a:rPr lang="fr-FR" altLang="ja-JP" dirty="0" smtClean="0">
                <a:solidFill>
                  <a:srgbClr val="000000"/>
                </a:solidFill>
                <a:latin typeface="Arial" charset="0"/>
                <a:ea typeface="MS PGothic" charset="0"/>
                <a:cs typeface="Helvetica" charset="0"/>
              </a:rPr>
              <a:t>personnels </a:t>
            </a:r>
            <a:r>
              <a:rPr lang="fr-FR" altLang="ja-JP" dirty="0">
                <a:solidFill>
                  <a:srgbClr val="000000"/>
                </a:solidFill>
                <a:latin typeface="Arial" charset="0"/>
                <a:ea typeface="MS PGothic" charset="0"/>
                <a:cs typeface="Helvetica" charset="0"/>
              </a:rPr>
              <a:t>médicaux</a:t>
            </a:r>
            <a:r>
              <a:rPr lang="fr-FR" altLang="ja-JP" sz="3600" dirty="0">
                <a:solidFill>
                  <a:srgbClr val="000000"/>
                </a:solidFill>
                <a:latin typeface="Arial" charset="0"/>
                <a:ea typeface="MS PGothic" charset="0"/>
                <a:cs typeface="Helvetica" charset="0"/>
              </a:rPr>
              <a:t>. </a:t>
            </a:r>
            <a:r>
              <a:rPr lang="fr-FR" altLang="ja-JP" dirty="0">
                <a:solidFill>
                  <a:srgbClr val="000000"/>
                </a:solidFill>
                <a:latin typeface="Helvetica" charset="0"/>
                <a:ea typeface="MS PGothic" charset="0"/>
                <a:cs typeface="Helvetica" charset="0"/>
              </a:rPr>
              <a:t> </a:t>
            </a:r>
            <a:endParaRPr lang="fr-FR" dirty="0">
              <a:solidFill>
                <a:srgbClr val="000000"/>
              </a:solidFill>
              <a:latin typeface="Helvetica" charset="0"/>
              <a:ea typeface="MS PGothic" charset="0"/>
              <a:cs typeface="Helvetica" charset="0"/>
            </a:endParaRPr>
          </a:p>
          <a:p>
            <a:pPr marL="0" indent="0" eaLnBrk="1" hangingPunct="1">
              <a:buNone/>
            </a:pPr>
            <a:endParaRPr lang="fr-FR" dirty="0">
              <a:latin typeface="Helvetica" charset="0"/>
              <a:ea typeface="MS PGothic" charset="0"/>
              <a:cs typeface="Helvetica" charset="0"/>
            </a:endParaRPr>
          </a:p>
        </p:txBody>
      </p:sp>
      <p:sp>
        <p:nvSpPr>
          <p:cNvPr id="18436" name="Espace réservé du pied de page 4"/>
          <p:cNvSpPr>
            <a:spLocks noGrp="1"/>
          </p:cNvSpPr>
          <p:nvPr>
            <p:ph type="ftr" sz="quarter" idx="4294967295"/>
          </p:nvPr>
        </p:nvSpPr>
        <p:spPr bwMode="auto">
          <a:xfrm>
            <a:off x="92076" y="6450015"/>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a:cs typeface="Arial" charset="0"/>
              </a:rPr>
              <a:t>1er Colloque National</a:t>
            </a:r>
            <a:r>
              <a:rPr lang="fr-FR">
                <a:cs typeface="Arial" charset="0"/>
              </a:rPr>
              <a:t>  Soigner les vulnérabilités des professionnels de santé </a:t>
            </a:r>
            <a:r>
              <a:rPr lang="fr-FR" b="0">
                <a:cs typeface="Arial" charset="0"/>
              </a:rPr>
              <a:t>– Académie Nationale de Médecine – Jeudi 3 décembre 2015</a:t>
            </a:r>
            <a:endParaRPr lang="fr-FR">
              <a:cs typeface="Arial" charset="0"/>
            </a:endParaRPr>
          </a:p>
        </p:txBody>
      </p:sp>
      <p:sp>
        <p:nvSpPr>
          <p:cNvPr id="6" name="Titre 1"/>
          <p:cNvSpPr txBox="1">
            <a:spLocks/>
          </p:cNvSpPr>
          <p:nvPr/>
        </p:nvSpPr>
        <p:spPr>
          <a:xfrm>
            <a:off x="125414" y="79375"/>
            <a:ext cx="6732587" cy="960438"/>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ea typeface="MS PGothic" charset="0"/>
                <a:cs typeface="Helvetica" charset="0"/>
              </a:rPr>
              <a:t>Le repérage des professionnels de santé vulnérables</a:t>
            </a:r>
            <a:endParaRPr lang="fr-FR" dirty="0">
              <a:latin typeface="Helvetica" charset="0"/>
              <a:ea typeface="MS PGothic" charset="0"/>
              <a:cs typeface="Helvetica" charset="0"/>
            </a:endParaRPr>
          </a:p>
        </p:txBody>
      </p:sp>
      <p:sp>
        <p:nvSpPr>
          <p:cNvPr id="7"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130</a:t>
            </a:fld>
            <a:endParaRPr lang="fr-FR" dirty="0"/>
          </a:p>
        </p:txBody>
      </p:sp>
    </p:spTree>
    <p:extLst>
      <p:ext uri="{BB962C8B-B14F-4D97-AF65-F5344CB8AC3E}">
        <p14:creationId xmlns:p14="http://schemas.microsoft.com/office/powerpoint/2010/main" val="1773857136"/>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re 1"/>
          <p:cNvSpPr>
            <a:spLocks noGrp="1"/>
          </p:cNvSpPr>
          <p:nvPr>
            <p:ph type="title"/>
          </p:nvPr>
        </p:nvSpPr>
        <p:spPr>
          <a:xfrm>
            <a:off x="1056218" y="1073679"/>
            <a:ext cx="7216775" cy="424392"/>
          </a:xfrm>
        </p:spPr>
        <p:txBody>
          <a:bodyPr/>
          <a:lstStyle/>
          <a:p>
            <a:pPr eaLnBrk="1" hangingPunct="1"/>
            <a:r>
              <a:rPr lang="fr-FR" sz="1800" dirty="0">
                <a:latin typeface="Helvetica" charset="0"/>
                <a:ea typeface="MS PGothic" charset="0"/>
                <a:cs typeface="Helvetica" charset="0"/>
              </a:rPr>
              <a:t>                                    </a:t>
            </a:r>
            <a:r>
              <a:rPr lang="fr-FR" sz="3200" dirty="0" smtClean="0">
                <a:latin typeface="Helvetica" charset="0"/>
                <a:ea typeface="MS PGothic" charset="0"/>
                <a:cs typeface="Helvetica" charset="0"/>
              </a:rPr>
              <a:t>ESCULAPE</a:t>
            </a:r>
            <a:endParaRPr lang="fr-FR" sz="3200" dirty="0">
              <a:latin typeface="Helvetica" charset="0"/>
              <a:ea typeface="MS PGothic" charset="0"/>
              <a:cs typeface="Helvetica" charset="0"/>
            </a:endParaRPr>
          </a:p>
        </p:txBody>
      </p:sp>
      <p:sp>
        <p:nvSpPr>
          <p:cNvPr id="18435" name="Espace réservé du contenu 4"/>
          <p:cNvSpPr>
            <a:spLocks noGrp="1"/>
          </p:cNvSpPr>
          <p:nvPr>
            <p:ph idx="1"/>
          </p:nvPr>
        </p:nvSpPr>
        <p:spPr>
          <a:xfrm>
            <a:off x="125413" y="1744133"/>
            <a:ext cx="8510588" cy="4436534"/>
          </a:xfrm>
        </p:spPr>
        <p:txBody>
          <a:bodyPr>
            <a:normAutofit fontScale="85000" lnSpcReduction="20000"/>
          </a:bodyPr>
          <a:lstStyle/>
          <a:p>
            <a:pPr marL="0" indent="0" algn="ctr">
              <a:spcAft>
                <a:spcPts val="1200"/>
              </a:spcAft>
              <a:buNone/>
            </a:pPr>
            <a:r>
              <a:rPr lang="fr-FR" sz="3000" b="1" dirty="0">
                <a:latin typeface="Helvetica" charset="0"/>
                <a:ea typeface="MS PGothic" charset="0"/>
                <a:cs typeface="Helvetica" charset="0"/>
              </a:rPr>
              <a:t>E</a:t>
            </a:r>
            <a:r>
              <a:rPr lang="fr-FR" sz="3000" dirty="0">
                <a:latin typeface="Helvetica" charset="0"/>
                <a:ea typeface="MS PGothic" charset="0"/>
                <a:cs typeface="Helvetica" charset="0"/>
              </a:rPr>
              <a:t>space de </a:t>
            </a:r>
            <a:r>
              <a:rPr lang="fr-FR" sz="3000" b="1" dirty="0">
                <a:latin typeface="Helvetica" charset="0"/>
                <a:ea typeface="MS PGothic" charset="0"/>
                <a:cs typeface="Helvetica" charset="0"/>
              </a:rPr>
              <a:t>S</a:t>
            </a:r>
            <a:r>
              <a:rPr lang="fr-FR" sz="3000" dirty="0">
                <a:latin typeface="Helvetica" charset="0"/>
                <a:ea typeface="MS PGothic" charset="0"/>
                <a:cs typeface="Helvetica" charset="0"/>
              </a:rPr>
              <a:t>oin </a:t>
            </a:r>
            <a:r>
              <a:rPr lang="fr-FR" sz="3000" b="1" dirty="0">
                <a:latin typeface="Helvetica" charset="0"/>
                <a:ea typeface="MS PGothic" charset="0"/>
                <a:cs typeface="Helvetica" charset="0"/>
              </a:rPr>
              <a:t>C</a:t>
            </a:r>
            <a:r>
              <a:rPr lang="fr-FR" sz="3000" dirty="0">
                <a:latin typeface="Helvetica" charset="0"/>
                <a:ea typeface="MS PGothic" charset="0"/>
                <a:cs typeface="Helvetica" charset="0"/>
              </a:rPr>
              <a:t>oordonné </a:t>
            </a:r>
            <a:r>
              <a:rPr lang="fr-FR" sz="3000" b="1" dirty="0">
                <a:latin typeface="Helvetica" charset="0"/>
                <a:ea typeface="MS PGothic" charset="0"/>
                <a:cs typeface="Helvetica" charset="0"/>
              </a:rPr>
              <a:t>U</a:t>
            </a:r>
            <a:r>
              <a:rPr lang="fr-FR" sz="3000" dirty="0">
                <a:latin typeface="Helvetica" charset="0"/>
                <a:ea typeface="MS PGothic" charset="0"/>
                <a:cs typeface="Helvetica" charset="0"/>
              </a:rPr>
              <a:t>niversitaire de </a:t>
            </a:r>
            <a:r>
              <a:rPr lang="fr-FR" sz="3000" b="1" dirty="0">
                <a:latin typeface="Helvetica" charset="0"/>
                <a:ea typeface="MS PGothic" charset="0"/>
                <a:cs typeface="Helvetica" charset="0"/>
              </a:rPr>
              <a:t>L</a:t>
            </a:r>
            <a:r>
              <a:rPr lang="fr-FR" sz="3000" dirty="0">
                <a:latin typeface="Helvetica" charset="0"/>
                <a:ea typeface="MS PGothic" charset="0"/>
                <a:cs typeface="Helvetica" charset="0"/>
              </a:rPr>
              <a:t>ibre </a:t>
            </a:r>
            <a:r>
              <a:rPr lang="fr-FR" sz="3000" b="1" dirty="0">
                <a:latin typeface="Helvetica" charset="0"/>
                <a:ea typeface="MS PGothic" charset="0"/>
                <a:cs typeface="Helvetica" charset="0"/>
              </a:rPr>
              <a:t>A</a:t>
            </a:r>
            <a:r>
              <a:rPr lang="fr-FR" sz="3000" dirty="0">
                <a:latin typeface="Helvetica" charset="0"/>
                <a:ea typeface="MS PGothic" charset="0"/>
                <a:cs typeface="Helvetica" charset="0"/>
              </a:rPr>
              <a:t>ccès pour les </a:t>
            </a:r>
            <a:r>
              <a:rPr lang="fr-FR" sz="3000" b="1" dirty="0">
                <a:latin typeface="Helvetica" charset="0"/>
                <a:ea typeface="MS PGothic" charset="0"/>
                <a:cs typeface="Helvetica" charset="0"/>
              </a:rPr>
              <a:t>P</a:t>
            </a:r>
            <a:r>
              <a:rPr lang="fr-FR" sz="3000" dirty="0">
                <a:latin typeface="Helvetica" charset="0"/>
                <a:ea typeface="MS PGothic" charset="0"/>
                <a:cs typeface="Helvetica" charset="0"/>
              </a:rPr>
              <a:t>raticiens en </a:t>
            </a:r>
            <a:r>
              <a:rPr lang="fr-FR" sz="3000" dirty="0" err="1">
                <a:latin typeface="Helvetica" charset="0"/>
                <a:ea typeface="MS PGothic" charset="0"/>
                <a:cs typeface="Helvetica" charset="0"/>
              </a:rPr>
              <a:t>souffranc</a:t>
            </a:r>
            <a:r>
              <a:rPr lang="fr-FR" sz="3000" b="1" dirty="0" err="1">
                <a:latin typeface="Helvetica" charset="0"/>
                <a:ea typeface="MS PGothic" charset="0"/>
                <a:cs typeface="Helvetica" charset="0"/>
              </a:rPr>
              <a:t>E</a:t>
            </a:r>
            <a:endParaRPr lang="fr-FR" sz="3000" b="1" dirty="0">
              <a:latin typeface="Helvetica" charset="0"/>
              <a:ea typeface="MS PGothic" charset="0"/>
              <a:cs typeface="Helvetica" charset="0"/>
            </a:endParaRPr>
          </a:p>
          <a:p>
            <a:pPr>
              <a:buFont typeface="Wingdings" charset="0"/>
              <a:buChar char="§"/>
            </a:pPr>
            <a:r>
              <a:rPr lang="fr-FR" sz="3000" dirty="0">
                <a:latin typeface="Helvetica" charset="0"/>
                <a:ea typeface="MS PGothic" charset="0"/>
                <a:cs typeface="Helvetica" charset="0"/>
              </a:rPr>
              <a:t>Dispositif transdisciplinaire, confidentiel, gratuit et possiblement mobile </a:t>
            </a:r>
            <a:r>
              <a:rPr lang="fr-FR" sz="3000" dirty="0">
                <a:solidFill>
                  <a:srgbClr val="000000"/>
                </a:solidFill>
                <a:latin typeface="Helvetica" charset="0"/>
                <a:ea typeface="MS PGothic" charset="0"/>
                <a:cs typeface="Helvetica" charset="0"/>
              </a:rPr>
              <a:t>localisé au service de Médecine du Travail et de Pathologie professionnelle du CHRU de Strasbourg </a:t>
            </a:r>
            <a:r>
              <a:rPr lang="fr-FR" sz="3000" dirty="0" smtClean="0">
                <a:solidFill>
                  <a:srgbClr val="000000"/>
                </a:solidFill>
                <a:latin typeface="Helvetica" charset="0"/>
                <a:ea typeface="MS PGothic" charset="0"/>
                <a:cs typeface="Helvetica" charset="0"/>
              </a:rPr>
              <a:t>(Professeur </a:t>
            </a:r>
            <a:r>
              <a:rPr lang="fr-FR" sz="3000" dirty="0">
                <a:solidFill>
                  <a:srgbClr val="000000"/>
                </a:solidFill>
                <a:latin typeface="Helvetica" charset="0"/>
                <a:ea typeface="MS PGothic" charset="0"/>
                <a:cs typeface="Helvetica" charset="0"/>
              </a:rPr>
              <a:t>Maria </a:t>
            </a:r>
            <a:r>
              <a:rPr lang="fr-FR" sz="3000" dirty="0" smtClean="0">
                <a:solidFill>
                  <a:srgbClr val="000000"/>
                </a:solidFill>
                <a:latin typeface="Helvetica" charset="0"/>
                <a:ea typeface="MS PGothic" charset="0"/>
                <a:cs typeface="Helvetica" charset="0"/>
              </a:rPr>
              <a:t>Gonzalez) </a:t>
            </a:r>
            <a:r>
              <a:rPr lang="fr-FR" sz="3000" dirty="0">
                <a:solidFill>
                  <a:srgbClr val="000000"/>
                </a:solidFill>
                <a:latin typeface="Helvetica" charset="0"/>
                <a:ea typeface="MS PGothic" charset="0"/>
                <a:cs typeface="Helvetica" charset="0"/>
              </a:rPr>
              <a:t>pour l’Alsace</a:t>
            </a:r>
          </a:p>
          <a:p>
            <a:pPr>
              <a:buFont typeface="Wingdings" charset="0"/>
              <a:buChar char="§"/>
            </a:pPr>
            <a:r>
              <a:rPr lang="fr-FR" sz="3000" dirty="0">
                <a:latin typeface="Helvetica" charset="0"/>
                <a:ea typeface="MS PGothic" charset="0"/>
                <a:cs typeface="Helvetica" charset="0"/>
              </a:rPr>
              <a:t>Dispositif centré sur la santé</a:t>
            </a:r>
          </a:p>
          <a:p>
            <a:pPr>
              <a:buFont typeface="Wingdings" charset="0"/>
              <a:buChar char="§"/>
            </a:pPr>
            <a:r>
              <a:rPr lang="fr-FR" sz="3000" dirty="0">
                <a:solidFill>
                  <a:schemeClr val="tx1"/>
                </a:solidFill>
                <a:latin typeface="Helvetica" charset="0"/>
                <a:ea typeface="MS PGothic" charset="0"/>
                <a:cs typeface="Helvetica" charset="0"/>
              </a:rPr>
              <a:t>Dispositif pouvant être interpelé par ARENE, par médecin/interne en souffrance ou ayant besoin d’avis ressource ou collégial pour le suivi d’un confrère  (RCP)</a:t>
            </a:r>
          </a:p>
          <a:p>
            <a:pPr marL="0" indent="0" eaLnBrk="1" hangingPunct="1">
              <a:buNone/>
            </a:pPr>
            <a:endParaRPr lang="fr-FR" dirty="0">
              <a:latin typeface="Helvetica" charset="0"/>
              <a:ea typeface="MS PGothic" charset="0"/>
              <a:cs typeface="Helvetica" charset="0"/>
            </a:endParaRPr>
          </a:p>
        </p:txBody>
      </p:sp>
      <p:sp>
        <p:nvSpPr>
          <p:cNvPr id="18436" name="Espace réservé du pied de page 4"/>
          <p:cNvSpPr>
            <a:spLocks noGrp="1"/>
          </p:cNvSpPr>
          <p:nvPr>
            <p:ph type="ftr" sz="quarter" idx="4294967295"/>
          </p:nvPr>
        </p:nvSpPr>
        <p:spPr bwMode="auto">
          <a:xfrm>
            <a:off x="92076" y="6450015"/>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a:cs typeface="Arial" charset="0"/>
              </a:rPr>
              <a:t>1er Colloque National</a:t>
            </a:r>
            <a:r>
              <a:rPr lang="fr-FR">
                <a:cs typeface="Arial" charset="0"/>
              </a:rPr>
              <a:t>  Soigner les vulnérabilités des professionnels de santé </a:t>
            </a:r>
            <a:r>
              <a:rPr lang="fr-FR" b="0">
                <a:cs typeface="Arial" charset="0"/>
              </a:rPr>
              <a:t>– Académie Nationale de Médecine – Jeudi 3 décembre 2015</a:t>
            </a:r>
            <a:endParaRPr lang="fr-FR">
              <a:cs typeface="Arial" charset="0"/>
            </a:endParaRPr>
          </a:p>
        </p:txBody>
      </p:sp>
      <p:sp>
        <p:nvSpPr>
          <p:cNvPr id="6" name="Titre 1"/>
          <p:cNvSpPr txBox="1">
            <a:spLocks/>
          </p:cNvSpPr>
          <p:nvPr/>
        </p:nvSpPr>
        <p:spPr>
          <a:xfrm>
            <a:off x="125414" y="79375"/>
            <a:ext cx="6732587" cy="960438"/>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ea typeface="MS PGothic" charset="0"/>
                <a:cs typeface="Helvetica" charset="0"/>
              </a:rPr>
              <a:t>Le repérage des professionnels de santé vulnérables</a:t>
            </a:r>
            <a:endParaRPr lang="fr-FR" dirty="0">
              <a:latin typeface="Helvetica" charset="0"/>
              <a:ea typeface="MS PGothic" charset="0"/>
              <a:cs typeface="Helvetica" charset="0"/>
            </a:endParaRPr>
          </a:p>
        </p:txBody>
      </p:sp>
      <p:sp>
        <p:nvSpPr>
          <p:cNvPr id="7"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131</a:t>
            </a:fld>
            <a:endParaRPr lang="fr-FR" dirty="0"/>
          </a:p>
        </p:txBody>
      </p:sp>
    </p:spTree>
    <p:extLst>
      <p:ext uri="{BB962C8B-B14F-4D97-AF65-F5344CB8AC3E}">
        <p14:creationId xmlns:p14="http://schemas.microsoft.com/office/powerpoint/2010/main" val="3444194694"/>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re 1"/>
          <p:cNvSpPr>
            <a:spLocks noGrp="1"/>
          </p:cNvSpPr>
          <p:nvPr>
            <p:ph type="title"/>
          </p:nvPr>
        </p:nvSpPr>
        <p:spPr>
          <a:xfrm>
            <a:off x="1056218" y="1073679"/>
            <a:ext cx="7216775" cy="424392"/>
          </a:xfrm>
        </p:spPr>
        <p:txBody>
          <a:bodyPr/>
          <a:lstStyle/>
          <a:p>
            <a:pPr eaLnBrk="1" hangingPunct="1"/>
            <a:r>
              <a:rPr lang="fr-FR" sz="1800" dirty="0">
                <a:latin typeface="Helvetica" charset="0"/>
                <a:ea typeface="MS PGothic" charset="0"/>
                <a:cs typeface="Helvetica" charset="0"/>
              </a:rPr>
              <a:t>                                    </a:t>
            </a:r>
            <a:r>
              <a:rPr lang="fr-FR" sz="3200" dirty="0" smtClean="0">
                <a:latin typeface="Helvetica" charset="0"/>
                <a:ea typeface="MS PGothic" charset="0"/>
                <a:cs typeface="Helvetica" charset="0"/>
              </a:rPr>
              <a:t>ESCULAPE</a:t>
            </a:r>
            <a:endParaRPr lang="fr-FR" sz="3200" dirty="0">
              <a:latin typeface="Helvetica" charset="0"/>
              <a:ea typeface="MS PGothic" charset="0"/>
              <a:cs typeface="Helvetica" charset="0"/>
            </a:endParaRPr>
          </a:p>
        </p:txBody>
      </p:sp>
      <p:sp>
        <p:nvSpPr>
          <p:cNvPr id="18435" name="Espace réservé du contenu 4"/>
          <p:cNvSpPr>
            <a:spLocks noGrp="1"/>
          </p:cNvSpPr>
          <p:nvPr>
            <p:ph idx="1"/>
          </p:nvPr>
        </p:nvSpPr>
        <p:spPr>
          <a:xfrm>
            <a:off x="125413" y="1744133"/>
            <a:ext cx="8510588" cy="4436534"/>
          </a:xfrm>
        </p:spPr>
        <p:txBody>
          <a:bodyPr>
            <a:normAutofit/>
          </a:bodyPr>
          <a:lstStyle/>
          <a:p>
            <a:pPr marL="0" indent="0">
              <a:buNone/>
            </a:pPr>
            <a:r>
              <a:rPr lang="fr-FR" dirty="0">
                <a:latin typeface="Helvetica" charset="0"/>
                <a:ea typeface="MS PGothic" charset="0"/>
                <a:cs typeface="Helvetica" charset="0"/>
              </a:rPr>
              <a:t>Aucune mission concernant l’aptitude au travail</a:t>
            </a:r>
          </a:p>
          <a:p>
            <a:pPr marL="0" indent="0">
              <a:buNone/>
            </a:pPr>
            <a:r>
              <a:rPr lang="fr-FR" dirty="0" smtClean="0">
                <a:solidFill>
                  <a:schemeClr val="tx1"/>
                </a:solidFill>
                <a:latin typeface="Helvetica" charset="0"/>
                <a:ea typeface="MS PGothic" charset="0"/>
                <a:cs typeface="Helvetica" charset="0"/>
              </a:rPr>
              <a:t>Missions :</a:t>
            </a:r>
            <a:endParaRPr lang="fr-FR" dirty="0">
              <a:solidFill>
                <a:schemeClr val="tx1"/>
              </a:solidFill>
              <a:latin typeface="Helvetica" charset="0"/>
              <a:ea typeface="MS PGothic" charset="0"/>
              <a:cs typeface="Helvetica" charset="0"/>
            </a:endParaRPr>
          </a:p>
          <a:p>
            <a:pPr lvl="1"/>
            <a:r>
              <a:rPr lang="fr-FR" dirty="0">
                <a:latin typeface="Helvetica" charset="0"/>
                <a:ea typeface="MS PGothic" charset="0"/>
                <a:cs typeface="Helvetica" charset="0"/>
              </a:rPr>
              <a:t>Accompagnement aux soins du praticien ou interne pour assurer le meilleur accès au soin possible</a:t>
            </a:r>
          </a:p>
          <a:p>
            <a:pPr lvl="1"/>
            <a:r>
              <a:rPr lang="fr-FR" dirty="0">
                <a:latin typeface="Helvetica" charset="0"/>
                <a:ea typeface="MS PGothic" charset="0"/>
                <a:cs typeface="Helvetica" charset="0"/>
              </a:rPr>
              <a:t>Activité de prévention ou de conseil </a:t>
            </a:r>
          </a:p>
          <a:p>
            <a:pPr lvl="1"/>
            <a:r>
              <a:rPr lang="fr-FR" dirty="0">
                <a:latin typeface="Helvetica" charset="0"/>
                <a:ea typeface="MS PGothic" charset="0"/>
                <a:cs typeface="Helvetica" charset="0"/>
              </a:rPr>
              <a:t>Activité d’enseignement et de formation</a:t>
            </a:r>
          </a:p>
          <a:p>
            <a:pPr lvl="1"/>
            <a:r>
              <a:rPr lang="fr-FR" dirty="0">
                <a:latin typeface="Helvetica" charset="0"/>
                <a:ea typeface="MS PGothic" charset="0"/>
                <a:cs typeface="Helvetica" charset="0"/>
              </a:rPr>
              <a:t>Activité de recherche</a:t>
            </a:r>
          </a:p>
          <a:p>
            <a:pPr lvl="1"/>
            <a:r>
              <a:rPr lang="fr-FR" dirty="0">
                <a:latin typeface="Helvetica" charset="0"/>
                <a:ea typeface="MS PGothic" charset="0"/>
                <a:cs typeface="Helvetica" charset="0"/>
              </a:rPr>
              <a:t>Elaboration d’un parcours et d’une filière de soin spécifique   </a:t>
            </a:r>
          </a:p>
          <a:p>
            <a:pPr marL="0" indent="0" eaLnBrk="1" hangingPunct="1">
              <a:buNone/>
            </a:pPr>
            <a:endParaRPr lang="fr-FR" dirty="0">
              <a:latin typeface="Helvetica" charset="0"/>
              <a:ea typeface="MS PGothic" charset="0"/>
              <a:cs typeface="Helvetica" charset="0"/>
            </a:endParaRPr>
          </a:p>
        </p:txBody>
      </p:sp>
      <p:sp>
        <p:nvSpPr>
          <p:cNvPr id="18436" name="Espace réservé du pied de page 4"/>
          <p:cNvSpPr>
            <a:spLocks noGrp="1"/>
          </p:cNvSpPr>
          <p:nvPr>
            <p:ph type="ftr" sz="quarter" idx="4294967295"/>
          </p:nvPr>
        </p:nvSpPr>
        <p:spPr bwMode="auto">
          <a:xfrm>
            <a:off x="92076" y="6450015"/>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a:cs typeface="Arial" charset="0"/>
              </a:rPr>
              <a:t>1er Colloque National</a:t>
            </a:r>
            <a:r>
              <a:rPr lang="fr-FR">
                <a:cs typeface="Arial" charset="0"/>
              </a:rPr>
              <a:t>  Soigner les vulnérabilités des professionnels de santé </a:t>
            </a:r>
            <a:r>
              <a:rPr lang="fr-FR" b="0">
                <a:cs typeface="Arial" charset="0"/>
              </a:rPr>
              <a:t>– Académie Nationale de Médecine – Jeudi 3 décembre 2015</a:t>
            </a:r>
            <a:endParaRPr lang="fr-FR">
              <a:cs typeface="Arial" charset="0"/>
            </a:endParaRPr>
          </a:p>
        </p:txBody>
      </p:sp>
      <p:sp>
        <p:nvSpPr>
          <p:cNvPr id="6" name="Titre 1"/>
          <p:cNvSpPr txBox="1">
            <a:spLocks/>
          </p:cNvSpPr>
          <p:nvPr/>
        </p:nvSpPr>
        <p:spPr>
          <a:xfrm>
            <a:off x="125414" y="79375"/>
            <a:ext cx="6732587" cy="960438"/>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ea typeface="MS PGothic" charset="0"/>
                <a:cs typeface="Helvetica" charset="0"/>
              </a:rPr>
              <a:t>Le repérage des professionnels de santé vulnérables</a:t>
            </a:r>
            <a:endParaRPr lang="fr-FR" dirty="0">
              <a:latin typeface="Helvetica" charset="0"/>
              <a:ea typeface="MS PGothic" charset="0"/>
              <a:cs typeface="Helvetica" charset="0"/>
            </a:endParaRPr>
          </a:p>
        </p:txBody>
      </p:sp>
      <p:sp>
        <p:nvSpPr>
          <p:cNvPr id="7"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132</a:t>
            </a:fld>
            <a:endParaRPr lang="fr-FR" dirty="0"/>
          </a:p>
        </p:txBody>
      </p:sp>
    </p:spTree>
    <p:extLst>
      <p:ext uri="{BB962C8B-B14F-4D97-AF65-F5344CB8AC3E}">
        <p14:creationId xmlns:p14="http://schemas.microsoft.com/office/powerpoint/2010/main" val="538801493"/>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re 1"/>
          <p:cNvSpPr>
            <a:spLocks noGrp="1"/>
          </p:cNvSpPr>
          <p:nvPr>
            <p:ph type="title"/>
          </p:nvPr>
        </p:nvSpPr>
        <p:spPr>
          <a:xfrm>
            <a:off x="1056218" y="1073679"/>
            <a:ext cx="7216775" cy="424392"/>
          </a:xfrm>
        </p:spPr>
        <p:txBody>
          <a:bodyPr/>
          <a:lstStyle/>
          <a:p>
            <a:pPr eaLnBrk="1" hangingPunct="1"/>
            <a:r>
              <a:rPr lang="fr-FR" sz="1800" dirty="0">
                <a:latin typeface="Helvetica" charset="0"/>
                <a:ea typeface="MS PGothic" charset="0"/>
                <a:cs typeface="Helvetica" charset="0"/>
              </a:rPr>
              <a:t>                                    </a:t>
            </a:r>
            <a:r>
              <a:rPr lang="fr-FR" sz="3200" dirty="0" smtClean="0">
                <a:latin typeface="Helvetica" charset="0"/>
                <a:ea typeface="MS PGothic" charset="0"/>
                <a:cs typeface="Helvetica" charset="0"/>
              </a:rPr>
              <a:t>ESCULAPE</a:t>
            </a:r>
            <a:endParaRPr lang="fr-FR" sz="3200" dirty="0">
              <a:latin typeface="Helvetica" charset="0"/>
              <a:ea typeface="MS PGothic" charset="0"/>
              <a:cs typeface="Helvetica" charset="0"/>
            </a:endParaRPr>
          </a:p>
        </p:txBody>
      </p:sp>
      <p:sp>
        <p:nvSpPr>
          <p:cNvPr id="18435" name="Espace réservé du contenu 4"/>
          <p:cNvSpPr>
            <a:spLocks noGrp="1"/>
          </p:cNvSpPr>
          <p:nvPr>
            <p:ph idx="1"/>
          </p:nvPr>
        </p:nvSpPr>
        <p:spPr>
          <a:xfrm>
            <a:off x="125414" y="1744133"/>
            <a:ext cx="8753523" cy="4436534"/>
          </a:xfrm>
        </p:spPr>
        <p:txBody>
          <a:bodyPr>
            <a:normAutofit fontScale="92500"/>
          </a:bodyPr>
          <a:lstStyle/>
          <a:p>
            <a:pPr>
              <a:spcAft>
                <a:spcPts val="600"/>
              </a:spcAft>
              <a:buFont typeface="Wingdings" charset="0"/>
              <a:buChar char="§"/>
            </a:pPr>
            <a:r>
              <a:rPr lang="fr-FR" dirty="0">
                <a:latin typeface="Helvetica" charset="0"/>
                <a:ea typeface="MS PGothic" charset="0"/>
                <a:cs typeface="Helvetica" charset="0"/>
              </a:rPr>
              <a:t>Projet élargi à la grande région ALCA </a:t>
            </a:r>
            <a:r>
              <a:rPr lang="fr-FR" sz="2600" dirty="0">
                <a:solidFill>
                  <a:srgbClr val="000000"/>
                </a:solidFill>
                <a:latin typeface="Helvetica" charset="0"/>
                <a:ea typeface="MS PGothic" charset="0"/>
                <a:cs typeface="Helvetica" charset="0"/>
              </a:rPr>
              <a:t>qui </a:t>
            </a:r>
            <a:r>
              <a:rPr lang="fr-FR" sz="2600" dirty="0" smtClean="0">
                <a:solidFill>
                  <a:srgbClr val="000000"/>
                </a:solidFill>
                <a:latin typeface="Helvetica" charset="0"/>
                <a:ea typeface="MS PGothic" charset="0"/>
                <a:cs typeface="Helvetica" charset="0"/>
              </a:rPr>
              <a:t>pourrait s’</a:t>
            </a:r>
            <a:r>
              <a:rPr lang="fr-FR" altLang="ja-JP" sz="2600" dirty="0" smtClean="0">
                <a:solidFill>
                  <a:srgbClr val="000000"/>
                </a:solidFill>
                <a:latin typeface="Helvetica" charset="0"/>
                <a:ea typeface="MS PGothic" charset="0"/>
                <a:cs typeface="Helvetica" charset="0"/>
              </a:rPr>
              <a:t>appuyer </a:t>
            </a:r>
            <a:r>
              <a:rPr lang="fr-FR" altLang="ja-JP" sz="2600" dirty="0">
                <a:solidFill>
                  <a:srgbClr val="000000"/>
                </a:solidFill>
                <a:latin typeface="Helvetica" charset="0"/>
                <a:ea typeface="MS PGothic" charset="0"/>
                <a:cs typeface="Helvetica" charset="0"/>
              </a:rPr>
              <a:t>sur les Services de Médecine du Travail et de Pathologie Professionnelle des CHU </a:t>
            </a:r>
            <a:r>
              <a:rPr lang="fr-FR" altLang="ja-JP" sz="1900" dirty="0">
                <a:solidFill>
                  <a:srgbClr val="000000"/>
                </a:solidFill>
                <a:latin typeface="Helvetica" charset="0"/>
                <a:ea typeface="MS PGothic" charset="0"/>
                <a:cs typeface="Helvetica" charset="0"/>
              </a:rPr>
              <a:t>(Strasbourg / Nancy / </a:t>
            </a:r>
            <a:r>
              <a:rPr lang="fr-FR" altLang="ja-JP" sz="1900" dirty="0" smtClean="0">
                <a:solidFill>
                  <a:srgbClr val="000000"/>
                </a:solidFill>
                <a:latin typeface="Helvetica" charset="0"/>
                <a:ea typeface="MS PGothic" charset="0"/>
                <a:cs typeface="Helvetica" charset="0"/>
              </a:rPr>
              <a:t>Reims)</a:t>
            </a:r>
            <a:endParaRPr lang="fr-FR" altLang="ja-JP" sz="1900" dirty="0">
              <a:solidFill>
                <a:srgbClr val="000000"/>
              </a:solidFill>
              <a:latin typeface="Helvetica" charset="0"/>
              <a:ea typeface="MS PGothic" charset="0"/>
              <a:cs typeface="Helvetica" charset="0"/>
            </a:endParaRPr>
          </a:p>
          <a:p>
            <a:pPr>
              <a:buFont typeface="Wingdings" charset="0"/>
              <a:buChar char="§"/>
            </a:pPr>
            <a:r>
              <a:rPr lang="fr-FR" dirty="0">
                <a:latin typeface="Helvetica" charset="0"/>
                <a:ea typeface="MS PGothic" charset="0"/>
                <a:cs typeface="Helvetica" charset="0"/>
              </a:rPr>
              <a:t>Projet avec une dimension universitaire et recherche</a:t>
            </a:r>
          </a:p>
          <a:p>
            <a:pPr>
              <a:buNone/>
            </a:pPr>
            <a:r>
              <a:rPr lang="fr-FR" sz="2000" dirty="0">
                <a:solidFill>
                  <a:srgbClr val="000000"/>
                </a:solidFill>
                <a:latin typeface="Helvetica" charset="0"/>
                <a:ea typeface="MS PGothic" charset="0"/>
                <a:cs typeface="Helvetica" charset="0"/>
              </a:rPr>
              <a:t>Thématique reprise par le Groupement </a:t>
            </a:r>
            <a:r>
              <a:rPr lang="fr-FR" sz="2000" dirty="0" smtClean="0">
                <a:solidFill>
                  <a:srgbClr val="000000"/>
                </a:solidFill>
                <a:latin typeface="Helvetica" charset="0"/>
                <a:ea typeface="MS PGothic" charset="0"/>
                <a:cs typeface="Helvetica" charset="0"/>
              </a:rPr>
              <a:t>d’</a:t>
            </a:r>
            <a:r>
              <a:rPr lang="fr-FR" altLang="ja-JP" sz="2000" dirty="0" smtClean="0">
                <a:solidFill>
                  <a:srgbClr val="000000"/>
                </a:solidFill>
                <a:latin typeface="Helvetica" charset="0"/>
                <a:ea typeface="MS PGothic" charset="0"/>
                <a:cs typeface="Helvetica" charset="0"/>
              </a:rPr>
              <a:t>Etudes </a:t>
            </a:r>
            <a:r>
              <a:rPr lang="fr-FR" altLang="ja-JP" sz="2000" dirty="0">
                <a:solidFill>
                  <a:srgbClr val="000000"/>
                </a:solidFill>
                <a:latin typeface="Helvetica" charset="0"/>
                <a:ea typeface="MS PGothic" charset="0"/>
                <a:cs typeface="Helvetica" charset="0"/>
              </a:rPr>
              <a:t>et de Prévention du Suicide ( GEPS) au congrès des  7-9 janvier 2016 à Strasbourg  «  Agir sur le contexte » organisé par le Prof. Pierre </a:t>
            </a:r>
            <a:r>
              <a:rPr lang="fr-FR" altLang="ja-JP" sz="2000" dirty="0" err="1">
                <a:solidFill>
                  <a:srgbClr val="000000"/>
                </a:solidFill>
                <a:latin typeface="Helvetica" charset="0"/>
                <a:ea typeface="MS PGothic" charset="0"/>
                <a:cs typeface="Helvetica" charset="0"/>
              </a:rPr>
              <a:t>Vidailhet</a:t>
            </a:r>
            <a:endParaRPr lang="fr-FR" altLang="ja-JP" sz="2000" dirty="0">
              <a:solidFill>
                <a:srgbClr val="000000"/>
              </a:solidFill>
              <a:latin typeface="Helvetica" charset="0"/>
              <a:ea typeface="MS PGothic" charset="0"/>
              <a:cs typeface="Helvetica" charset="0"/>
            </a:endParaRPr>
          </a:p>
          <a:p>
            <a:pPr marL="0" indent="0">
              <a:buNone/>
            </a:pPr>
            <a:r>
              <a:rPr lang="fr-FR" dirty="0" smtClean="0">
                <a:solidFill>
                  <a:schemeClr val="tx1"/>
                </a:solidFill>
                <a:latin typeface="Helvetica" charset="0"/>
                <a:ea typeface="MS PGothic" charset="0"/>
                <a:cs typeface="Helvetica" charset="0"/>
              </a:rPr>
              <a:t>Avenir </a:t>
            </a:r>
            <a:r>
              <a:rPr lang="fr-FR" dirty="0">
                <a:solidFill>
                  <a:schemeClr val="tx1"/>
                </a:solidFill>
                <a:latin typeface="Helvetica" charset="0"/>
                <a:ea typeface="MS PGothic" charset="0"/>
                <a:cs typeface="Helvetica" charset="0"/>
              </a:rPr>
              <a:t>?</a:t>
            </a:r>
          </a:p>
          <a:p>
            <a:pPr lvl="1"/>
            <a:r>
              <a:rPr lang="fr-FR" dirty="0" smtClean="0">
                <a:latin typeface="Helvetica" charset="0"/>
                <a:ea typeface="MS PGothic" charset="0"/>
                <a:cs typeface="Helvetica" charset="0"/>
              </a:rPr>
              <a:t>Reprise </a:t>
            </a:r>
            <a:r>
              <a:rPr lang="fr-FR" dirty="0">
                <a:latin typeface="Helvetica" charset="0"/>
                <a:ea typeface="MS PGothic" charset="0"/>
                <a:cs typeface="Helvetica" charset="0"/>
              </a:rPr>
              <a:t>par CPR ALCA ?</a:t>
            </a:r>
          </a:p>
          <a:p>
            <a:pPr lvl="1"/>
            <a:r>
              <a:rPr lang="fr-FR" dirty="0" smtClean="0">
                <a:latin typeface="Helvetica" charset="0"/>
                <a:ea typeface="MS PGothic" charset="0"/>
                <a:cs typeface="Helvetica" charset="0"/>
              </a:rPr>
              <a:t>Pour </a:t>
            </a:r>
            <a:r>
              <a:rPr lang="fr-FR" dirty="0">
                <a:latin typeface="Helvetica" charset="0"/>
                <a:ea typeface="MS PGothic" charset="0"/>
                <a:cs typeface="Helvetica" charset="0"/>
              </a:rPr>
              <a:t>quel soutien  et accompagnement ?</a:t>
            </a:r>
          </a:p>
          <a:p>
            <a:pPr marL="0" indent="0" eaLnBrk="1" hangingPunct="1">
              <a:buNone/>
            </a:pPr>
            <a:endParaRPr lang="fr-FR" dirty="0">
              <a:latin typeface="Helvetica" charset="0"/>
              <a:ea typeface="MS PGothic" charset="0"/>
              <a:cs typeface="Helvetica" charset="0"/>
            </a:endParaRPr>
          </a:p>
        </p:txBody>
      </p:sp>
      <p:sp>
        <p:nvSpPr>
          <p:cNvPr id="18436" name="Espace réservé du pied de page 4"/>
          <p:cNvSpPr>
            <a:spLocks noGrp="1"/>
          </p:cNvSpPr>
          <p:nvPr>
            <p:ph type="ftr" sz="quarter" idx="4294967295"/>
          </p:nvPr>
        </p:nvSpPr>
        <p:spPr bwMode="auto">
          <a:xfrm>
            <a:off x="92076" y="6450015"/>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a:cs typeface="Arial" charset="0"/>
              </a:rPr>
              <a:t>1er Colloque National</a:t>
            </a:r>
            <a:r>
              <a:rPr lang="fr-FR">
                <a:cs typeface="Arial" charset="0"/>
              </a:rPr>
              <a:t>  Soigner les vulnérabilités des professionnels de santé </a:t>
            </a:r>
            <a:r>
              <a:rPr lang="fr-FR" b="0">
                <a:cs typeface="Arial" charset="0"/>
              </a:rPr>
              <a:t>– Académie Nationale de Médecine – Jeudi 3 décembre 2015</a:t>
            </a:r>
            <a:endParaRPr lang="fr-FR">
              <a:cs typeface="Arial" charset="0"/>
            </a:endParaRPr>
          </a:p>
        </p:txBody>
      </p:sp>
      <p:sp>
        <p:nvSpPr>
          <p:cNvPr id="6" name="Titre 1"/>
          <p:cNvSpPr txBox="1">
            <a:spLocks/>
          </p:cNvSpPr>
          <p:nvPr/>
        </p:nvSpPr>
        <p:spPr>
          <a:xfrm>
            <a:off x="125414" y="79375"/>
            <a:ext cx="6732587" cy="960438"/>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ea typeface="MS PGothic" charset="0"/>
                <a:cs typeface="Helvetica" charset="0"/>
              </a:rPr>
              <a:t>Le repérage des professionnels de santé vulnérables</a:t>
            </a:r>
            <a:endParaRPr lang="fr-FR" dirty="0">
              <a:latin typeface="Helvetica" charset="0"/>
              <a:ea typeface="MS PGothic" charset="0"/>
              <a:cs typeface="Helvetica" charset="0"/>
            </a:endParaRPr>
          </a:p>
        </p:txBody>
      </p:sp>
      <p:sp>
        <p:nvSpPr>
          <p:cNvPr id="7"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133</a:t>
            </a:fld>
            <a:endParaRPr lang="fr-FR" dirty="0"/>
          </a:p>
        </p:txBody>
      </p:sp>
    </p:spTree>
    <p:extLst>
      <p:ext uri="{BB962C8B-B14F-4D97-AF65-F5344CB8AC3E}">
        <p14:creationId xmlns:p14="http://schemas.microsoft.com/office/powerpoint/2010/main" val="216991767"/>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re 1"/>
          <p:cNvSpPr>
            <a:spLocks noGrp="1"/>
          </p:cNvSpPr>
          <p:nvPr>
            <p:ph type="title"/>
          </p:nvPr>
        </p:nvSpPr>
        <p:spPr>
          <a:xfrm>
            <a:off x="1056218" y="1073679"/>
            <a:ext cx="7216775" cy="424392"/>
          </a:xfrm>
        </p:spPr>
        <p:txBody>
          <a:bodyPr/>
          <a:lstStyle/>
          <a:p>
            <a:pPr eaLnBrk="1" hangingPunct="1"/>
            <a:r>
              <a:rPr lang="fr-FR" sz="1800" dirty="0">
                <a:latin typeface="Helvetica" charset="0"/>
                <a:ea typeface="MS PGothic" charset="0"/>
                <a:cs typeface="Helvetica" charset="0"/>
              </a:rPr>
              <a:t>                               </a:t>
            </a:r>
            <a:r>
              <a:rPr lang="fr-FR" sz="1800" dirty="0" smtClean="0">
                <a:latin typeface="Helvetica" charset="0"/>
                <a:ea typeface="MS PGothic" charset="0"/>
                <a:cs typeface="Helvetica" charset="0"/>
              </a:rPr>
              <a:t> </a:t>
            </a:r>
            <a:r>
              <a:rPr lang="fr-FR" sz="3200" dirty="0" smtClean="0">
                <a:latin typeface="Helvetica" charset="0"/>
                <a:ea typeface="MS PGothic" charset="0"/>
                <a:cs typeface="Helvetica" charset="0"/>
              </a:rPr>
              <a:t>CONCLUSIONS</a:t>
            </a:r>
            <a:endParaRPr lang="fr-FR" sz="3200" dirty="0">
              <a:latin typeface="Helvetica" charset="0"/>
              <a:ea typeface="MS PGothic" charset="0"/>
              <a:cs typeface="Helvetica" charset="0"/>
            </a:endParaRPr>
          </a:p>
        </p:txBody>
      </p:sp>
      <p:sp>
        <p:nvSpPr>
          <p:cNvPr id="18435" name="Espace réservé du contenu 4"/>
          <p:cNvSpPr>
            <a:spLocks noGrp="1"/>
          </p:cNvSpPr>
          <p:nvPr>
            <p:ph idx="1"/>
          </p:nvPr>
        </p:nvSpPr>
        <p:spPr>
          <a:xfrm>
            <a:off x="215454" y="1744133"/>
            <a:ext cx="8663483" cy="4436534"/>
          </a:xfrm>
        </p:spPr>
        <p:txBody>
          <a:bodyPr>
            <a:normAutofit fontScale="92500"/>
          </a:bodyPr>
          <a:lstStyle/>
          <a:p>
            <a:pPr>
              <a:buFont typeface="Wingdings" charset="0"/>
              <a:buChar char="§"/>
            </a:pPr>
            <a:r>
              <a:rPr lang="fr-FR" dirty="0">
                <a:latin typeface="Helvetica" charset="0"/>
                <a:ea typeface="MS PGothic" charset="0"/>
                <a:cs typeface="Helvetica" charset="0"/>
              </a:rPr>
              <a:t>Une nécessité clinique</a:t>
            </a:r>
          </a:p>
          <a:p>
            <a:pPr>
              <a:buFont typeface="Wingdings" charset="0"/>
              <a:buChar char="§"/>
            </a:pPr>
            <a:r>
              <a:rPr lang="fr-FR" dirty="0" smtClean="0">
                <a:latin typeface="Helvetica" charset="0"/>
                <a:ea typeface="MS PGothic" charset="0"/>
                <a:cs typeface="Helvetica" charset="0"/>
              </a:rPr>
              <a:t>Une </a:t>
            </a:r>
            <a:r>
              <a:rPr lang="fr-FR" dirty="0">
                <a:latin typeface="Helvetica" charset="0"/>
                <a:ea typeface="MS PGothic" charset="0"/>
                <a:cs typeface="Helvetica" charset="0"/>
              </a:rPr>
              <a:t>implication </a:t>
            </a:r>
            <a:r>
              <a:rPr lang="fr-FR" dirty="0" smtClean="0">
                <a:latin typeface="Helvetica" charset="0"/>
                <a:ea typeface="MS PGothic" charset="0"/>
                <a:cs typeface="Helvetica" charset="0"/>
              </a:rPr>
              <a:t>locale </a:t>
            </a:r>
            <a:r>
              <a:rPr lang="fr-FR" dirty="0">
                <a:latin typeface="Helvetica" charset="0"/>
                <a:ea typeface="MS PGothic" charset="0"/>
                <a:cs typeface="Helvetica" charset="0"/>
              </a:rPr>
              <a:t>forte</a:t>
            </a:r>
          </a:p>
          <a:p>
            <a:pPr>
              <a:buFont typeface="Wingdings" charset="0"/>
              <a:buChar char="§"/>
            </a:pPr>
            <a:r>
              <a:rPr lang="fr-FR" dirty="0">
                <a:latin typeface="Helvetica" charset="0"/>
                <a:ea typeface="MS PGothic" charset="0"/>
                <a:cs typeface="Helvetica" charset="0"/>
              </a:rPr>
              <a:t>Des partenaires motivés </a:t>
            </a:r>
          </a:p>
          <a:p>
            <a:pPr>
              <a:buFont typeface="Wingdings" charset="0"/>
              <a:buChar char="§"/>
            </a:pPr>
            <a:r>
              <a:rPr lang="fr-FR" dirty="0">
                <a:latin typeface="Helvetica" charset="0"/>
                <a:ea typeface="MS PGothic" charset="0"/>
                <a:cs typeface="Helvetica" charset="0"/>
              </a:rPr>
              <a:t>Une réflexion grande région</a:t>
            </a:r>
          </a:p>
          <a:p>
            <a:pPr>
              <a:buFont typeface="Wingdings" charset="0"/>
              <a:buChar char="§"/>
            </a:pPr>
            <a:r>
              <a:rPr lang="fr-FR" dirty="0">
                <a:latin typeface="Helvetica" charset="0"/>
                <a:ea typeface="MS PGothic" charset="0"/>
                <a:cs typeface="Helvetica" charset="0"/>
              </a:rPr>
              <a:t>Des portes ouvertes vers </a:t>
            </a:r>
            <a:r>
              <a:rPr lang="fr-FR" dirty="0" smtClean="0">
                <a:latin typeface="Helvetica" charset="0"/>
                <a:ea typeface="MS PGothic" charset="0"/>
                <a:cs typeface="Helvetica" charset="0"/>
              </a:rPr>
              <a:t>l’</a:t>
            </a:r>
            <a:r>
              <a:rPr lang="fr-FR" altLang="ja-JP" dirty="0" smtClean="0">
                <a:latin typeface="Helvetica" charset="0"/>
                <a:ea typeface="MS PGothic" charset="0"/>
                <a:cs typeface="Helvetica" charset="0"/>
              </a:rPr>
              <a:t>université </a:t>
            </a:r>
            <a:r>
              <a:rPr lang="fr-FR" altLang="ja-JP" dirty="0">
                <a:latin typeface="Helvetica" charset="0"/>
                <a:ea typeface="MS PGothic" charset="0"/>
                <a:cs typeface="Helvetica" charset="0"/>
              </a:rPr>
              <a:t>et la recherche</a:t>
            </a:r>
          </a:p>
          <a:p>
            <a:pPr>
              <a:buFont typeface="Wingdings" charset="0"/>
              <a:buChar char="§"/>
            </a:pPr>
            <a:r>
              <a:rPr lang="fr-FR" dirty="0">
                <a:latin typeface="Helvetica" charset="0"/>
                <a:ea typeface="MS PGothic" charset="0"/>
                <a:cs typeface="Helvetica" charset="0"/>
              </a:rPr>
              <a:t>Un avenir ? </a:t>
            </a:r>
          </a:p>
          <a:p>
            <a:pPr>
              <a:buFont typeface="Wingdings" charset="0"/>
              <a:buNone/>
            </a:pPr>
            <a:r>
              <a:rPr lang="fr-FR" sz="2200" dirty="0">
                <a:solidFill>
                  <a:srgbClr val="000000"/>
                </a:solidFill>
                <a:latin typeface="Helvetica" charset="0"/>
                <a:ea typeface="MS PGothic" charset="0"/>
                <a:cs typeface="Helvetica" charset="0"/>
              </a:rPr>
              <a:t>Reprise du projet par nouvelle CPR grande région ? </a:t>
            </a:r>
          </a:p>
          <a:p>
            <a:pPr>
              <a:buFont typeface="Wingdings" charset="0"/>
              <a:buNone/>
            </a:pPr>
            <a:r>
              <a:rPr lang="fr-FR" sz="2200" dirty="0">
                <a:solidFill>
                  <a:srgbClr val="000000"/>
                </a:solidFill>
                <a:latin typeface="Helvetica" charset="0"/>
                <a:ea typeface="MS PGothic" charset="0"/>
                <a:cs typeface="Helvetica" charset="0"/>
              </a:rPr>
              <a:t>Quels soutiens financiers et institutionnels pérennes ?</a:t>
            </a:r>
          </a:p>
          <a:p>
            <a:pPr>
              <a:buFont typeface="Wingdings" charset="0"/>
              <a:buNone/>
            </a:pPr>
            <a:r>
              <a:rPr lang="fr-FR" sz="2200" dirty="0">
                <a:solidFill>
                  <a:srgbClr val="000000"/>
                </a:solidFill>
                <a:latin typeface="Helvetica" charset="0"/>
                <a:ea typeface="MS PGothic" charset="0"/>
                <a:cs typeface="Helvetica" charset="0"/>
              </a:rPr>
              <a:t>L’embryon de structures de soin temps plein </a:t>
            </a:r>
            <a:r>
              <a:rPr lang="fr-FR" sz="2200" dirty="0" smtClean="0">
                <a:solidFill>
                  <a:srgbClr val="000000"/>
                </a:solidFill>
                <a:latin typeface="Helvetica" charset="0"/>
                <a:ea typeface="MS PGothic" charset="0"/>
                <a:cs typeface="Helvetica" charset="0"/>
              </a:rPr>
              <a:t>et </a:t>
            </a:r>
            <a:r>
              <a:rPr lang="fr-FR" sz="2200" dirty="0">
                <a:solidFill>
                  <a:srgbClr val="000000"/>
                </a:solidFill>
                <a:latin typeface="Helvetica" charset="0"/>
                <a:ea typeface="MS PGothic" charset="0"/>
                <a:cs typeface="Helvetica" charset="0"/>
              </a:rPr>
              <a:t>ambulatoires spécifiques ?</a:t>
            </a:r>
          </a:p>
          <a:p>
            <a:pPr marL="0" indent="0" eaLnBrk="1" hangingPunct="1">
              <a:buNone/>
            </a:pPr>
            <a:endParaRPr lang="fr-FR" dirty="0">
              <a:latin typeface="Helvetica" charset="0"/>
              <a:ea typeface="MS PGothic" charset="0"/>
              <a:cs typeface="Helvetica" charset="0"/>
            </a:endParaRPr>
          </a:p>
        </p:txBody>
      </p:sp>
      <p:sp>
        <p:nvSpPr>
          <p:cNvPr id="18436" name="Espace réservé du pied de page 4"/>
          <p:cNvSpPr>
            <a:spLocks noGrp="1"/>
          </p:cNvSpPr>
          <p:nvPr>
            <p:ph type="ftr" sz="quarter" idx="4294967295"/>
          </p:nvPr>
        </p:nvSpPr>
        <p:spPr bwMode="auto">
          <a:xfrm>
            <a:off x="92076" y="6450015"/>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a:cs typeface="Arial" charset="0"/>
              </a:rPr>
              <a:t>1er Colloque National</a:t>
            </a:r>
            <a:r>
              <a:rPr lang="fr-FR">
                <a:cs typeface="Arial" charset="0"/>
              </a:rPr>
              <a:t>  Soigner les vulnérabilités des professionnels de santé </a:t>
            </a:r>
            <a:r>
              <a:rPr lang="fr-FR" b="0">
                <a:cs typeface="Arial" charset="0"/>
              </a:rPr>
              <a:t>– Académie Nationale de Médecine – Jeudi 3 décembre 2015</a:t>
            </a:r>
            <a:endParaRPr lang="fr-FR">
              <a:cs typeface="Arial" charset="0"/>
            </a:endParaRPr>
          </a:p>
        </p:txBody>
      </p:sp>
      <p:sp>
        <p:nvSpPr>
          <p:cNvPr id="6" name="Titre 1"/>
          <p:cNvSpPr txBox="1">
            <a:spLocks/>
          </p:cNvSpPr>
          <p:nvPr/>
        </p:nvSpPr>
        <p:spPr>
          <a:xfrm>
            <a:off x="125414" y="79375"/>
            <a:ext cx="6732587" cy="960438"/>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ea typeface="MS PGothic" charset="0"/>
                <a:cs typeface="Helvetica" charset="0"/>
              </a:rPr>
              <a:t>Le repérage des professionnels de santé vulnérables</a:t>
            </a:r>
            <a:endParaRPr lang="fr-FR" dirty="0">
              <a:latin typeface="Helvetica" charset="0"/>
              <a:ea typeface="MS PGothic" charset="0"/>
              <a:cs typeface="Helvetica" charset="0"/>
            </a:endParaRPr>
          </a:p>
        </p:txBody>
      </p:sp>
      <p:sp>
        <p:nvSpPr>
          <p:cNvPr id="7"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134</a:t>
            </a:fld>
            <a:endParaRPr lang="fr-FR" dirty="0"/>
          </a:p>
        </p:txBody>
      </p:sp>
    </p:spTree>
    <p:extLst>
      <p:ext uri="{BB962C8B-B14F-4D97-AF65-F5344CB8AC3E}">
        <p14:creationId xmlns:p14="http://schemas.microsoft.com/office/powerpoint/2010/main" val="3652216674"/>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0482" y="0"/>
            <a:ext cx="2029734" cy="1324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135</a:t>
            </a:fld>
            <a:endParaRPr lang="fr-FR" dirty="0"/>
          </a:p>
        </p:txBody>
      </p:sp>
      <p:sp>
        <p:nvSpPr>
          <p:cNvPr id="17" name="Titre 1"/>
          <p:cNvSpPr>
            <a:spLocks noGrp="1"/>
          </p:cNvSpPr>
          <p:nvPr>
            <p:ph type="title"/>
          </p:nvPr>
        </p:nvSpPr>
        <p:spPr>
          <a:xfrm>
            <a:off x="107499" y="980876"/>
            <a:ext cx="7801138" cy="343355"/>
          </a:xfrm>
        </p:spPr>
        <p:txBody>
          <a:bodyPr>
            <a:noAutofit/>
          </a:bodyPr>
          <a:lstStyle/>
          <a:p>
            <a:r>
              <a:rPr lang="fr-FR" sz="2000" dirty="0" smtClean="0"/>
              <a:t>Les </a:t>
            </a:r>
            <a:r>
              <a:rPr lang="fr-FR" sz="2000" dirty="0"/>
              <a:t>professionnels de </a:t>
            </a:r>
            <a:r>
              <a:rPr lang="fr-FR" sz="2000" dirty="0" smtClean="0"/>
              <a:t>santé : </a:t>
            </a:r>
            <a:r>
              <a:rPr lang="fr-FR" sz="2000" dirty="0"/>
              <a:t> tous vulnérables ! </a:t>
            </a:r>
            <a:r>
              <a:rPr lang="fr-FR" sz="2000" dirty="0" smtClean="0"/>
              <a:t> </a:t>
            </a:r>
            <a:br>
              <a:rPr lang="fr-FR" sz="2000" dirty="0" smtClean="0"/>
            </a:br>
            <a:endParaRPr lang="fr-FR" sz="2000" dirty="0"/>
          </a:p>
        </p:txBody>
      </p:sp>
      <p:sp>
        <p:nvSpPr>
          <p:cNvPr id="18" name="Espace réservé du contenu 4"/>
          <p:cNvSpPr>
            <a:spLocks noGrp="1"/>
          </p:cNvSpPr>
          <p:nvPr>
            <p:ph idx="1"/>
          </p:nvPr>
        </p:nvSpPr>
        <p:spPr>
          <a:xfrm>
            <a:off x="457200" y="1742651"/>
            <a:ext cx="8229600" cy="4238700"/>
          </a:xfrm>
        </p:spPr>
        <p:txBody>
          <a:bodyPr>
            <a:normAutofit fontScale="92500" lnSpcReduction="10000"/>
          </a:bodyPr>
          <a:lstStyle/>
          <a:p>
            <a:r>
              <a:rPr lang="fr-FR" dirty="0" smtClean="0"/>
              <a:t>Supers médecins</a:t>
            </a:r>
          </a:p>
          <a:p>
            <a:r>
              <a:rPr lang="fr-FR" dirty="0"/>
              <a:t>Vous avez dit « soigner </a:t>
            </a:r>
            <a:r>
              <a:rPr lang="fr-FR" dirty="0" smtClean="0"/>
              <a:t>»</a:t>
            </a:r>
          </a:p>
          <a:p>
            <a:r>
              <a:rPr lang="fr-FR" dirty="0" smtClean="0"/>
              <a:t>Implicites </a:t>
            </a:r>
            <a:endParaRPr lang="fr-FR" dirty="0"/>
          </a:p>
          <a:p>
            <a:r>
              <a:rPr lang="fr-FR" dirty="0" smtClean="0"/>
              <a:t>Perte de valeurs</a:t>
            </a:r>
          </a:p>
          <a:p>
            <a:r>
              <a:rPr lang="fr-FR" dirty="0" smtClean="0"/>
              <a:t>Perte </a:t>
            </a:r>
            <a:r>
              <a:rPr lang="fr-FR" dirty="0"/>
              <a:t>de </a:t>
            </a:r>
            <a:r>
              <a:rPr lang="fr-FR" dirty="0" smtClean="0"/>
              <a:t>sens</a:t>
            </a:r>
          </a:p>
          <a:p>
            <a:r>
              <a:rPr lang="fr-FR" dirty="0" smtClean="0"/>
              <a:t>Insécurités professionnelles</a:t>
            </a:r>
          </a:p>
          <a:p>
            <a:r>
              <a:rPr lang="fr-FR" dirty="0" smtClean="0"/>
              <a:t>Ambiguïtés et limites</a:t>
            </a:r>
          </a:p>
          <a:p>
            <a:r>
              <a:rPr lang="fr-FR" dirty="0" smtClean="0"/>
              <a:t>Injustice</a:t>
            </a:r>
          </a:p>
          <a:p>
            <a:r>
              <a:rPr lang="fr-FR" dirty="0" smtClean="0"/>
              <a:t>Tout </a:t>
            </a:r>
            <a:r>
              <a:rPr lang="fr-FR" dirty="0"/>
              <a:t>ça pour ça </a:t>
            </a:r>
            <a:r>
              <a:rPr lang="fr-FR" dirty="0" smtClean="0"/>
              <a:t>? </a:t>
            </a:r>
            <a:endParaRPr lang="fr-FR" dirty="0"/>
          </a:p>
        </p:txBody>
      </p:sp>
      <p:sp>
        <p:nvSpPr>
          <p:cNvPr id="19" name="Espace réservé du numéro de diapositive 6"/>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135</a:t>
            </a:fld>
            <a:endParaRPr lang="fr-FR" dirty="0"/>
          </a:p>
        </p:txBody>
      </p:sp>
      <p:pic>
        <p:nvPicPr>
          <p:cNvPr id="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614" y="1930794"/>
            <a:ext cx="3189704" cy="3874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645" y="1209266"/>
            <a:ext cx="8229600" cy="515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1001" y="1371198"/>
            <a:ext cx="6373091" cy="14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6" name="Espace réservé du pied de page 4"/>
          <p:cNvSpPr>
            <a:spLocks noGrp="1"/>
          </p:cNvSpPr>
          <p:nvPr>
            <p:ph type="ftr" sz="quarter" idx="4294967295"/>
          </p:nvPr>
        </p:nvSpPr>
        <p:spPr bwMode="auto">
          <a:xfrm>
            <a:off x="92076" y="6450015"/>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a:cs typeface="Arial" charset="0"/>
              </a:rPr>
              <a:t>1er Colloque National</a:t>
            </a:r>
            <a:r>
              <a:rPr lang="fr-FR">
                <a:cs typeface="Arial" charset="0"/>
              </a:rPr>
              <a:t>  Soigner les vulnérabilités des professionnels de santé </a:t>
            </a:r>
            <a:r>
              <a:rPr lang="fr-FR" b="0">
                <a:cs typeface="Arial" charset="0"/>
              </a:rPr>
              <a:t>– Académie Nationale de Médecine – Jeudi 3 décembre 2015</a:t>
            </a:r>
            <a:endParaRPr lang="fr-FR">
              <a:cs typeface="Arial" charset="0"/>
            </a:endParaRPr>
          </a:p>
        </p:txBody>
      </p:sp>
      <p:sp>
        <p:nvSpPr>
          <p:cNvPr id="27" name="Titre 1"/>
          <p:cNvSpPr txBox="1">
            <a:spLocks/>
          </p:cNvSpPr>
          <p:nvPr/>
        </p:nvSpPr>
        <p:spPr>
          <a:xfrm>
            <a:off x="125414" y="-12985"/>
            <a:ext cx="6732587" cy="960438"/>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ea typeface="MS PGothic" charset="0"/>
                <a:cs typeface="Helvetica" charset="0"/>
              </a:rPr>
              <a:t>Le repérage des professionnels de santé vulnérables</a:t>
            </a:r>
            <a:endParaRPr lang="fr-FR" dirty="0">
              <a:latin typeface="Helvetica" charset="0"/>
              <a:ea typeface="MS PGothic" charset="0"/>
              <a:cs typeface="Helvetica" charset="0"/>
            </a:endParaRPr>
          </a:p>
        </p:txBody>
      </p:sp>
    </p:spTree>
    <p:extLst>
      <p:ext uri="{BB962C8B-B14F-4D97-AF65-F5344CB8AC3E}">
        <p14:creationId xmlns:p14="http://schemas.microsoft.com/office/powerpoint/2010/main" val="32205673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0482" y="0"/>
            <a:ext cx="2029734" cy="1324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136</a:t>
            </a:fld>
            <a:endParaRPr lang="fr-FR" dirty="0"/>
          </a:p>
        </p:txBody>
      </p:sp>
      <p:sp>
        <p:nvSpPr>
          <p:cNvPr id="18" name="Espace réservé du contenu 4"/>
          <p:cNvSpPr>
            <a:spLocks noGrp="1"/>
          </p:cNvSpPr>
          <p:nvPr>
            <p:ph idx="1"/>
          </p:nvPr>
        </p:nvSpPr>
        <p:spPr>
          <a:xfrm>
            <a:off x="349748" y="2077469"/>
            <a:ext cx="8229600" cy="4238700"/>
          </a:xfrm>
        </p:spPr>
        <p:txBody>
          <a:bodyPr>
            <a:normAutofit fontScale="92500" lnSpcReduction="20000"/>
          </a:bodyPr>
          <a:lstStyle/>
          <a:p>
            <a:r>
              <a:rPr lang="fr-FR" dirty="0"/>
              <a:t>Opérateur historique : depuis 2005 </a:t>
            </a:r>
          </a:p>
          <a:p>
            <a:r>
              <a:rPr lang="fr-FR" dirty="0"/>
              <a:t>Premier dispositif français d’aide</a:t>
            </a:r>
            <a:br>
              <a:rPr lang="fr-FR" dirty="0"/>
            </a:br>
            <a:r>
              <a:rPr lang="fr-FR" dirty="0"/>
              <a:t>aux soignants en difficulté psychologique </a:t>
            </a:r>
            <a:br>
              <a:rPr lang="fr-FR" dirty="0"/>
            </a:br>
            <a:r>
              <a:rPr lang="fr-FR" dirty="0"/>
              <a:t>dans l’exercice de leur profession</a:t>
            </a:r>
          </a:p>
          <a:p>
            <a:r>
              <a:rPr lang="fr-FR" dirty="0"/>
              <a:t>Fort impact médiatique et culturel</a:t>
            </a:r>
          </a:p>
          <a:p>
            <a:r>
              <a:rPr lang="fr-FR" dirty="0"/>
              <a:t>Plateforme téléphonique 24h/24 et 7 jours/7</a:t>
            </a:r>
          </a:p>
          <a:p>
            <a:r>
              <a:rPr lang="fr-FR" dirty="0"/>
              <a:t>Psychologues cliniciens</a:t>
            </a:r>
          </a:p>
          <a:p>
            <a:r>
              <a:rPr lang="fr-FR" dirty="0"/>
              <a:t>Réseau de correspondants sur tout le territoire </a:t>
            </a:r>
          </a:p>
          <a:p>
            <a:r>
              <a:rPr lang="fr-FR" dirty="0"/>
              <a:t>Procédure d’urgence</a:t>
            </a:r>
          </a:p>
          <a:p>
            <a:r>
              <a:rPr lang="fr-FR" dirty="0"/>
              <a:t>Grille de suivi des appels</a:t>
            </a:r>
          </a:p>
          <a:p>
            <a:r>
              <a:rPr lang="fr-FR" dirty="0"/>
              <a:t>Habilité à recevoir des dons déductible</a:t>
            </a:r>
          </a:p>
        </p:txBody>
      </p:sp>
      <p:sp>
        <p:nvSpPr>
          <p:cNvPr id="19" name="Espace réservé du numéro de diapositive 6"/>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136</a:t>
            </a:fld>
            <a:endParaRPr lang="fr-FR" dirty="0"/>
          </a:p>
        </p:txBody>
      </p:sp>
      <p:sp>
        <p:nvSpPr>
          <p:cNvPr id="18436" name="Espace réservé du pied de page 4"/>
          <p:cNvSpPr>
            <a:spLocks noGrp="1"/>
          </p:cNvSpPr>
          <p:nvPr>
            <p:ph type="ftr" sz="quarter" idx="4294967295"/>
          </p:nvPr>
        </p:nvSpPr>
        <p:spPr bwMode="auto">
          <a:xfrm>
            <a:off x="92076" y="6450015"/>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a:cs typeface="Arial" charset="0"/>
              </a:rPr>
              <a:t>1er Colloque National</a:t>
            </a:r>
            <a:r>
              <a:rPr lang="fr-FR">
                <a:cs typeface="Arial" charset="0"/>
              </a:rPr>
              <a:t>  Soigner les vulnérabilités des professionnels de santé </a:t>
            </a:r>
            <a:r>
              <a:rPr lang="fr-FR" b="0">
                <a:cs typeface="Arial" charset="0"/>
              </a:rPr>
              <a:t>– Académie Nationale de Médecine – Jeudi 3 décembre 2015</a:t>
            </a:r>
            <a:endParaRPr lang="fr-FR">
              <a:cs typeface="Arial" charset="0"/>
            </a:endParaRPr>
          </a:p>
        </p:txBody>
      </p:sp>
      <p:sp>
        <p:nvSpPr>
          <p:cNvPr id="27" name="Titre 1"/>
          <p:cNvSpPr txBox="1">
            <a:spLocks/>
          </p:cNvSpPr>
          <p:nvPr/>
        </p:nvSpPr>
        <p:spPr>
          <a:xfrm>
            <a:off x="125414" y="-12985"/>
            <a:ext cx="6732587" cy="960438"/>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ea typeface="MS PGothic" charset="0"/>
                <a:cs typeface="Helvetica" charset="0"/>
              </a:rPr>
              <a:t>Le repérage des professionnels de santé vulnérables</a:t>
            </a:r>
            <a:endParaRPr lang="fr-FR" dirty="0">
              <a:latin typeface="Helvetica" charset="0"/>
              <a:ea typeface="MS PGothic" charset="0"/>
              <a:cs typeface="Helvetica" charset="0"/>
            </a:endParaRPr>
          </a:p>
        </p:txBody>
      </p:sp>
      <p:sp>
        <p:nvSpPr>
          <p:cNvPr id="13" name="Titre 1"/>
          <p:cNvSpPr>
            <a:spLocks noGrp="1"/>
          </p:cNvSpPr>
          <p:nvPr>
            <p:ph type="title"/>
          </p:nvPr>
        </p:nvSpPr>
        <p:spPr>
          <a:xfrm>
            <a:off x="349749" y="1115730"/>
            <a:ext cx="7217825" cy="961741"/>
          </a:xfrm>
        </p:spPr>
        <p:txBody>
          <a:bodyPr>
            <a:noAutofit/>
          </a:bodyPr>
          <a:lstStyle/>
          <a:p>
            <a:r>
              <a:rPr lang="fr-FR" dirty="0" smtClean="0"/>
              <a:t>Association d’Aide Professionnelle aux</a:t>
            </a:r>
            <a:br>
              <a:rPr lang="fr-FR" dirty="0" smtClean="0"/>
            </a:br>
            <a:r>
              <a:rPr lang="fr-FR" dirty="0" smtClean="0"/>
              <a:t>Médecins et soignants Libéraux : 10 ans </a:t>
            </a:r>
            <a:endParaRPr lang="fr-FR" sz="2400" dirty="0"/>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2710" y="119863"/>
            <a:ext cx="3226017" cy="682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3938" y="1825962"/>
            <a:ext cx="5021538" cy="4989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05445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04 décembre 2008 </a:t>
            </a:r>
            <a:endParaRPr lang="fr-FR" dirty="0"/>
          </a:p>
        </p:txBody>
      </p:sp>
      <p:sp>
        <p:nvSpPr>
          <p:cNvPr id="4" name="Espace réservé du pied de page 3"/>
          <p:cNvSpPr>
            <a:spLocks noGrp="1"/>
          </p:cNvSpPr>
          <p:nvPr>
            <p:ph type="ftr" sz="quarter" idx="11"/>
          </p:nvPr>
        </p:nvSpPr>
        <p:spPr/>
        <p:txBody>
          <a:bodyPr/>
          <a:lstStyle/>
          <a:p>
            <a:r>
              <a:rPr lang="fr-FR" smtClean="0"/>
              <a:t>1er Colloque National  Soigner les vulnérabilités des professionnels de santé – Académie Nationale de Médecine – Jeudi 3 décembre 2015</a:t>
            </a:r>
            <a:endParaRPr lang="fr-FR" dirty="0"/>
          </a:p>
        </p:txBody>
      </p:sp>
      <p:sp>
        <p:nvSpPr>
          <p:cNvPr id="5" name="Espace réservé du numéro de diapositive 4"/>
          <p:cNvSpPr>
            <a:spLocks noGrp="1"/>
          </p:cNvSpPr>
          <p:nvPr>
            <p:ph type="sldNum" sz="quarter" idx="12"/>
          </p:nvPr>
        </p:nvSpPr>
        <p:spPr/>
        <p:txBody>
          <a:bodyPr/>
          <a:lstStyle/>
          <a:p>
            <a:fld id="{91DE38A6-BC19-A249-8091-FB07CD57C52B}" type="slidenum">
              <a:rPr lang="fr-FR" smtClean="0"/>
              <a:t>137</a:t>
            </a:fld>
            <a:endParaRPr lang="fr-FR"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85814" y="58723"/>
            <a:ext cx="3674378" cy="2997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5914" y="2455022"/>
            <a:ext cx="2466975" cy="195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9641" y="-27134"/>
            <a:ext cx="1962433" cy="6541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725" y="811937"/>
            <a:ext cx="239077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724" y="3334451"/>
            <a:ext cx="1853968"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68168" y="4056859"/>
            <a:ext cx="2505075"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4579" y="4680547"/>
            <a:ext cx="2314575"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61340" y="1858193"/>
            <a:ext cx="2314575"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0238931"/>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0482" y="0"/>
            <a:ext cx="2029734" cy="1324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138</a:t>
            </a:fld>
            <a:endParaRPr lang="fr-FR" dirty="0"/>
          </a:p>
        </p:txBody>
      </p:sp>
      <p:sp>
        <p:nvSpPr>
          <p:cNvPr id="18" name="Espace réservé du contenu 4"/>
          <p:cNvSpPr>
            <a:spLocks noGrp="1"/>
          </p:cNvSpPr>
          <p:nvPr>
            <p:ph idx="1"/>
          </p:nvPr>
        </p:nvSpPr>
        <p:spPr>
          <a:xfrm>
            <a:off x="267677" y="1712922"/>
            <a:ext cx="8437596" cy="4383078"/>
          </a:xfrm>
        </p:spPr>
        <p:txBody>
          <a:bodyPr>
            <a:noAutofit/>
          </a:bodyPr>
          <a:lstStyle/>
          <a:p>
            <a:pPr>
              <a:buSzPct val="100000"/>
            </a:pPr>
            <a:r>
              <a:rPr lang="fr-FR" altLang="fr-FR" sz="1800" dirty="0">
                <a:solidFill>
                  <a:srgbClr val="000000"/>
                </a:solidFill>
              </a:rPr>
              <a:t>Paris </a:t>
            </a:r>
            <a:r>
              <a:rPr lang="fr-FR" altLang="fr-FR" sz="1800" dirty="0" smtClean="0">
                <a:solidFill>
                  <a:srgbClr val="000000"/>
                </a:solidFill>
              </a:rPr>
              <a:t>décembre </a:t>
            </a:r>
            <a:r>
              <a:rPr lang="fr-FR" altLang="fr-FR" sz="1800" dirty="0">
                <a:solidFill>
                  <a:srgbClr val="000000"/>
                </a:solidFill>
              </a:rPr>
              <a:t>2008  </a:t>
            </a:r>
            <a:r>
              <a:rPr lang="fr-FR" altLang="fr-FR" sz="1400" b="1" dirty="0"/>
              <a:t>Vulnérabilité et souffrance du soignant</a:t>
            </a:r>
            <a:r>
              <a:rPr lang="fr-FR" altLang="fr-FR" sz="1400" dirty="0"/>
              <a:t>  </a:t>
            </a:r>
            <a:br>
              <a:rPr lang="fr-FR" altLang="fr-FR" sz="1400" dirty="0"/>
            </a:br>
            <a:r>
              <a:rPr lang="fr-FR" altLang="fr-FR" sz="1400" dirty="0"/>
              <a:t>Groupe Pasteur Mutualité … </a:t>
            </a:r>
            <a:r>
              <a:rPr lang="fr-FR" altLang="fr-FR" sz="1400" b="1" dirty="0"/>
              <a:t>Consultation Prévention</a:t>
            </a:r>
          </a:p>
          <a:p>
            <a:pPr lvl="0">
              <a:buSzPct val="100000"/>
            </a:pPr>
            <a:r>
              <a:rPr lang="fr-FR" sz="1800" dirty="0">
                <a:solidFill>
                  <a:srgbClr val="000000"/>
                </a:solidFill>
              </a:rPr>
              <a:t>2009</a:t>
            </a:r>
            <a:r>
              <a:rPr lang="fr-FR" sz="1800" b="1" dirty="0">
                <a:solidFill>
                  <a:srgbClr val="000000"/>
                </a:solidFill>
              </a:rPr>
              <a:t> </a:t>
            </a:r>
            <a:r>
              <a:rPr lang="fr-FR" sz="1400" b="1" dirty="0"/>
              <a:t>APSS</a:t>
            </a:r>
            <a:r>
              <a:rPr lang="fr-FR" sz="1400" dirty="0"/>
              <a:t> (Association Pour les Soins aux Soignants </a:t>
            </a:r>
            <a:r>
              <a:rPr lang="fr-FR" sz="1400" b="1" dirty="0" smtClean="0"/>
              <a:t>08</a:t>
            </a:r>
            <a:r>
              <a:rPr lang="fr-FR" altLang="fr-FR" sz="1400" b="1" dirty="0" smtClean="0"/>
              <a:t>10 </a:t>
            </a:r>
            <a:r>
              <a:rPr lang="fr-FR" altLang="fr-FR" sz="1400" b="1" dirty="0"/>
              <a:t>00 33 33  </a:t>
            </a:r>
            <a:r>
              <a:rPr lang="fr-FR" sz="1400" dirty="0"/>
              <a:t> </a:t>
            </a:r>
            <a:r>
              <a:rPr lang="fr-FR" sz="1400" u="sng" dirty="0">
                <a:hlinkClick r:id="rId3"/>
              </a:rPr>
              <a:t>http://www.apss-sante.fr/medecinmalade.htm</a:t>
            </a:r>
            <a:r>
              <a:rPr lang="fr-FR" sz="1400" dirty="0"/>
              <a:t>) : </a:t>
            </a:r>
            <a:r>
              <a:rPr lang="fr-FR" sz="1400" dirty="0">
                <a:solidFill>
                  <a:srgbClr val="000000"/>
                </a:solidFill>
              </a:rPr>
              <a:t>lits d’hospitalisation pour les soignants dans 5 cliniques à orientation psychiatrique réparties sur le territoire français, contrat thérapeutique </a:t>
            </a:r>
            <a:endParaRPr lang="fr-FR" altLang="fr-FR" sz="1400" b="1" dirty="0">
              <a:solidFill>
                <a:srgbClr val="000000"/>
              </a:solidFill>
            </a:endParaRPr>
          </a:p>
          <a:p>
            <a:pPr>
              <a:buSzPct val="100000"/>
            </a:pPr>
            <a:r>
              <a:rPr lang="fr-FR" sz="1800" dirty="0">
                <a:solidFill>
                  <a:srgbClr val="000000"/>
                </a:solidFill>
              </a:rPr>
              <a:t>Lyon 25 mars 2010 </a:t>
            </a:r>
            <a:r>
              <a:rPr lang="fr-FR" sz="1400" dirty="0"/>
              <a:t>Colloque </a:t>
            </a:r>
            <a:r>
              <a:rPr lang="fr-FR" sz="1400" b="1" dirty="0"/>
              <a:t>CROM </a:t>
            </a:r>
            <a:r>
              <a:rPr lang="fr-FR" sz="1400" b="1" dirty="0" err="1"/>
              <a:t>Rhones-</a:t>
            </a:r>
            <a:r>
              <a:rPr lang="fr-FR" sz="1400" b="1" dirty="0" err="1" smtClean="0"/>
              <a:t>Alpes</a:t>
            </a:r>
            <a:r>
              <a:rPr lang="fr-FR" sz="1400" b="1" dirty="0" smtClean="0"/>
              <a:t> &amp; ASRA </a:t>
            </a:r>
            <a:r>
              <a:rPr lang="fr-FR" sz="1400" dirty="0"/>
              <a:t>(Aide aux Soignants de Rhône-</a:t>
            </a:r>
            <a:r>
              <a:rPr lang="fr-FR" sz="1400" dirty="0" smtClean="0"/>
              <a:t>Alpes)</a:t>
            </a:r>
            <a:r>
              <a:rPr lang="fr-FR" sz="1400" dirty="0"/>
              <a:t> :</a:t>
            </a:r>
            <a:r>
              <a:rPr lang="fr-FR" sz="1400" dirty="0">
                <a:solidFill>
                  <a:srgbClr val="000000"/>
                </a:solidFill>
              </a:rPr>
              <a:t> système de veille téléphonique des confrères pour des confrères, accessibles 24h/24 et 7j/7 </a:t>
            </a:r>
            <a:r>
              <a:rPr lang="fr-FR" altLang="fr-FR" sz="1400" b="1" dirty="0">
                <a:solidFill>
                  <a:srgbClr val="000000"/>
                </a:solidFill>
              </a:rPr>
              <a:t>0805 62 01 33 </a:t>
            </a:r>
            <a:r>
              <a:rPr lang="fr-FR" sz="1400" dirty="0">
                <a:solidFill>
                  <a:srgbClr val="000000"/>
                </a:solidFill>
              </a:rPr>
              <a:t>( </a:t>
            </a:r>
            <a:r>
              <a:rPr lang="fr-FR" sz="1400" u="sng" dirty="0">
                <a:solidFill>
                  <a:srgbClr val="000000"/>
                </a:solidFill>
                <a:hlinkClick r:id="rId4"/>
              </a:rPr>
              <a:t>http://www.reseau-asra.fr/</a:t>
            </a:r>
            <a:r>
              <a:rPr lang="fr-FR" sz="1400" dirty="0">
                <a:solidFill>
                  <a:srgbClr val="000000"/>
                </a:solidFill>
              </a:rPr>
              <a:t> ).</a:t>
            </a:r>
          </a:p>
          <a:p>
            <a:pPr>
              <a:buSzPct val="100000"/>
            </a:pPr>
            <a:r>
              <a:rPr lang="fr-FR" altLang="fr-FR" sz="1800" dirty="0">
                <a:solidFill>
                  <a:srgbClr val="000000"/>
                </a:solidFill>
              </a:rPr>
              <a:t>Toulouse</a:t>
            </a:r>
            <a:r>
              <a:rPr lang="fr-FR" altLang="fr-FR" sz="1800" b="1" dirty="0">
                <a:solidFill>
                  <a:srgbClr val="000000"/>
                </a:solidFill>
              </a:rPr>
              <a:t> </a:t>
            </a:r>
            <a:r>
              <a:rPr lang="fr-FR" altLang="fr-FR" sz="1800" dirty="0" smtClean="0">
                <a:solidFill>
                  <a:srgbClr val="000000"/>
                </a:solidFill>
              </a:rPr>
              <a:t>15 décembre 2010 </a:t>
            </a:r>
            <a:r>
              <a:rPr lang="fr-FR" altLang="fr-FR" sz="1400" b="1" dirty="0"/>
              <a:t>CROM Midi </a:t>
            </a:r>
            <a:r>
              <a:rPr lang="fr-FR" altLang="fr-FR" sz="1400" b="1" dirty="0" smtClean="0"/>
              <a:t>Pyrénées &amp; </a:t>
            </a:r>
            <a:r>
              <a:rPr lang="fr-FR" sz="1400" b="1" dirty="0" smtClean="0"/>
              <a:t>MOTS </a:t>
            </a:r>
            <a:r>
              <a:rPr lang="fr-FR" sz="1400" dirty="0"/>
              <a:t>(Médecin Organisation Travail Santé) </a:t>
            </a:r>
            <a:r>
              <a:rPr lang="fr-FR" sz="1400" dirty="0">
                <a:solidFill>
                  <a:srgbClr val="000000"/>
                </a:solidFill>
              </a:rPr>
              <a:t>2010 Haute-Garonne extension en cours  Languedoc-Roussillon, Midi-Pyrénées et Limousin, Côte-d’Or, Champagne-</a:t>
            </a:r>
            <a:r>
              <a:rPr lang="fr-FR" sz="1400" dirty="0" smtClean="0">
                <a:solidFill>
                  <a:srgbClr val="000000"/>
                </a:solidFill>
              </a:rPr>
              <a:t>Ardenne. Médecin </a:t>
            </a:r>
            <a:r>
              <a:rPr lang="fr-FR" sz="1400" dirty="0">
                <a:solidFill>
                  <a:srgbClr val="000000"/>
                </a:solidFill>
              </a:rPr>
              <a:t>du travail reçoit les appels, aide à l’auto-évaluation et oriente vers référents  (psychothérapie, alcoologue, juriste, informaticien, comptable, CDOM…) </a:t>
            </a:r>
          </a:p>
          <a:p>
            <a:pPr>
              <a:buSzPct val="100000"/>
            </a:pPr>
            <a:r>
              <a:rPr lang="fr-FR" altLang="fr-FR" sz="1800" dirty="0">
                <a:solidFill>
                  <a:srgbClr val="000000"/>
                </a:solidFill>
              </a:rPr>
              <a:t>Poitiers janvier 2015 </a:t>
            </a:r>
            <a:r>
              <a:rPr lang="fr-FR" altLang="fr-FR" sz="1400" b="1" dirty="0"/>
              <a:t>formation intervenants  </a:t>
            </a:r>
            <a:r>
              <a:rPr lang="fr-FR" altLang="fr-FR" sz="1400" b="1" dirty="0" smtClean="0"/>
              <a:t>ASSPC</a:t>
            </a:r>
          </a:p>
          <a:p>
            <a:pPr>
              <a:buSzPct val="100000"/>
            </a:pPr>
            <a:endParaRPr lang="fr-FR" altLang="fr-FR" sz="1400" dirty="0"/>
          </a:p>
          <a:p>
            <a:pPr marL="0" lvl="0" indent="0">
              <a:buSzPct val="100000"/>
              <a:buNone/>
            </a:pPr>
            <a:r>
              <a:rPr lang="fr-FR" altLang="fr-FR" sz="1400" b="1" dirty="0" smtClean="0">
                <a:solidFill>
                  <a:schemeClr val="tx1"/>
                </a:solidFill>
              </a:rPr>
              <a:t>Autres : </a:t>
            </a:r>
          </a:p>
          <a:p>
            <a:pPr marL="0" lvl="0" indent="0">
              <a:buSzPct val="100000"/>
              <a:buNone/>
            </a:pPr>
            <a:r>
              <a:rPr lang="fr-FR" sz="1400" dirty="0" smtClean="0">
                <a:solidFill>
                  <a:schemeClr val="tx1"/>
                </a:solidFill>
              </a:rPr>
              <a:t>URML </a:t>
            </a:r>
            <a:r>
              <a:rPr lang="fr-FR" sz="1400" dirty="0">
                <a:solidFill>
                  <a:schemeClr val="tx1"/>
                </a:solidFill>
              </a:rPr>
              <a:t>Limoges : sept 2010 ; URPS Orléans 17 mai 2014 ; SNJMG P</a:t>
            </a:r>
            <a:r>
              <a:rPr lang="en-US" sz="1400" dirty="0">
                <a:solidFill>
                  <a:schemeClr val="tx1"/>
                </a:solidFill>
              </a:rPr>
              <a:t>a</a:t>
            </a:r>
            <a:r>
              <a:rPr lang="fr-FR" sz="1400" dirty="0">
                <a:solidFill>
                  <a:schemeClr val="tx1"/>
                </a:solidFill>
              </a:rPr>
              <a:t>ris décembre 2014 ; Paris Journée des Amicales de Paris 17 janvier 2015 ; CROM Belfort : 12 février 2015 ; UNAFORMEC  Paris 25 mars 2015 ; SFTG  Evry 23 juin 2015 ; URPS Bastia  06 juin 2015</a:t>
            </a:r>
          </a:p>
        </p:txBody>
      </p:sp>
      <p:sp>
        <p:nvSpPr>
          <p:cNvPr id="19" name="Espace réservé du numéro de diapositive 6"/>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138</a:t>
            </a:fld>
            <a:endParaRPr lang="fr-FR" dirty="0"/>
          </a:p>
        </p:txBody>
      </p:sp>
      <p:sp>
        <p:nvSpPr>
          <p:cNvPr id="18436" name="Espace réservé du pied de page 4"/>
          <p:cNvSpPr>
            <a:spLocks noGrp="1"/>
          </p:cNvSpPr>
          <p:nvPr>
            <p:ph type="ftr" sz="quarter" idx="4294967295"/>
          </p:nvPr>
        </p:nvSpPr>
        <p:spPr bwMode="auto">
          <a:xfrm>
            <a:off x="92076" y="6450015"/>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a:cs typeface="Arial" charset="0"/>
              </a:rPr>
              <a:t>1er Colloque National</a:t>
            </a:r>
            <a:r>
              <a:rPr lang="fr-FR">
                <a:cs typeface="Arial" charset="0"/>
              </a:rPr>
              <a:t>  Soigner les vulnérabilités des professionnels de santé </a:t>
            </a:r>
            <a:r>
              <a:rPr lang="fr-FR" b="0">
                <a:cs typeface="Arial" charset="0"/>
              </a:rPr>
              <a:t>– Académie Nationale de Médecine – Jeudi 3 décembre 2015</a:t>
            </a:r>
            <a:endParaRPr lang="fr-FR">
              <a:cs typeface="Arial" charset="0"/>
            </a:endParaRPr>
          </a:p>
        </p:txBody>
      </p:sp>
      <p:sp>
        <p:nvSpPr>
          <p:cNvPr id="27" name="Titre 1"/>
          <p:cNvSpPr txBox="1">
            <a:spLocks/>
          </p:cNvSpPr>
          <p:nvPr/>
        </p:nvSpPr>
        <p:spPr>
          <a:xfrm>
            <a:off x="125414" y="-12985"/>
            <a:ext cx="6732587" cy="960438"/>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ea typeface="MS PGothic" charset="0"/>
                <a:cs typeface="Helvetica" charset="0"/>
              </a:rPr>
              <a:t>Le repérage des professionnels de santé vulnérables</a:t>
            </a:r>
            <a:endParaRPr lang="fr-FR" dirty="0">
              <a:latin typeface="Helvetica" charset="0"/>
              <a:ea typeface="MS PGothic" charset="0"/>
              <a:cs typeface="Helvetica" charset="0"/>
            </a:endParaRPr>
          </a:p>
        </p:txBody>
      </p:sp>
      <p:sp>
        <p:nvSpPr>
          <p:cNvPr id="13" name="Titre 1"/>
          <p:cNvSpPr>
            <a:spLocks noGrp="1"/>
          </p:cNvSpPr>
          <p:nvPr>
            <p:ph type="title"/>
          </p:nvPr>
        </p:nvSpPr>
        <p:spPr>
          <a:xfrm>
            <a:off x="349749" y="1012867"/>
            <a:ext cx="7217825" cy="622729"/>
          </a:xfrm>
        </p:spPr>
        <p:txBody>
          <a:bodyPr>
            <a:noAutofit/>
          </a:bodyPr>
          <a:lstStyle/>
          <a:p>
            <a:r>
              <a:rPr lang="fr-FR" altLang="fr-FR" dirty="0"/>
              <a:t>Colloques et dispositifs en France </a:t>
            </a:r>
            <a:endParaRPr lang="fr-FR" sz="2400" dirty="0"/>
          </a:p>
        </p:txBody>
      </p:sp>
    </p:spTree>
    <p:extLst>
      <p:ext uri="{BB962C8B-B14F-4D97-AF65-F5344CB8AC3E}">
        <p14:creationId xmlns:p14="http://schemas.microsoft.com/office/powerpoint/2010/main" val="2771184443"/>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0482" y="0"/>
            <a:ext cx="2029734" cy="1324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139</a:t>
            </a:fld>
            <a:endParaRPr lang="fr-FR" dirty="0"/>
          </a:p>
        </p:txBody>
      </p:sp>
      <p:sp>
        <p:nvSpPr>
          <p:cNvPr id="19" name="Espace réservé du numéro de diapositive 6"/>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139</a:t>
            </a:fld>
            <a:endParaRPr lang="fr-FR" dirty="0"/>
          </a:p>
        </p:txBody>
      </p:sp>
      <p:sp>
        <p:nvSpPr>
          <p:cNvPr id="18436" name="Espace réservé du pied de page 4"/>
          <p:cNvSpPr>
            <a:spLocks noGrp="1"/>
          </p:cNvSpPr>
          <p:nvPr>
            <p:ph type="ftr" sz="quarter" idx="4294967295"/>
          </p:nvPr>
        </p:nvSpPr>
        <p:spPr bwMode="auto">
          <a:xfrm>
            <a:off x="92076" y="6450015"/>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dirty="0">
                <a:cs typeface="Arial" charset="0"/>
              </a:rPr>
              <a:t>1er Colloque National</a:t>
            </a:r>
            <a:r>
              <a:rPr lang="fr-FR" dirty="0">
                <a:cs typeface="Arial" charset="0"/>
              </a:rPr>
              <a:t>  Soigner les vulnérabilités des professionnels de santé </a:t>
            </a:r>
            <a:r>
              <a:rPr lang="fr-FR" b="0" dirty="0">
                <a:cs typeface="Arial" charset="0"/>
              </a:rPr>
              <a:t>– Académie Nationale de Médecine – Jeudi 3 décembre 2015</a:t>
            </a:r>
            <a:endParaRPr lang="fr-FR" dirty="0">
              <a:cs typeface="Arial" charset="0"/>
            </a:endParaRPr>
          </a:p>
        </p:txBody>
      </p:sp>
      <p:sp>
        <p:nvSpPr>
          <p:cNvPr id="13" name="Titre 1"/>
          <p:cNvSpPr>
            <a:spLocks noGrp="1"/>
          </p:cNvSpPr>
          <p:nvPr>
            <p:ph type="title"/>
          </p:nvPr>
        </p:nvSpPr>
        <p:spPr>
          <a:xfrm>
            <a:off x="349749" y="1012867"/>
            <a:ext cx="7217825" cy="622729"/>
          </a:xfrm>
        </p:spPr>
        <p:txBody>
          <a:bodyPr>
            <a:noAutofit/>
          </a:bodyPr>
          <a:lstStyle/>
          <a:p>
            <a:r>
              <a:rPr lang="fr-FR" dirty="0"/>
              <a:t>LE MASLACH BURNOUT INVENTORY (MBI)</a:t>
            </a:r>
            <a:endParaRPr lang="fr-FR" sz="2400" dirty="0"/>
          </a:p>
        </p:txBody>
      </p:sp>
      <p:sp>
        <p:nvSpPr>
          <p:cNvPr id="10" name="Espace réservé du contenu 4"/>
          <p:cNvSpPr txBox="1">
            <a:spLocks/>
          </p:cNvSpPr>
          <p:nvPr/>
        </p:nvSpPr>
        <p:spPr>
          <a:xfrm>
            <a:off x="206231" y="4492089"/>
            <a:ext cx="8937769" cy="213299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chemeClr val="tx2"/>
              </a:buClr>
              <a:buSzPct val="85000"/>
              <a:buFont typeface="Wingdings" charset="2"/>
              <a:buChar char="§"/>
              <a:defRPr sz="2800" kern="1200">
                <a:solidFill>
                  <a:schemeClr val="tx2"/>
                </a:solidFill>
                <a:latin typeface="Helvetica"/>
                <a:ea typeface="+mn-ea"/>
                <a:cs typeface="Helvetica"/>
              </a:defRPr>
            </a:lvl1pPr>
            <a:lvl2pPr marL="742950" indent="-285750" algn="l" defTabSz="457200" rtl="0" eaLnBrk="1" latinLnBrk="0" hangingPunct="1">
              <a:spcBef>
                <a:spcPct val="20000"/>
              </a:spcBef>
              <a:buClr>
                <a:schemeClr val="tx2"/>
              </a:buClr>
              <a:buSzPct val="70000"/>
              <a:buFont typeface="Wingdings" charset="2"/>
              <a:buChar char="§"/>
              <a:defRPr sz="24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charset="2"/>
              <a:buNone/>
            </a:pPr>
            <a:r>
              <a:rPr lang="fr-FR" sz="1800" b="1" dirty="0" smtClean="0"/>
              <a:t>DEPERSONNALISATION</a:t>
            </a:r>
            <a:br>
              <a:rPr lang="fr-FR" sz="1800" b="1" dirty="0" smtClean="0"/>
            </a:br>
            <a:r>
              <a:rPr lang="fr-FR" sz="1600" dirty="0" smtClean="0">
                <a:solidFill>
                  <a:srgbClr val="000000"/>
                </a:solidFill>
              </a:rPr>
              <a:t>5. Je m’occupe de certains malades de façon impersonnelle </a:t>
            </a:r>
            <a:r>
              <a:rPr lang="fr-FR" sz="1600" b="1" dirty="0" smtClean="0">
                <a:solidFill>
                  <a:srgbClr val="000000"/>
                </a:solidFill>
              </a:rPr>
              <a:t>comme s’ils étaient des objets</a:t>
            </a:r>
            <a:r>
              <a:rPr lang="fr-FR" sz="1600" dirty="0" smtClean="0">
                <a:solidFill>
                  <a:srgbClr val="000000"/>
                </a:solidFill>
              </a:rPr>
              <a:t> </a:t>
            </a:r>
            <a:br>
              <a:rPr lang="fr-FR" sz="1600" dirty="0" smtClean="0">
                <a:solidFill>
                  <a:srgbClr val="000000"/>
                </a:solidFill>
              </a:rPr>
            </a:br>
            <a:r>
              <a:rPr lang="fr-FR" sz="1600" dirty="0" smtClean="0">
                <a:solidFill>
                  <a:srgbClr val="000000"/>
                </a:solidFill>
              </a:rPr>
              <a:t>10. Je suis devenu(e) </a:t>
            </a:r>
            <a:r>
              <a:rPr lang="fr-FR" sz="1600" b="1" dirty="0" smtClean="0">
                <a:solidFill>
                  <a:srgbClr val="000000"/>
                </a:solidFill>
              </a:rPr>
              <a:t>plus insensible</a:t>
            </a:r>
            <a:r>
              <a:rPr lang="fr-FR" sz="1600" dirty="0" smtClean="0">
                <a:solidFill>
                  <a:srgbClr val="000000"/>
                </a:solidFill>
              </a:rPr>
              <a:t> aux gens depuis que j’ai ce travail </a:t>
            </a:r>
            <a:br>
              <a:rPr lang="fr-FR" sz="1600" dirty="0" smtClean="0">
                <a:solidFill>
                  <a:srgbClr val="000000"/>
                </a:solidFill>
              </a:rPr>
            </a:br>
            <a:r>
              <a:rPr lang="fr-FR" sz="1600" dirty="0" smtClean="0">
                <a:solidFill>
                  <a:srgbClr val="000000"/>
                </a:solidFill>
              </a:rPr>
              <a:t>11. Je crains que ce travail ne </a:t>
            </a:r>
            <a:r>
              <a:rPr lang="fr-FR" sz="1600" b="1" dirty="0" smtClean="0">
                <a:solidFill>
                  <a:srgbClr val="000000"/>
                </a:solidFill>
              </a:rPr>
              <a:t>m’endurcisse</a:t>
            </a:r>
            <a:r>
              <a:rPr lang="fr-FR" sz="1600" dirty="0" smtClean="0">
                <a:solidFill>
                  <a:srgbClr val="000000"/>
                </a:solidFill>
              </a:rPr>
              <a:t> émotionnellement</a:t>
            </a:r>
            <a:br>
              <a:rPr lang="fr-FR" sz="1600" dirty="0" smtClean="0">
                <a:solidFill>
                  <a:srgbClr val="000000"/>
                </a:solidFill>
              </a:rPr>
            </a:br>
            <a:r>
              <a:rPr lang="fr-FR" sz="1600" dirty="0" smtClean="0">
                <a:solidFill>
                  <a:srgbClr val="000000"/>
                </a:solidFill>
              </a:rPr>
              <a:t>15. Je </a:t>
            </a:r>
            <a:r>
              <a:rPr lang="fr-FR" sz="1600" b="1" dirty="0" smtClean="0">
                <a:solidFill>
                  <a:srgbClr val="000000"/>
                </a:solidFill>
              </a:rPr>
              <a:t>ne me soucie pas</a:t>
            </a:r>
            <a:r>
              <a:rPr lang="fr-FR" sz="1600" dirty="0" smtClean="0">
                <a:solidFill>
                  <a:srgbClr val="000000"/>
                </a:solidFill>
              </a:rPr>
              <a:t> vraiment de ce qui arrive à certains de mes</a:t>
            </a:r>
            <a:r>
              <a:rPr lang="fr-FR" sz="1600" dirty="0">
                <a:solidFill>
                  <a:srgbClr val="000000"/>
                </a:solidFill>
              </a:rPr>
              <a:t> </a:t>
            </a:r>
            <a:r>
              <a:rPr lang="fr-FR" sz="1600" dirty="0" smtClean="0">
                <a:solidFill>
                  <a:srgbClr val="000000"/>
                </a:solidFill>
              </a:rPr>
              <a:t>patients </a:t>
            </a:r>
          </a:p>
          <a:p>
            <a:pPr marL="0" indent="0">
              <a:buFont typeface="Wingdings" charset="2"/>
              <a:buNone/>
            </a:pPr>
            <a:r>
              <a:rPr lang="fr-FR" sz="1600" dirty="0" smtClean="0">
                <a:solidFill>
                  <a:srgbClr val="000000"/>
                </a:solidFill>
              </a:rPr>
              <a:t>22. J’ai l’impression que mes malades </a:t>
            </a:r>
            <a:r>
              <a:rPr lang="fr-FR" sz="1600" b="1" dirty="0" smtClean="0">
                <a:solidFill>
                  <a:srgbClr val="000000"/>
                </a:solidFill>
              </a:rPr>
              <a:t>me rendent responsable</a:t>
            </a:r>
            <a:r>
              <a:rPr lang="fr-FR" sz="1600" dirty="0" smtClean="0">
                <a:solidFill>
                  <a:srgbClr val="000000"/>
                </a:solidFill>
              </a:rPr>
              <a:t> de certains de leurs </a:t>
            </a:r>
            <a:r>
              <a:rPr lang="fr-FR" sz="1600" dirty="0" err="1" smtClean="0">
                <a:solidFill>
                  <a:srgbClr val="000000"/>
                </a:solidFill>
              </a:rPr>
              <a:t>pbs</a:t>
            </a:r>
            <a:endParaRPr lang="fr-FR" sz="2000" dirty="0">
              <a:solidFill>
                <a:srgbClr val="000000"/>
              </a:solidFill>
            </a:endParaRPr>
          </a:p>
        </p:txBody>
      </p:sp>
      <p:sp>
        <p:nvSpPr>
          <p:cNvPr id="18" name="Espace réservé du contenu 4"/>
          <p:cNvSpPr>
            <a:spLocks noGrp="1"/>
          </p:cNvSpPr>
          <p:nvPr>
            <p:ph idx="1"/>
          </p:nvPr>
        </p:nvSpPr>
        <p:spPr>
          <a:xfrm>
            <a:off x="206231" y="1620190"/>
            <a:ext cx="8437596" cy="2841581"/>
          </a:xfrm>
        </p:spPr>
        <p:txBody>
          <a:bodyPr>
            <a:noAutofit/>
          </a:bodyPr>
          <a:lstStyle/>
          <a:p>
            <a:pPr marL="0" indent="0">
              <a:buNone/>
            </a:pPr>
            <a:r>
              <a:rPr lang="fr-FR" sz="1800" b="1" dirty="0" smtClean="0"/>
              <a:t>EPUISEMENT </a:t>
            </a:r>
            <a:r>
              <a:rPr lang="fr-FR" sz="1800" b="1" dirty="0"/>
              <a:t>EMOTIONNEL</a:t>
            </a:r>
            <a:br>
              <a:rPr lang="fr-FR" sz="1800" b="1" dirty="0"/>
            </a:br>
            <a:r>
              <a:rPr lang="fr-FR" sz="1600" dirty="0">
                <a:solidFill>
                  <a:srgbClr val="000000"/>
                </a:solidFill>
              </a:rPr>
              <a:t>1. Je me sens émotionnellement </a:t>
            </a:r>
            <a:r>
              <a:rPr lang="fr-FR" sz="1600" b="1" dirty="0">
                <a:solidFill>
                  <a:srgbClr val="000000"/>
                </a:solidFill>
              </a:rPr>
              <a:t>vidé(e</a:t>
            </a:r>
            <a:r>
              <a:rPr lang="fr-FR" sz="1600" dirty="0">
                <a:solidFill>
                  <a:srgbClr val="000000"/>
                </a:solidFill>
              </a:rPr>
              <a:t>) par mon travail </a:t>
            </a:r>
            <a:br>
              <a:rPr lang="fr-FR" sz="1600" dirty="0">
                <a:solidFill>
                  <a:srgbClr val="000000"/>
                </a:solidFill>
              </a:rPr>
            </a:br>
            <a:r>
              <a:rPr lang="fr-FR" sz="1600" dirty="0">
                <a:solidFill>
                  <a:srgbClr val="000000"/>
                </a:solidFill>
              </a:rPr>
              <a:t>2. Je me sens à bout à la </a:t>
            </a:r>
            <a:r>
              <a:rPr lang="fr-FR" sz="1600" b="1" dirty="0">
                <a:solidFill>
                  <a:srgbClr val="000000"/>
                </a:solidFill>
              </a:rPr>
              <a:t>fin de ma journée</a:t>
            </a:r>
            <a:r>
              <a:rPr lang="fr-FR" sz="1600" dirty="0">
                <a:solidFill>
                  <a:srgbClr val="000000"/>
                </a:solidFill>
              </a:rPr>
              <a:t> de travail</a:t>
            </a:r>
            <a:br>
              <a:rPr lang="fr-FR" sz="1600" dirty="0">
                <a:solidFill>
                  <a:srgbClr val="000000"/>
                </a:solidFill>
              </a:rPr>
            </a:br>
            <a:r>
              <a:rPr lang="fr-FR" sz="1600" dirty="0">
                <a:solidFill>
                  <a:srgbClr val="000000"/>
                </a:solidFill>
              </a:rPr>
              <a:t>3. Je me sens fatigué(e) </a:t>
            </a:r>
            <a:r>
              <a:rPr lang="fr-FR" sz="1600" b="1" dirty="0">
                <a:solidFill>
                  <a:srgbClr val="000000"/>
                </a:solidFill>
              </a:rPr>
              <a:t>lorsque je me lève le matin</a:t>
            </a:r>
            <a:r>
              <a:rPr lang="fr-FR" sz="1600" dirty="0">
                <a:solidFill>
                  <a:srgbClr val="000000"/>
                </a:solidFill>
              </a:rPr>
              <a:t> et que j’ai à affronter une nouvelle journée de travail</a:t>
            </a:r>
            <a:br>
              <a:rPr lang="fr-FR" sz="1600" dirty="0">
                <a:solidFill>
                  <a:srgbClr val="000000"/>
                </a:solidFill>
              </a:rPr>
            </a:br>
            <a:r>
              <a:rPr lang="fr-FR" sz="1600" dirty="0">
                <a:solidFill>
                  <a:srgbClr val="000000"/>
                </a:solidFill>
              </a:rPr>
              <a:t>6. Travailler avec des gens tout au long de la journée me demande </a:t>
            </a:r>
            <a:r>
              <a:rPr lang="fr-FR" sz="1600" b="1" dirty="0">
                <a:solidFill>
                  <a:srgbClr val="000000"/>
                </a:solidFill>
              </a:rPr>
              <a:t>beaucoup d’efforts</a:t>
            </a:r>
            <a:br>
              <a:rPr lang="fr-FR" sz="1600" b="1" dirty="0">
                <a:solidFill>
                  <a:srgbClr val="000000"/>
                </a:solidFill>
              </a:rPr>
            </a:br>
            <a:r>
              <a:rPr lang="fr-FR" sz="1600" dirty="0">
                <a:solidFill>
                  <a:srgbClr val="000000"/>
                </a:solidFill>
              </a:rPr>
              <a:t>8. Je sens que </a:t>
            </a:r>
            <a:r>
              <a:rPr lang="fr-FR" sz="1600" b="1" dirty="0">
                <a:solidFill>
                  <a:srgbClr val="000000"/>
                </a:solidFill>
              </a:rPr>
              <a:t>je craque</a:t>
            </a:r>
            <a:r>
              <a:rPr lang="fr-FR" sz="1600" dirty="0">
                <a:solidFill>
                  <a:srgbClr val="000000"/>
                </a:solidFill>
              </a:rPr>
              <a:t> à cause de mon travail</a:t>
            </a:r>
            <a:r>
              <a:rPr lang="fr-FR" sz="1600" b="1" dirty="0">
                <a:solidFill>
                  <a:srgbClr val="000000"/>
                </a:solidFill>
              </a:rPr>
              <a:t/>
            </a:r>
            <a:br>
              <a:rPr lang="fr-FR" sz="1600" b="1" dirty="0">
                <a:solidFill>
                  <a:srgbClr val="000000"/>
                </a:solidFill>
              </a:rPr>
            </a:br>
            <a:r>
              <a:rPr lang="fr-FR" sz="1600" dirty="0">
                <a:solidFill>
                  <a:srgbClr val="000000"/>
                </a:solidFill>
              </a:rPr>
              <a:t>13. Je me sens </a:t>
            </a:r>
            <a:r>
              <a:rPr lang="fr-FR" sz="1600" b="1" dirty="0">
                <a:solidFill>
                  <a:srgbClr val="000000"/>
                </a:solidFill>
              </a:rPr>
              <a:t>frustré(e</a:t>
            </a:r>
            <a:r>
              <a:rPr lang="fr-FR" sz="1600" dirty="0">
                <a:solidFill>
                  <a:srgbClr val="000000"/>
                </a:solidFill>
              </a:rPr>
              <a:t>) par mon travail </a:t>
            </a:r>
            <a:br>
              <a:rPr lang="fr-FR" sz="1600" dirty="0">
                <a:solidFill>
                  <a:srgbClr val="000000"/>
                </a:solidFill>
              </a:rPr>
            </a:br>
            <a:r>
              <a:rPr lang="fr-FR" sz="1600" dirty="0">
                <a:solidFill>
                  <a:srgbClr val="000000"/>
                </a:solidFill>
              </a:rPr>
              <a:t>14. Je sens que je travaille «</a:t>
            </a:r>
            <a:r>
              <a:rPr lang="fr-FR" sz="1600" b="1" dirty="0">
                <a:solidFill>
                  <a:srgbClr val="000000"/>
                </a:solidFill>
              </a:rPr>
              <a:t> trop dur</a:t>
            </a:r>
            <a:r>
              <a:rPr lang="fr-FR" sz="1600" dirty="0">
                <a:solidFill>
                  <a:srgbClr val="000000"/>
                </a:solidFill>
              </a:rPr>
              <a:t> » dans mon travail</a:t>
            </a:r>
            <a:br>
              <a:rPr lang="fr-FR" sz="1600" dirty="0">
                <a:solidFill>
                  <a:srgbClr val="000000"/>
                </a:solidFill>
              </a:rPr>
            </a:br>
            <a:r>
              <a:rPr lang="fr-FR" sz="1600" dirty="0">
                <a:solidFill>
                  <a:srgbClr val="000000"/>
                </a:solidFill>
              </a:rPr>
              <a:t>16. Travailler en contact direct avec les gens me </a:t>
            </a:r>
            <a:r>
              <a:rPr lang="fr-FR" sz="1600" b="1" dirty="0">
                <a:solidFill>
                  <a:srgbClr val="000000"/>
                </a:solidFill>
              </a:rPr>
              <a:t>stresse</a:t>
            </a:r>
            <a:br>
              <a:rPr lang="fr-FR" sz="1600" b="1" dirty="0">
                <a:solidFill>
                  <a:srgbClr val="000000"/>
                </a:solidFill>
              </a:rPr>
            </a:br>
            <a:r>
              <a:rPr lang="fr-FR" sz="1600" dirty="0">
                <a:solidFill>
                  <a:srgbClr val="000000"/>
                </a:solidFill>
              </a:rPr>
              <a:t>20. Je me sens </a:t>
            </a:r>
            <a:r>
              <a:rPr lang="fr-FR" sz="1600" b="1" dirty="0">
                <a:solidFill>
                  <a:srgbClr val="000000"/>
                </a:solidFill>
              </a:rPr>
              <a:t>au bout du </a:t>
            </a:r>
            <a:r>
              <a:rPr lang="fr-FR" sz="1600" b="1" dirty="0" smtClean="0">
                <a:solidFill>
                  <a:srgbClr val="000000"/>
                </a:solidFill>
              </a:rPr>
              <a:t>rouleau</a:t>
            </a:r>
            <a:endParaRPr lang="fr-FR" sz="2000" dirty="0">
              <a:solidFill>
                <a:srgbClr val="000000"/>
              </a:solidFill>
            </a:endParaRPr>
          </a:p>
        </p:txBody>
      </p:sp>
      <p:pic>
        <p:nvPicPr>
          <p:cNvPr id="9" name="Picture 14"/>
          <p:cNvPicPr>
            <a:picLocks noChangeAspect="1"/>
          </p:cNvPicPr>
          <p:nvPr/>
        </p:nvPicPr>
        <p:blipFill>
          <a:blip r:embed="rId3"/>
          <a:stretch>
            <a:fillRect/>
          </a:stretch>
        </p:blipFill>
        <p:spPr>
          <a:xfrm>
            <a:off x="-1" y="2315602"/>
            <a:ext cx="9144000" cy="3056717"/>
          </a:xfrm>
          <a:prstGeom prst="rect">
            <a:avLst/>
          </a:prstGeom>
        </p:spPr>
      </p:pic>
      <p:sp>
        <p:nvSpPr>
          <p:cNvPr id="27" name="Titre 1"/>
          <p:cNvSpPr txBox="1">
            <a:spLocks/>
          </p:cNvSpPr>
          <p:nvPr/>
        </p:nvSpPr>
        <p:spPr>
          <a:xfrm>
            <a:off x="125414" y="-12985"/>
            <a:ext cx="6732587" cy="960438"/>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ea typeface="MS PGothic" charset="0"/>
                <a:cs typeface="Helvetica" charset="0"/>
              </a:rPr>
              <a:t>Le repérage des professionnels de santé vulnérables</a:t>
            </a:r>
            <a:endParaRPr lang="fr-FR" dirty="0">
              <a:latin typeface="Helvetica" charset="0"/>
              <a:ea typeface="MS PGothic" charset="0"/>
              <a:cs typeface="Helvetica" charset="0"/>
            </a:endParaRPr>
          </a:p>
        </p:txBody>
      </p:sp>
    </p:spTree>
    <p:extLst>
      <p:ext uri="{BB962C8B-B14F-4D97-AF65-F5344CB8AC3E}">
        <p14:creationId xmlns:p14="http://schemas.microsoft.com/office/powerpoint/2010/main" val="29976230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ZoneTexte 1"/>
          <p:cNvSpPr txBox="1">
            <a:spLocks noChangeArrowheads="1"/>
          </p:cNvSpPr>
          <p:nvPr/>
        </p:nvSpPr>
        <p:spPr bwMode="auto">
          <a:xfrm>
            <a:off x="1331913" y="2420938"/>
            <a:ext cx="6908862" cy="523220"/>
          </a:xfrm>
          <a:prstGeom prst="rect">
            <a:avLst/>
          </a:prstGeom>
          <a:noFill/>
          <a:ln w="9525">
            <a:noFill/>
            <a:miter lim="800000"/>
            <a:headEnd/>
            <a:tailEnd/>
          </a:ln>
        </p:spPr>
        <p:txBody>
          <a:bodyPr wrap="none">
            <a:spAutoFit/>
          </a:bodyPr>
          <a:lstStyle/>
          <a:p>
            <a:r>
              <a:rPr lang="fr-FR" sz="2800" dirty="0">
                <a:solidFill>
                  <a:srgbClr val="1F497D"/>
                </a:solidFill>
                <a:latin typeface="Helvetica"/>
                <a:cs typeface="Helvetica"/>
              </a:rPr>
              <a:t>BURNOUT ET </a:t>
            </a:r>
            <a:r>
              <a:rPr lang="fr-FR" sz="2800" dirty="0" smtClean="0">
                <a:solidFill>
                  <a:srgbClr val="1F497D"/>
                </a:solidFill>
                <a:latin typeface="Helvetica"/>
                <a:cs typeface="Helvetica"/>
              </a:rPr>
              <a:t>IDÉATIONS </a:t>
            </a:r>
            <a:r>
              <a:rPr lang="fr-FR" sz="2800" dirty="0">
                <a:solidFill>
                  <a:srgbClr val="1F497D"/>
                </a:solidFill>
                <a:latin typeface="Helvetica"/>
                <a:cs typeface="Helvetica"/>
              </a:rPr>
              <a:t>SUICIDAIRES</a:t>
            </a:r>
          </a:p>
        </p:txBody>
      </p:sp>
      <p:sp>
        <p:nvSpPr>
          <p:cNvPr id="3" name="Espace réservé du pied de page 4"/>
          <p:cNvSpPr>
            <a:spLocks noGrp="1"/>
          </p:cNvSpPr>
          <p:nvPr>
            <p:ph type="ftr" sz="quarter" idx="4294967295"/>
          </p:nvPr>
        </p:nvSpPr>
        <p:spPr>
          <a:xfrm>
            <a:off x="107498" y="6497761"/>
            <a:ext cx="8899733"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4"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pPr/>
              <a:t>14</a:t>
            </a:fld>
            <a:endParaRPr lang="fr-FR" dirty="0"/>
          </a:p>
        </p:txBody>
      </p:sp>
      <p:sp>
        <p:nvSpPr>
          <p:cNvPr id="5" name="Titre 1"/>
          <p:cNvSpPr txBox="1">
            <a:spLocks/>
          </p:cNvSpPr>
          <p:nvPr/>
        </p:nvSpPr>
        <p:spPr>
          <a:xfrm>
            <a:off x="125902" y="78712"/>
            <a:ext cx="7510040" cy="96114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Enquêtes épidémiologiques et études récentes sur les souffrances des professionnels de santé</a:t>
            </a:r>
            <a:endParaRPr lang="fr-FR" sz="2400" b="1" dirty="0"/>
          </a:p>
        </p:txBody>
      </p:sp>
    </p:spTree>
    <p:extLst>
      <p:ext uri="{BB962C8B-B14F-4D97-AF65-F5344CB8AC3E}">
        <p14:creationId xmlns:p14="http://schemas.microsoft.com/office/powerpoint/2010/main" val="2606509007"/>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1er Colloque National  Soigner les vulnérabilités des professionnels de santé – Académie Nationale de Médecine – Jeudi 3 décembre 2015</a:t>
            </a:r>
            <a:endParaRPr lang="fr-FR" dirty="0"/>
          </a:p>
        </p:txBody>
      </p:sp>
      <p:sp>
        <p:nvSpPr>
          <p:cNvPr id="5" name="Espace réservé du numéro de diapositive 4"/>
          <p:cNvSpPr>
            <a:spLocks noGrp="1"/>
          </p:cNvSpPr>
          <p:nvPr>
            <p:ph type="sldNum" sz="quarter" idx="12"/>
          </p:nvPr>
        </p:nvSpPr>
        <p:spPr/>
        <p:txBody>
          <a:bodyPr/>
          <a:lstStyle/>
          <a:p>
            <a:fld id="{91DE38A6-BC19-A249-8091-FB07CD57C52B}" type="slidenum">
              <a:rPr lang="fr-FR" smtClean="0"/>
              <a:t>140</a:t>
            </a:fld>
            <a:endParaRPr lang="fr-F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563" y="5035674"/>
            <a:ext cx="6767513" cy="141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Espace réservé du numéro de diapositive 6"/>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140</a:t>
            </a:fld>
            <a:endParaRPr lang="fr-FR" dirty="0"/>
          </a:p>
        </p:txBody>
      </p:sp>
      <p:sp>
        <p:nvSpPr>
          <p:cNvPr id="7" name="Titre 1"/>
          <p:cNvSpPr txBox="1">
            <a:spLocks/>
          </p:cNvSpPr>
          <p:nvPr/>
        </p:nvSpPr>
        <p:spPr>
          <a:xfrm>
            <a:off x="125414" y="-12985"/>
            <a:ext cx="6732587" cy="960438"/>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ea typeface="MS PGothic" charset="0"/>
                <a:cs typeface="Helvetica" charset="0"/>
              </a:rPr>
              <a:t>Le repérage des professionnels de santé vulnérables</a:t>
            </a:r>
            <a:endParaRPr lang="fr-FR" dirty="0">
              <a:latin typeface="Helvetica" charset="0"/>
              <a:ea typeface="MS PGothic" charset="0"/>
              <a:cs typeface="Helvetica" charset="0"/>
            </a:endParaRP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22404" y="2"/>
            <a:ext cx="5866973" cy="501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112224"/>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txBox="1">
            <a:spLocks/>
          </p:cNvSpPr>
          <p:nvPr/>
        </p:nvSpPr>
        <p:spPr>
          <a:xfrm>
            <a:off x="125414" y="-12985"/>
            <a:ext cx="6732587" cy="960438"/>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ea typeface="MS PGothic" charset="0"/>
                <a:cs typeface="Helvetica" charset="0"/>
              </a:rPr>
              <a:t>Le repérage des professionnels de santé vulnérables</a:t>
            </a:r>
            <a:endParaRPr lang="fr-FR" dirty="0">
              <a:latin typeface="Helvetica" charset="0"/>
              <a:ea typeface="MS PGothic" charset="0"/>
              <a:cs typeface="Helvetica" charset="0"/>
            </a:endParaRPr>
          </a:p>
        </p:txBody>
      </p:sp>
      <p:sp>
        <p:nvSpPr>
          <p:cNvPr id="2" name="Titre 1"/>
          <p:cNvSpPr>
            <a:spLocks noGrp="1"/>
          </p:cNvSpPr>
          <p:nvPr>
            <p:ph type="title"/>
          </p:nvPr>
        </p:nvSpPr>
        <p:spPr>
          <a:xfrm>
            <a:off x="2456416" y="658089"/>
            <a:ext cx="4020584" cy="523662"/>
          </a:xfrm>
        </p:spPr>
        <p:txBody>
          <a:bodyPr/>
          <a:lstStyle/>
          <a:p>
            <a:pPr algn="ctr"/>
            <a:r>
              <a:rPr lang="fr-FR" sz="2000" dirty="0" smtClean="0">
                <a:solidFill>
                  <a:schemeClr val="tx2"/>
                </a:solidFill>
              </a:rPr>
              <a:t>HORIZON : Europe Avril 2017 </a:t>
            </a:r>
            <a:endParaRPr lang="fr-FR" sz="2000" dirty="0">
              <a:solidFill>
                <a:schemeClr val="tx2"/>
              </a:solidFill>
            </a:endParaRPr>
          </a:p>
        </p:txBody>
      </p:sp>
      <p:sp>
        <p:nvSpPr>
          <p:cNvPr id="5" name="Espace réservé du numéro de diapositive 4"/>
          <p:cNvSpPr>
            <a:spLocks noGrp="1"/>
          </p:cNvSpPr>
          <p:nvPr>
            <p:ph type="sldNum" sz="quarter" idx="12"/>
          </p:nvPr>
        </p:nvSpPr>
        <p:spPr/>
        <p:txBody>
          <a:bodyPr/>
          <a:lstStyle/>
          <a:p>
            <a:fld id="{91DE38A6-BC19-A249-8091-FB07CD57C52B}" type="slidenum">
              <a:rPr lang="fr-FR" smtClean="0"/>
              <a:t>141</a:t>
            </a:fld>
            <a:endParaRPr lang="fr-FR" dirty="0"/>
          </a:p>
        </p:txBody>
      </p:sp>
      <p:pic>
        <p:nvPicPr>
          <p:cNvPr id="2051"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5085" t="15881" r="25369" b="24100"/>
          <a:stretch/>
        </p:blipFill>
        <p:spPr bwMode="auto">
          <a:xfrm>
            <a:off x="935184" y="1138845"/>
            <a:ext cx="7077362" cy="5332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space réservé du numéro de diapositive 6"/>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141</a:t>
            </a:fld>
            <a:endParaRPr lang="fr-FR" dirty="0"/>
          </a:p>
        </p:txBody>
      </p:sp>
      <p:sp>
        <p:nvSpPr>
          <p:cNvPr id="8" name="Espace réservé du pied de page 4"/>
          <p:cNvSpPr>
            <a:spLocks noGrp="1"/>
          </p:cNvSpPr>
          <p:nvPr>
            <p:ph type="ftr" sz="quarter" idx="4294967295"/>
          </p:nvPr>
        </p:nvSpPr>
        <p:spPr bwMode="auto">
          <a:xfrm>
            <a:off x="92076" y="6450015"/>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dirty="0">
                <a:cs typeface="Arial" charset="0"/>
              </a:rPr>
              <a:t>1er Colloque National</a:t>
            </a:r>
            <a:r>
              <a:rPr lang="fr-FR" dirty="0">
                <a:cs typeface="Arial" charset="0"/>
              </a:rPr>
              <a:t>  Soigner les vulnérabilités des professionnels de santé </a:t>
            </a:r>
            <a:r>
              <a:rPr lang="fr-FR" b="0" dirty="0">
                <a:cs typeface="Arial" charset="0"/>
              </a:rPr>
              <a:t>– Académie Nationale de Médecine – Jeudi 3 décembre 2015</a:t>
            </a:r>
            <a:endParaRPr lang="fr-FR" dirty="0">
              <a:cs typeface="Arial" charset="0"/>
            </a:endParaRPr>
          </a:p>
        </p:txBody>
      </p:sp>
    </p:spTree>
    <p:extLst>
      <p:ext uri="{BB962C8B-B14F-4D97-AF65-F5344CB8AC3E}">
        <p14:creationId xmlns:p14="http://schemas.microsoft.com/office/powerpoint/2010/main" val="632359002"/>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0482" y="0"/>
            <a:ext cx="2029734" cy="1324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re 1"/>
          <p:cNvSpPr txBox="1">
            <a:spLocks/>
          </p:cNvSpPr>
          <p:nvPr/>
        </p:nvSpPr>
        <p:spPr>
          <a:xfrm>
            <a:off x="125414" y="-12985"/>
            <a:ext cx="6732587" cy="960438"/>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ea typeface="MS PGothic" charset="0"/>
                <a:cs typeface="Helvetica" charset="0"/>
              </a:rPr>
              <a:t>Le repérage des professionnels de santé vulnérables</a:t>
            </a:r>
            <a:endParaRPr lang="fr-FR" dirty="0">
              <a:latin typeface="Helvetica" charset="0"/>
              <a:ea typeface="MS PGothic" charset="0"/>
              <a:cs typeface="Helvetica" charset="0"/>
            </a:endParaRPr>
          </a:p>
        </p:txBody>
      </p:sp>
      <p:sp>
        <p:nvSpPr>
          <p:cNvPr id="2" name="Titre 1"/>
          <p:cNvSpPr>
            <a:spLocks noGrp="1"/>
          </p:cNvSpPr>
          <p:nvPr>
            <p:ph type="title"/>
          </p:nvPr>
        </p:nvSpPr>
        <p:spPr>
          <a:xfrm>
            <a:off x="2456416" y="697166"/>
            <a:ext cx="4020584" cy="523662"/>
          </a:xfrm>
        </p:spPr>
        <p:txBody>
          <a:bodyPr/>
          <a:lstStyle/>
          <a:p>
            <a:pPr algn="ctr"/>
            <a:r>
              <a:rPr lang="fr-FR" dirty="0" smtClean="0"/>
              <a:t>Situations</a:t>
            </a:r>
            <a:endParaRPr lang="fr-FR" dirty="0">
              <a:solidFill>
                <a:schemeClr val="tx2"/>
              </a:solidFill>
            </a:endParaRPr>
          </a:p>
        </p:txBody>
      </p:sp>
      <p:sp>
        <p:nvSpPr>
          <p:cNvPr id="5" name="Espace réservé du numéro de diapositive 4"/>
          <p:cNvSpPr>
            <a:spLocks noGrp="1"/>
          </p:cNvSpPr>
          <p:nvPr>
            <p:ph type="sldNum" sz="quarter" idx="12"/>
          </p:nvPr>
        </p:nvSpPr>
        <p:spPr/>
        <p:txBody>
          <a:bodyPr/>
          <a:lstStyle/>
          <a:p>
            <a:fld id="{91DE38A6-BC19-A249-8091-FB07CD57C52B}" type="slidenum">
              <a:rPr lang="fr-FR" smtClean="0"/>
              <a:t>142</a:t>
            </a:fld>
            <a:endParaRPr lang="fr-FR" dirty="0"/>
          </a:p>
        </p:txBody>
      </p:sp>
      <p:sp>
        <p:nvSpPr>
          <p:cNvPr id="6" name="Espace réservé du numéro de diapositive 6"/>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142</a:t>
            </a:fld>
            <a:endParaRPr lang="fr-FR" dirty="0"/>
          </a:p>
        </p:txBody>
      </p:sp>
      <p:sp>
        <p:nvSpPr>
          <p:cNvPr id="8" name="Espace réservé du pied de page 4"/>
          <p:cNvSpPr>
            <a:spLocks noGrp="1"/>
          </p:cNvSpPr>
          <p:nvPr>
            <p:ph type="ftr" sz="quarter" idx="4294967295"/>
          </p:nvPr>
        </p:nvSpPr>
        <p:spPr bwMode="auto">
          <a:xfrm>
            <a:off x="92076" y="6450015"/>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dirty="0">
                <a:cs typeface="Arial" charset="0"/>
              </a:rPr>
              <a:t>1er Colloque National</a:t>
            </a:r>
            <a:r>
              <a:rPr lang="fr-FR" dirty="0">
                <a:cs typeface="Arial" charset="0"/>
              </a:rPr>
              <a:t>  Soigner les vulnérabilités des professionnels de santé </a:t>
            </a:r>
            <a:r>
              <a:rPr lang="fr-FR" b="0" dirty="0">
                <a:cs typeface="Arial" charset="0"/>
              </a:rPr>
              <a:t>– Académie Nationale de Médecine – Jeudi 3 décembre 2015</a:t>
            </a:r>
            <a:endParaRPr lang="fr-FR" dirty="0">
              <a:cs typeface="Arial" charset="0"/>
            </a:endParaRPr>
          </a:p>
        </p:txBody>
      </p:sp>
      <p:sp>
        <p:nvSpPr>
          <p:cNvPr id="10" name="Espace réservé du contenu 4"/>
          <p:cNvSpPr>
            <a:spLocks noGrp="1"/>
          </p:cNvSpPr>
          <p:nvPr>
            <p:ph idx="1"/>
          </p:nvPr>
        </p:nvSpPr>
        <p:spPr>
          <a:xfrm>
            <a:off x="457200" y="1500909"/>
            <a:ext cx="8229600" cy="4371254"/>
          </a:xfrm>
        </p:spPr>
        <p:txBody>
          <a:bodyPr>
            <a:normAutofit fontScale="85000" lnSpcReduction="20000"/>
          </a:bodyPr>
          <a:lstStyle/>
          <a:p>
            <a:r>
              <a:rPr lang="fr-FR" dirty="0" smtClean="0"/>
              <a:t>Prendre soin de </a:t>
            </a:r>
            <a:r>
              <a:rPr lang="fr-FR" b="1" dirty="0" smtClean="0"/>
              <a:t>moi</a:t>
            </a:r>
            <a:r>
              <a:rPr lang="fr-FR" dirty="0" smtClean="0"/>
              <a:t> : MBI, mon entourage </a:t>
            </a:r>
            <a:endParaRPr lang="fr-FR" dirty="0"/>
          </a:p>
          <a:p>
            <a:r>
              <a:rPr lang="en-US" dirty="0" err="1" smtClean="0"/>
              <a:t>Prendre</a:t>
            </a:r>
            <a:r>
              <a:rPr lang="en-US" dirty="0" smtClean="0"/>
              <a:t> </a:t>
            </a:r>
            <a:r>
              <a:rPr lang="en-US" dirty="0" err="1" smtClean="0"/>
              <a:t>soin</a:t>
            </a:r>
            <a:r>
              <a:rPr lang="en-US" dirty="0" smtClean="0"/>
              <a:t> des </a:t>
            </a:r>
            <a:r>
              <a:rPr lang="fr-FR" b="1" dirty="0" smtClean="0"/>
              <a:t>confrères</a:t>
            </a:r>
            <a:r>
              <a:rPr lang="fr-FR" dirty="0" smtClean="0"/>
              <a:t> :</a:t>
            </a:r>
            <a:br>
              <a:rPr lang="fr-FR" dirty="0" smtClean="0"/>
            </a:br>
            <a:r>
              <a:rPr lang="fr-FR" dirty="0" smtClean="0"/>
              <a:t>dysfonctionnel, irritable, imprégné, </a:t>
            </a:r>
            <a:r>
              <a:rPr lang="en-US" dirty="0" smtClean="0"/>
              <a:t>…</a:t>
            </a:r>
            <a:r>
              <a:rPr lang="fr-FR" dirty="0" smtClean="0"/>
              <a:t/>
            </a:r>
            <a:br>
              <a:rPr lang="fr-FR" dirty="0" smtClean="0"/>
            </a:br>
            <a:r>
              <a:rPr lang="fr-FR" dirty="0" smtClean="0"/>
              <a:t>échos patients ou entourage</a:t>
            </a:r>
          </a:p>
          <a:p>
            <a:r>
              <a:rPr lang="fr-FR" b="1" dirty="0" smtClean="0"/>
              <a:t>Institutions</a:t>
            </a:r>
            <a:r>
              <a:rPr lang="fr-FR" dirty="0" smtClean="0"/>
              <a:t> : </a:t>
            </a:r>
            <a:br>
              <a:rPr lang="fr-FR" dirty="0" smtClean="0"/>
            </a:br>
            <a:r>
              <a:rPr lang="fr-FR" dirty="0" smtClean="0"/>
              <a:t>retard de cotisations</a:t>
            </a:r>
            <a:br>
              <a:rPr lang="fr-FR" dirty="0" smtClean="0"/>
            </a:br>
            <a:r>
              <a:rPr lang="fr-FR" dirty="0" smtClean="0"/>
              <a:t>procédures</a:t>
            </a:r>
            <a:br>
              <a:rPr lang="fr-FR" dirty="0" smtClean="0"/>
            </a:br>
            <a:r>
              <a:rPr lang="fr-FR" dirty="0" smtClean="0"/>
              <a:t>agressions</a:t>
            </a:r>
          </a:p>
          <a:p>
            <a:r>
              <a:rPr lang="fr-FR" dirty="0"/>
              <a:t>Comment s’en approcher ? </a:t>
            </a:r>
            <a:r>
              <a:rPr lang="fr-FR" dirty="0" smtClean="0"/>
              <a:t>OSER</a:t>
            </a:r>
            <a:endParaRPr lang="fr-FR" dirty="0"/>
          </a:p>
          <a:p>
            <a:r>
              <a:rPr lang="fr-FR" dirty="0"/>
              <a:t>Comment ne pas agresser ? </a:t>
            </a:r>
            <a:r>
              <a:rPr lang="fr-FR" dirty="0" smtClean="0"/>
              <a:t>CONFIDENTIALITÉ</a:t>
            </a:r>
            <a:endParaRPr lang="fr-FR" dirty="0"/>
          </a:p>
          <a:p>
            <a:r>
              <a:rPr lang="fr-FR" dirty="0"/>
              <a:t>Que proposer </a:t>
            </a:r>
            <a:r>
              <a:rPr lang="fr-FR" dirty="0" smtClean="0"/>
              <a:t>? </a:t>
            </a:r>
            <a:r>
              <a:rPr lang="fr-FR" dirty="0"/>
              <a:t>É</a:t>
            </a:r>
            <a:r>
              <a:rPr lang="fr-FR" dirty="0" smtClean="0"/>
              <a:t>COUTER, ACCOMPAGNER </a:t>
            </a:r>
            <a:endParaRPr lang="fr-FR" dirty="0"/>
          </a:p>
          <a:p>
            <a:r>
              <a:rPr lang="fr-FR" dirty="0"/>
              <a:t>Comment orienter ?</a:t>
            </a:r>
            <a:br>
              <a:rPr lang="fr-FR" dirty="0"/>
            </a:br>
            <a:r>
              <a:rPr lang="fr-FR" dirty="0" smtClean="0"/>
              <a:t>ECOSYSTEME </a:t>
            </a:r>
            <a:r>
              <a:rPr lang="fr-FR" dirty="0"/>
              <a:t>: articulations et potentialisations  </a:t>
            </a:r>
          </a:p>
        </p:txBody>
      </p:sp>
    </p:spTree>
    <p:extLst>
      <p:ext uri="{BB962C8B-B14F-4D97-AF65-F5344CB8AC3E}">
        <p14:creationId xmlns:p14="http://schemas.microsoft.com/office/powerpoint/2010/main" val="822965948"/>
      </p:ext>
    </p:extLst>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0482" y="0"/>
            <a:ext cx="2029734" cy="1324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re 1"/>
          <p:cNvSpPr txBox="1">
            <a:spLocks/>
          </p:cNvSpPr>
          <p:nvPr/>
        </p:nvSpPr>
        <p:spPr>
          <a:xfrm>
            <a:off x="125414" y="-12985"/>
            <a:ext cx="6732587" cy="960438"/>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ea typeface="MS PGothic" charset="0"/>
                <a:cs typeface="Helvetica" charset="0"/>
              </a:rPr>
              <a:t>Le repérage des professionnels de santé vulnérables</a:t>
            </a:r>
            <a:endParaRPr lang="fr-FR" dirty="0">
              <a:latin typeface="Helvetica" charset="0"/>
              <a:ea typeface="MS PGothic" charset="0"/>
              <a:cs typeface="Helvetica" charset="0"/>
            </a:endParaRPr>
          </a:p>
        </p:txBody>
      </p:sp>
      <p:sp>
        <p:nvSpPr>
          <p:cNvPr id="2" name="Titre 1"/>
          <p:cNvSpPr>
            <a:spLocks noGrp="1"/>
          </p:cNvSpPr>
          <p:nvPr>
            <p:ph type="title"/>
          </p:nvPr>
        </p:nvSpPr>
        <p:spPr>
          <a:xfrm>
            <a:off x="2456416" y="697166"/>
            <a:ext cx="4020584" cy="523662"/>
          </a:xfrm>
        </p:spPr>
        <p:txBody>
          <a:bodyPr/>
          <a:lstStyle/>
          <a:p>
            <a:pPr algn="ctr"/>
            <a:r>
              <a:rPr lang="fr-FR" dirty="0" smtClean="0"/>
              <a:t>Comment </a:t>
            </a:r>
            <a:r>
              <a:rPr lang="fr-FR" dirty="0"/>
              <a:t>s’organiser ? </a:t>
            </a:r>
            <a:endParaRPr lang="fr-FR" dirty="0">
              <a:solidFill>
                <a:schemeClr val="tx2"/>
              </a:solidFill>
            </a:endParaRPr>
          </a:p>
        </p:txBody>
      </p:sp>
      <p:sp>
        <p:nvSpPr>
          <p:cNvPr id="5" name="Espace réservé du numéro de diapositive 4"/>
          <p:cNvSpPr>
            <a:spLocks noGrp="1"/>
          </p:cNvSpPr>
          <p:nvPr>
            <p:ph type="sldNum" sz="quarter" idx="12"/>
          </p:nvPr>
        </p:nvSpPr>
        <p:spPr/>
        <p:txBody>
          <a:bodyPr/>
          <a:lstStyle/>
          <a:p>
            <a:fld id="{91DE38A6-BC19-A249-8091-FB07CD57C52B}" type="slidenum">
              <a:rPr lang="fr-FR" smtClean="0"/>
              <a:t>143</a:t>
            </a:fld>
            <a:endParaRPr lang="fr-FR" dirty="0"/>
          </a:p>
        </p:txBody>
      </p:sp>
      <p:sp>
        <p:nvSpPr>
          <p:cNvPr id="6" name="Espace réservé du numéro de diapositive 6"/>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143</a:t>
            </a:fld>
            <a:endParaRPr lang="fr-FR" dirty="0"/>
          </a:p>
        </p:txBody>
      </p:sp>
      <p:sp>
        <p:nvSpPr>
          <p:cNvPr id="8" name="Espace réservé du pied de page 4"/>
          <p:cNvSpPr>
            <a:spLocks noGrp="1"/>
          </p:cNvSpPr>
          <p:nvPr>
            <p:ph type="ftr" sz="quarter" idx="4294967295"/>
          </p:nvPr>
        </p:nvSpPr>
        <p:spPr bwMode="auto">
          <a:xfrm>
            <a:off x="92076" y="6450015"/>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dirty="0">
                <a:cs typeface="Arial" charset="0"/>
              </a:rPr>
              <a:t>1er Colloque National</a:t>
            </a:r>
            <a:r>
              <a:rPr lang="fr-FR" dirty="0">
                <a:cs typeface="Arial" charset="0"/>
              </a:rPr>
              <a:t>  Soigner les vulnérabilités des professionnels de santé </a:t>
            </a:r>
            <a:r>
              <a:rPr lang="fr-FR" b="0" dirty="0">
                <a:cs typeface="Arial" charset="0"/>
              </a:rPr>
              <a:t>– Académie Nationale de Médecine – Jeudi 3 décembre 2015</a:t>
            </a:r>
            <a:endParaRPr lang="fr-FR" dirty="0">
              <a:cs typeface="Arial" charset="0"/>
            </a:endParaRPr>
          </a:p>
        </p:txBody>
      </p:sp>
      <p:sp>
        <p:nvSpPr>
          <p:cNvPr id="10" name="Espace réservé du contenu 4"/>
          <p:cNvSpPr>
            <a:spLocks noGrp="1"/>
          </p:cNvSpPr>
          <p:nvPr>
            <p:ph idx="1"/>
          </p:nvPr>
        </p:nvSpPr>
        <p:spPr>
          <a:xfrm>
            <a:off x="457200" y="1500910"/>
            <a:ext cx="8229600" cy="4791365"/>
          </a:xfrm>
        </p:spPr>
        <p:txBody>
          <a:bodyPr>
            <a:normAutofit fontScale="92500" lnSpcReduction="20000"/>
          </a:bodyPr>
          <a:lstStyle/>
          <a:p>
            <a:r>
              <a:rPr lang="fr-FR" dirty="0">
                <a:solidFill>
                  <a:schemeClr val="tx1"/>
                </a:solidFill>
              </a:rPr>
              <a:t>Un colloque important pour </a:t>
            </a:r>
            <a:r>
              <a:rPr lang="fr-FR" dirty="0"/>
              <a:t/>
            </a:r>
            <a:br>
              <a:rPr lang="fr-FR" dirty="0"/>
            </a:br>
            <a:r>
              <a:rPr lang="fr-FR" b="1" dirty="0"/>
              <a:t>Impulser une nouvelle dynamique</a:t>
            </a:r>
          </a:p>
          <a:p>
            <a:r>
              <a:rPr lang="fr-FR" dirty="0"/>
              <a:t>A partir d’un écosystème préexistant </a:t>
            </a:r>
          </a:p>
          <a:p>
            <a:r>
              <a:rPr lang="fr-FR" dirty="0"/>
              <a:t>En partenariat avec ceux qui comptent </a:t>
            </a:r>
            <a:endParaRPr lang="fr-FR" dirty="0" smtClean="0"/>
          </a:p>
          <a:p>
            <a:pPr lvl="1">
              <a:spcAft>
                <a:spcPts val="600"/>
              </a:spcAft>
            </a:pPr>
            <a:r>
              <a:rPr lang="fr-FR" dirty="0" smtClean="0"/>
              <a:t>MOTS</a:t>
            </a:r>
            <a:r>
              <a:rPr lang="fr-FR" dirty="0"/>
              <a:t>, </a:t>
            </a:r>
            <a:r>
              <a:rPr lang="fr-FR" dirty="0" smtClean="0"/>
              <a:t>ASRA</a:t>
            </a:r>
            <a:r>
              <a:rPr lang="fr-FR" dirty="0"/>
              <a:t> </a:t>
            </a:r>
            <a:r>
              <a:rPr lang="fr-FR" dirty="0" smtClean="0"/>
              <a:t>et les autres</a:t>
            </a:r>
          </a:p>
          <a:p>
            <a:pPr lvl="1">
              <a:spcAft>
                <a:spcPts val="600"/>
              </a:spcAft>
            </a:pPr>
            <a:r>
              <a:rPr lang="fr-FR" dirty="0" smtClean="0"/>
              <a:t>APSS </a:t>
            </a:r>
            <a:r>
              <a:rPr lang="fr-FR" dirty="0"/>
              <a:t>: 5 cliniques sur tout le territoire budgétisées par les ARS accueillant plusieurs dizaines de soignants  non limitées à </a:t>
            </a:r>
            <a:r>
              <a:rPr lang="fr-FR" dirty="0" smtClean="0"/>
              <a:t>l’addiction</a:t>
            </a:r>
          </a:p>
          <a:p>
            <a:pPr lvl="1">
              <a:spcAft>
                <a:spcPts val="600"/>
              </a:spcAft>
            </a:pPr>
            <a:r>
              <a:rPr lang="fr-FR" dirty="0" smtClean="0"/>
              <a:t>CNOM </a:t>
            </a:r>
            <a:r>
              <a:rPr lang="fr-FR" dirty="0"/>
              <a:t>: le médecin malade (2008</a:t>
            </a:r>
            <a:r>
              <a:rPr lang="fr-FR" dirty="0" smtClean="0"/>
              <a:t>) entraides </a:t>
            </a:r>
            <a:r>
              <a:rPr lang="fr-FR" dirty="0"/>
              <a:t>et Charte nationale de l’entraide </a:t>
            </a:r>
            <a:endParaRPr lang="fr-FR" dirty="0" smtClean="0"/>
          </a:p>
          <a:p>
            <a:pPr lvl="1">
              <a:spcAft>
                <a:spcPts val="600"/>
              </a:spcAft>
            </a:pPr>
            <a:r>
              <a:rPr lang="fr-FR" dirty="0" smtClean="0"/>
              <a:t>CARMF</a:t>
            </a:r>
            <a:r>
              <a:rPr lang="fr-FR" dirty="0"/>
              <a:t>: FAS, contrat </a:t>
            </a:r>
            <a:r>
              <a:rPr lang="fr-FR" dirty="0" smtClean="0"/>
              <a:t>thérapeutique</a:t>
            </a:r>
          </a:p>
          <a:p>
            <a:pPr lvl="1">
              <a:spcAft>
                <a:spcPts val="600"/>
              </a:spcAft>
            </a:pPr>
            <a:r>
              <a:rPr lang="fr-FR" dirty="0" smtClean="0"/>
              <a:t>Groupe </a:t>
            </a:r>
            <a:r>
              <a:rPr lang="fr-FR" dirty="0"/>
              <a:t>Pasteur Mutualité </a:t>
            </a:r>
            <a:endParaRPr lang="fr-FR" dirty="0" smtClean="0"/>
          </a:p>
          <a:p>
            <a:pPr lvl="1">
              <a:spcAft>
                <a:spcPts val="600"/>
              </a:spcAft>
            </a:pPr>
            <a:r>
              <a:rPr lang="fr-FR" dirty="0" smtClean="0"/>
              <a:t>Structures </a:t>
            </a:r>
            <a:r>
              <a:rPr lang="fr-FR" dirty="0"/>
              <a:t>pro infirmiers et pharmaciens</a:t>
            </a:r>
          </a:p>
        </p:txBody>
      </p:sp>
    </p:spTree>
    <p:extLst>
      <p:ext uri="{BB962C8B-B14F-4D97-AF65-F5344CB8AC3E}">
        <p14:creationId xmlns:p14="http://schemas.microsoft.com/office/powerpoint/2010/main" val="1172069534"/>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0482" y="0"/>
            <a:ext cx="2029734" cy="1324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re 1"/>
          <p:cNvSpPr txBox="1">
            <a:spLocks/>
          </p:cNvSpPr>
          <p:nvPr/>
        </p:nvSpPr>
        <p:spPr>
          <a:xfrm>
            <a:off x="125414" y="-12985"/>
            <a:ext cx="6732587" cy="960438"/>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ea typeface="MS PGothic" charset="0"/>
                <a:cs typeface="Helvetica" charset="0"/>
              </a:rPr>
              <a:t>Le repérage des professionnels de santé vulnérables</a:t>
            </a:r>
            <a:endParaRPr lang="fr-FR" dirty="0">
              <a:latin typeface="Helvetica" charset="0"/>
              <a:ea typeface="MS PGothic" charset="0"/>
              <a:cs typeface="Helvetica" charset="0"/>
            </a:endParaRPr>
          </a:p>
        </p:txBody>
      </p:sp>
      <p:sp>
        <p:nvSpPr>
          <p:cNvPr id="2" name="Titre 1"/>
          <p:cNvSpPr>
            <a:spLocks noGrp="1"/>
          </p:cNvSpPr>
          <p:nvPr>
            <p:ph type="title"/>
          </p:nvPr>
        </p:nvSpPr>
        <p:spPr>
          <a:xfrm>
            <a:off x="1916546" y="713150"/>
            <a:ext cx="4941455" cy="523662"/>
          </a:xfrm>
        </p:spPr>
        <p:txBody>
          <a:bodyPr/>
          <a:lstStyle/>
          <a:p>
            <a:pPr algn="ctr"/>
            <a:r>
              <a:rPr lang="en-US" sz="2800" dirty="0" err="1"/>
              <a:t>Problématiques</a:t>
            </a:r>
            <a:r>
              <a:rPr lang="en-US" sz="2800" dirty="0"/>
              <a:t> et </a:t>
            </a:r>
            <a:r>
              <a:rPr lang="en-US" sz="2800" dirty="0" err="1" smtClean="0"/>
              <a:t>enjeux</a:t>
            </a:r>
            <a:endParaRPr lang="fr-FR" sz="2800" dirty="0">
              <a:solidFill>
                <a:schemeClr val="tx2"/>
              </a:solidFill>
            </a:endParaRPr>
          </a:p>
        </p:txBody>
      </p:sp>
      <p:sp>
        <p:nvSpPr>
          <p:cNvPr id="5" name="Espace réservé du numéro de diapositive 4"/>
          <p:cNvSpPr>
            <a:spLocks noGrp="1"/>
          </p:cNvSpPr>
          <p:nvPr>
            <p:ph type="sldNum" sz="quarter" idx="12"/>
          </p:nvPr>
        </p:nvSpPr>
        <p:spPr/>
        <p:txBody>
          <a:bodyPr/>
          <a:lstStyle/>
          <a:p>
            <a:fld id="{91DE38A6-BC19-A249-8091-FB07CD57C52B}" type="slidenum">
              <a:rPr lang="fr-FR" smtClean="0"/>
              <a:t>144</a:t>
            </a:fld>
            <a:endParaRPr lang="fr-FR" dirty="0"/>
          </a:p>
        </p:txBody>
      </p:sp>
      <p:sp>
        <p:nvSpPr>
          <p:cNvPr id="6" name="Espace réservé du numéro de diapositive 6"/>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144</a:t>
            </a:fld>
            <a:endParaRPr lang="fr-FR" dirty="0"/>
          </a:p>
        </p:txBody>
      </p:sp>
      <p:sp>
        <p:nvSpPr>
          <p:cNvPr id="8" name="Espace réservé du pied de page 4"/>
          <p:cNvSpPr>
            <a:spLocks noGrp="1"/>
          </p:cNvSpPr>
          <p:nvPr>
            <p:ph type="ftr" sz="quarter" idx="4294967295"/>
          </p:nvPr>
        </p:nvSpPr>
        <p:spPr bwMode="auto">
          <a:xfrm>
            <a:off x="92076" y="6450015"/>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dirty="0">
                <a:cs typeface="Arial" charset="0"/>
              </a:rPr>
              <a:t>1er Colloque National</a:t>
            </a:r>
            <a:r>
              <a:rPr lang="fr-FR" dirty="0">
                <a:cs typeface="Arial" charset="0"/>
              </a:rPr>
              <a:t>  Soigner les vulnérabilités des professionnels de santé </a:t>
            </a:r>
            <a:r>
              <a:rPr lang="fr-FR" b="0" dirty="0">
                <a:cs typeface="Arial" charset="0"/>
              </a:rPr>
              <a:t>– Académie Nationale de Médecine – Jeudi 3 décembre 2015</a:t>
            </a:r>
            <a:endParaRPr lang="fr-FR" dirty="0">
              <a:cs typeface="Arial" charset="0"/>
            </a:endParaRPr>
          </a:p>
        </p:txBody>
      </p:sp>
      <p:sp>
        <p:nvSpPr>
          <p:cNvPr id="10" name="Espace réservé du contenu 4"/>
          <p:cNvSpPr>
            <a:spLocks noGrp="1"/>
          </p:cNvSpPr>
          <p:nvPr>
            <p:ph idx="1"/>
          </p:nvPr>
        </p:nvSpPr>
        <p:spPr>
          <a:xfrm>
            <a:off x="457200" y="1500910"/>
            <a:ext cx="8229600" cy="4699001"/>
          </a:xfrm>
        </p:spPr>
        <p:txBody>
          <a:bodyPr>
            <a:normAutofit lnSpcReduction="10000"/>
          </a:bodyPr>
          <a:lstStyle/>
          <a:p>
            <a:r>
              <a:rPr lang="en-US" dirty="0"/>
              <a:t>Les </a:t>
            </a:r>
            <a:r>
              <a:rPr lang="en-US" dirty="0" err="1"/>
              <a:t>soignants</a:t>
            </a:r>
            <a:r>
              <a:rPr lang="en-US" dirty="0"/>
              <a:t> </a:t>
            </a:r>
            <a:r>
              <a:rPr lang="en-US" dirty="0" err="1"/>
              <a:t>évacués</a:t>
            </a:r>
            <a:r>
              <a:rPr lang="en-US" dirty="0"/>
              <a:t> </a:t>
            </a:r>
            <a:r>
              <a:rPr lang="en-US" dirty="0" smtClean="0"/>
              <a:t>du </a:t>
            </a:r>
            <a:r>
              <a:rPr lang="en-US" dirty="0" err="1"/>
              <a:t>déni</a:t>
            </a:r>
            <a:r>
              <a:rPr lang="en-US" dirty="0"/>
              <a:t> </a:t>
            </a:r>
            <a:r>
              <a:rPr lang="en-US" dirty="0" err="1"/>
              <a:t>à</a:t>
            </a:r>
            <a:r>
              <a:rPr lang="en-US" dirty="0"/>
              <a:t> “la mode”</a:t>
            </a:r>
          </a:p>
          <a:p>
            <a:r>
              <a:rPr lang="en-US" dirty="0" err="1"/>
              <a:t>Misérabilisme</a:t>
            </a:r>
            <a:r>
              <a:rPr lang="en-US" dirty="0"/>
              <a:t>, </a:t>
            </a:r>
            <a:r>
              <a:rPr lang="en-US" dirty="0" err="1"/>
              <a:t>instrumentalisation</a:t>
            </a:r>
            <a:r>
              <a:rPr lang="en-US" dirty="0"/>
              <a:t> </a:t>
            </a:r>
            <a:r>
              <a:rPr lang="en-US" dirty="0" err="1" smtClean="0"/>
              <a:t>politiques</a:t>
            </a:r>
            <a:r>
              <a:rPr lang="en-US" dirty="0" smtClean="0"/>
              <a:t> </a:t>
            </a:r>
            <a:r>
              <a:rPr lang="en-US" dirty="0"/>
              <a:t>et </a:t>
            </a:r>
            <a:r>
              <a:rPr lang="en-US" dirty="0" err="1"/>
              <a:t>effecteurs</a:t>
            </a:r>
            <a:r>
              <a:rPr lang="en-US" dirty="0"/>
              <a:t> </a:t>
            </a:r>
          </a:p>
          <a:p>
            <a:r>
              <a:rPr lang="en-US" dirty="0" err="1"/>
              <a:t>Une</a:t>
            </a:r>
            <a:r>
              <a:rPr lang="en-US" dirty="0"/>
              <a:t> affaire “</a:t>
            </a:r>
            <a:r>
              <a:rPr lang="en-US" dirty="0" err="1"/>
              <a:t>personnelle</a:t>
            </a:r>
            <a:r>
              <a:rPr lang="en-US" dirty="0"/>
              <a:t>” ?</a:t>
            </a:r>
            <a:br>
              <a:rPr lang="en-US" dirty="0"/>
            </a:br>
            <a:r>
              <a:rPr lang="en-US" dirty="0"/>
              <a:t>doctor’s health : a missing quality indicator (Wallace) </a:t>
            </a:r>
          </a:p>
          <a:p>
            <a:r>
              <a:rPr lang="en-US" dirty="0"/>
              <a:t>Un </a:t>
            </a:r>
            <a:r>
              <a:rPr lang="en-US" dirty="0" err="1"/>
              <a:t>enjeu</a:t>
            </a:r>
            <a:r>
              <a:rPr lang="en-US" dirty="0"/>
              <a:t> </a:t>
            </a:r>
            <a:r>
              <a:rPr lang="en-US" dirty="0" err="1"/>
              <a:t>majeur</a:t>
            </a:r>
            <a:r>
              <a:rPr lang="en-US" dirty="0"/>
              <a:t> de santé </a:t>
            </a:r>
            <a:r>
              <a:rPr lang="en-US" dirty="0" err="1"/>
              <a:t>publique</a:t>
            </a:r>
            <a:r>
              <a:rPr lang="en-US" dirty="0"/>
              <a:t> : un </a:t>
            </a:r>
            <a:r>
              <a:rPr lang="en-US" dirty="0" err="1"/>
              <a:t>investissement</a:t>
            </a:r>
            <a:r>
              <a:rPr lang="en-US" dirty="0"/>
              <a:t> </a:t>
            </a:r>
            <a:r>
              <a:rPr lang="en-US" dirty="0" err="1"/>
              <a:t>dans</a:t>
            </a:r>
            <a:r>
              <a:rPr lang="en-US" dirty="0"/>
              <a:t> la </a:t>
            </a:r>
            <a:r>
              <a:rPr lang="en-US" dirty="0" err="1"/>
              <a:t>durée</a:t>
            </a:r>
            <a:r>
              <a:rPr lang="en-US" dirty="0"/>
              <a:t> et le </a:t>
            </a:r>
            <a:r>
              <a:rPr lang="en-US" dirty="0" err="1"/>
              <a:t>concret</a:t>
            </a:r>
            <a:r>
              <a:rPr lang="en-US" dirty="0"/>
              <a:t> </a:t>
            </a:r>
          </a:p>
          <a:p>
            <a:r>
              <a:rPr lang="en-US" dirty="0"/>
              <a:t>Articulations et autonomies </a:t>
            </a:r>
          </a:p>
          <a:p>
            <a:r>
              <a:rPr lang="en-US" dirty="0" err="1"/>
              <a:t>Soins</a:t>
            </a:r>
            <a:r>
              <a:rPr lang="en-US" dirty="0"/>
              <a:t>, </a:t>
            </a:r>
            <a:r>
              <a:rPr lang="en-US" dirty="0" err="1"/>
              <a:t>prévention</a:t>
            </a:r>
            <a:r>
              <a:rPr lang="en-US" dirty="0"/>
              <a:t>, </a:t>
            </a:r>
            <a:r>
              <a:rPr lang="en-US" dirty="0" err="1"/>
              <a:t>accompagnement</a:t>
            </a:r>
            <a:r>
              <a:rPr lang="en-US" dirty="0"/>
              <a:t>, culture </a:t>
            </a:r>
          </a:p>
        </p:txBody>
      </p:sp>
      <p:pic>
        <p:nvPicPr>
          <p:cNvPr id="9" name="Picture 2"/>
          <p:cNvPicPr>
            <a:picLocks noChangeAspect="1" noChangeArrowheads="1"/>
          </p:cNvPicPr>
          <p:nvPr/>
        </p:nvPicPr>
        <p:blipFill rotWithShape="1">
          <a:blip r:embed="rId3"/>
          <a:srcRect l="2953" t="1835" r="2527" b="4137"/>
          <a:stretch/>
        </p:blipFill>
        <p:spPr bwMode="auto">
          <a:xfrm>
            <a:off x="2505363" y="1324232"/>
            <a:ext cx="3475183" cy="4736305"/>
          </a:xfrm>
          <a:prstGeom prst="rect">
            <a:avLst/>
          </a:prstGeom>
          <a:noFill/>
          <a:ln w="9525">
            <a:noFill/>
            <a:miter lim="800000"/>
            <a:headEnd/>
            <a:tailEnd/>
          </a:ln>
        </p:spPr>
      </p:pic>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7915" y="1895733"/>
            <a:ext cx="5662568" cy="2278659"/>
          </a:xfrm>
          <a:prstGeom prst="rect">
            <a:avLst/>
          </a:prstGeom>
        </p:spPr>
      </p:pic>
      <p:sp>
        <p:nvSpPr>
          <p:cNvPr id="13" name="ZoneTexte 12"/>
          <p:cNvSpPr txBox="1"/>
          <p:nvPr/>
        </p:nvSpPr>
        <p:spPr>
          <a:xfrm>
            <a:off x="2413000" y="2362118"/>
            <a:ext cx="4445000" cy="954107"/>
          </a:xfrm>
          <a:prstGeom prst="rect">
            <a:avLst/>
          </a:prstGeom>
          <a:noFill/>
        </p:spPr>
        <p:txBody>
          <a:bodyPr wrap="square" rtlCol="0">
            <a:spAutoFit/>
          </a:bodyPr>
          <a:lstStyle/>
          <a:p>
            <a:pPr algn="ctr"/>
            <a:r>
              <a:rPr lang="fr-FR" sz="2800" b="1" dirty="0" smtClean="0">
                <a:solidFill>
                  <a:schemeClr val="bg1"/>
                </a:solidFill>
                <a:latin typeface="Helvetica"/>
                <a:cs typeface="Helvetica"/>
              </a:rPr>
              <a:t>Nous sommes condamnés à réussir</a:t>
            </a:r>
            <a:endParaRPr lang="fr-FR" sz="2800" b="1" dirty="0">
              <a:solidFill>
                <a:schemeClr val="bg1"/>
              </a:solidFill>
              <a:latin typeface="Helvetica"/>
              <a:cs typeface="Helvetica"/>
            </a:endParaRPr>
          </a:p>
        </p:txBody>
      </p:sp>
    </p:spTree>
    <p:extLst>
      <p:ext uri="{BB962C8B-B14F-4D97-AF65-F5344CB8AC3E}">
        <p14:creationId xmlns:p14="http://schemas.microsoft.com/office/powerpoint/2010/main" val="8909465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1436639" y="2182088"/>
            <a:ext cx="5652271" cy="652595"/>
          </a:xfrm>
        </p:spPr>
        <p:txBody>
          <a:bodyPr>
            <a:noAutofit/>
          </a:bodyPr>
          <a:lstStyle/>
          <a:p>
            <a:pPr algn="ctr"/>
            <a:r>
              <a:rPr lang="fr-FR" sz="3200" b="1" dirty="0">
                <a:solidFill>
                  <a:schemeClr val="tx2"/>
                </a:solidFill>
              </a:rPr>
              <a:t>ORDRE NATIONAL </a:t>
            </a:r>
            <a:r>
              <a:rPr lang="fr-FR" sz="3200" b="1" dirty="0" smtClean="0">
                <a:solidFill>
                  <a:schemeClr val="tx2"/>
                </a:solidFill>
              </a:rPr>
              <a:t>DES </a:t>
            </a:r>
            <a:r>
              <a:rPr lang="fr-FR" sz="3200" b="1" dirty="0">
                <a:solidFill>
                  <a:schemeClr val="tx2"/>
                </a:solidFill>
              </a:rPr>
              <a:t>CHIRURGIENS-DENTISTES</a:t>
            </a:r>
          </a:p>
        </p:txBody>
      </p:sp>
      <p:sp>
        <p:nvSpPr>
          <p:cNvPr id="4" name="Espace réservé du contenu 4"/>
          <p:cNvSpPr txBox="1">
            <a:spLocks/>
          </p:cNvSpPr>
          <p:nvPr/>
        </p:nvSpPr>
        <p:spPr>
          <a:xfrm>
            <a:off x="215454" y="4006275"/>
            <a:ext cx="8663483" cy="1008303"/>
          </a:xfrm>
          <a:prstGeom prst="rect">
            <a:avLst/>
          </a:prstGeom>
        </p:spPr>
        <p:txBody>
          <a:bodyPr vert="horz" lIns="91440" tIns="45720" rIns="91440" bIns="45720" rtlCol="0" anchor="b">
            <a:normAutofit fontScale="92500" lnSpcReduction="10000"/>
          </a:bodyPr>
          <a:lstStyle>
            <a:lvl1pPr marL="0" indent="0" algn="l" defTabSz="457200" rtl="0" eaLnBrk="1" latinLnBrk="0" hangingPunct="1">
              <a:spcBef>
                <a:spcPct val="20000"/>
              </a:spcBef>
              <a:buFont typeface="Arial"/>
              <a:buNone/>
              <a:defRPr sz="2400" kern="1200">
                <a:solidFill>
                  <a:srgbClr val="1F497D"/>
                </a:solidFill>
                <a:latin typeface="Helvetica"/>
                <a:ea typeface="+mn-ea"/>
                <a:cs typeface="Helvetica"/>
              </a:defRPr>
            </a:lvl1pPr>
            <a:lvl2pPr marL="457200" indent="0" algn="l" defTabSz="457200" rtl="0" eaLnBrk="1" latinLnBrk="0" hangingPunct="1">
              <a:spcBef>
                <a:spcPct val="20000"/>
              </a:spcBef>
              <a:buFont typeface="Arial"/>
              <a:buNone/>
              <a:defRPr sz="1800" kern="1200">
                <a:solidFill>
                  <a:schemeClr val="tx1">
                    <a:tint val="75000"/>
                  </a:schemeClr>
                </a:solidFill>
                <a:latin typeface="Helvetica"/>
                <a:ea typeface="+mn-ea"/>
                <a:cs typeface="Helvetica"/>
              </a:defRPr>
            </a:lvl2pPr>
            <a:lvl3pPr marL="914400" indent="0" algn="l" defTabSz="457200" rtl="0" eaLnBrk="1" latinLnBrk="0" hangingPunct="1">
              <a:spcBef>
                <a:spcPct val="20000"/>
              </a:spcBef>
              <a:buFont typeface="Arial"/>
              <a:buNone/>
              <a:defRPr sz="1600" kern="1200">
                <a:solidFill>
                  <a:schemeClr val="tx1">
                    <a:tint val="75000"/>
                  </a:schemeClr>
                </a:solidFill>
                <a:latin typeface="Helvetica"/>
                <a:ea typeface="+mn-ea"/>
                <a:cs typeface="Helvetica"/>
              </a:defRPr>
            </a:lvl3pPr>
            <a:lvl4pPr marL="1371600" indent="0" algn="l" defTabSz="457200" rtl="0" eaLnBrk="1" latinLnBrk="0" hangingPunct="1">
              <a:spcBef>
                <a:spcPct val="20000"/>
              </a:spcBef>
              <a:buFont typeface="Arial"/>
              <a:buNone/>
              <a:defRPr sz="1400" kern="1200">
                <a:solidFill>
                  <a:schemeClr val="tx1">
                    <a:tint val="75000"/>
                  </a:schemeClr>
                </a:solidFill>
                <a:latin typeface="Helvetica"/>
                <a:ea typeface="+mn-ea"/>
                <a:cs typeface="Helvetica"/>
              </a:defRPr>
            </a:lvl4pPr>
            <a:lvl5pPr marL="1828800" indent="0" algn="l" defTabSz="457200" rtl="0" eaLnBrk="1" latinLnBrk="0" hangingPunct="1">
              <a:spcBef>
                <a:spcPct val="20000"/>
              </a:spcBef>
              <a:buFont typeface="Arial"/>
              <a:buNone/>
              <a:defRPr sz="1400" kern="1200">
                <a:solidFill>
                  <a:schemeClr val="tx1">
                    <a:tint val="75000"/>
                  </a:schemeClr>
                </a:solidFill>
                <a:latin typeface="Helvetica"/>
                <a:ea typeface="+mn-ea"/>
                <a:cs typeface="Helvetica"/>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fr-FR" sz="2000" dirty="0">
                <a:solidFill>
                  <a:schemeClr val="tx1"/>
                </a:solidFill>
              </a:rPr>
              <a:t>Dr Jean MOLLA</a:t>
            </a:r>
          </a:p>
          <a:p>
            <a:r>
              <a:rPr lang="fr-FR" sz="2000" dirty="0">
                <a:solidFill>
                  <a:schemeClr val="tx1"/>
                </a:solidFill>
              </a:rPr>
              <a:t>Conseiller National</a:t>
            </a:r>
          </a:p>
          <a:p>
            <a:r>
              <a:rPr lang="fr-FR" sz="2000" dirty="0">
                <a:solidFill>
                  <a:schemeClr val="tx1"/>
                </a:solidFill>
              </a:rPr>
              <a:t>Président de la Commission de Solidarité </a:t>
            </a:r>
          </a:p>
        </p:txBody>
      </p:sp>
      <p:sp>
        <p:nvSpPr>
          <p:cNvPr id="5" name="Espace réservé du pied de page 4"/>
          <p:cNvSpPr>
            <a:spLocks noGrp="1"/>
          </p:cNvSpPr>
          <p:nvPr>
            <p:ph type="ftr" sz="quarter" idx="4294967295"/>
          </p:nvPr>
        </p:nvSpPr>
        <p:spPr bwMode="auto">
          <a:xfrm>
            <a:off x="92076" y="6450015"/>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a:cs typeface="Arial" charset="0"/>
              </a:rPr>
              <a:t>1er Colloque National</a:t>
            </a:r>
            <a:r>
              <a:rPr lang="fr-FR">
                <a:cs typeface="Arial" charset="0"/>
              </a:rPr>
              <a:t>  Soigner les vulnérabilités des professionnels de santé </a:t>
            </a:r>
            <a:r>
              <a:rPr lang="fr-FR" b="0">
                <a:cs typeface="Arial" charset="0"/>
              </a:rPr>
              <a:t>– Académie Nationale de Médecine – Jeudi 3 décembre 2015</a:t>
            </a:r>
            <a:endParaRPr lang="fr-FR">
              <a:cs typeface="Arial" charset="0"/>
            </a:endParaRPr>
          </a:p>
        </p:txBody>
      </p:sp>
      <p:sp>
        <p:nvSpPr>
          <p:cNvPr id="6" name="Titre 1"/>
          <p:cNvSpPr txBox="1">
            <a:spLocks/>
          </p:cNvSpPr>
          <p:nvPr/>
        </p:nvSpPr>
        <p:spPr>
          <a:xfrm>
            <a:off x="125414" y="79375"/>
            <a:ext cx="6732587" cy="960438"/>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ea typeface="MS PGothic" charset="0"/>
                <a:cs typeface="Helvetica" charset="0"/>
              </a:rPr>
              <a:t>Le repérage des professionnels de santé vulnérables</a:t>
            </a:r>
            <a:endParaRPr lang="fr-FR" dirty="0">
              <a:latin typeface="Helvetica" charset="0"/>
              <a:ea typeface="MS PGothic" charset="0"/>
              <a:cs typeface="Helvetica" charset="0"/>
            </a:endParaRPr>
          </a:p>
        </p:txBody>
      </p:sp>
      <p:sp>
        <p:nvSpPr>
          <p:cNvPr id="7"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145</a:t>
            </a:fld>
            <a:endParaRPr lang="fr-FR" dirty="0"/>
          </a:p>
        </p:txBody>
      </p:sp>
    </p:spTree>
    <p:extLst>
      <p:ext uri="{BB962C8B-B14F-4D97-AF65-F5344CB8AC3E}">
        <p14:creationId xmlns:p14="http://schemas.microsoft.com/office/powerpoint/2010/main" val="1916264067"/>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1436639" y="1246907"/>
            <a:ext cx="5652271" cy="652595"/>
          </a:xfrm>
        </p:spPr>
        <p:txBody>
          <a:bodyPr>
            <a:normAutofit/>
          </a:bodyPr>
          <a:lstStyle/>
          <a:p>
            <a:pPr algn="ctr"/>
            <a:r>
              <a:rPr lang="fr-FR" sz="3200" b="1" dirty="0" smtClean="0">
                <a:solidFill>
                  <a:schemeClr val="tx2"/>
                </a:solidFill>
              </a:rPr>
              <a:t>Les sources d’informations</a:t>
            </a:r>
            <a:endParaRPr lang="fr-FR" sz="3200" b="1" dirty="0">
              <a:solidFill>
                <a:schemeClr val="tx2"/>
              </a:solidFill>
            </a:endParaRPr>
          </a:p>
        </p:txBody>
      </p:sp>
      <p:sp>
        <p:nvSpPr>
          <p:cNvPr id="4" name="Espace réservé du contenu 4"/>
          <p:cNvSpPr txBox="1">
            <a:spLocks/>
          </p:cNvSpPr>
          <p:nvPr/>
        </p:nvSpPr>
        <p:spPr>
          <a:xfrm>
            <a:off x="215454" y="2147455"/>
            <a:ext cx="8663483" cy="2924848"/>
          </a:xfrm>
          <a:prstGeom prst="rect">
            <a:avLst/>
          </a:prstGeom>
        </p:spPr>
        <p:txBody>
          <a:bodyPr vert="horz" lIns="91440" tIns="45720" rIns="91440" bIns="45720" rtlCol="0" anchor="b">
            <a:normAutofit fontScale="92500" lnSpcReduction="10000"/>
          </a:bodyPr>
          <a:lstStyle>
            <a:lvl1pPr marL="0" indent="0" algn="l" defTabSz="457200" rtl="0" eaLnBrk="1" latinLnBrk="0" hangingPunct="1">
              <a:spcBef>
                <a:spcPct val="20000"/>
              </a:spcBef>
              <a:buFont typeface="Arial"/>
              <a:buNone/>
              <a:defRPr sz="2400" kern="1200">
                <a:solidFill>
                  <a:srgbClr val="1F497D"/>
                </a:solidFill>
                <a:latin typeface="Helvetica"/>
                <a:ea typeface="+mn-ea"/>
                <a:cs typeface="Helvetica"/>
              </a:defRPr>
            </a:lvl1pPr>
            <a:lvl2pPr marL="457200" indent="0" algn="l" defTabSz="457200" rtl="0" eaLnBrk="1" latinLnBrk="0" hangingPunct="1">
              <a:spcBef>
                <a:spcPct val="20000"/>
              </a:spcBef>
              <a:buFont typeface="Arial"/>
              <a:buNone/>
              <a:defRPr sz="1800" kern="1200">
                <a:solidFill>
                  <a:schemeClr val="tx1">
                    <a:tint val="75000"/>
                  </a:schemeClr>
                </a:solidFill>
                <a:latin typeface="Helvetica"/>
                <a:ea typeface="+mn-ea"/>
                <a:cs typeface="Helvetica"/>
              </a:defRPr>
            </a:lvl2pPr>
            <a:lvl3pPr marL="914400" indent="0" algn="l" defTabSz="457200" rtl="0" eaLnBrk="1" latinLnBrk="0" hangingPunct="1">
              <a:spcBef>
                <a:spcPct val="20000"/>
              </a:spcBef>
              <a:buFont typeface="Arial"/>
              <a:buNone/>
              <a:defRPr sz="1600" kern="1200">
                <a:solidFill>
                  <a:schemeClr val="tx1">
                    <a:tint val="75000"/>
                  </a:schemeClr>
                </a:solidFill>
                <a:latin typeface="Helvetica"/>
                <a:ea typeface="+mn-ea"/>
                <a:cs typeface="Helvetica"/>
              </a:defRPr>
            </a:lvl3pPr>
            <a:lvl4pPr marL="1371600" indent="0" algn="l" defTabSz="457200" rtl="0" eaLnBrk="1" latinLnBrk="0" hangingPunct="1">
              <a:spcBef>
                <a:spcPct val="20000"/>
              </a:spcBef>
              <a:buFont typeface="Arial"/>
              <a:buNone/>
              <a:defRPr sz="1400" kern="1200">
                <a:solidFill>
                  <a:schemeClr val="tx1">
                    <a:tint val="75000"/>
                  </a:schemeClr>
                </a:solidFill>
                <a:latin typeface="Helvetica"/>
                <a:ea typeface="+mn-ea"/>
                <a:cs typeface="Helvetica"/>
              </a:defRPr>
            </a:lvl4pPr>
            <a:lvl5pPr marL="1828800" indent="0" algn="l" defTabSz="457200" rtl="0" eaLnBrk="1" latinLnBrk="0" hangingPunct="1">
              <a:spcBef>
                <a:spcPct val="20000"/>
              </a:spcBef>
              <a:buFont typeface="Arial"/>
              <a:buNone/>
              <a:defRPr sz="1400" kern="1200">
                <a:solidFill>
                  <a:schemeClr val="tx1">
                    <a:tint val="75000"/>
                  </a:schemeClr>
                </a:solidFill>
                <a:latin typeface="Helvetica"/>
                <a:ea typeface="+mn-ea"/>
                <a:cs typeface="Helvetica"/>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marL="342900" indent="-342900">
              <a:spcBef>
                <a:spcPts val="0"/>
              </a:spcBef>
              <a:buFont typeface="Wingdings" charset="2"/>
              <a:buChar char="§"/>
            </a:pPr>
            <a:r>
              <a:rPr lang="fr-FR" dirty="0" smtClean="0">
                <a:latin typeface="Helvetica" charset="0"/>
                <a:ea typeface="MS PGothic" charset="0"/>
                <a:cs typeface="Helvetica" charset="0"/>
              </a:rPr>
              <a:t>Observatoire </a:t>
            </a:r>
            <a:r>
              <a:rPr lang="fr-FR" dirty="0">
                <a:latin typeface="Helvetica" charset="0"/>
                <a:ea typeface="MS PGothic" charset="0"/>
                <a:cs typeface="Helvetica" charset="0"/>
              </a:rPr>
              <a:t>de la santé </a:t>
            </a:r>
            <a:r>
              <a:rPr lang="fr-FR" sz="2000" dirty="0">
                <a:solidFill>
                  <a:srgbClr val="000000"/>
                </a:solidFill>
                <a:latin typeface="Helvetica" charset="0"/>
                <a:ea typeface="MS PGothic" charset="0"/>
                <a:cs typeface="Helvetica" charset="0"/>
              </a:rPr>
              <a:t>(créé le 10 mai 2010 par la CNSD, Dr Serge </a:t>
            </a:r>
            <a:r>
              <a:rPr lang="fr-FR" sz="2000" dirty="0" err="1">
                <a:solidFill>
                  <a:srgbClr val="000000"/>
                </a:solidFill>
                <a:latin typeface="Helvetica" charset="0"/>
                <a:ea typeface="MS PGothic" charset="0"/>
                <a:cs typeface="Helvetica" charset="0"/>
              </a:rPr>
              <a:t>Deschaux</a:t>
            </a:r>
            <a:r>
              <a:rPr lang="fr-FR" sz="2000" dirty="0">
                <a:solidFill>
                  <a:srgbClr val="000000"/>
                </a:solidFill>
                <a:latin typeface="Helvetica" charset="0"/>
                <a:ea typeface="MS PGothic" charset="0"/>
                <a:cs typeface="Helvetica" charset="0"/>
              </a:rPr>
              <a:t>)</a:t>
            </a:r>
            <a:br>
              <a:rPr lang="fr-FR" sz="2000" dirty="0">
                <a:solidFill>
                  <a:srgbClr val="000000"/>
                </a:solidFill>
                <a:latin typeface="Helvetica" charset="0"/>
                <a:ea typeface="MS PGothic" charset="0"/>
                <a:cs typeface="Helvetica" charset="0"/>
              </a:rPr>
            </a:br>
            <a:endParaRPr lang="fr-FR" sz="2000" dirty="0" smtClean="0">
              <a:solidFill>
                <a:srgbClr val="000000"/>
              </a:solidFill>
              <a:latin typeface="Helvetica" charset="0"/>
              <a:ea typeface="MS PGothic" charset="0"/>
              <a:cs typeface="Helvetica" charset="0"/>
            </a:endParaRPr>
          </a:p>
          <a:p>
            <a:pPr>
              <a:buFont typeface="Wingdings" charset="0"/>
              <a:buChar char="§"/>
            </a:pPr>
            <a:r>
              <a:rPr lang="fr-FR" dirty="0" smtClean="0">
                <a:latin typeface="Helvetica" charset="0"/>
                <a:ea typeface="MS PGothic" charset="0"/>
                <a:cs typeface="Helvetica" charset="0"/>
              </a:rPr>
              <a:t> Caisse </a:t>
            </a:r>
            <a:r>
              <a:rPr lang="fr-FR" dirty="0">
                <a:latin typeface="Helvetica" charset="0"/>
                <a:ea typeface="MS PGothic" charset="0"/>
                <a:cs typeface="Helvetica" charset="0"/>
              </a:rPr>
              <a:t>de retraite </a:t>
            </a:r>
            <a:r>
              <a:rPr lang="fr-FR" sz="2000" dirty="0">
                <a:solidFill>
                  <a:srgbClr val="000000"/>
                </a:solidFill>
                <a:latin typeface="Helvetica" charset="0"/>
                <a:ea typeface="MS PGothic" charset="0"/>
                <a:cs typeface="Helvetica" charset="0"/>
              </a:rPr>
              <a:t>(Commissions d’invalidité et d’inaptitude)</a:t>
            </a:r>
            <a:br>
              <a:rPr lang="fr-FR" sz="2000" dirty="0">
                <a:solidFill>
                  <a:srgbClr val="000000"/>
                </a:solidFill>
                <a:latin typeface="Helvetica" charset="0"/>
                <a:ea typeface="MS PGothic" charset="0"/>
                <a:cs typeface="Helvetica" charset="0"/>
              </a:rPr>
            </a:br>
            <a:endParaRPr lang="fr-FR" sz="2000" dirty="0" smtClean="0">
              <a:solidFill>
                <a:srgbClr val="000000"/>
              </a:solidFill>
              <a:latin typeface="Helvetica" charset="0"/>
              <a:ea typeface="MS PGothic" charset="0"/>
              <a:cs typeface="Helvetica" charset="0"/>
            </a:endParaRPr>
          </a:p>
          <a:p>
            <a:pPr>
              <a:buFont typeface="Wingdings" charset="0"/>
              <a:buChar char="§"/>
            </a:pPr>
            <a:r>
              <a:rPr lang="fr-FR" dirty="0" smtClean="0">
                <a:latin typeface="Helvetica" charset="0"/>
                <a:ea typeface="MS PGothic" charset="0"/>
                <a:cs typeface="Helvetica" charset="0"/>
              </a:rPr>
              <a:t> Commission </a:t>
            </a:r>
            <a:r>
              <a:rPr lang="fr-FR" dirty="0">
                <a:latin typeface="Helvetica" charset="0"/>
                <a:ea typeface="MS PGothic" charset="0"/>
                <a:cs typeface="Helvetica" charset="0"/>
              </a:rPr>
              <a:t>de solidarité de l’Ordre National</a:t>
            </a:r>
            <a:br>
              <a:rPr lang="fr-FR" dirty="0">
                <a:latin typeface="Helvetica" charset="0"/>
                <a:ea typeface="MS PGothic" charset="0"/>
                <a:cs typeface="Helvetica" charset="0"/>
              </a:rPr>
            </a:br>
            <a:endParaRPr lang="fr-FR" dirty="0" smtClean="0">
              <a:latin typeface="Helvetica" charset="0"/>
              <a:ea typeface="MS PGothic" charset="0"/>
              <a:cs typeface="Helvetica" charset="0"/>
            </a:endParaRPr>
          </a:p>
          <a:p>
            <a:pPr>
              <a:buFont typeface="Wingdings" charset="0"/>
              <a:buChar char="§"/>
            </a:pPr>
            <a:r>
              <a:rPr lang="fr-FR" sz="2200" dirty="0" smtClean="0">
                <a:solidFill>
                  <a:schemeClr val="tx2"/>
                </a:solidFill>
                <a:latin typeface="Helvetica" charset="0"/>
                <a:ea typeface="MS PGothic" charset="0"/>
                <a:cs typeface="Helvetica" charset="0"/>
              </a:rPr>
              <a:t> Thèse </a:t>
            </a:r>
            <a:r>
              <a:rPr lang="fr-FR" sz="2200" dirty="0">
                <a:solidFill>
                  <a:schemeClr val="tx2"/>
                </a:solidFill>
                <a:latin typeface="Helvetica" charset="0"/>
                <a:ea typeface="MS PGothic" charset="0"/>
                <a:cs typeface="Helvetica" charset="0"/>
              </a:rPr>
              <a:t>de Mlle Marion </a:t>
            </a:r>
            <a:r>
              <a:rPr lang="fr-FR" sz="2200" dirty="0" err="1">
                <a:solidFill>
                  <a:schemeClr val="tx2"/>
                </a:solidFill>
                <a:latin typeface="Helvetica" charset="0"/>
                <a:ea typeface="MS PGothic" charset="0"/>
                <a:cs typeface="Helvetica" charset="0"/>
              </a:rPr>
              <a:t>Gautheron</a:t>
            </a:r>
            <a:r>
              <a:rPr lang="fr-FR" sz="2200" dirty="0">
                <a:solidFill>
                  <a:schemeClr val="tx2"/>
                </a:solidFill>
                <a:latin typeface="Helvetica" charset="0"/>
                <a:ea typeface="MS PGothic" charset="0"/>
                <a:cs typeface="Helvetica" charset="0"/>
              </a:rPr>
              <a:t> (2012</a:t>
            </a:r>
            <a:r>
              <a:rPr lang="fr-FR" sz="2200" dirty="0" smtClean="0">
                <a:solidFill>
                  <a:schemeClr val="tx2"/>
                </a:solidFill>
                <a:latin typeface="Helvetica" charset="0"/>
                <a:ea typeface="MS PGothic" charset="0"/>
                <a:cs typeface="Helvetica" charset="0"/>
              </a:rPr>
              <a:t>) </a:t>
            </a:r>
            <a:r>
              <a:rPr lang="fr-FR" sz="2200" dirty="0" smtClean="0">
                <a:solidFill>
                  <a:srgbClr val="000000"/>
                </a:solidFill>
                <a:latin typeface="Helvetica" charset="0"/>
                <a:ea typeface="MS PGothic" charset="0"/>
                <a:cs typeface="Helvetica" charset="0"/>
              </a:rPr>
              <a:t>Université </a:t>
            </a:r>
            <a:r>
              <a:rPr lang="fr-FR" sz="2200" dirty="0">
                <a:solidFill>
                  <a:srgbClr val="000000"/>
                </a:solidFill>
                <a:latin typeface="Helvetica" charset="0"/>
                <a:ea typeface="MS PGothic" charset="0"/>
                <a:cs typeface="Helvetica" charset="0"/>
              </a:rPr>
              <a:t>Claude Bernard à </a:t>
            </a:r>
            <a:r>
              <a:rPr lang="fr-FR" sz="2200" dirty="0" smtClean="0">
                <a:solidFill>
                  <a:srgbClr val="000000"/>
                </a:solidFill>
                <a:latin typeface="Helvetica" charset="0"/>
                <a:ea typeface="MS PGothic" charset="0"/>
                <a:cs typeface="Helvetica" charset="0"/>
              </a:rPr>
              <a:t>Lyon</a:t>
            </a:r>
            <a:endParaRPr lang="fr-FR" dirty="0">
              <a:latin typeface="Helvetica" charset="0"/>
              <a:ea typeface="MS PGothic" charset="0"/>
              <a:cs typeface="Helvetica" charset="0"/>
            </a:endParaRPr>
          </a:p>
        </p:txBody>
      </p:sp>
      <p:sp>
        <p:nvSpPr>
          <p:cNvPr id="5" name="Espace réservé du pied de page 4"/>
          <p:cNvSpPr>
            <a:spLocks noGrp="1"/>
          </p:cNvSpPr>
          <p:nvPr>
            <p:ph type="ftr" sz="quarter" idx="4294967295"/>
          </p:nvPr>
        </p:nvSpPr>
        <p:spPr bwMode="auto">
          <a:xfrm>
            <a:off x="92076" y="6450015"/>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a:cs typeface="Arial" charset="0"/>
              </a:rPr>
              <a:t>1er Colloque National</a:t>
            </a:r>
            <a:r>
              <a:rPr lang="fr-FR">
                <a:cs typeface="Arial" charset="0"/>
              </a:rPr>
              <a:t>  Soigner les vulnérabilités des professionnels de santé </a:t>
            </a:r>
            <a:r>
              <a:rPr lang="fr-FR" b="0">
                <a:cs typeface="Arial" charset="0"/>
              </a:rPr>
              <a:t>– Académie Nationale de Médecine – Jeudi 3 décembre 2015</a:t>
            </a:r>
            <a:endParaRPr lang="fr-FR">
              <a:cs typeface="Arial" charset="0"/>
            </a:endParaRPr>
          </a:p>
        </p:txBody>
      </p:sp>
      <p:sp>
        <p:nvSpPr>
          <p:cNvPr id="6" name="Titre 1"/>
          <p:cNvSpPr txBox="1">
            <a:spLocks/>
          </p:cNvSpPr>
          <p:nvPr/>
        </p:nvSpPr>
        <p:spPr>
          <a:xfrm>
            <a:off x="125414" y="79375"/>
            <a:ext cx="6732587" cy="960438"/>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ea typeface="MS PGothic" charset="0"/>
                <a:cs typeface="Helvetica" charset="0"/>
              </a:rPr>
              <a:t>Le repérage des professionnels de santé vulnérables</a:t>
            </a:r>
            <a:endParaRPr lang="fr-FR" dirty="0">
              <a:latin typeface="Helvetica" charset="0"/>
              <a:ea typeface="MS PGothic" charset="0"/>
              <a:cs typeface="Helvetica" charset="0"/>
            </a:endParaRPr>
          </a:p>
        </p:txBody>
      </p:sp>
      <p:sp>
        <p:nvSpPr>
          <p:cNvPr id="7"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146</a:t>
            </a:fld>
            <a:endParaRPr lang="fr-FR" dirty="0"/>
          </a:p>
        </p:txBody>
      </p:sp>
    </p:spTree>
    <p:extLst>
      <p:ext uri="{BB962C8B-B14F-4D97-AF65-F5344CB8AC3E}">
        <p14:creationId xmlns:p14="http://schemas.microsoft.com/office/powerpoint/2010/main" val="1689304190"/>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idx="1"/>
          </p:nvPr>
        </p:nvSpPr>
        <p:spPr/>
        <p:txBody>
          <a:bodyPr>
            <a:normAutofit/>
          </a:bodyPr>
          <a:lstStyle/>
          <a:p>
            <a:pPr marL="0" indent="0">
              <a:buNone/>
            </a:pPr>
            <a:r>
              <a:rPr lang="fr-FR" dirty="0">
                <a:solidFill>
                  <a:srgbClr val="000000"/>
                </a:solidFill>
              </a:rPr>
              <a:t>Le </a:t>
            </a:r>
            <a:r>
              <a:rPr lang="fr-FR" dirty="0" err="1" smtClean="0">
                <a:solidFill>
                  <a:srgbClr val="000000"/>
                </a:solidFill>
              </a:rPr>
              <a:t>Burnout</a:t>
            </a:r>
            <a:r>
              <a:rPr lang="fr-FR" dirty="0" smtClean="0">
                <a:solidFill>
                  <a:srgbClr val="000000"/>
                </a:solidFill>
              </a:rPr>
              <a:t> des chirurgiens-dentistes </a:t>
            </a:r>
          </a:p>
          <a:p>
            <a:pPr marL="0" indent="0">
              <a:buNone/>
            </a:pPr>
            <a:r>
              <a:rPr lang="fr-FR" b="1" dirty="0" smtClean="0"/>
              <a:t>Une </a:t>
            </a:r>
            <a:r>
              <a:rPr lang="fr-FR" b="1" dirty="0"/>
              <a:t>réalité : les </a:t>
            </a:r>
            <a:r>
              <a:rPr lang="fr-FR" b="1" dirty="0" smtClean="0"/>
              <a:t>causes</a:t>
            </a:r>
          </a:p>
          <a:p>
            <a:pPr marL="0" indent="0">
              <a:buNone/>
            </a:pPr>
            <a:endParaRPr lang="fr-FR" sz="3200" dirty="0" smtClean="0"/>
          </a:p>
          <a:p>
            <a:pPr>
              <a:spcBef>
                <a:spcPts val="1080"/>
              </a:spcBef>
              <a:spcAft>
                <a:spcPts val="600"/>
              </a:spcAft>
            </a:pPr>
            <a:r>
              <a:rPr lang="fr-FR" sz="2400" dirty="0" smtClean="0">
                <a:solidFill>
                  <a:srgbClr val="000000"/>
                </a:solidFill>
              </a:rPr>
              <a:t>Les </a:t>
            </a:r>
            <a:r>
              <a:rPr lang="fr-FR" sz="2400" dirty="0">
                <a:solidFill>
                  <a:srgbClr val="000000"/>
                </a:solidFill>
              </a:rPr>
              <a:t>conditions de </a:t>
            </a:r>
            <a:r>
              <a:rPr lang="fr-FR" sz="2400" dirty="0" smtClean="0">
                <a:solidFill>
                  <a:srgbClr val="000000"/>
                </a:solidFill>
              </a:rPr>
              <a:t>travail : </a:t>
            </a:r>
            <a:r>
              <a:rPr lang="fr-FR" sz="2400" dirty="0">
                <a:solidFill>
                  <a:srgbClr val="000000"/>
                </a:solidFill>
              </a:rPr>
              <a:t/>
            </a:r>
            <a:br>
              <a:rPr lang="fr-FR" sz="2400" dirty="0">
                <a:solidFill>
                  <a:srgbClr val="000000"/>
                </a:solidFill>
              </a:rPr>
            </a:br>
            <a:r>
              <a:rPr lang="fr-FR" sz="2400" dirty="0">
                <a:solidFill>
                  <a:srgbClr val="000000"/>
                </a:solidFill>
              </a:rPr>
              <a:t>  </a:t>
            </a:r>
            <a:r>
              <a:rPr lang="fr-FR" sz="2400" dirty="0" smtClean="0">
                <a:solidFill>
                  <a:srgbClr val="000000"/>
                </a:solidFill>
              </a:rPr>
              <a:t>  </a:t>
            </a:r>
            <a:r>
              <a:rPr lang="fr-FR" sz="1800" dirty="0" smtClean="0">
                <a:solidFill>
                  <a:srgbClr val="000000"/>
                </a:solidFill>
              </a:rPr>
              <a:t>Bruits </a:t>
            </a:r>
            <a:r>
              <a:rPr lang="fr-FR" sz="1800" dirty="0">
                <a:solidFill>
                  <a:srgbClr val="000000"/>
                </a:solidFill>
              </a:rPr>
              <a:t>(85 dB)(turbines, détartreur ultrasonique……)</a:t>
            </a:r>
            <a:br>
              <a:rPr lang="fr-FR" sz="1800" dirty="0">
                <a:solidFill>
                  <a:srgbClr val="000000"/>
                </a:solidFill>
              </a:rPr>
            </a:br>
            <a:r>
              <a:rPr lang="fr-FR" sz="1800" dirty="0">
                <a:solidFill>
                  <a:srgbClr val="000000"/>
                </a:solidFill>
              </a:rPr>
              <a:t>    </a:t>
            </a:r>
            <a:r>
              <a:rPr lang="fr-FR" sz="1800" dirty="0" smtClean="0">
                <a:solidFill>
                  <a:srgbClr val="000000"/>
                </a:solidFill>
              </a:rPr>
              <a:t> Fatigue </a:t>
            </a:r>
            <a:r>
              <a:rPr lang="fr-FR" sz="1800" dirty="0">
                <a:solidFill>
                  <a:srgbClr val="000000"/>
                </a:solidFill>
              </a:rPr>
              <a:t>physique , visuelle……          </a:t>
            </a:r>
            <a:endParaRPr lang="fr-FR" sz="2400" dirty="0" smtClean="0">
              <a:solidFill>
                <a:srgbClr val="000000"/>
              </a:solidFill>
            </a:endParaRPr>
          </a:p>
          <a:p>
            <a:pPr>
              <a:spcBef>
                <a:spcPts val="1080"/>
              </a:spcBef>
              <a:spcAft>
                <a:spcPts val="600"/>
              </a:spcAft>
            </a:pPr>
            <a:r>
              <a:rPr lang="fr-FR" sz="2400" dirty="0" smtClean="0">
                <a:solidFill>
                  <a:srgbClr val="000000"/>
                </a:solidFill>
              </a:rPr>
              <a:t>La </a:t>
            </a:r>
            <a:r>
              <a:rPr lang="fr-FR" sz="2400" dirty="0">
                <a:solidFill>
                  <a:srgbClr val="000000"/>
                </a:solidFill>
              </a:rPr>
              <a:t>surcharge de travail du fait de la démographie défaillante</a:t>
            </a:r>
            <a:r>
              <a:rPr lang="fr-FR" sz="2400" dirty="0" smtClean="0">
                <a:solidFill>
                  <a:srgbClr val="000000"/>
                </a:solidFill>
              </a:rPr>
              <a:t>,</a:t>
            </a:r>
          </a:p>
          <a:p>
            <a:pPr>
              <a:spcBef>
                <a:spcPts val="1080"/>
              </a:spcBef>
              <a:spcAft>
                <a:spcPts val="600"/>
              </a:spcAft>
            </a:pPr>
            <a:r>
              <a:rPr lang="fr-FR" sz="2400" dirty="0" smtClean="0">
                <a:solidFill>
                  <a:srgbClr val="000000"/>
                </a:solidFill>
              </a:rPr>
              <a:t>Les </a:t>
            </a:r>
            <a:r>
              <a:rPr lang="fr-FR" sz="2400" dirty="0">
                <a:solidFill>
                  <a:srgbClr val="000000"/>
                </a:solidFill>
              </a:rPr>
              <a:t>pressions administratives, légales et financières</a:t>
            </a:r>
          </a:p>
        </p:txBody>
      </p:sp>
      <p:sp>
        <p:nvSpPr>
          <p:cNvPr id="4" name="Espace réservé du pied de page 4"/>
          <p:cNvSpPr>
            <a:spLocks noGrp="1"/>
          </p:cNvSpPr>
          <p:nvPr>
            <p:ph type="ftr" sz="quarter" idx="11"/>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a:cs typeface="Arial" charset="0"/>
              </a:rPr>
              <a:t>1er Colloque National</a:t>
            </a:r>
            <a:r>
              <a:rPr lang="fr-FR">
                <a:cs typeface="Arial" charset="0"/>
              </a:rPr>
              <a:t>  Soigner les vulnérabilités des professionnels de santé </a:t>
            </a:r>
            <a:r>
              <a:rPr lang="fr-FR" b="0">
                <a:cs typeface="Arial" charset="0"/>
              </a:rPr>
              <a:t>– Académie Nationale de Médecine – Jeudi 3 décembre 2015</a:t>
            </a:r>
            <a:endParaRPr lang="fr-FR">
              <a:cs typeface="Arial" charset="0"/>
            </a:endParaRPr>
          </a:p>
        </p:txBody>
      </p:sp>
      <p:sp>
        <p:nvSpPr>
          <p:cNvPr id="6" name="Espace réservé du numéro de diapositive 4"/>
          <p:cNvSpPr>
            <a:spLocks noGrp="1"/>
          </p:cNvSpPr>
          <p:nvPr>
            <p:ph type="sldNum" sz="quarter" idx="12"/>
          </p:nvPr>
        </p:nvSpPr>
        <p:spPr/>
        <p:txBody>
          <a:bodyPr/>
          <a:lstStyle/>
          <a:p>
            <a:fld id="{91DE38A6-BC19-A249-8091-FB07CD57C52B}" type="slidenum">
              <a:rPr lang="fr-FR" smtClean="0"/>
              <a:t>147</a:t>
            </a:fld>
            <a:endParaRPr lang="fr-FR" dirty="0"/>
          </a:p>
        </p:txBody>
      </p:sp>
      <p:sp>
        <p:nvSpPr>
          <p:cNvPr id="11" name="Titre 1"/>
          <p:cNvSpPr txBox="1">
            <a:spLocks/>
          </p:cNvSpPr>
          <p:nvPr/>
        </p:nvSpPr>
        <p:spPr>
          <a:xfrm>
            <a:off x="125414" y="79375"/>
            <a:ext cx="6732587" cy="960438"/>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ea typeface="MS PGothic" charset="0"/>
                <a:cs typeface="Helvetica" charset="0"/>
              </a:rPr>
              <a:t>Le repérage des professionnels de santé vulnérables</a:t>
            </a:r>
            <a:endParaRPr lang="fr-FR" dirty="0">
              <a:latin typeface="Helvetica" charset="0"/>
              <a:ea typeface="MS PGothic" charset="0"/>
              <a:cs typeface="Helvetica" charset="0"/>
            </a:endParaRPr>
          </a:p>
        </p:txBody>
      </p:sp>
    </p:spTree>
    <p:extLst>
      <p:ext uri="{BB962C8B-B14F-4D97-AF65-F5344CB8AC3E}">
        <p14:creationId xmlns:p14="http://schemas.microsoft.com/office/powerpoint/2010/main" val="899950094"/>
      </p:ext>
    </p:extLst>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idx="1"/>
          </p:nvPr>
        </p:nvSpPr>
        <p:spPr/>
        <p:txBody>
          <a:bodyPr>
            <a:normAutofit/>
          </a:bodyPr>
          <a:lstStyle/>
          <a:p>
            <a:pPr marL="0" indent="0">
              <a:buNone/>
            </a:pPr>
            <a:r>
              <a:rPr lang="fr-FR" dirty="0">
                <a:solidFill>
                  <a:srgbClr val="000000"/>
                </a:solidFill>
              </a:rPr>
              <a:t>Le </a:t>
            </a:r>
            <a:r>
              <a:rPr lang="fr-FR" dirty="0" err="1">
                <a:solidFill>
                  <a:srgbClr val="000000"/>
                </a:solidFill>
              </a:rPr>
              <a:t>Burnout</a:t>
            </a:r>
            <a:r>
              <a:rPr lang="fr-FR" dirty="0">
                <a:solidFill>
                  <a:srgbClr val="000000"/>
                </a:solidFill>
              </a:rPr>
              <a:t> des chirurgiens-dentistes </a:t>
            </a:r>
          </a:p>
          <a:p>
            <a:pPr marL="0" indent="0">
              <a:buNone/>
            </a:pPr>
            <a:r>
              <a:rPr lang="fr-FR" b="1" dirty="0" smtClean="0"/>
              <a:t>Une </a:t>
            </a:r>
            <a:r>
              <a:rPr lang="fr-FR" b="1" dirty="0"/>
              <a:t>réalité : les </a:t>
            </a:r>
            <a:r>
              <a:rPr lang="fr-FR" b="1" dirty="0" smtClean="0"/>
              <a:t>causes</a:t>
            </a:r>
          </a:p>
          <a:p>
            <a:pPr marL="0" indent="0">
              <a:buNone/>
            </a:pPr>
            <a:endParaRPr lang="fr-FR" sz="3200" dirty="0" smtClean="0"/>
          </a:p>
          <a:p>
            <a:pPr>
              <a:spcBef>
                <a:spcPts val="0"/>
              </a:spcBef>
            </a:pPr>
            <a:r>
              <a:rPr lang="fr-FR" sz="2400" dirty="0">
                <a:solidFill>
                  <a:srgbClr val="000000"/>
                </a:solidFill>
              </a:rPr>
              <a:t>Les relations </a:t>
            </a:r>
            <a:r>
              <a:rPr lang="fr-FR" sz="2400" dirty="0" smtClean="0">
                <a:solidFill>
                  <a:srgbClr val="000000"/>
                </a:solidFill>
              </a:rPr>
              <a:t>interprofessionnelles : </a:t>
            </a:r>
            <a:r>
              <a:rPr lang="fr-FR" sz="2400" dirty="0">
                <a:solidFill>
                  <a:srgbClr val="000000"/>
                </a:solidFill>
              </a:rPr>
              <a:t/>
            </a:r>
            <a:br>
              <a:rPr lang="fr-FR" sz="2400" dirty="0">
                <a:solidFill>
                  <a:srgbClr val="000000"/>
                </a:solidFill>
              </a:rPr>
            </a:br>
            <a:r>
              <a:rPr lang="fr-FR" sz="2400" dirty="0">
                <a:solidFill>
                  <a:srgbClr val="1F497D"/>
                </a:solidFill>
              </a:rPr>
              <a:t>relation Patient-Praticien</a:t>
            </a:r>
            <a:br>
              <a:rPr lang="fr-FR" sz="2400" dirty="0">
                <a:solidFill>
                  <a:srgbClr val="1F497D"/>
                </a:solidFill>
              </a:rPr>
            </a:br>
            <a:r>
              <a:rPr lang="fr-FR" sz="1800" dirty="0" smtClean="0">
                <a:solidFill>
                  <a:srgbClr val="000000"/>
                </a:solidFill>
              </a:rPr>
              <a:t>(</a:t>
            </a:r>
            <a:r>
              <a:rPr lang="fr-FR" sz="1800" dirty="0">
                <a:solidFill>
                  <a:srgbClr val="000000"/>
                </a:solidFill>
              </a:rPr>
              <a:t>avec une mauvaise image du Chirurgien-Dentiste et son manque de reconnaissance) </a:t>
            </a:r>
            <a:r>
              <a:rPr lang="fr-FR" sz="1400" dirty="0" smtClean="0">
                <a:solidFill>
                  <a:srgbClr val="000000"/>
                </a:solidFill>
              </a:rPr>
              <a:t>…          </a:t>
            </a:r>
          </a:p>
          <a:p>
            <a:pPr>
              <a:spcBef>
                <a:spcPts val="1080"/>
              </a:spcBef>
              <a:spcAft>
                <a:spcPts val="600"/>
              </a:spcAft>
            </a:pPr>
            <a:r>
              <a:rPr lang="fr-FR" sz="2400" dirty="0" smtClean="0">
                <a:solidFill>
                  <a:srgbClr val="000000"/>
                </a:solidFill>
              </a:rPr>
              <a:t>Patients difficiles</a:t>
            </a:r>
          </a:p>
          <a:p>
            <a:pPr>
              <a:spcBef>
                <a:spcPts val="1080"/>
              </a:spcBef>
            </a:pPr>
            <a:r>
              <a:rPr lang="fr-FR" sz="2400" dirty="0">
                <a:solidFill>
                  <a:srgbClr val="1F497D"/>
                </a:solidFill>
              </a:rPr>
              <a:t>Des facteurs individuels : </a:t>
            </a:r>
          </a:p>
          <a:p>
            <a:pPr marL="0" indent="0">
              <a:spcBef>
                <a:spcPts val="0"/>
              </a:spcBef>
              <a:spcAft>
                <a:spcPts val="600"/>
              </a:spcAft>
              <a:buNone/>
            </a:pPr>
            <a:r>
              <a:rPr lang="fr-FR" sz="2400" dirty="0" smtClean="0">
                <a:solidFill>
                  <a:srgbClr val="1F497D"/>
                </a:solidFill>
              </a:rPr>
              <a:t>	</a:t>
            </a:r>
            <a:r>
              <a:rPr lang="fr-FR" sz="2000" dirty="0" smtClean="0">
                <a:solidFill>
                  <a:schemeClr val="tx1"/>
                </a:solidFill>
              </a:rPr>
              <a:t>ne </a:t>
            </a:r>
            <a:r>
              <a:rPr lang="fr-FR" sz="2000" dirty="0">
                <a:solidFill>
                  <a:schemeClr val="tx1"/>
                </a:solidFill>
              </a:rPr>
              <a:t>sont pas pris en compte dans le </a:t>
            </a:r>
            <a:r>
              <a:rPr lang="fr-FR" sz="2000" dirty="0" err="1">
                <a:solidFill>
                  <a:schemeClr val="tx1"/>
                </a:solidFill>
              </a:rPr>
              <a:t>Burn</a:t>
            </a:r>
            <a:r>
              <a:rPr lang="fr-FR" sz="2000" dirty="0">
                <a:solidFill>
                  <a:schemeClr val="tx1"/>
                </a:solidFill>
              </a:rPr>
              <a:t>-Out mais ceux sont des </a:t>
            </a:r>
            <a:r>
              <a:rPr lang="fr-FR" sz="2000" dirty="0" smtClean="0">
                <a:solidFill>
                  <a:schemeClr val="tx1"/>
                </a:solidFill>
              </a:rPr>
              <a:t>  facteurs </a:t>
            </a:r>
            <a:r>
              <a:rPr lang="fr-FR" sz="2000" dirty="0">
                <a:solidFill>
                  <a:schemeClr val="tx1"/>
                </a:solidFill>
              </a:rPr>
              <a:t>aggravants. </a:t>
            </a:r>
            <a:endParaRPr lang="fr-FR" sz="2000" dirty="0">
              <a:solidFill>
                <a:srgbClr val="000000"/>
              </a:solidFill>
            </a:endParaRPr>
          </a:p>
        </p:txBody>
      </p:sp>
      <p:sp>
        <p:nvSpPr>
          <p:cNvPr id="4" name="Espace réservé du pied de page 4"/>
          <p:cNvSpPr>
            <a:spLocks noGrp="1"/>
          </p:cNvSpPr>
          <p:nvPr>
            <p:ph type="ftr" sz="quarter" idx="11"/>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a:cs typeface="Arial" charset="0"/>
              </a:rPr>
              <a:t>1er Colloque National</a:t>
            </a:r>
            <a:r>
              <a:rPr lang="fr-FR">
                <a:cs typeface="Arial" charset="0"/>
              </a:rPr>
              <a:t>  Soigner les vulnérabilités des professionnels de santé </a:t>
            </a:r>
            <a:r>
              <a:rPr lang="fr-FR" b="0">
                <a:cs typeface="Arial" charset="0"/>
              </a:rPr>
              <a:t>– Académie Nationale de Médecine – Jeudi 3 décembre 2015</a:t>
            </a:r>
            <a:endParaRPr lang="fr-FR">
              <a:cs typeface="Arial" charset="0"/>
            </a:endParaRPr>
          </a:p>
        </p:txBody>
      </p:sp>
      <p:sp>
        <p:nvSpPr>
          <p:cNvPr id="6" name="Espace réservé du numéro de diapositive 4"/>
          <p:cNvSpPr>
            <a:spLocks noGrp="1"/>
          </p:cNvSpPr>
          <p:nvPr>
            <p:ph type="sldNum" sz="quarter" idx="12"/>
          </p:nvPr>
        </p:nvSpPr>
        <p:spPr/>
        <p:txBody>
          <a:bodyPr/>
          <a:lstStyle/>
          <a:p>
            <a:fld id="{91DE38A6-BC19-A249-8091-FB07CD57C52B}" type="slidenum">
              <a:rPr lang="fr-FR" smtClean="0"/>
              <a:t>148</a:t>
            </a:fld>
            <a:endParaRPr lang="fr-FR" dirty="0"/>
          </a:p>
        </p:txBody>
      </p:sp>
      <p:sp>
        <p:nvSpPr>
          <p:cNvPr id="11" name="Titre 1"/>
          <p:cNvSpPr txBox="1">
            <a:spLocks/>
          </p:cNvSpPr>
          <p:nvPr/>
        </p:nvSpPr>
        <p:spPr>
          <a:xfrm>
            <a:off x="125414" y="79375"/>
            <a:ext cx="6732587" cy="960438"/>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ea typeface="MS PGothic" charset="0"/>
                <a:cs typeface="Helvetica" charset="0"/>
              </a:rPr>
              <a:t>Le repérage des professionnels de santé vulnérables</a:t>
            </a:r>
            <a:endParaRPr lang="fr-FR" dirty="0">
              <a:latin typeface="Helvetica" charset="0"/>
              <a:ea typeface="MS PGothic" charset="0"/>
              <a:cs typeface="Helvetica" charset="0"/>
            </a:endParaRPr>
          </a:p>
        </p:txBody>
      </p:sp>
    </p:spTree>
    <p:extLst>
      <p:ext uri="{BB962C8B-B14F-4D97-AF65-F5344CB8AC3E}">
        <p14:creationId xmlns:p14="http://schemas.microsoft.com/office/powerpoint/2010/main" val="49108817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125414" y="79375"/>
            <a:ext cx="6732587" cy="960438"/>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ea typeface="MS PGothic" charset="0"/>
                <a:cs typeface="Helvetica" charset="0"/>
              </a:rPr>
              <a:t>Le repérage des professionnels de santé vulnérables</a:t>
            </a:r>
            <a:endParaRPr lang="fr-FR" dirty="0">
              <a:latin typeface="Helvetica" charset="0"/>
              <a:ea typeface="MS PGothic" charset="0"/>
              <a:cs typeface="Helvetica" charset="0"/>
            </a:endParaRPr>
          </a:p>
        </p:txBody>
      </p:sp>
      <p:sp>
        <p:nvSpPr>
          <p:cNvPr id="2" name="Espace réservé du contenu 1"/>
          <p:cNvSpPr>
            <a:spLocks noGrp="1"/>
          </p:cNvSpPr>
          <p:nvPr>
            <p:ph idx="1"/>
          </p:nvPr>
        </p:nvSpPr>
        <p:spPr>
          <a:xfrm>
            <a:off x="346366" y="1591058"/>
            <a:ext cx="7934036" cy="4535107"/>
          </a:xfrm>
        </p:spPr>
        <p:txBody>
          <a:bodyPr>
            <a:normAutofit fontScale="77500" lnSpcReduction="20000"/>
          </a:bodyPr>
          <a:lstStyle/>
          <a:p>
            <a:pPr>
              <a:spcAft>
                <a:spcPts val="1200"/>
              </a:spcAft>
            </a:pPr>
            <a:r>
              <a:rPr lang="fr-FR" dirty="0" err="1" smtClean="0"/>
              <a:t>Burnout</a:t>
            </a:r>
            <a:r>
              <a:rPr lang="fr-FR" dirty="0" smtClean="0"/>
              <a:t> de tous praticiens :</a:t>
            </a:r>
          </a:p>
          <a:p>
            <a:pPr lvl="1">
              <a:spcAft>
                <a:spcPts val="1200"/>
              </a:spcAft>
            </a:pPr>
            <a:r>
              <a:rPr lang="fr-FR" dirty="0" smtClean="0"/>
              <a:t>17%  </a:t>
            </a:r>
            <a:r>
              <a:rPr lang="fr-FR" dirty="0"/>
              <a:t>p</a:t>
            </a:r>
            <a:r>
              <a:rPr lang="fr-FR" dirty="0" smtClean="0"/>
              <a:t>robablement en </a:t>
            </a:r>
            <a:r>
              <a:rPr lang="fr-FR" dirty="0" err="1" smtClean="0"/>
              <a:t>burn</a:t>
            </a:r>
            <a:r>
              <a:rPr lang="fr-FR" dirty="0" smtClean="0"/>
              <a:t>-out</a:t>
            </a:r>
          </a:p>
          <a:p>
            <a:pPr lvl="1">
              <a:spcAft>
                <a:spcPts val="1200"/>
              </a:spcAft>
            </a:pPr>
            <a:r>
              <a:rPr lang="fr-FR" dirty="0" smtClean="0"/>
              <a:t>10%  doivent consulter et réagir</a:t>
            </a:r>
          </a:p>
          <a:p>
            <a:pPr lvl="1">
              <a:spcAft>
                <a:spcPts val="1200"/>
              </a:spcAft>
            </a:pPr>
            <a:r>
              <a:rPr lang="fr-FR" dirty="0" smtClean="0"/>
              <a:t>Cela concerne plus les hommes(19% et 11%) que les femmes (13% et 9%)</a:t>
            </a:r>
          </a:p>
          <a:p>
            <a:pPr>
              <a:spcAft>
                <a:spcPts val="1200"/>
              </a:spcAft>
            </a:pPr>
            <a:r>
              <a:rPr lang="fr-FR" dirty="0" err="1" smtClean="0"/>
              <a:t>Burnout</a:t>
            </a:r>
            <a:r>
              <a:rPr lang="fr-FR" dirty="0" smtClean="0"/>
              <a:t> en fonction de </a:t>
            </a:r>
            <a:r>
              <a:rPr lang="fr-FR" b="1" dirty="0" smtClean="0"/>
              <a:t>l’âge</a:t>
            </a:r>
            <a:r>
              <a:rPr lang="fr-FR" dirty="0" smtClean="0"/>
              <a:t> : </a:t>
            </a:r>
          </a:p>
          <a:p>
            <a:pPr lvl="1">
              <a:spcAft>
                <a:spcPts val="1200"/>
              </a:spcAft>
            </a:pPr>
            <a:r>
              <a:rPr lang="fr-FR" dirty="0" smtClean="0"/>
              <a:t>De 25 à 45 ans : 13% et 6%</a:t>
            </a:r>
          </a:p>
          <a:p>
            <a:pPr lvl="1">
              <a:spcAft>
                <a:spcPts val="1200"/>
              </a:spcAft>
            </a:pPr>
            <a:r>
              <a:rPr lang="fr-FR" dirty="0" smtClean="0"/>
              <a:t>De 46 à 70 ans : 18% et 11%  </a:t>
            </a:r>
          </a:p>
          <a:p>
            <a:pPr>
              <a:spcAft>
                <a:spcPts val="1200"/>
              </a:spcAft>
            </a:pPr>
            <a:r>
              <a:rPr lang="fr-FR" dirty="0" smtClean="0"/>
              <a:t>Praticien exerçant </a:t>
            </a:r>
            <a:r>
              <a:rPr lang="fr-FR" b="1" dirty="0" smtClean="0"/>
              <a:t>seul </a:t>
            </a:r>
            <a:r>
              <a:rPr lang="fr-FR" dirty="0" smtClean="0"/>
              <a:t>: </a:t>
            </a:r>
            <a:r>
              <a:rPr lang="fr-FR" dirty="0" smtClean="0">
                <a:solidFill>
                  <a:schemeClr val="tx1"/>
                </a:solidFill>
              </a:rPr>
              <a:t>18% et 11%</a:t>
            </a:r>
          </a:p>
          <a:p>
            <a:pPr>
              <a:spcAft>
                <a:spcPts val="1200"/>
              </a:spcAft>
            </a:pPr>
            <a:r>
              <a:rPr lang="fr-FR" dirty="0" smtClean="0"/>
              <a:t>Praticien exerçant </a:t>
            </a:r>
            <a:r>
              <a:rPr lang="fr-FR" b="1" dirty="0" smtClean="0"/>
              <a:t>en groupe </a:t>
            </a:r>
            <a:r>
              <a:rPr lang="fr-FR" dirty="0" smtClean="0"/>
              <a:t>: </a:t>
            </a:r>
            <a:r>
              <a:rPr lang="fr-FR" dirty="0" smtClean="0">
                <a:solidFill>
                  <a:srgbClr val="000000"/>
                </a:solidFill>
              </a:rPr>
              <a:t>16% et 8%    </a:t>
            </a:r>
          </a:p>
          <a:p>
            <a:pPr>
              <a:buFont typeface="Wingdings" charset="2"/>
              <a:buChar char="u"/>
            </a:pPr>
            <a:endParaRPr lang="fr-FR" dirty="0" smtClean="0"/>
          </a:p>
          <a:p>
            <a:pPr>
              <a:buFont typeface="Wingdings" charset="2"/>
              <a:buChar char="u"/>
            </a:pPr>
            <a:endParaRPr lang="fr-FR" dirty="0" smtClean="0"/>
          </a:p>
          <a:p>
            <a:pPr>
              <a:buFont typeface="Wingdings" charset="2"/>
              <a:buChar char="u"/>
            </a:pPr>
            <a:endParaRPr lang="fr-FR" dirty="0"/>
          </a:p>
        </p:txBody>
      </p:sp>
      <p:sp>
        <p:nvSpPr>
          <p:cNvPr id="3" name="Titre 2"/>
          <p:cNvSpPr>
            <a:spLocks noGrp="1"/>
          </p:cNvSpPr>
          <p:nvPr>
            <p:ph type="title"/>
          </p:nvPr>
        </p:nvSpPr>
        <p:spPr>
          <a:xfrm>
            <a:off x="125414" y="964429"/>
            <a:ext cx="7042975" cy="673533"/>
          </a:xfrm>
        </p:spPr>
        <p:txBody>
          <a:bodyPr/>
          <a:lstStyle/>
          <a:p>
            <a:r>
              <a:rPr lang="fr-FR" dirty="0" smtClean="0">
                <a:solidFill>
                  <a:srgbClr val="1F497D"/>
                </a:solidFill>
              </a:rPr>
              <a:t>Statistiques de l’observatoire</a:t>
            </a:r>
            <a:endParaRPr lang="fr-FR" dirty="0">
              <a:solidFill>
                <a:srgbClr val="1F497D"/>
              </a:solidFill>
            </a:endParaRPr>
          </a:p>
        </p:txBody>
      </p:sp>
      <p:sp>
        <p:nvSpPr>
          <p:cNvPr id="4" name="Espace réservé du pied de page 4"/>
          <p:cNvSpPr>
            <a:spLocks noGrp="1"/>
          </p:cNvSpPr>
          <p:nvPr>
            <p:ph type="ftr" sz="quarter" idx="4294967295"/>
          </p:nvPr>
        </p:nvSpPr>
        <p:spPr bwMode="auto">
          <a:xfrm>
            <a:off x="92076" y="6450015"/>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a:cs typeface="Arial" charset="0"/>
              </a:rPr>
              <a:t>1er Colloque National</a:t>
            </a:r>
            <a:r>
              <a:rPr lang="fr-FR">
                <a:cs typeface="Arial" charset="0"/>
              </a:rPr>
              <a:t>  Soigner les vulnérabilités des professionnels de santé </a:t>
            </a:r>
            <a:r>
              <a:rPr lang="fr-FR" b="0">
                <a:cs typeface="Arial" charset="0"/>
              </a:rPr>
              <a:t>– Académie Nationale de Médecine – Jeudi 3 décembre 2015</a:t>
            </a:r>
            <a:endParaRPr lang="fr-FR">
              <a:cs typeface="Arial" charset="0"/>
            </a:endParaRPr>
          </a:p>
        </p:txBody>
      </p:sp>
      <p:sp>
        <p:nvSpPr>
          <p:cNvPr id="6"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149</a:t>
            </a:fld>
            <a:endParaRPr lang="fr-FR" dirty="0"/>
          </a:p>
        </p:txBody>
      </p:sp>
    </p:spTree>
    <p:extLst>
      <p:ext uri="{BB962C8B-B14F-4D97-AF65-F5344CB8AC3E}">
        <p14:creationId xmlns:p14="http://schemas.microsoft.com/office/powerpoint/2010/main" val="1850427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07497" y="4638040"/>
            <a:ext cx="7840608" cy="646331"/>
          </a:xfrm>
          <a:prstGeom prst="rect">
            <a:avLst/>
          </a:prstGeom>
          <a:noFill/>
          <a:ln w="9525">
            <a:noFill/>
            <a:miter lim="800000"/>
            <a:headEnd/>
            <a:tailEnd/>
          </a:ln>
        </p:spPr>
        <p:txBody>
          <a:bodyPr wrap="none" anchor="ctr">
            <a:spAutoFit/>
          </a:bodyPr>
          <a:lstStyle/>
          <a:p>
            <a:pPr>
              <a:buFontTx/>
              <a:buChar char="-"/>
            </a:pPr>
            <a:r>
              <a:rPr lang="fr-FR" dirty="0" err="1">
                <a:latin typeface="Helvetica"/>
                <a:cs typeface="Helvetica"/>
              </a:rPr>
              <a:t>Wada</a:t>
            </a:r>
            <a:r>
              <a:rPr lang="fr-FR" dirty="0">
                <a:latin typeface="Helvetica"/>
                <a:cs typeface="Helvetica"/>
              </a:rPr>
              <a:t>, </a:t>
            </a:r>
            <a:r>
              <a:rPr lang="fr-FR" dirty="0" err="1">
                <a:latin typeface="Helvetica"/>
                <a:cs typeface="Helvetica"/>
              </a:rPr>
              <a:t>Yoshikawa</a:t>
            </a:r>
            <a:r>
              <a:rPr lang="fr-FR" dirty="0">
                <a:latin typeface="Helvetica"/>
                <a:cs typeface="Helvetica"/>
              </a:rPr>
              <a:t>, </a:t>
            </a:r>
            <a:r>
              <a:rPr lang="fr-FR" dirty="0" err="1">
                <a:latin typeface="Helvetica"/>
                <a:cs typeface="Helvetica"/>
              </a:rPr>
              <a:t>Goto</a:t>
            </a:r>
            <a:r>
              <a:rPr lang="fr-FR" dirty="0">
                <a:latin typeface="Helvetica"/>
                <a:cs typeface="Helvetica"/>
              </a:rPr>
              <a:t>, </a:t>
            </a:r>
            <a:r>
              <a:rPr lang="fr-FR" dirty="0" err="1">
                <a:latin typeface="Helvetica"/>
                <a:cs typeface="Helvetica"/>
              </a:rPr>
              <a:t>Hirai</a:t>
            </a:r>
            <a:r>
              <a:rPr lang="fr-FR" dirty="0">
                <a:latin typeface="Helvetica"/>
                <a:cs typeface="Helvetica"/>
              </a:rPr>
              <a:t>, Matsushima et al., (2011</a:t>
            </a:r>
            <a:r>
              <a:rPr lang="fr-FR" dirty="0" smtClean="0">
                <a:latin typeface="Helvetica"/>
                <a:cs typeface="Helvetica"/>
              </a:rPr>
              <a:t>) : 3 862 </a:t>
            </a:r>
            <a:r>
              <a:rPr lang="fr-FR" dirty="0">
                <a:latin typeface="Helvetica"/>
                <a:cs typeface="Helvetica"/>
              </a:rPr>
              <a:t>médecins</a:t>
            </a:r>
          </a:p>
          <a:p>
            <a:r>
              <a:rPr lang="fr-FR" dirty="0">
                <a:latin typeface="Helvetica"/>
                <a:cs typeface="Helvetica"/>
              </a:rPr>
              <a:t> japonais : </a:t>
            </a:r>
            <a:r>
              <a:rPr lang="fr-FR" b="1" dirty="0">
                <a:solidFill>
                  <a:srgbClr val="FF0000"/>
                </a:solidFill>
                <a:latin typeface="Helvetica"/>
                <a:cs typeface="Helvetica"/>
              </a:rPr>
              <a:t>5.7%</a:t>
            </a:r>
            <a:r>
              <a:rPr lang="fr-FR" dirty="0">
                <a:solidFill>
                  <a:srgbClr val="131413"/>
                </a:solidFill>
                <a:latin typeface="Helvetica"/>
                <a:cs typeface="Helvetica"/>
              </a:rPr>
              <a:t> hommes et </a:t>
            </a:r>
            <a:r>
              <a:rPr lang="fr-FR" b="1" dirty="0">
                <a:solidFill>
                  <a:srgbClr val="FF0000"/>
                </a:solidFill>
                <a:latin typeface="Helvetica"/>
                <a:cs typeface="Helvetica"/>
              </a:rPr>
              <a:t>5.8%</a:t>
            </a:r>
            <a:r>
              <a:rPr lang="fr-FR" dirty="0">
                <a:solidFill>
                  <a:srgbClr val="131413"/>
                </a:solidFill>
                <a:latin typeface="Helvetica"/>
                <a:cs typeface="Helvetica"/>
              </a:rPr>
              <a:t> femmes.</a:t>
            </a:r>
            <a:endParaRPr lang="fr-FR" dirty="0">
              <a:latin typeface="Helvetica"/>
              <a:cs typeface="Helvetica"/>
            </a:endParaRPr>
          </a:p>
        </p:txBody>
      </p:sp>
      <p:sp>
        <p:nvSpPr>
          <p:cNvPr id="21507" name="Rectangle 4"/>
          <p:cNvSpPr>
            <a:spLocks noChangeArrowheads="1"/>
          </p:cNvSpPr>
          <p:nvPr/>
        </p:nvSpPr>
        <p:spPr bwMode="auto">
          <a:xfrm>
            <a:off x="179389" y="2526772"/>
            <a:ext cx="8353425" cy="646112"/>
          </a:xfrm>
          <a:prstGeom prst="rect">
            <a:avLst/>
          </a:prstGeom>
          <a:noFill/>
          <a:ln w="9525">
            <a:noFill/>
            <a:miter lim="800000"/>
            <a:headEnd/>
            <a:tailEnd/>
          </a:ln>
        </p:spPr>
        <p:txBody>
          <a:bodyPr>
            <a:spAutoFit/>
          </a:bodyPr>
          <a:lstStyle/>
          <a:p>
            <a:r>
              <a:rPr lang="fr-FR" dirty="0">
                <a:latin typeface="Helvetica"/>
                <a:cs typeface="Helvetica"/>
              </a:rPr>
              <a:t>-</a:t>
            </a:r>
            <a:r>
              <a:rPr lang="fr-FR" dirty="0" err="1">
                <a:latin typeface="Helvetica"/>
                <a:cs typeface="Helvetica"/>
              </a:rPr>
              <a:t>Tyssen</a:t>
            </a:r>
            <a:r>
              <a:rPr lang="fr-FR" dirty="0">
                <a:latin typeface="Helvetica"/>
                <a:cs typeface="Helvetica"/>
              </a:rPr>
              <a:t>, </a:t>
            </a:r>
            <a:r>
              <a:rPr lang="fr-FR" dirty="0" err="1">
                <a:latin typeface="Helvetica"/>
                <a:cs typeface="Helvetica"/>
              </a:rPr>
              <a:t>Vaglum</a:t>
            </a:r>
            <a:r>
              <a:rPr lang="fr-FR" dirty="0">
                <a:latin typeface="Helvetica"/>
                <a:cs typeface="Helvetica"/>
              </a:rPr>
              <a:t>, </a:t>
            </a:r>
            <a:r>
              <a:rPr lang="fr-FR" dirty="0" err="1">
                <a:latin typeface="Helvetica"/>
                <a:cs typeface="Helvetica"/>
              </a:rPr>
              <a:t>Grønvold</a:t>
            </a:r>
            <a:r>
              <a:rPr lang="fr-FR" dirty="0">
                <a:latin typeface="Helvetica"/>
                <a:cs typeface="Helvetica"/>
              </a:rPr>
              <a:t> &amp; Ekeberg (2001</a:t>
            </a:r>
            <a:r>
              <a:rPr lang="fr-FR" dirty="0" smtClean="0">
                <a:latin typeface="Helvetica"/>
                <a:cs typeface="Helvetica"/>
              </a:rPr>
              <a:t>) : </a:t>
            </a:r>
            <a:r>
              <a:rPr lang="fr-FR" dirty="0">
                <a:latin typeface="Helvetica"/>
                <a:cs typeface="Helvetica"/>
              </a:rPr>
              <a:t>371 étudiants en médecine, année avant l’internat et année de </a:t>
            </a:r>
            <a:r>
              <a:rPr lang="fr-FR" dirty="0" smtClean="0">
                <a:latin typeface="Helvetica"/>
                <a:cs typeface="Helvetica"/>
              </a:rPr>
              <a:t>l’internat : </a:t>
            </a:r>
            <a:r>
              <a:rPr lang="fr-FR" b="1" dirty="0">
                <a:solidFill>
                  <a:srgbClr val="FF0000"/>
                </a:solidFill>
                <a:latin typeface="Helvetica"/>
                <a:cs typeface="Helvetica"/>
              </a:rPr>
              <a:t>14% </a:t>
            </a:r>
            <a:r>
              <a:rPr lang="en-US" b="1" dirty="0">
                <a:solidFill>
                  <a:srgbClr val="FF0000"/>
                </a:solidFill>
                <a:latin typeface="Helvetica"/>
                <a:cs typeface="Helvetica"/>
              </a:rPr>
              <a:t> </a:t>
            </a:r>
            <a:endParaRPr lang="fr-FR" b="1" dirty="0">
              <a:solidFill>
                <a:srgbClr val="FF0000"/>
              </a:solidFill>
              <a:latin typeface="Helvetica"/>
              <a:cs typeface="Helvetica"/>
            </a:endParaRPr>
          </a:p>
        </p:txBody>
      </p:sp>
      <p:sp>
        <p:nvSpPr>
          <p:cNvPr id="21508" name="Rectangle 5"/>
          <p:cNvSpPr>
            <a:spLocks noChangeArrowheads="1"/>
          </p:cNvSpPr>
          <p:nvPr/>
        </p:nvSpPr>
        <p:spPr bwMode="auto">
          <a:xfrm>
            <a:off x="179389" y="3552827"/>
            <a:ext cx="8208962" cy="646112"/>
          </a:xfrm>
          <a:prstGeom prst="rect">
            <a:avLst/>
          </a:prstGeom>
          <a:noFill/>
          <a:ln w="9525">
            <a:noFill/>
            <a:miter lim="800000"/>
            <a:headEnd/>
            <a:tailEnd/>
          </a:ln>
        </p:spPr>
        <p:txBody>
          <a:bodyPr>
            <a:spAutoFit/>
          </a:bodyPr>
          <a:lstStyle/>
          <a:p>
            <a:r>
              <a:rPr lang="fr-FR" dirty="0">
                <a:latin typeface="Helvetica"/>
                <a:cs typeface="Helvetica"/>
              </a:rPr>
              <a:t>-</a:t>
            </a:r>
            <a:r>
              <a:rPr lang="fr-FR" dirty="0" err="1">
                <a:latin typeface="Helvetica"/>
                <a:cs typeface="Helvetica"/>
              </a:rPr>
              <a:t>Fridner</a:t>
            </a:r>
            <a:r>
              <a:rPr lang="fr-FR" dirty="0">
                <a:latin typeface="Helvetica"/>
                <a:cs typeface="Helvetica"/>
              </a:rPr>
              <a:t>, </a:t>
            </a:r>
            <a:r>
              <a:rPr lang="fr-FR" dirty="0" err="1">
                <a:latin typeface="Helvetica"/>
                <a:cs typeface="Helvetica"/>
              </a:rPr>
              <a:t>Belkic</a:t>
            </a:r>
            <a:r>
              <a:rPr lang="fr-FR" dirty="0">
                <a:latin typeface="Helvetica"/>
                <a:cs typeface="Helvetica"/>
              </a:rPr>
              <a:t>, </a:t>
            </a:r>
            <a:r>
              <a:rPr lang="fr-FR" dirty="0" err="1">
                <a:latin typeface="Helvetica"/>
                <a:cs typeface="Helvetica"/>
              </a:rPr>
              <a:t>Minucci</a:t>
            </a:r>
            <a:r>
              <a:rPr lang="fr-FR" dirty="0">
                <a:latin typeface="Helvetica"/>
                <a:cs typeface="Helvetica"/>
              </a:rPr>
              <a:t>, </a:t>
            </a:r>
            <a:r>
              <a:rPr lang="it-IT" dirty="0">
                <a:latin typeface="Helvetica"/>
                <a:cs typeface="Helvetica"/>
              </a:rPr>
              <a:t>Pavan, Marini, </a:t>
            </a:r>
            <a:r>
              <a:rPr lang="it-IT" dirty="0" err="1">
                <a:latin typeface="Helvetica"/>
                <a:cs typeface="Helvetica"/>
              </a:rPr>
              <a:t>Pingel</a:t>
            </a:r>
            <a:r>
              <a:rPr lang="it-IT" dirty="0">
                <a:latin typeface="Helvetica"/>
                <a:cs typeface="Helvetica"/>
              </a:rPr>
              <a:t> et al., (2011).</a:t>
            </a:r>
            <a:r>
              <a:rPr lang="en-US" dirty="0">
                <a:latin typeface="Helvetica"/>
                <a:cs typeface="Helvetica"/>
              </a:rPr>
              <a:t> 456 </a:t>
            </a:r>
            <a:r>
              <a:rPr lang="en-US" dirty="0" err="1">
                <a:latin typeface="Helvetica"/>
                <a:cs typeface="Helvetica"/>
              </a:rPr>
              <a:t>médecins</a:t>
            </a:r>
            <a:r>
              <a:rPr lang="en-US" dirty="0">
                <a:latin typeface="Helvetica"/>
                <a:cs typeface="Helvetica"/>
              </a:rPr>
              <a:t> </a:t>
            </a:r>
            <a:r>
              <a:rPr lang="en-US" dirty="0" err="1">
                <a:latin typeface="Helvetica"/>
                <a:cs typeface="Helvetica"/>
              </a:rPr>
              <a:t>hospitaliers</a:t>
            </a:r>
            <a:r>
              <a:rPr lang="en-US" dirty="0">
                <a:latin typeface="Helvetica"/>
                <a:cs typeface="Helvetica"/>
              </a:rPr>
              <a:t> </a:t>
            </a:r>
            <a:r>
              <a:rPr lang="en-US" dirty="0" err="1">
                <a:latin typeface="Helvetica"/>
                <a:cs typeface="Helvetica"/>
              </a:rPr>
              <a:t>suédois</a:t>
            </a:r>
            <a:r>
              <a:rPr lang="en-US" dirty="0">
                <a:latin typeface="Helvetica"/>
                <a:cs typeface="Helvetica"/>
              </a:rPr>
              <a:t> et 241 </a:t>
            </a:r>
            <a:r>
              <a:rPr lang="en-US" dirty="0" err="1" smtClean="0">
                <a:latin typeface="Helvetica"/>
                <a:cs typeface="Helvetica"/>
              </a:rPr>
              <a:t>italiens</a:t>
            </a:r>
            <a:r>
              <a:rPr lang="en-US" dirty="0" smtClean="0">
                <a:latin typeface="Helvetica"/>
                <a:cs typeface="Helvetica"/>
              </a:rPr>
              <a:t> : </a:t>
            </a:r>
            <a:r>
              <a:rPr lang="en-US" b="1" dirty="0">
                <a:solidFill>
                  <a:srgbClr val="FF0000"/>
                </a:solidFill>
                <a:latin typeface="Helvetica"/>
                <a:cs typeface="Helvetica"/>
              </a:rPr>
              <a:t>12%</a:t>
            </a:r>
            <a:endParaRPr lang="fr-FR" b="1" dirty="0">
              <a:solidFill>
                <a:srgbClr val="FF0000"/>
              </a:solidFill>
              <a:latin typeface="Helvetica"/>
              <a:cs typeface="Helvetica"/>
            </a:endParaRPr>
          </a:p>
        </p:txBody>
      </p:sp>
      <p:sp>
        <p:nvSpPr>
          <p:cNvPr id="21509" name="ZoneTexte 7"/>
          <p:cNvSpPr txBox="1">
            <a:spLocks noChangeArrowheads="1"/>
          </p:cNvSpPr>
          <p:nvPr/>
        </p:nvSpPr>
        <p:spPr bwMode="auto">
          <a:xfrm>
            <a:off x="179388" y="1382513"/>
            <a:ext cx="8368822" cy="523220"/>
          </a:xfrm>
          <a:prstGeom prst="rect">
            <a:avLst/>
          </a:prstGeom>
          <a:noFill/>
          <a:ln w="9525">
            <a:noFill/>
            <a:miter lim="800000"/>
            <a:headEnd/>
            <a:tailEnd/>
          </a:ln>
        </p:spPr>
        <p:txBody>
          <a:bodyPr wrap="none">
            <a:spAutoFit/>
          </a:bodyPr>
          <a:lstStyle/>
          <a:p>
            <a:r>
              <a:rPr lang="fr-FR" sz="2800" dirty="0">
                <a:solidFill>
                  <a:srgbClr val="1F497D"/>
                </a:solidFill>
                <a:latin typeface="Helvetica"/>
                <a:cs typeface="Helvetica"/>
              </a:rPr>
              <a:t>Taux d’idéations suicidaires dans quelques études :</a:t>
            </a:r>
          </a:p>
        </p:txBody>
      </p:sp>
      <p:sp>
        <p:nvSpPr>
          <p:cNvPr id="7"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latin typeface="Helvetica"/>
                <a:cs typeface="Helvetica"/>
              </a:rPr>
              <a:pPr/>
              <a:t>15</a:t>
            </a:fld>
            <a:endParaRPr lang="fr-FR" dirty="0">
              <a:latin typeface="Helvetica"/>
              <a:cs typeface="Helvetica"/>
            </a:endParaRPr>
          </a:p>
        </p:txBody>
      </p:sp>
      <p:sp>
        <p:nvSpPr>
          <p:cNvPr id="8" name="Titre 1"/>
          <p:cNvSpPr txBox="1">
            <a:spLocks/>
          </p:cNvSpPr>
          <p:nvPr/>
        </p:nvSpPr>
        <p:spPr>
          <a:xfrm>
            <a:off x="125902" y="78712"/>
            <a:ext cx="7510040" cy="96114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Enquêtes épidémiologiques et études récentes sur les souffrances des professionnels de santé</a:t>
            </a:r>
            <a:endParaRPr lang="fr-FR" sz="2400" b="1" dirty="0"/>
          </a:p>
        </p:txBody>
      </p:sp>
      <p:sp>
        <p:nvSpPr>
          <p:cNvPr id="9" name="Espace réservé du pied de page 4"/>
          <p:cNvSpPr>
            <a:spLocks noGrp="1"/>
          </p:cNvSpPr>
          <p:nvPr>
            <p:ph type="ftr" sz="quarter" idx="4294967295"/>
          </p:nvPr>
        </p:nvSpPr>
        <p:spPr>
          <a:xfrm>
            <a:off x="107498" y="6497761"/>
            <a:ext cx="8899733"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Tree>
    <p:extLst>
      <p:ext uri="{BB962C8B-B14F-4D97-AF65-F5344CB8AC3E}">
        <p14:creationId xmlns:p14="http://schemas.microsoft.com/office/powerpoint/2010/main" val="2698715284"/>
      </p:ext>
    </p:extLst>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125414" y="79375"/>
            <a:ext cx="6732587" cy="960438"/>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ea typeface="MS PGothic" charset="0"/>
                <a:cs typeface="Helvetica" charset="0"/>
              </a:rPr>
              <a:t>Le repérage des professionnels de santé vulnérables</a:t>
            </a:r>
            <a:endParaRPr lang="fr-FR" dirty="0">
              <a:latin typeface="Helvetica" charset="0"/>
              <a:ea typeface="MS PGothic" charset="0"/>
              <a:cs typeface="Helvetica" charset="0"/>
            </a:endParaRPr>
          </a:p>
        </p:txBody>
      </p:sp>
      <p:sp>
        <p:nvSpPr>
          <p:cNvPr id="3" name="Titre 2"/>
          <p:cNvSpPr>
            <a:spLocks noGrp="1"/>
          </p:cNvSpPr>
          <p:nvPr>
            <p:ph type="title"/>
          </p:nvPr>
        </p:nvSpPr>
        <p:spPr>
          <a:xfrm>
            <a:off x="125414" y="964429"/>
            <a:ext cx="7042975" cy="673533"/>
          </a:xfrm>
        </p:spPr>
        <p:txBody>
          <a:bodyPr/>
          <a:lstStyle/>
          <a:p>
            <a:r>
              <a:rPr lang="fr-FR" dirty="0">
                <a:solidFill>
                  <a:srgbClr val="1F497D"/>
                </a:solidFill>
              </a:rPr>
              <a:t>Données statistiques fournies par la CARCDSF </a:t>
            </a:r>
          </a:p>
        </p:txBody>
      </p:sp>
      <p:sp>
        <p:nvSpPr>
          <p:cNvPr id="4" name="Espace réservé du pied de page 4"/>
          <p:cNvSpPr>
            <a:spLocks noGrp="1"/>
          </p:cNvSpPr>
          <p:nvPr>
            <p:ph type="ftr" sz="quarter" idx="4294967295"/>
          </p:nvPr>
        </p:nvSpPr>
        <p:spPr bwMode="auto">
          <a:xfrm>
            <a:off x="92076" y="6450015"/>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a:cs typeface="Arial" charset="0"/>
              </a:rPr>
              <a:t>1er Colloque National</a:t>
            </a:r>
            <a:r>
              <a:rPr lang="fr-FR">
                <a:cs typeface="Arial" charset="0"/>
              </a:rPr>
              <a:t>  Soigner les vulnérabilités des professionnels de santé </a:t>
            </a:r>
            <a:r>
              <a:rPr lang="fr-FR" b="0">
                <a:cs typeface="Arial" charset="0"/>
              </a:rPr>
              <a:t>– Académie Nationale de Médecine – Jeudi 3 décembre 2015</a:t>
            </a:r>
            <a:endParaRPr lang="fr-FR">
              <a:cs typeface="Arial" charset="0"/>
            </a:endParaRPr>
          </a:p>
        </p:txBody>
      </p:sp>
      <p:sp>
        <p:nvSpPr>
          <p:cNvPr id="6"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150</a:t>
            </a:fld>
            <a:endParaRPr lang="fr-FR" dirty="0"/>
          </a:p>
        </p:txBody>
      </p:sp>
      <p:sp>
        <p:nvSpPr>
          <p:cNvPr id="8" name="Espace réservé du contenu 1"/>
          <p:cNvSpPr>
            <a:spLocks noGrp="1"/>
          </p:cNvSpPr>
          <p:nvPr>
            <p:ph idx="1"/>
          </p:nvPr>
        </p:nvSpPr>
        <p:spPr>
          <a:xfrm>
            <a:off x="125414" y="1672597"/>
            <a:ext cx="8763289" cy="4433454"/>
          </a:xfrm>
        </p:spPr>
        <p:txBody>
          <a:bodyPr>
            <a:normAutofit fontScale="77500" lnSpcReduction="20000"/>
          </a:bodyPr>
          <a:lstStyle/>
          <a:p>
            <a:pPr marL="0" indent="0">
              <a:buNone/>
            </a:pPr>
            <a:r>
              <a:rPr lang="fr-FR" dirty="0" smtClean="0"/>
              <a:t>                                        </a:t>
            </a:r>
            <a:r>
              <a:rPr lang="fr-FR" dirty="0" smtClean="0">
                <a:solidFill>
                  <a:srgbClr val="000000"/>
                </a:solidFill>
              </a:rPr>
              <a:t>     INVALIDITE</a:t>
            </a:r>
          </a:p>
          <a:p>
            <a:pPr marL="0" indent="0">
              <a:buNone/>
            </a:pPr>
            <a:r>
              <a:rPr lang="fr-FR" dirty="0" smtClean="0"/>
              <a:t>                   Concernant </a:t>
            </a:r>
            <a:r>
              <a:rPr lang="fr-FR" dirty="0"/>
              <a:t>plus particulièrement </a:t>
            </a:r>
            <a:r>
              <a:rPr lang="fr-FR" dirty="0" smtClean="0"/>
              <a:t>la Psychiatrie</a:t>
            </a:r>
          </a:p>
          <a:p>
            <a:pPr marL="0" indent="0">
              <a:buNone/>
            </a:pPr>
            <a:r>
              <a:rPr lang="fr-FR" dirty="0" smtClean="0"/>
              <a:t>                       </a:t>
            </a:r>
            <a:r>
              <a:rPr lang="fr-FR" dirty="0" smtClean="0">
                <a:solidFill>
                  <a:srgbClr val="000000"/>
                </a:solidFill>
              </a:rPr>
              <a:t>Nombre de C-D           Pourcentage</a:t>
            </a:r>
          </a:p>
          <a:p>
            <a:pPr marL="0" indent="0">
              <a:buNone/>
            </a:pPr>
            <a:r>
              <a:rPr lang="fr-FR" dirty="0" smtClean="0"/>
              <a:t>                            </a:t>
            </a:r>
            <a:r>
              <a:rPr lang="fr-FR" dirty="0" smtClean="0">
                <a:solidFill>
                  <a:srgbClr val="000000"/>
                </a:solidFill>
              </a:rPr>
              <a:t>concernés</a:t>
            </a:r>
            <a:r>
              <a:rPr lang="fr-FR" dirty="0" smtClean="0"/>
              <a:t>                                                                                                                 </a:t>
            </a:r>
          </a:p>
          <a:p>
            <a:r>
              <a:rPr lang="fr-FR" dirty="0">
                <a:solidFill>
                  <a:srgbClr val="000000"/>
                </a:solidFill>
              </a:rPr>
              <a:t>2010</a:t>
            </a:r>
            <a:r>
              <a:rPr lang="fr-FR" dirty="0" smtClean="0"/>
              <a:t>                    53                                 13,2  %                                    </a:t>
            </a:r>
          </a:p>
          <a:p>
            <a:r>
              <a:rPr lang="fr-FR" dirty="0">
                <a:solidFill>
                  <a:srgbClr val="000000"/>
                </a:solidFill>
              </a:rPr>
              <a:t>2011</a:t>
            </a:r>
            <a:r>
              <a:rPr lang="fr-FR" dirty="0" smtClean="0"/>
              <a:t>                    60                                  23,3 %</a:t>
            </a:r>
          </a:p>
          <a:p>
            <a:r>
              <a:rPr lang="fr-FR" dirty="0">
                <a:solidFill>
                  <a:srgbClr val="000000"/>
                </a:solidFill>
              </a:rPr>
              <a:t>2012</a:t>
            </a:r>
            <a:r>
              <a:rPr lang="fr-FR" dirty="0" smtClean="0"/>
              <a:t>                    49                                  14,3 %                                   </a:t>
            </a:r>
          </a:p>
          <a:p>
            <a:r>
              <a:rPr lang="fr-FR" dirty="0">
                <a:solidFill>
                  <a:srgbClr val="000000"/>
                </a:solidFill>
              </a:rPr>
              <a:t>2013</a:t>
            </a:r>
            <a:r>
              <a:rPr lang="fr-FR" dirty="0" smtClean="0"/>
              <a:t>                    50                                   36  %                                                                                  </a:t>
            </a:r>
          </a:p>
          <a:p>
            <a:r>
              <a:rPr lang="fr-FR" dirty="0" smtClean="0">
                <a:solidFill>
                  <a:srgbClr val="000000"/>
                </a:solidFill>
              </a:rPr>
              <a:t>2014</a:t>
            </a:r>
            <a:r>
              <a:rPr lang="fr-FR" dirty="0" smtClean="0"/>
              <a:t>                    50                                   18  %</a:t>
            </a:r>
          </a:p>
          <a:p>
            <a:pPr marL="0" indent="0">
              <a:buNone/>
            </a:pPr>
            <a:endParaRPr lang="fr-FR" dirty="0"/>
          </a:p>
          <a:p>
            <a:pPr marL="0" indent="0">
              <a:buNone/>
            </a:pPr>
            <a:endParaRPr lang="fr-FR" dirty="0" smtClean="0"/>
          </a:p>
          <a:p>
            <a:pPr marL="0" indent="0" algn="ctr">
              <a:lnSpc>
                <a:spcPct val="120000"/>
              </a:lnSpc>
              <a:spcBef>
                <a:spcPts val="0"/>
              </a:spcBef>
              <a:buNone/>
            </a:pPr>
            <a:r>
              <a:rPr lang="fr-FR" b="1" dirty="0" smtClean="0">
                <a:solidFill>
                  <a:srgbClr val="000000"/>
                </a:solidFill>
              </a:rPr>
              <a:t>Le nombre de praticien inscrits au Conseil de l’Ordre </a:t>
            </a:r>
          </a:p>
          <a:p>
            <a:pPr marL="0" indent="0" algn="ctr">
              <a:lnSpc>
                <a:spcPct val="120000"/>
              </a:lnSpc>
              <a:spcBef>
                <a:spcPts val="0"/>
              </a:spcBef>
              <a:buNone/>
            </a:pPr>
            <a:r>
              <a:rPr lang="fr-FR" b="1" dirty="0">
                <a:solidFill>
                  <a:srgbClr val="000000"/>
                </a:solidFill>
              </a:rPr>
              <a:t>s</a:t>
            </a:r>
            <a:r>
              <a:rPr lang="fr-FR" b="1" dirty="0" smtClean="0">
                <a:solidFill>
                  <a:srgbClr val="000000"/>
                </a:solidFill>
              </a:rPr>
              <a:t>e situe entre 39 000 et 42 000 chirurgiens-dentistes</a:t>
            </a:r>
            <a:r>
              <a:rPr lang="fr-FR" dirty="0" smtClean="0">
                <a:solidFill>
                  <a:srgbClr val="000000"/>
                </a:solidFill>
              </a:rPr>
              <a:t>                     </a:t>
            </a:r>
          </a:p>
          <a:p>
            <a:endParaRPr lang="fr-FR" dirty="0"/>
          </a:p>
        </p:txBody>
      </p:sp>
    </p:spTree>
    <p:extLst>
      <p:ext uri="{BB962C8B-B14F-4D97-AF65-F5344CB8AC3E}">
        <p14:creationId xmlns:p14="http://schemas.microsoft.com/office/powerpoint/2010/main" val="373620308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125414" y="79375"/>
            <a:ext cx="6732587" cy="960438"/>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ea typeface="MS PGothic" charset="0"/>
                <a:cs typeface="Helvetica" charset="0"/>
              </a:rPr>
              <a:t>Le repérage des professionnels de santé vulnérables</a:t>
            </a:r>
            <a:endParaRPr lang="fr-FR" dirty="0">
              <a:latin typeface="Helvetica" charset="0"/>
              <a:ea typeface="MS PGothic" charset="0"/>
              <a:cs typeface="Helvetica" charset="0"/>
            </a:endParaRPr>
          </a:p>
        </p:txBody>
      </p:sp>
      <p:sp>
        <p:nvSpPr>
          <p:cNvPr id="3" name="Titre 2"/>
          <p:cNvSpPr>
            <a:spLocks noGrp="1"/>
          </p:cNvSpPr>
          <p:nvPr>
            <p:ph type="title"/>
          </p:nvPr>
        </p:nvSpPr>
        <p:spPr>
          <a:xfrm>
            <a:off x="125414" y="964429"/>
            <a:ext cx="7042975" cy="673533"/>
          </a:xfrm>
        </p:spPr>
        <p:txBody>
          <a:bodyPr/>
          <a:lstStyle/>
          <a:p>
            <a:r>
              <a:rPr lang="fr-FR" dirty="0">
                <a:solidFill>
                  <a:srgbClr val="1F497D"/>
                </a:solidFill>
              </a:rPr>
              <a:t>Données statistiques fournies par la CARCDSF </a:t>
            </a:r>
          </a:p>
        </p:txBody>
      </p:sp>
      <p:sp>
        <p:nvSpPr>
          <p:cNvPr id="4" name="Espace réservé du pied de page 4"/>
          <p:cNvSpPr>
            <a:spLocks noGrp="1"/>
          </p:cNvSpPr>
          <p:nvPr>
            <p:ph type="ftr" sz="quarter" idx="4294967295"/>
          </p:nvPr>
        </p:nvSpPr>
        <p:spPr bwMode="auto">
          <a:xfrm>
            <a:off x="92076" y="6450015"/>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a:cs typeface="Arial" charset="0"/>
              </a:rPr>
              <a:t>1er Colloque National</a:t>
            </a:r>
            <a:r>
              <a:rPr lang="fr-FR">
                <a:cs typeface="Arial" charset="0"/>
              </a:rPr>
              <a:t>  Soigner les vulnérabilités des professionnels de santé </a:t>
            </a:r>
            <a:r>
              <a:rPr lang="fr-FR" b="0">
                <a:cs typeface="Arial" charset="0"/>
              </a:rPr>
              <a:t>– Académie Nationale de Médecine – Jeudi 3 décembre 2015</a:t>
            </a:r>
            <a:endParaRPr lang="fr-FR">
              <a:cs typeface="Arial" charset="0"/>
            </a:endParaRPr>
          </a:p>
        </p:txBody>
      </p:sp>
      <p:sp>
        <p:nvSpPr>
          <p:cNvPr id="6"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151</a:t>
            </a:fld>
            <a:endParaRPr lang="fr-FR" dirty="0"/>
          </a:p>
        </p:txBody>
      </p:sp>
      <p:sp>
        <p:nvSpPr>
          <p:cNvPr id="8" name="Espace réservé du contenu 1"/>
          <p:cNvSpPr>
            <a:spLocks noGrp="1"/>
          </p:cNvSpPr>
          <p:nvPr>
            <p:ph idx="1"/>
          </p:nvPr>
        </p:nvSpPr>
        <p:spPr>
          <a:xfrm>
            <a:off x="300182" y="1812637"/>
            <a:ext cx="8289636" cy="4281869"/>
          </a:xfrm>
        </p:spPr>
        <p:txBody>
          <a:bodyPr>
            <a:normAutofit/>
          </a:bodyPr>
          <a:lstStyle/>
          <a:p>
            <a:pPr marL="0" indent="0" algn="ctr">
              <a:buNone/>
            </a:pPr>
            <a:r>
              <a:rPr lang="fr-FR" sz="2400" dirty="0" smtClean="0">
                <a:solidFill>
                  <a:srgbClr val="000000"/>
                </a:solidFill>
              </a:rPr>
              <a:t>Invalidité </a:t>
            </a:r>
            <a:r>
              <a:rPr lang="fr-FR" sz="2400" dirty="0">
                <a:solidFill>
                  <a:srgbClr val="000000"/>
                </a:solidFill>
              </a:rPr>
              <a:t>+ Inaptitude</a:t>
            </a:r>
          </a:p>
          <a:p>
            <a:pPr marL="0" indent="0" algn="ctr">
              <a:buNone/>
            </a:pPr>
            <a:r>
              <a:rPr lang="fr-FR" sz="2400" dirty="0"/>
              <a:t>Concernant plus particulièrement la psychiatrie</a:t>
            </a:r>
          </a:p>
          <a:p>
            <a:pPr marL="0" indent="0">
              <a:spcBef>
                <a:spcPts val="0"/>
              </a:spcBef>
              <a:buNone/>
            </a:pPr>
            <a:r>
              <a:rPr lang="fr-FR" sz="2400" dirty="0"/>
              <a:t>           </a:t>
            </a:r>
            <a:r>
              <a:rPr lang="fr-FR" sz="2400" dirty="0" smtClean="0"/>
              <a:t>		</a:t>
            </a:r>
            <a:r>
              <a:rPr lang="fr-FR" sz="2400" dirty="0" smtClean="0">
                <a:solidFill>
                  <a:srgbClr val="000000"/>
                </a:solidFill>
              </a:rPr>
              <a:t>Nombre </a:t>
            </a:r>
            <a:r>
              <a:rPr lang="fr-FR" sz="2400" dirty="0">
                <a:solidFill>
                  <a:srgbClr val="000000"/>
                </a:solidFill>
              </a:rPr>
              <a:t>de C-D                   </a:t>
            </a:r>
            <a:r>
              <a:rPr lang="fr-FR" sz="2400" dirty="0" smtClean="0">
                <a:solidFill>
                  <a:srgbClr val="000000"/>
                </a:solidFill>
              </a:rPr>
              <a:t>Pourcentage</a:t>
            </a:r>
            <a:endParaRPr lang="fr-FR" sz="2400" dirty="0">
              <a:solidFill>
                <a:srgbClr val="000000"/>
              </a:solidFill>
            </a:endParaRPr>
          </a:p>
          <a:p>
            <a:pPr marL="0" indent="0">
              <a:spcBef>
                <a:spcPts val="0"/>
              </a:spcBef>
              <a:buNone/>
            </a:pPr>
            <a:r>
              <a:rPr lang="fr-FR" sz="2400" dirty="0">
                <a:solidFill>
                  <a:srgbClr val="000000"/>
                </a:solidFill>
              </a:rPr>
              <a:t>                </a:t>
            </a:r>
            <a:r>
              <a:rPr lang="fr-FR" sz="2400" dirty="0" smtClean="0">
                <a:solidFill>
                  <a:srgbClr val="000000"/>
                </a:solidFill>
              </a:rPr>
              <a:t>	        concernés</a:t>
            </a:r>
            <a:endParaRPr lang="fr-FR" sz="2400" dirty="0">
              <a:solidFill>
                <a:srgbClr val="000000"/>
              </a:solidFill>
            </a:endParaRPr>
          </a:p>
          <a:p>
            <a:r>
              <a:rPr lang="fr-FR" sz="2400" dirty="0"/>
              <a:t> </a:t>
            </a:r>
            <a:r>
              <a:rPr lang="fr-FR" sz="2400" dirty="0">
                <a:solidFill>
                  <a:srgbClr val="000000"/>
                </a:solidFill>
              </a:rPr>
              <a:t>2010</a:t>
            </a:r>
            <a:r>
              <a:rPr lang="fr-FR" sz="2400" dirty="0"/>
              <a:t>          </a:t>
            </a:r>
            <a:r>
              <a:rPr lang="fr-FR" sz="2400" dirty="0" smtClean="0"/>
              <a:t>   129                                      14 </a:t>
            </a:r>
            <a:r>
              <a:rPr lang="fr-FR" sz="2400" dirty="0"/>
              <a:t>%</a:t>
            </a:r>
          </a:p>
          <a:p>
            <a:r>
              <a:rPr lang="fr-FR" sz="2400" dirty="0"/>
              <a:t> </a:t>
            </a:r>
            <a:r>
              <a:rPr lang="fr-FR" sz="2400" dirty="0">
                <a:solidFill>
                  <a:srgbClr val="000000"/>
                </a:solidFill>
              </a:rPr>
              <a:t>2011</a:t>
            </a:r>
            <a:r>
              <a:rPr lang="fr-FR" sz="2400" dirty="0"/>
              <a:t>          </a:t>
            </a:r>
            <a:r>
              <a:rPr lang="fr-FR" sz="2400" dirty="0" smtClean="0"/>
              <a:t>   122                                    25,4 </a:t>
            </a:r>
            <a:r>
              <a:rPr lang="fr-FR" sz="2400" dirty="0"/>
              <a:t>%</a:t>
            </a:r>
          </a:p>
          <a:p>
            <a:r>
              <a:rPr lang="fr-FR" sz="2400" dirty="0"/>
              <a:t> </a:t>
            </a:r>
            <a:r>
              <a:rPr lang="fr-FR" sz="2400" dirty="0">
                <a:solidFill>
                  <a:srgbClr val="000000"/>
                </a:solidFill>
              </a:rPr>
              <a:t>2012</a:t>
            </a:r>
            <a:r>
              <a:rPr lang="fr-FR" sz="2400" dirty="0"/>
              <a:t>            </a:t>
            </a:r>
            <a:r>
              <a:rPr lang="fr-FR" sz="2400" dirty="0" smtClean="0"/>
              <a:t>  96                                     14,6 </a:t>
            </a:r>
            <a:r>
              <a:rPr lang="fr-FR" sz="2400" dirty="0"/>
              <a:t>%</a:t>
            </a:r>
          </a:p>
          <a:p>
            <a:r>
              <a:rPr lang="fr-FR" sz="2400" dirty="0"/>
              <a:t> </a:t>
            </a:r>
            <a:r>
              <a:rPr lang="fr-FR" sz="2400" dirty="0">
                <a:solidFill>
                  <a:srgbClr val="000000"/>
                </a:solidFill>
              </a:rPr>
              <a:t>2013</a:t>
            </a:r>
            <a:r>
              <a:rPr lang="fr-FR" sz="2400" dirty="0"/>
              <a:t>            </a:t>
            </a:r>
            <a:r>
              <a:rPr lang="fr-FR" sz="2400" dirty="0" smtClean="0"/>
              <a:t>  97                                     </a:t>
            </a:r>
            <a:r>
              <a:rPr lang="fr-FR" sz="2400" dirty="0"/>
              <a:t>24,7 %</a:t>
            </a:r>
          </a:p>
          <a:p>
            <a:r>
              <a:rPr lang="fr-FR" sz="2400" dirty="0"/>
              <a:t> </a:t>
            </a:r>
            <a:r>
              <a:rPr lang="fr-FR" sz="2400" dirty="0">
                <a:solidFill>
                  <a:srgbClr val="000000"/>
                </a:solidFill>
              </a:rPr>
              <a:t>2014</a:t>
            </a:r>
            <a:r>
              <a:rPr lang="fr-FR" sz="2400" dirty="0"/>
              <a:t>            </a:t>
            </a:r>
            <a:r>
              <a:rPr lang="fr-FR" sz="2400" dirty="0" smtClean="0"/>
              <a:t>  93                                     12,9 </a:t>
            </a:r>
            <a:r>
              <a:rPr lang="fr-FR" sz="2400" dirty="0"/>
              <a:t>%         </a:t>
            </a:r>
          </a:p>
          <a:p>
            <a:pPr marL="0" indent="0">
              <a:buNone/>
            </a:pPr>
            <a:endParaRPr lang="fr-FR" sz="2400" dirty="0"/>
          </a:p>
          <a:p>
            <a:endParaRPr lang="fr-FR" sz="2000" dirty="0"/>
          </a:p>
        </p:txBody>
      </p:sp>
    </p:spTree>
    <p:extLst>
      <p:ext uri="{BB962C8B-B14F-4D97-AF65-F5344CB8AC3E}">
        <p14:creationId xmlns:p14="http://schemas.microsoft.com/office/powerpoint/2010/main" val="240470302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73365" y="2332763"/>
            <a:ext cx="8151090" cy="3532358"/>
          </a:xfrm>
        </p:spPr>
        <p:txBody>
          <a:bodyPr>
            <a:normAutofit/>
          </a:bodyPr>
          <a:lstStyle/>
          <a:p>
            <a:r>
              <a:rPr lang="fr-FR" dirty="0" smtClean="0"/>
              <a:t>Cette co</a:t>
            </a:r>
            <a:r>
              <a:rPr lang="fr-FR" dirty="0"/>
              <a:t>mmissi</a:t>
            </a:r>
            <a:r>
              <a:rPr lang="fr-FR" dirty="0" smtClean="0"/>
              <a:t>on est chargée de l’étude des demandes de secours et des exonérations de cotisations.</a:t>
            </a:r>
          </a:p>
          <a:p>
            <a:r>
              <a:rPr lang="fr-FR" dirty="0" smtClean="0"/>
              <a:t>La demande de secours sont pour la majorité des confrères en difficultés financières.</a:t>
            </a:r>
          </a:p>
          <a:p>
            <a:r>
              <a:rPr lang="fr-FR" dirty="0" smtClean="0"/>
              <a:t> </a:t>
            </a:r>
            <a:r>
              <a:rPr lang="fr-FR" dirty="0"/>
              <a:t>N</a:t>
            </a:r>
            <a:r>
              <a:rPr lang="fr-FR" dirty="0" smtClean="0"/>
              <a:t>ous aidons, en moyenne, 15 à 20 confrères par an.</a:t>
            </a:r>
          </a:p>
          <a:p>
            <a:endParaRPr lang="fr-FR" dirty="0"/>
          </a:p>
          <a:p>
            <a:pPr marL="0" indent="0">
              <a:buNone/>
            </a:pPr>
            <a:endParaRPr lang="fr-FR" dirty="0"/>
          </a:p>
        </p:txBody>
      </p:sp>
      <p:sp>
        <p:nvSpPr>
          <p:cNvPr id="3" name="Titre 2"/>
          <p:cNvSpPr>
            <a:spLocks noGrp="1"/>
          </p:cNvSpPr>
          <p:nvPr>
            <p:ph type="title"/>
          </p:nvPr>
        </p:nvSpPr>
        <p:spPr>
          <a:xfrm>
            <a:off x="872068" y="1298288"/>
            <a:ext cx="7042975" cy="673533"/>
          </a:xfrm>
        </p:spPr>
        <p:txBody>
          <a:bodyPr>
            <a:noAutofit/>
          </a:bodyPr>
          <a:lstStyle/>
          <a:p>
            <a:pPr algn="ctr"/>
            <a:r>
              <a:rPr lang="fr-FR" sz="2800" dirty="0" smtClean="0">
                <a:solidFill>
                  <a:schemeClr val="tx1"/>
                </a:solidFill>
              </a:rPr>
              <a:t>Ordre National </a:t>
            </a:r>
            <a:br>
              <a:rPr lang="fr-FR" sz="2800" dirty="0" smtClean="0">
                <a:solidFill>
                  <a:schemeClr val="tx1"/>
                </a:solidFill>
              </a:rPr>
            </a:br>
            <a:r>
              <a:rPr lang="fr-FR" sz="2800" dirty="0" smtClean="0">
                <a:solidFill>
                  <a:schemeClr val="tx1"/>
                </a:solidFill>
              </a:rPr>
              <a:t>Commission de solidarité</a:t>
            </a:r>
            <a:endParaRPr lang="fr-FR" sz="2800" dirty="0">
              <a:solidFill>
                <a:schemeClr val="tx1"/>
              </a:solidFill>
            </a:endParaRPr>
          </a:p>
        </p:txBody>
      </p:sp>
      <p:sp>
        <p:nvSpPr>
          <p:cNvPr id="4" name="Espace réservé du pied de page 4"/>
          <p:cNvSpPr>
            <a:spLocks noGrp="1"/>
          </p:cNvSpPr>
          <p:nvPr>
            <p:ph type="ftr" sz="quarter" idx="4294967295"/>
          </p:nvPr>
        </p:nvSpPr>
        <p:spPr bwMode="auto">
          <a:xfrm>
            <a:off x="92076" y="6450015"/>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a:cs typeface="Arial" charset="0"/>
              </a:rPr>
              <a:t>1er Colloque National</a:t>
            </a:r>
            <a:r>
              <a:rPr lang="fr-FR">
                <a:cs typeface="Arial" charset="0"/>
              </a:rPr>
              <a:t>  Soigner les vulnérabilités des professionnels de santé </a:t>
            </a:r>
            <a:r>
              <a:rPr lang="fr-FR" b="0">
                <a:cs typeface="Arial" charset="0"/>
              </a:rPr>
              <a:t>– Académie Nationale de Médecine – Jeudi 3 décembre 2015</a:t>
            </a:r>
            <a:endParaRPr lang="fr-FR">
              <a:cs typeface="Arial" charset="0"/>
            </a:endParaRPr>
          </a:p>
        </p:txBody>
      </p:sp>
      <p:sp>
        <p:nvSpPr>
          <p:cNvPr id="6"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152</a:t>
            </a:fld>
            <a:endParaRPr lang="fr-FR" dirty="0"/>
          </a:p>
        </p:txBody>
      </p:sp>
      <p:sp>
        <p:nvSpPr>
          <p:cNvPr id="7" name="Titre 1"/>
          <p:cNvSpPr txBox="1">
            <a:spLocks/>
          </p:cNvSpPr>
          <p:nvPr/>
        </p:nvSpPr>
        <p:spPr>
          <a:xfrm>
            <a:off x="125414" y="79375"/>
            <a:ext cx="6732587" cy="960438"/>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ea typeface="MS PGothic" charset="0"/>
                <a:cs typeface="Helvetica" charset="0"/>
              </a:rPr>
              <a:t>Le repérage des professionnels de santé vulnérables</a:t>
            </a:r>
            <a:endParaRPr lang="fr-FR" dirty="0">
              <a:latin typeface="Helvetica" charset="0"/>
              <a:ea typeface="MS PGothic" charset="0"/>
              <a:cs typeface="Helvetica" charset="0"/>
            </a:endParaRPr>
          </a:p>
        </p:txBody>
      </p:sp>
    </p:spTree>
    <p:extLst>
      <p:ext uri="{BB962C8B-B14F-4D97-AF65-F5344CB8AC3E}">
        <p14:creationId xmlns:p14="http://schemas.microsoft.com/office/powerpoint/2010/main" val="3891019724"/>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3688" y="3788571"/>
            <a:ext cx="1546757" cy="1180280"/>
          </a:xfrm>
          <a:prstGeom prst="rect">
            <a:avLst/>
          </a:prstGeom>
        </p:spPr>
      </p:pic>
      <p:sp>
        <p:nvSpPr>
          <p:cNvPr id="7" name="Rectangle 4"/>
          <p:cNvSpPr txBox="1">
            <a:spLocks noChangeArrowheads="1"/>
          </p:cNvSpPr>
          <p:nvPr/>
        </p:nvSpPr>
        <p:spPr bwMode="auto">
          <a:xfrm>
            <a:off x="1142999" y="1984455"/>
            <a:ext cx="7135092" cy="16856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rgbClr val="333333"/>
                </a:solidFill>
                <a:latin typeface="+mj-lt"/>
                <a:ea typeface="+mj-ea"/>
                <a:cs typeface="+mj-cs"/>
              </a:defRPr>
            </a:lvl1pPr>
            <a:lvl2pPr algn="l" rtl="0" eaLnBrk="0" fontAlgn="base" hangingPunct="0">
              <a:spcBef>
                <a:spcPct val="0"/>
              </a:spcBef>
              <a:spcAft>
                <a:spcPct val="0"/>
              </a:spcAft>
              <a:defRPr sz="4400">
                <a:solidFill>
                  <a:srgbClr val="333333"/>
                </a:solidFill>
                <a:latin typeface="Arial" charset="0"/>
              </a:defRPr>
            </a:lvl2pPr>
            <a:lvl3pPr algn="l" rtl="0" eaLnBrk="0" fontAlgn="base" hangingPunct="0">
              <a:spcBef>
                <a:spcPct val="0"/>
              </a:spcBef>
              <a:spcAft>
                <a:spcPct val="0"/>
              </a:spcAft>
              <a:defRPr sz="4400">
                <a:solidFill>
                  <a:srgbClr val="333333"/>
                </a:solidFill>
                <a:latin typeface="Arial" charset="0"/>
              </a:defRPr>
            </a:lvl3pPr>
            <a:lvl4pPr algn="l" rtl="0" eaLnBrk="0" fontAlgn="base" hangingPunct="0">
              <a:spcBef>
                <a:spcPct val="0"/>
              </a:spcBef>
              <a:spcAft>
                <a:spcPct val="0"/>
              </a:spcAft>
              <a:defRPr sz="4400">
                <a:solidFill>
                  <a:srgbClr val="333333"/>
                </a:solidFill>
                <a:latin typeface="Arial" charset="0"/>
              </a:defRPr>
            </a:lvl4pPr>
            <a:lvl5pPr algn="l" rtl="0" eaLnBrk="0" fontAlgn="base" hangingPunct="0">
              <a:spcBef>
                <a:spcPct val="0"/>
              </a:spcBef>
              <a:spcAft>
                <a:spcPct val="0"/>
              </a:spcAft>
              <a:defRPr sz="4400">
                <a:solidFill>
                  <a:srgbClr val="333333"/>
                </a:solidFill>
                <a:latin typeface="Arial" charset="0"/>
              </a:defRPr>
            </a:lvl5pPr>
            <a:lvl6pPr marL="457200" algn="l" rtl="0" fontAlgn="base">
              <a:spcBef>
                <a:spcPct val="0"/>
              </a:spcBef>
              <a:spcAft>
                <a:spcPct val="0"/>
              </a:spcAft>
              <a:defRPr>
                <a:solidFill>
                  <a:srgbClr val="333333"/>
                </a:solidFill>
                <a:latin typeface="Arial" charset="0"/>
              </a:defRPr>
            </a:lvl6pPr>
            <a:lvl7pPr marL="914400" algn="l" rtl="0" fontAlgn="base">
              <a:spcBef>
                <a:spcPct val="0"/>
              </a:spcBef>
              <a:spcAft>
                <a:spcPct val="0"/>
              </a:spcAft>
              <a:defRPr>
                <a:solidFill>
                  <a:srgbClr val="333333"/>
                </a:solidFill>
                <a:latin typeface="Arial" charset="0"/>
              </a:defRPr>
            </a:lvl7pPr>
            <a:lvl8pPr marL="1371600" algn="l" rtl="0" fontAlgn="base">
              <a:spcBef>
                <a:spcPct val="0"/>
              </a:spcBef>
              <a:spcAft>
                <a:spcPct val="0"/>
              </a:spcAft>
              <a:defRPr>
                <a:solidFill>
                  <a:srgbClr val="333333"/>
                </a:solidFill>
                <a:latin typeface="Arial" charset="0"/>
              </a:defRPr>
            </a:lvl8pPr>
            <a:lvl9pPr marL="1828800" algn="l" rtl="0" fontAlgn="base">
              <a:spcBef>
                <a:spcPct val="0"/>
              </a:spcBef>
              <a:spcAft>
                <a:spcPct val="0"/>
              </a:spcAft>
              <a:defRPr>
                <a:solidFill>
                  <a:srgbClr val="333333"/>
                </a:solidFill>
                <a:latin typeface="Arial" charset="0"/>
              </a:defRPr>
            </a:lvl9pPr>
          </a:lstStyle>
          <a:p>
            <a:pPr algn="ctr"/>
            <a:r>
              <a:rPr lang="fr-FR" sz="3600" b="1" kern="0" dirty="0" smtClean="0">
                <a:solidFill>
                  <a:schemeClr val="tx2"/>
                </a:solidFill>
                <a:latin typeface="Helvetica"/>
                <a:cs typeface="Helvetica"/>
              </a:rPr>
              <a:t>L’épuisement professionnel</a:t>
            </a:r>
          </a:p>
          <a:p>
            <a:pPr algn="ctr"/>
            <a:r>
              <a:rPr lang="fr-FR" sz="2800" b="1" kern="0" dirty="0" err="1" smtClean="0">
                <a:solidFill>
                  <a:schemeClr val="tx2"/>
                </a:solidFill>
                <a:latin typeface="Helvetica"/>
                <a:cs typeface="Helvetica"/>
              </a:rPr>
              <a:t>Burn</a:t>
            </a:r>
            <a:r>
              <a:rPr lang="fr-FR" sz="2800" b="1" kern="0" dirty="0" smtClean="0">
                <a:solidFill>
                  <a:schemeClr val="tx2"/>
                </a:solidFill>
                <a:latin typeface="Helvetica"/>
                <a:cs typeface="Helvetica"/>
              </a:rPr>
              <a:t> out </a:t>
            </a:r>
            <a:r>
              <a:rPr lang="fr-FR" sz="2800" b="1" kern="0" dirty="0" err="1" smtClean="0">
                <a:solidFill>
                  <a:schemeClr val="tx2"/>
                </a:solidFill>
                <a:latin typeface="Helvetica"/>
                <a:cs typeface="Helvetica"/>
              </a:rPr>
              <a:t>Syndrom</a:t>
            </a:r>
            <a:endParaRPr lang="fr-FR" sz="2800" b="1" kern="0" dirty="0" smtClean="0">
              <a:solidFill>
                <a:schemeClr val="tx2"/>
              </a:solidFill>
              <a:latin typeface="Helvetica"/>
              <a:cs typeface="Helvetica"/>
            </a:endParaRPr>
          </a:p>
          <a:p>
            <a:pPr algn="ctr"/>
            <a:r>
              <a:rPr lang="fr-FR" sz="1600" kern="0" dirty="0" smtClean="0">
                <a:solidFill>
                  <a:schemeClr val="tx2"/>
                </a:solidFill>
                <a:latin typeface="Helvetica"/>
                <a:cs typeface="Helvetica"/>
              </a:rPr>
              <a:t>Qu’en pensez-vous ?</a:t>
            </a:r>
          </a:p>
          <a:p>
            <a:pPr algn="ctr"/>
            <a:r>
              <a:rPr lang="fr-FR" sz="1600" kern="0" dirty="0" smtClean="0">
                <a:solidFill>
                  <a:schemeClr val="tx2"/>
                </a:solidFill>
                <a:latin typeface="Helvetica"/>
                <a:cs typeface="Helvetica"/>
              </a:rPr>
              <a:t>Vous sentez-vous concernés ?</a:t>
            </a:r>
          </a:p>
          <a:p>
            <a:pPr algn="ctr"/>
            <a:endParaRPr lang="fr-FR" sz="1600" kern="0" dirty="0" smtClean="0">
              <a:solidFill>
                <a:schemeClr val="tx2"/>
              </a:solidFill>
              <a:latin typeface="Helvetica"/>
              <a:cs typeface="Helvetica"/>
            </a:endParaRPr>
          </a:p>
          <a:p>
            <a:pPr algn="ctr"/>
            <a:endParaRPr lang="fr-FR" sz="1600" kern="0" dirty="0">
              <a:solidFill>
                <a:schemeClr val="tx2"/>
              </a:solidFill>
              <a:latin typeface="Helvetica"/>
              <a:cs typeface="Helvetica"/>
            </a:endParaRPr>
          </a:p>
          <a:p>
            <a:pPr algn="ctr"/>
            <a:r>
              <a:rPr lang="fr-FR" sz="1600" kern="0" dirty="0" smtClean="0">
                <a:solidFill>
                  <a:schemeClr val="tx2"/>
                </a:solidFill>
                <a:latin typeface="Helvetica"/>
                <a:cs typeface="Helvetica"/>
              </a:rPr>
              <a:t>Septembre-Octobre </a:t>
            </a:r>
            <a:r>
              <a:rPr lang="fr-FR" sz="1600" kern="0" dirty="0">
                <a:solidFill>
                  <a:schemeClr val="tx2"/>
                </a:solidFill>
                <a:latin typeface="Helvetica"/>
                <a:cs typeface="Helvetica"/>
              </a:rPr>
              <a:t>2015</a:t>
            </a:r>
          </a:p>
          <a:p>
            <a:pPr algn="ctr"/>
            <a:endParaRPr lang="fr-FR" sz="2800" kern="0" dirty="0">
              <a:solidFill>
                <a:schemeClr val="bg1"/>
              </a:solidFill>
              <a:latin typeface="Arial Narrow" panose="020B0606020202030204" pitchFamily="34" charset="0"/>
            </a:endParaRPr>
          </a:p>
        </p:txBody>
      </p:sp>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l="15186" t="17978" r="15307" b="28668"/>
          <a:stretch/>
        </p:blipFill>
        <p:spPr>
          <a:xfrm>
            <a:off x="3721092" y="3788571"/>
            <a:ext cx="1590521" cy="1185090"/>
          </a:xfrm>
          <a:prstGeom prst="rect">
            <a:avLst/>
          </a:prstGeom>
        </p:spPr>
      </p:pic>
      <p:pic>
        <p:nvPicPr>
          <p:cNvPr id="8" name="Image 7"/>
          <p:cNvPicPr>
            <a:picLocks noChangeAspect="1"/>
          </p:cNvPicPr>
          <p:nvPr/>
        </p:nvPicPr>
        <p:blipFill rotWithShape="1">
          <a:blip r:embed="rId4" cstate="print">
            <a:extLst>
              <a:ext uri="{28A0092B-C50C-407E-A947-70E740481C1C}">
                <a14:useLocalDpi xmlns:a14="http://schemas.microsoft.com/office/drawing/2010/main" val="0"/>
              </a:ext>
            </a:extLst>
          </a:blip>
          <a:srcRect r="34558"/>
          <a:stretch/>
        </p:blipFill>
        <p:spPr>
          <a:xfrm>
            <a:off x="2073378" y="3884383"/>
            <a:ext cx="1082598" cy="1084468"/>
          </a:xfrm>
          <a:prstGeom prst="rect">
            <a:avLst/>
          </a:prstGeom>
        </p:spPr>
      </p:pic>
      <p:pic>
        <p:nvPicPr>
          <p:cNvPr id="1026" name="Picture 2" descr="C:\Users\DANIEL\Desktop\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4677" y="5168888"/>
            <a:ext cx="3984688" cy="747661"/>
          </a:xfrm>
          <a:prstGeom prst="rect">
            <a:avLst/>
          </a:prstGeom>
          <a:noFill/>
          <a:extLst>
            <a:ext uri="{909E8E84-426E-40dd-AFC4-6F175D3DCCD1}">
              <a14:hiddenFill xmlns:a14="http://schemas.microsoft.com/office/drawing/2010/main">
                <a:solidFill>
                  <a:srgbClr val="FFFFFF"/>
                </a:solidFill>
              </a14:hiddenFill>
            </a:ext>
          </a:extLst>
        </p:spPr>
      </p:pic>
      <p:sp>
        <p:nvSpPr>
          <p:cNvPr id="9" name="Espace réservé du pied de page 4"/>
          <p:cNvSpPr>
            <a:spLocks noGrp="1"/>
          </p:cNvSpPr>
          <p:nvPr>
            <p:ph type="ftr" sz="quarter" idx="4294967295"/>
          </p:nvPr>
        </p:nvSpPr>
        <p:spPr bwMode="auto">
          <a:xfrm>
            <a:off x="92076" y="6450015"/>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dirty="0">
                <a:cs typeface="Arial" charset="0"/>
              </a:rPr>
              <a:t>1er Colloque National</a:t>
            </a:r>
            <a:r>
              <a:rPr lang="fr-FR" dirty="0">
                <a:cs typeface="Arial" charset="0"/>
              </a:rPr>
              <a:t>  Soigner les vulnérabilités des professionnels de santé </a:t>
            </a:r>
            <a:r>
              <a:rPr lang="fr-FR" b="0" dirty="0">
                <a:cs typeface="Arial" charset="0"/>
              </a:rPr>
              <a:t>– Académie Nationale de Médecine – Jeudi 3 décembre 2015</a:t>
            </a:r>
            <a:endParaRPr lang="fr-FR" dirty="0">
              <a:cs typeface="Arial" charset="0"/>
            </a:endParaRPr>
          </a:p>
        </p:txBody>
      </p:sp>
      <p:sp>
        <p:nvSpPr>
          <p:cNvPr id="10" name="Titre 1"/>
          <p:cNvSpPr txBox="1">
            <a:spLocks/>
          </p:cNvSpPr>
          <p:nvPr/>
        </p:nvSpPr>
        <p:spPr>
          <a:xfrm>
            <a:off x="125414" y="79375"/>
            <a:ext cx="6732587" cy="960438"/>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ea typeface="MS PGothic" charset="0"/>
                <a:cs typeface="Helvetica" charset="0"/>
              </a:rPr>
              <a:t>Le repérage des professionnels de santé vulnérables</a:t>
            </a:r>
            <a:endParaRPr lang="fr-FR" dirty="0">
              <a:latin typeface="Helvetica" charset="0"/>
              <a:ea typeface="MS PGothic" charset="0"/>
              <a:cs typeface="Helvetica" charset="0"/>
            </a:endParaRPr>
          </a:p>
        </p:txBody>
      </p:sp>
      <p:sp>
        <p:nvSpPr>
          <p:cNvPr id="11"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153</a:t>
            </a:fld>
            <a:endParaRPr lang="fr-FR" dirty="0"/>
          </a:p>
        </p:txBody>
      </p:sp>
    </p:spTree>
    <p:extLst>
      <p:ext uri="{BB962C8B-B14F-4D97-AF65-F5344CB8AC3E}">
        <p14:creationId xmlns:p14="http://schemas.microsoft.com/office/powerpoint/2010/main" val="1030920000"/>
      </p:ext>
    </p:extLst>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dirty="0">
                <a:latin typeface="Helvetica" charset="0"/>
                <a:ea typeface="MS PGothic" charset="0"/>
                <a:cs typeface="Helvetica" charset="0"/>
              </a:rPr>
              <a:t>Le repérage des professionnels de santé vulnérables</a:t>
            </a:r>
          </a:p>
        </p:txBody>
      </p:sp>
      <p:sp>
        <p:nvSpPr>
          <p:cNvPr id="4" name="Espace réservé du contenu 3"/>
          <p:cNvSpPr>
            <a:spLocks noGrp="1"/>
          </p:cNvSpPr>
          <p:nvPr>
            <p:ph idx="1"/>
          </p:nvPr>
        </p:nvSpPr>
        <p:spPr/>
        <p:txBody>
          <a:bodyPr/>
          <a:lstStyle/>
          <a:p>
            <a:pPr marL="0" indent="0">
              <a:buNone/>
            </a:pPr>
            <a:r>
              <a:rPr lang="fr-FR" dirty="0"/>
              <a:t>Administration des questionnaires</a:t>
            </a:r>
          </a:p>
        </p:txBody>
      </p:sp>
      <p:graphicFrame>
        <p:nvGraphicFramePr>
          <p:cNvPr id="5" name="Tableau 4"/>
          <p:cNvGraphicFramePr>
            <a:graphicFrameLocks noGrp="1"/>
          </p:cNvGraphicFramePr>
          <p:nvPr>
            <p:extLst>
              <p:ext uri="{D42A27DB-BD31-4B8C-83A1-F6EECF244321}">
                <p14:modId xmlns:p14="http://schemas.microsoft.com/office/powerpoint/2010/main" val="2011248876"/>
              </p:ext>
            </p:extLst>
          </p:nvPr>
        </p:nvGraphicFramePr>
        <p:xfrm>
          <a:off x="572495" y="3408080"/>
          <a:ext cx="4090750" cy="2509520"/>
        </p:xfrm>
        <a:graphic>
          <a:graphicData uri="http://schemas.openxmlformats.org/drawingml/2006/table">
            <a:tbl>
              <a:tblPr firstRow="1" bandRow="1">
                <a:tableStyleId>{5C22544A-7EE6-4342-B048-85BDC9FD1C3A}</a:tableStyleId>
              </a:tblPr>
              <a:tblGrid>
                <a:gridCol w="1624700"/>
                <a:gridCol w="911848"/>
                <a:gridCol w="1133527"/>
                <a:gridCol w="420675"/>
              </a:tblGrid>
              <a:tr h="181411">
                <a:tc gridSpan="2">
                  <a:txBody>
                    <a:bodyPr/>
                    <a:lstStyle/>
                    <a:p>
                      <a:pPr algn="l"/>
                      <a:r>
                        <a:rPr lang="fr-FR" sz="2000" dirty="0" smtClean="0">
                          <a:solidFill>
                            <a:schemeClr val="tx1"/>
                          </a:solidFill>
                          <a:latin typeface="Arial Narrow" panose="020B0606020202030204" pitchFamily="34" charset="0"/>
                        </a:rPr>
                        <a:t>Nombre d’envois</a:t>
                      </a:r>
                      <a:endParaRPr lang="fr-FR" sz="2000" dirty="0">
                        <a:solidFill>
                          <a:schemeClr val="tx1"/>
                        </a:solidFill>
                        <a:latin typeface="Arial Narrow" panose="020B0606020202030204" pitchFamily="34" charset="0"/>
                      </a:endParaRPr>
                    </a:p>
                  </a:txBody>
                  <a:tcPr marL="84406" marR="84406">
                    <a:solidFill>
                      <a:schemeClr val="bg1"/>
                    </a:solidFill>
                  </a:tcPr>
                </a:tc>
                <a:tc hMerge="1">
                  <a:txBody>
                    <a:bodyPr/>
                    <a:lstStyle/>
                    <a:p>
                      <a:endParaRPr lang="fr-FR"/>
                    </a:p>
                  </a:txBody>
                  <a:tcPr/>
                </a:tc>
                <a:tc gridSpan="2">
                  <a:txBody>
                    <a:bodyPr/>
                    <a:lstStyle/>
                    <a:p>
                      <a:pPr algn="r"/>
                      <a:r>
                        <a:rPr lang="fr-FR" sz="2000" dirty="0" smtClean="0">
                          <a:solidFill>
                            <a:schemeClr val="tx1"/>
                          </a:solidFill>
                          <a:latin typeface="Arial Narrow" panose="020B0606020202030204" pitchFamily="34" charset="0"/>
                        </a:rPr>
                        <a:t>3 412</a:t>
                      </a:r>
                      <a:endParaRPr lang="fr-FR" sz="2000" dirty="0">
                        <a:solidFill>
                          <a:schemeClr val="tx1"/>
                        </a:solidFill>
                        <a:latin typeface="Arial Narrow" panose="020B0606020202030204" pitchFamily="34" charset="0"/>
                      </a:endParaRPr>
                    </a:p>
                  </a:txBody>
                  <a:tcPr marL="84406" marR="84406">
                    <a:solidFill>
                      <a:schemeClr val="bg1"/>
                    </a:solidFill>
                  </a:tcPr>
                </a:tc>
                <a:tc hMerge="1">
                  <a:txBody>
                    <a:bodyPr/>
                    <a:lstStyle/>
                    <a:p>
                      <a:endParaRPr lang="fr-FR"/>
                    </a:p>
                  </a:txBody>
                  <a:tcPr/>
                </a:tc>
              </a:tr>
              <a:tr h="0">
                <a:tc gridSpan="2">
                  <a:txBody>
                    <a:bodyPr/>
                    <a:lstStyle/>
                    <a:p>
                      <a:pPr algn="l"/>
                      <a:endParaRPr lang="fr-FR" sz="100" dirty="0">
                        <a:solidFill>
                          <a:schemeClr val="tx1"/>
                        </a:solidFill>
                        <a:latin typeface="Arial Narrow" panose="020B0606020202030204" pitchFamily="34" charset="0"/>
                      </a:endParaRPr>
                    </a:p>
                  </a:txBody>
                  <a:tcPr marL="84406" marR="84406">
                    <a:solidFill>
                      <a:schemeClr val="bg1"/>
                    </a:solidFill>
                  </a:tcPr>
                </a:tc>
                <a:tc hMerge="1">
                  <a:txBody>
                    <a:bodyPr/>
                    <a:lstStyle/>
                    <a:p>
                      <a:endParaRPr lang="fr-FR"/>
                    </a:p>
                  </a:txBody>
                  <a:tcPr/>
                </a:tc>
                <a:tc gridSpan="2">
                  <a:txBody>
                    <a:bodyPr/>
                    <a:lstStyle/>
                    <a:p>
                      <a:pPr algn="r"/>
                      <a:endParaRPr lang="fr-FR" sz="100" dirty="0">
                        <a:solidFill>
                          <a:schemeClr val="tx1"/>
                        </a:solidFill>
                        <a:latin typeface="Arial Narrow" panose="020B0606020202030204" pitchFamily="34" charset="0"/>
                      </a:endParaRPr>
                    </a:p>
                  </a:txBody>
                  <a:tcPr marL="84406" marR="84406">
                    <a:solidFill>
                      <a:schemeClr val="bg1"/>
                    </a:solidFill>
                  </a:tcPr>
                </a:tc>
                <a:tc hMerge="1">
                  <a:txBody>
                    <a:bodyPr/>
                    <a:lstStyle/>
                    <a:p>
                      <a:endParaRPr lang="fr-FR"/>
                    </a:p>
                  </a:txBody>
                  <a:tcPr/>
                </a:tc>
              </a:tr>
              <a:tr h="181411">
                <a:tc gridSpan="2">
                  <a:txBody>
                    <a:bodyPr/>
                    <a:lstStyle/>
                    <a:p>
                      <a:pPr algn="l"/>
                      <a:r>
                        <a:rPr lang="fr-FR" sz="2000" dirty="0" smtClean="0">
                          <a:solidFill>
                            <a:srgbClr val="E7501E"/>
                          </a:solidFill>
                          <a:latin typeface="Arial Narrow" panose="020B0606020202030204" pitchFamily="34" charset="0"/>
                        </a:rPr>
                        <a:t>Nombre de retours</a:t>
                      </a:r>
                      <a:endParaRPr lang="fr-FR" sz="2000" dirty="0">
                        <a:solidFill>
                          <a:srgbClr val="E7501E"/>
                        </a:solidFill>
                        <a:latin typeface="Arial Narrow" panose="020B0606020202030204" pitchFamily="34" charset="0"/>
                      </a:endParaRPr>
                    </a:p>
                  </a:txBody>
                  <a:tcPr marL="84406" marR="84406">
                    <a:solidFill>
                      <a:schemeClr val="bg1"/>
                    </a:solidFill>
                  </a:tcPr>
                </a:tc>
                <a:tc hMerge="1">
                  <a:txBody>
                    <a:bodyPr/>
                    <a:lstStyle/>
                    <a:p>
                      <a:endParaRPr lang="fr-FR"/>
                    </a:p>
                  </a:txBody>
                  <a:tcPr/>
                </a:tc>
                <a:tc gridSpan="2">
                  <a:txBody>
                    <a:bodyPr/>
                    <a:lstStyle/>
                    <a:p>
                      <a:pPr algn="r"/>
                      <a:r>
                        <a:rPr lang="fr-FR" sz="2000" dirty="0" smtClean="0">
                          <a:solidFill>
                            <a:srgbClr val="E7501E"/>
                          </a:solidFill>
                          <a:latin typeface="Arial Narrow" panose="020B0606020202030204" pitchFamily="34" charset="0"/>
                        </a:rPr>
                        <a:t>346</a:t>
                      </a:r>
                      <a:endParaRPr lang="fr-FR" sz="2000" dirty="0">
                        <a:solidFill>
                          <a:srgbClr val="E7501E"/>
                        </a:solidFill>
                        <a:latin typeface="Arial Narrow" panose="020B0606020202030204" pitchFamily="34" charset="0"/>
                      </a:endParaRPr>
                    </a:p>
                  </a:txBody>
                  <a:tcPr marL="84406" marR="84406">
                    <a:solidFill>
                      <a:schemeClr val="bg1"/>
                    </a:solidFill>
                  </a:tcPr>
                </a:tc>
                <a:tc hMerge="1">
                  <a:txBody>
                    <a:bodyPr/>
                    <a:lstStyle/>
                    <a:p>
                      <a:endParaRPr lang="fr-FR"/>
                    </a:p>
                  </a:txBody>
                  <a:tcPr/>
                </a:tc>
              </a:tr>
              <a:tr h="0">
                <a:tc gridSpan="2">
                  <a:txBody>
                    <a:bodyPr/>
                    <a:lstStyle/>
                    <a:p>
                      <a:pPr algn="l"/>
                      <a:endParaRPr lang="fr-FR" sz="100" dirty="0">
                        <a:solidFill>
                          <a:schemeClr val="tx1"/>
                        </a:solidFill>
                        <a:latin typeface="Arial Narrow" panose="020B0606020202030204" pitchFamily="34" charset="0"/>
                      </a:endParaRPr>
                    </a:p>
                  </a:txBody>
                  <a:tcPr marL="84406" marR="84406">
                    <a:solidFill>
                      <a:schemeClr val="bg1"/>
                    </a:solidFill>
                  </a:tcPr>
                </a:tc>
                <a:tc hMerge="1">
                  <a:txBody>
                    <a:bodyPr/>
                    <a:lstStyle/>
                    <a:p>
                      <a:endParaRPr lang="fr-FR"/>
                    </a:p>
                  </a:txBody>
                  <a:tcPr/>
                </a:tc>
                <a:tc gridSpan="2">
                  <a:txBody>
                    <a:bodyPr/>
                    <a:lstStyle/>
                    <a:p>
                      <a:pPr algn="r"/>
                      <a:endParaRPr lang="fr-FR" sz="100" dirty="0">
                        <a:solidFill>
                          <a:schemeClr val="tx1"/>
                        </a:solidFill>
                        <a:latin typeface="Arial Narrow" panose="020B0606020202030204" pitchFamily="34" charset="0"/>
                      </a:endParaRPr>
                    </a:p>
                  </a:txBody>
                  <a:tcPr marL="84406" marR="84406">
                    <a:solidFill>
                      <a:schemeClr val="bg1"/>
                    </a:solidFill>
                  </a:tcPr>
                </a:tc>
                <a:tc hMerge="1">
                  <a:txBody>
                    <a:bodyPr/>
                    <a:lstStyle/>
                    <a:p>
                      <a:endParaRPr lang="fr-FR"/>
                    </a:p>
                  </a:txBody>
                  <a:tcPr/>
                </a:tc>
              </a:tr>
              <a:tr h="181411">
                <a:tc gridSpan="2">
                  <a:txBody>
                    <a:bodyPr/>
                    <a:lstStyle/>
                    <a:p>
                      <a:pPr algn="l"/>
                      <a:endParaRPr lang="fr-FR" sz="2000" dirty="0">
                        <a:solidFill>
                          <a:schemeClr val="tx1"/>
                        </a:solidFill>
                        <a:latin typeface="Arial Narrow" panose="020B0606020202030204" pitchFamily="34" charset="0"/>
                      </a:endParaRPr>
                    </a:p>
                  </a:txBody>
                  <a:tcPr marL="84406" marR="84406">
                    <a:solidFill>
                      <a:schemeClr val="bg1"/>
                    </a:solidFill>
                  </a:tcPr>
                </a:tc>
                <a:tc hMerge="1">
                  <a:txBody>
                    <a:bodyPr/>
                    <a:lstStyle/>
                    <a:p>
                      <a:endParaRPr lang="fr-FR"/>
                    </a:p>
                  </a:txBody>
                  <a:tcPr/>
                </a:tc>
                <a:tc gridSpan="2">
                  <a:txBody>
                    <a:bodyPr/>
                    <a:lstStyle/>
                    <a:p>
                      <a:pPr algn="r"/>
                      <a:endParaRPr lang="fr-FR" sz="2000" dirty="0">
                        <a:solidFill>
                          <a:schemeClr val="tx1"/>
                        </a:solidFill>
                        <a:latin typeface="Arial Narrow" panose="020B0606020202030204" pitchFamily="34" charset="0"/>
                      </a:endParaRPr>
                    </a:p>
                  </a:txBody>
                  <a:tcPr marL="84406" marR="84406">
                    <a:solidFill>
                      <a:schemeClr val="bg1"/>
                    </a:solidFill>
                  </a:tcPr>
                </a:tc>
                <a:tc hMerge="1">
                  <a:txBody>
                    <a:bodyPr/>
                    <a:lstStyle/>
                    <a:p>
                      <a:endParaRPr lang="fr-FR"/>
                    </a:p>
                  </a:txBody>
                  <a:tcPr/>
                </a:tc>
              </a:tr>
              <a:tr h="0">
                <a:tc gridSpan="2">
                  <a:txBody>
                    <a:bodyPr/>
                    <a:lstStyle/>
                    <a:p>
                      <a:pPr algn="l"/>
                      <a:endParaRPr lang="fr-FR" sz="100" dirty="0">
                        <a:solidFill>
                          <a:schemeClr val="tx1"/>
                        </a:solidFill>
                        <a:latin typeface="Arial Narrow" panose="020B0606020202030204" pitchFamily="34" charset="0"/>
                      </a:endParaRPr>
                    </a:p>
                  </a:txBody>
                  <a:tcPr marL="84406" marR="84406">
                    <a:solidFill>
                      <a:schemeClr val="bg1"/>
                    </a:solidFill>
                  </a:tcPr>
                </a:tc>
                <a:tc hMerge="1">
                  <a:txBody>
                    <a:bodyPr/>
                    <a:lstStyle/>
                    <a:p>
                      <a:endParaRPr lang="fr-FR"/>
                    </a:p>
                  </a:txBody>
                  <a:tcPr/>
                </a:tc>
                <a:tc gridSpan="2">
                  <a:txBody>
                    <a:bodyPr/>
                    <a:lstStyle/>
                    <a:p>
                      <a:pPr algn="r"/>
                      <a:endParaRPr lang="fr-FR" sz="100" dirty="0">
                        <a:solidFill>
                          <a:schemeClr val="tx1"/>
                        </a:solidFill>
                        <a:latin typeface="Arial Narrow" panose="020B0606020202030204" pitchFamily="34" charset="0"/>
                      </a:endParaRPr>
                    </a:p>
                  </a:txBody>
                  <a:tcPr marL="84406" marR="84406">
                    <a:solidFill>
                      <a:schemeClr val="bg1"/>
                    </a:solidFill>
                  </a:tcPr>
                </a:tc>
                <a:tc hMerge="1">
                  <a:txBody>
                    <a:bodyPr/>
                    <a:lstStyle/>
                    <a:p>
                      <a:endParaRPr lang="fr-FR"/>
                    </a:p>
                  </a:txBody>
                  <a:tcPr/>
                </a:tc>
              </a:tr>
              <a:tr h="181411">
                <a:tc gridSpan="2">
                  <a:txBody>
                    <a:bodyPr/>
                    <a:lstStyle/>
                    <a:p>
                      <a:pPr algn="l"/>
                      <a:endParaRPr lang="fr-FR" sz="2000" dirty="0">
                        <a:solidFill>
                          <a:schemeClr val="tx1"/>
                        </a:solidFill>
                        <a:latin typeface="Arial Narrow" panose="020B0606020202030204" pitchFamily="34" charset="0"/>
                      </a:endParaRPr>
                    </a:p>
                  </a:txBody>
                  <a:tcPr marL="84406" marR="84406">
                    <a:lnB w="12700" cap="flat" cmpd="sng" algn="ctr">
                      <a:noFill/>
                      <a:prstDash val="solid"/>
                      <a:round/>
                      <a:headEnd type="none" w="med" len="med"/>
                      <a:tailEnd type="none" w="med" len="med"/>
                    </a:lnB>
                    <a:solidFill>
                      <a:schemeClr val="bg1"/>
                    </a:solidFill>
                  </a:tcPr>
                </a:tc>
                <a:tc hMerge="1">
                  <a:txBody>
                    <a:bodyPr/>
                    <a:lstStyle/>
                    <a:p>
                      <a:endParaRPr lang="fr-FR"/>
                    </a:p>
                  </a:txBody>
                  <a:tcPr/>
                </a:tc>
                <a:tc gridSpan="2">
                  <a:txBody>
                    <a:bodyPr/>
                    <a:lstStyle/>
                    <a:p>
                      <a:pPr algn="r"/>
                      <a:endParaRPr lang="fr-FR" sz="2000" dirty="0">
                        <a:solidFill>
                          <a:schemeClr val="tx1"/>
                        </a:solidFill>
                        <a:latin typeface="Arial Narrow" panose="020B0606020202030204" pitchFamily="34" charset="0"/>
                      </a:endParaRPr>
                    </a:p>
                  </a:txBody>
                  <a:tcPr marL="84406" marR="84406">
                    <a:lnB w="12700" cap="flat" cmpd="sng" algn="ctr">
                      <a:noFill/>
                      <a:prstDash val="solid"/>
                      <a:round/>
                      <a:headEnd type="none" w="med" len="med"/>
                      <a:tailEnd type="none" w="med" len="med"/>
                    </a:lnB>
                    <a:solidFill>
                      <a:schemeClr val="bg1"/>
                    </a:solidFill>
                  </a:tcPr>
                </a:tc>
                <a:tc hMerge="1">
                  <a:txBody>
                    <a:bodyPr/>
                    <a:lstStyle/>
                    <a:p>
                      <a:endParaRPr lang="fr-FR"/>
                    </a:p>
                  </a:txBody>
                  <a:tcPr/>
                </a:tc>
              </a:tr>
              <a:tr h="0">
                <a:tc>
                  <a:txBody>
                    <a:bodyPr/>
                    <a:lstStyle/>
                    <a:p>
                      <a:pPr algn="l"/>
                      <a:endParaRPr lang="fr-FR" sz="100" dirty="0">
                        <a:solidFill>
                          <a:schemeClr val="tx1"/>
                        </a:solidFill>
                        <a:latin typeface="Arial Narrow" panose="020B0606020202030204" pitchFamily="34" charset="0"/>
                      </a:endParaRPr>
                    </a:p>
                  </a:txBody>
                  <a:tcPr marL="84406" marR="84406">
                    <a:lnL w="12700" cmpd="sng">
                      <a:noFill/>
                    </a:lnL>
                    <a:lnR w="12700" cmpd="sng">
                      <a:noFill/>
                    </a:lnR>
                    <a:lnT w="12700" cap="flat" cmpd="sng" algn="ctr">
                      <a:noFill/>
                      <a:prstDash val="solid"/>
                      <a:round/>
                      <a:headEnd type="none" w="med" len="med"/>
                      <a:tailEnd type="none" w="med" len="med"/>
                    </a:lnT>
                    <a:lnB w="12700" cap="flat" cmpd="sng" algn="ctr">
                      <a:solidFill>
                        <a:srgbClr val="E7501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fr-FR" sz="100" dirty="0">
                        <a:solidFill>
                          <a:schemeClr val="tx1"/>
                        </a:solidFill>
                        <a:latin typeface="Arial Narrow" panose="020B0606020202030204" pitchFamily="34" charset="0"/>
                      </a:endParaRPr>
                    </a:p>
                  </a:txBody>
                  <a:tcPr marL="84406" marR="84406">
                    <a:lnL w="12700" cmpd="sng">
                      <a:noFill/>
                    </a:lnL>
                    <a:lnR w="12700" cmpd="sng">
                      <a:noFill/>
                    </a:lnR>
                    <a:lnT w="12700" cap="flat" cmpd="sng" algn="ctr">
                      <a:noFill/>
                      <a:prstDash val="solid"/>
                      <a:round/>
                      <a:headEnd type="none" w="med" len="med"/>
                      <a:tailEnd type="none" w="med" len="med"/>
                    </a:lnT>
                    <a:lnB w="12700" cap="flat" cmpd="sng" algn="ctr">
                      <a:solidFill>
                        <a:srgbClr val="E7501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endParaRPr lang="fr-FR" sz="100" dirty="0">
                        <a:solidFill>
                          <a:schemeClr val="tx1"/>
                        </a:solidFill>
                        <a:latin typeface="Arial Narrow" panose="020B0606020202030204" pitchFamily="34" charset="0"/>
                      </a:endParaRPr>
                    </a:p>
                  </a:txBody>
                  <a:tcPr marL="84406" marR="84406">
                    <a:lnL w="12700" cmpd="sng">
                      <a:noFill/>
                    </a:lnL>
                    <a:lnR w="12700" cmpd="sng">
                      <a:noFill/>
                    </a:lnR>
                    <a:lnT w="12700" cap="flat" cmpd="sng" algn="ctr">
                      <a:noFill/>
                      <a:prstDash val="solid"/>
                      <a:round/>
                      <a:headEnd type="none" w="med" len="med"/>
                      <a:tailEnd type="none" w="med" len="med"/>
                    </a:lnT>
                    <a:lnB w="12700" cap="flat" cmpd="sng" algn="ctr">
                      <a:solidFill>
                        <a:srgbClr val="E7501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endParaRPr lang="fr-FR" sz="100" dirty="0">
                        <a:solidFill>
                          <a:schemeClr val="tx1"/>
                        </a:solidFill>
                        <a:latin typeface="Arial Narrow" panose="020B0606020202030204" pitchFamily="34" charset="0"/>
                      </a:endParaRPr>
                    </a:p>
                  </a:txBody>
                  <a:tcPr marL="84406" marR="84406">
                    <a:lnL w="12700" cmpd="sng">
                      <a:noFill/>
                    </a:lnL>
                    <a:lnR w="12700" cmpd="sng">
                      <a:noFill/>
                    </a:lnR>
                    <a:lnT w="12700" cap="flat" cmpd="sng" algn="ctr">
                      <a:noFill/>
                      <a:prstDash val="solid"/>
                      <a:round/>
                      <a:headEnd type="none" w="med" len="med"/>
                      <a:tailEnd type="none" w="med" len="med"/>
                    </a:lnT>
                    <a:lnB w="12700" cap="flat" cmpd="sng" algn="ctr">
                      <a:solidFill>
                        <a:srgbClr val="E7501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09320">
                <a:tc gridSpan="2">
                  <a:txBody>
                    <a:bodyPr/>
                    <a:lstStyle/>
                    <a:p>
                      <a:pPr algn="l"/>
                      <a:r>
                        <a:rPr lang="fr-FR" sz="2400" b="1" dirty="0" smtClean="0">
                          <a:solidFill>
                            <a:srgbClr val="E7501E"/>
                          </a:solidFill>
                          <a:latin typeface="Arial Narrow" panose="020B0606020202030204" pitchFamily="34" charset="0"/>
                        </a:rPr>
                        <a:t>Taux</a:t>
                      </a:r>
                      <a:r>
                        <a:rPr lang="fr-FR" sz="2400" b="1" baseline="0" dirty="0" smtClean="0">
                          <a:solidFill>
                            <a:srgbClr val="E7501E"/>
                          </a:solidFill>
                          <a:latin typeface="Arial Narrow" panose="020B0606020202030204" pitchFamily="34" charset="0"/>
                        </a:rPr>
                        <a:t> de retour </a:t>
                      </a:r>
                      <a:endParaRPr lang="fr-FR" sz="2400" b="1" dirty="0">
                        <a:solidFill>
                          <a:srgbClr val="E7501E"/>
                        </a:solidFill>
                        <a:latin typeface="Arial Narrow" panose="020B0606020202030204" pitchFamily="34" charset="0"/>
                      </a:endParaRPr>
                    </a:p>
                  </a:txBody>
                  <a:tcPr marL="84406" marR="84406">
                    <a:lnT w="12700" cap="flat" cmpd="sng" algn="ctr">
                      <a:solidFill>
                        <a:srgbClr val="E7501E"/>
                      </a:solidFill>
                      <a:prstDash val="solid"/>
                      <a:round/>
                      <a:headEnd type="none" w="med" len="med"/>
                      <a:tailEnd type="none" w="med" len="med"/>
                    </a:lnT>
                    <a:solidFill>
                      <a:schemeClr val="bg1"/>
                    </a:solidFill>
                  </a:tcPr>
                </a:tc>
                <a:tc hMerge="1">
                  <a:txBody>
                    <a:bodyPr/>
                    <a:lstStyle/>
                    <a:p>
                      <a:endParaRPr lang="fr-FR"/>
                    </a:p>
                  </a:txBody>
                  <a:tcPr/>
                </a:tc>
                <a:tc gridSpan="2">
                  <a:txBody>
                    <a:bodyPr/>
                    <a:lstStyle/>
                    <a:p>
                      <a:pPr algn="r"/>
                      <a:r>
                        <a:rPr lang="fr-FR" sz="2400" b="1" dirty="0" smtClean="0">
                          <a:solidFill>
                            <a:srgbClr val="E7501E"/>
                          </a:solidFill>
                          <a:latin typeface="Arial Narrow" panose="020B0606020202030204" pitchFamily="34" charset="0"/>
                        </a:rPr>
                        <a:t>10,3%</a:t>
                      </a:r>
                      <a:endParaRPr lang="fr-FR" sz="2400" b="1" dirty="0">
                        <a:solidFill>
                          <a:srgbClr val="E7501E"/>
                        </a:solidFill>
                        <a:latin typeface="Arial Narrow" panose="020B0606020202030204" pitchFamily="34" charset="0"/>
                      </a:endParaRPr>
                    </a:p>
                  </a:txBody>
                  <a:tcPr marL="84406" marR="84406">
                    <a:lnT w="12700" cap="flat" cmpd="sng" algn="ctr">
                      <a:solidFill>
                        <a:srgbClr val="E7501E"/>
                      </a:solidFill>
                      <a:prstDash val="solid"/>
                      <a:round/>
                      <a:headEnd type="none" w="med" len="med"/>
                      <a:tailEnd type="none" w="med" len="med"/>
                    </a:lnT>
                    <a:solidFill>
                      <a:schemeClr val="bg1"/>
                    </a:solidFill>
                  </a:tcPr>
                </a:tc>
                <a:tc hMerge="1">
                  <a:txBody>
                    <a:bodyPr/>
                    <a:lstStyle/>
                    <a:p>
                      <a:endParaRPr lang="fr-FR"/>
                    </a:p>
                  </a:txBody>
                  <a:tcPr/>
                </a:tc>
              </a:tr>
            </a:tbl>
          </a:graphicData>
        </a:graphic>
      </p:graphicFrame>
      <p:graphicFrame>
        <p:nvGraphicFramePr>
          <p:cNvPr id="6" name="Graphique 5"/>
          <p:cNvGraphicFramePr>
            <a:graphicFrameLocks/>
          </p:cNvGraphicFramePr>
          <p:nvPr>
            <p:extLst>
              <p:ext uri="{D42A27DB-BD31-4B8C-83A1-F6EECF244321}">
                <p14:modId xmlns:p14="http://schemas.microsoft.com/office/powerpoint/2010/main" val="1568620418"/>
              </p:ext>
            </p:extLst>
          </p:nvPr>
        </p:nvGraphicFramePr>
        <p:xfrm>
          <a:off x="5164939" y="2909855"/>
          <a:ext cx="2926016" cy="3331018"/>
        </p:xfrm>
        <a:graphic>
          <a:graphicData uri="http://schemas.openxmlformats.org/drawingml/2006/chart">
            <c:chart xmlns:c="http://schemas.openxmlformats.org/drawingml/2006/chart" xmlns:r="http://schemas.openxmlformats.org/officeDocument/2006/relationships" r:id="rId2"/>
          </a:graphicData>
        </a:graphic>
      </p:graphicFrame>
      <p:sp>
        <p:nvSpPr>
          <p:cNvPr id="3" name="ZoneTexte 2"/>
          <p:cNvSpPr txBox="1"/>
          <p:nvPr/>
        </p:nvSpPr>
        <p:spPr>
          <a:xfrm>
            <a:off x="511084" y="1825310"/>
            <a:ext cx="8177330" cy="1200329"/>
          </a:xfrm>
          <a:prstGeom prst="rect">
            <a:avLst/>
          </a:prstGeom>
          <a:noFill/>
        </p:spPr>
        <p:txBody>
          <a:bodyPr wrap="square" rtlCol="0">
            <a:spAutoFit/>
          </a:bodyPr>
          <a:lstStyle/>
          <a:p>
            <a:r>
              <a:rPr lang="fr-FR" dirty="0" smtClean="0">
                <a:latin typeface="Helvetica"/>
                <a:cs typeface="Helvetica"/>
              </a:rPr>
              <a:t>Les 3 412 Masseur-kinésithérapeutes ayant une activité libérale dans la région Midi-Pyrénées ont reçu par voie postale le questionnaire sur l’épuisement professionnel. Ils pouvaient répondre directement en ligne ou sur papier via un enveloppe T.</a:t>
            </a:r>
            <a:endParaRPr lang="fr-FR" dirty="0">
              <a:latin typeface="Helvetica"/>
              <a:cs typeface="Helvetica"/>
            </a:endParaRPr>
          </a:p>
        </p:txBody>
      </p:sp>
      <p:pic>
        <p:nvPicPr>
          <p:cNvPr id="7" name="Picture 2" descr="C:\Users\DANIEL\Desktop\logo.png"/>
          <p:cNvPicPr>
            <a:picLocks noChangeAspect="1" noChangeArrowheads="1"/>
          </p:cNvPicPr>
          <p:nvPr/>
        </p:nvPicPr>
        <p:blipFill rotWithShape="1">
          <a:blip r:embed="rId3">
            <a:extLst>
              <a:ext uri="{28A0092B-C50C-407E-A947-70E740481C1C}">
                <a14:useLocalDpi xmlns:a14="http://schemas.microsoft.com/office/drawing/2010/main" val="0"/>
              </a:ext>
            </a:extLst>
          </a:blip>
          <a:srcRect l="-1" t="13052" r="85939" b="18157"/>
          <a:stretch/>
        </p:blipFill>
        <p:spPr bwMode="auto">
          <a:xfrm>
            <a:off x="8439636" y="365125"/>
            <a:ext cx="704365" cy="646546"/>
          </a:xfrm>
          <a:prstGeom prst="rect">
            <a:avLst/>
          </a:prstGeom>
          <a:noFill/>
          <a:extLst>
            <a:ext uri="{909E8E84-426E-40dd-AFC4-6F175D3DCCD1}">
              <a14:hiddenFill xmlns:a14="http://schemas.microsoft.com/office/drawing/2010/main">
                <a:solidFill>
                  <a:srgbClr val="FFFFFF"/>
                </a:solidFill>
              </a14:hiddenFill>
            </a:ext>
          </a:extLst>
        </p:spPr>
      </p:pic>
      <p:sp>
        <p:nvSpPr>
          <p:cNvPr id="8"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154</a:t>
            </a:fld>
            <a:endParaRPr lang="fr-FR" dirty="0"/>
          </a:p>
        </p:txBody>
      </p:sp>
      <p:sp>
        <p:nvSpPr>
          <p:cNvPr id="9" name="Espace réservé du pied de page 4"/>
          <p:cNvSpPr>
            <a:spLocks noGrp="1"/>
          </p:cNvSpPr>
          <p:nvPr>
            <p:ph type="ftr" sz="quarter" idx="4294967295"/>
          </p:nvPr>
        </p:nvSpPr>
        <p:spPr bwMode="auto">
          <a:xfrm>
            <a:off x="92076" y="6450015"/>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dirty="0">
                <a:cs typeface="Arial" charset="0"/>
              </a:rPr>
              <a:t>1er Colloque National</a:t>
            </a:r>
            <a:r>
              <a:rPr lang="fr-FR" dirty="0">
                <a:cs typeface="Arial" charset="0"/>
              </a:rPr>
              <a:t>  Soigner les vulnérabilités des professionnels de santé </a:t>
            </a:r>
            <a:r>
              <a:rPr lang="fr-FR" b="0" dirty="0">
                <a:cs typeface="Arial" charset="0"/>
              </a:rPr>
              <a:t>– Académie Nationale de Médecine – Jeudi 3 décembre 2015</a:t>
            </a:r>
            <a:endParaRPr lang="fr-FR" dirty="0">
              <a:cs typeface="Arial" charset="0"/>
            </a:endParaRPr>
          </a:p>
        </p:txBody>
      </p:sp>
    </p:spTree>
    <p:extLst>
      <p:ext uri="{BB962C8B-B14F-4D97-AF65-F5344CB8AC3E}">
        <p14:creationId xmlns:p14="http://schemas.microsoft.com/office/powerpoint/2010/main" val="1311850608"/>
      </p:ext>
    </p:extLst>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Rectangle 215"/>
          <p:cNvSpPr/>
          <p:nvPr/>
        </p:nvSpPr>
        <p:spPr>
          <a:xfrm>
            <a:off x="487853" y="2254916"/>
            <a:ext cx="8471590" cy="38589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AutoShape 3"/>
          <p:cNvSpPr>
            <a:spLocks noChangeAspect="1" noChangeArrowheads="1" noTextEdit="1"/>
          </p:cNvSpPr>
          <p:nvPr/>
        </p:nvSpPr>
        <p:spPr bwMode="auto">
          <a:xfrm>
            <a:off x="416524" y="2698971"/>
            <a:ext cx="8727476" cy="355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grpSp>
        <p:nvGrpSpPr>
          <p:cNvPr id="185" name="Groupe 184"/>
          <p:cNvGrpSpPr/>
          <p:nvPr/>
        </p:nvGrpSpPr>
        <p:grpSpPr>
          <a:xfrm>
            <a:off x="544727" y="3322040"/>
            <a:ext cx="8320308" cy="3012482"/>
            <a:chOff x="606897" y="2829710"/>
            <a:chExt cx="9013665" cy="3245608"/>
          </a:xfrm>
        </p:grpSpPr>
        <p:sp>
          <p:nvSpPr>
            <p:cNvPr id="5" name="Rectangle 5"/>
            <p:cNvSpPr>
              <a:spLocks noChangeArrowheads="1"/>
            </p:cNvSpPr>
            <p:nvPr/>
          </p:nvSpPr>
          <p:spPr bwMode="auto">
            <a:xfrm>
              <a:off x="652889" y="5909521"/>
              <a:ext cx="138927"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24</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6" name="Rectangle 6"/>
            <p:cNvSpPr>
              <a:spLocks noChangeArrowheads="1"/>
            </p:cNvSpPr>
            <p:nvPr/>
          </p:nvSpPr>
          <p:spPr bwMode="auto">
            <a:xfrm>
              <a:off x="852774" y="5909521"/>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25</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7" name="Rectangle 7"/>
            <p:cNvSpPr>
              <a:spLocks noChangeArrowheads="1"/>
            </p:cNvSpPr>
            <p:nvPr/>
          </p:nvSpPr>
          <p:spPr bwMode="auto">
            <a:xfrm>
              <a:off x="1054428" y="5909521"/>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26</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8" name="Rectangle 8"/>
            <p:cNvSpPr>
              <a:spLocks noChangeArrowheads="1"/>
            </p:cNvSpPr>
            <p:nvPr/>
          </p:nvSpPr>
          <p:spPr bwMode="auto">
            <a:xfrm>
              <a:off x="1254314" y="5909521"/>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27</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9" name="Rectangle 9"/>
            <p:cNvSpPr>
              <a:spLocks noChangeArrowheads="1"/>
            </p:cNvSpPr>
            <p:nvPr/>
          </p:nvSpPr>
          <p:spPr bwMode="auto">
            <a:xfrm>
              <a:off x="1455969" y="5909521"/>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28</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0" name="Rectangle 10"/>
            <p:cNvSpPr>
              <a:spLocks noChangeArrowheads="1"/>
            </p:cNvSpPr>
            <p:nvPr/>
          </p:nvSpPr>
          <p:spPr bwMode="auto">
            <a:xfrm>
              <a:off x="1657623" y="5909521"/>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29</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1" name="Rectangle 11"/>
            <p:cNvSpPr>
              <a:spLocks noChangeArrowheads="1"/>
            </p:cNvSpPr>
            <p:nvPr/>
          </p:nvSpPr>
          <p:spPr bwMode="auto">
            <a:xfrm>
              <a:off x="1857509" y="5909521"/>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30</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2" name="Rectangle 12"/>
            <p:cNvSpPr>
              <a:spLocks noChangeArrowheads="1"/>
            </p:cNvSpPr>
            <p:nvPr/>
          </p:nvSpPr>
          <p:spPr bwMode="auto">
            <a:xfrm>
              <a:off x="2059163" y="5909521"/>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31</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3" name="Rectangle 13"/>
            <p:cNvSpPr>
              <a:spLocks noChangeArrowheads="1"/>
            </p:cNvSpPr>
            <p:nvPr/>
          </p:nvSpPr>
          <p:spPr bwMode="auto">
            <a:xfrm>
              <a:off x="2259049" y="5909521"/>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32</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4" name="Rectangle 14"/>
            <p:cNvSpPr>
              <a:spLocks noChangeArrowheads="1"/>
            </p:cNvSpPr>
            <p:nvPr/>
          </p:nvSpPr>
          <p:spPr bwMode="auto">
            <a:xfrm>
              <a:off x="2460703" y="5909521"/>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33</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5" name="Rectangle 15"/>
            <p:cNvSpPr>
              <a:spLocks noChangeArrowheads="1"/>
            </p:cNvSpPr>
            <p:nvPr/>
          </p:nvSpPr>
          <p:spPr bwMode="auto">
            <a:xfrm>
              <a:off x="2662358" y="5909521"/>
              <a:ext cx="138927"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34</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6" name="Rectangle 16"/>
            <p:cNvSpPr>
              <a:spLocks noChangeArrowheads="1"/>
            </p:cNvSpPr>
            <p:nvPr/>
          </p:nvSpPr>
          <p:spPr bwMode="auto">
            <a:xfrm>
              <a:off x="2862244" y="5909521"/>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35</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7" name="Rectangle 17"/>
            <p:cNvSpPr>
              <a:spLocks noChangeArrowheads="1"/>
            </p:cNvSpPr>
            <p:nvPr/>
          </p:nvSpPr>
          <p:spPr bwMode="auto">
            <a:xfrm>
              <a:off x="3063898" y="5909521"/>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36</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8" name="Rectangle 18"/>
            <p:cNvSpPr>
              <a:spLocks noChangeArrowheads="1"/>
            </p:cNvSpPr>
            <p:nvPr/>
          </p:nvSpPr>
          <p:spPr bwMode="auto">
            <a:xfrm>
              <a:off x="3263783" y="5909521"/>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37</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9" name="Rectangle 19"/>
            <p:cNvSpPr>
              <a:spLocks noChangeArrowheads="1"/>
            </p:cNvSpPr>
            <p:nvPr/>
          </p:nvSpPr>
          <p:spPr bwMode="auto">
            <a:xfrm>
              <a:off x="3465438" y="5909521"/>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38</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20" name="Rectangle 20"/>
            <p:cNvSpPr>
              <a:spLocks noChangeArrowheads="1"/>
            </p:cNvSpPr>
            <p:nvPr/>
          </p:nvSpPr>
          <p:spPr bwMode="auto">
            <a:xfrm>
              <a:off x="3667093" y="5909521"/>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39</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21" name="Rectangle 21"/>
            <p:cNvSpPr>
              <a:spLocks noChangeArrowheads="1"/>
            </p:cNvSpPr>
            <p:nvPr/>
          </p:nvSpPr>
          <p:spPr bwMode="auto">
            <a:xfrm>
              <a:off x="3866978" y="5909521"/>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40</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22" name="Rectangle 22"/>
            <p:cNvSpPr>
              <a:spLocks noChangeArrowheads="1"/>
            </p:cNvSpPr>
            <p:nvPr/>
          </p:nvSpPr>
          <p:spPr bwMode="auto">
            <a:xfrm>
              <a:off x="4068633" y="5909521"/>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41</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23" name="Rectangle 23"/>
            <p:cNvSpPr>
              <a:spLocks noChangeArrowheads="1"/>
            </p:cNvSpPr>
            <p:nvPr/>
          </p:nvSpPr>
          <p:spPr bwMode="auto">
            <a:xfrm>
              <a:off x="4268518" y="5909521"/>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42</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24" name="Rectangle 24"/>
            <p:cNvSpPr>
              <a:spLocks noChangeArrowheads="1"/>
            </p:cNvSpPr>
            <p:nvPr/>
          </p:nvSpPr>
          <p:spPr bwMode="auto">
            <a:xfrm>
              <a:off x="4470174" y="5909521"/>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43</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25" name="Rectangle 25"/>
            <p:cNvSpPr>
              <a:spLocks noChangeArrowheads="1"/>
            </p:cNvSpPr>
            <p:nvPr/>
          </p:nvSpPr>
          <p:spPr bwMode="auto">
            <a:xfrm>
              <a:off x="4671827" y="5909521"/>
              <a:ext cx="138927"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44</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26" name="Rectangle 26"/>
            <p:cNvSpPr>
              <a:spLocks noChangeArrowheads="1"/>
            </p:cNvSpPr>
            <p:nvPr/>
          </p:nvSpPr>
          <p:spPr bwMode="auto">
            <a:xfrm>
              <a:off x="4871713" y="5909521"/>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45</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27" name="Rectangle 27"/>
            <p:cNvSpPr>
              <a:spLocks noChangeArrowheads="1"/>
            </p:cNvSpPr>
            <p:nvPr/>
          </p:nvSpPr>
          <p:spPr bwMode="auto">
            <a:xfrm>
              <a:off x="5073367" y="5909521"/>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46</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28" name="Rectangle 28"/>
            <p:cNvSpPr>
              <a:spLocks noChangeArrowheads="1"/>
            </p:cNvSpPr>
            <p:nvPr/>
          </p:nvSpPr>
          <p:spPr bwMode="auto">
            <a:xfrm>
              <a:off x="5273253" y="5909521"/>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47</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29" name="Rectangle 29"/>
            <p:cNvSpPr>
              <a:spLocks noChangeArrowheads="1"/>
            </p:cNvSpPr>
            <p:nvPr/>
          </p:nvSpPr>
          <p:spPr bwMode="auto">
            <a:xfrm>
              <a:off x="5474908" y="5909521"/>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48</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30" name="Rectangle 30"/>
            <p:cNvSpPr>
              <a:spLocks noChangeArrowheads="1"/>
            </p:cNvSpPr>
            <p:nvPr/>
          </p:nvSpPr>
          <p:spPr bwMode="auto">
            <a:xfrm>
              <a:off x="5676562" y="5909521"/>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49</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31" name="Rectangle 31"/>
            <p:cNvSpPr>
              <a:spLocks noChangeArrowheads="1"/>
            </p:cNvSpPr>
            <p:nvPr/>
          </p:nvSpPr>
          <p:spPr bwMode="auto">
            <a:xfrm>
              <a:off x="5876448" y="5909521"/>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50</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32" name="Rectangle 32"/>
            <p:cNvSpPr>
              <a:spLocks noChangeArrowheads="1"/>
            </p:cNvSpPr>
            <p:nvPr/>
          </p:nvSpPr>
          <p:spPr bwMode="auto">
            <a:xfrm>
              <a:off x="6078102" y="5909521"/>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51</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33" name="Rectangle 33"/>
            <p:cNvSpPr>
              <a:spLocks noChangeArrowheads="1"/>
            </p:cNvSpPr>
            <p:nvPr/>
          </p:nvSpPr>
          <p:spPr bwMode="auto">
            <a:xfrm>
              <a:off x="6277987" y="5909521"/>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52</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34" name="Rectangle 34"/>
            <p:cNvSpPr>
              <a:spLocks noChangeArrowheads="1"/>
            </p:cNvSpPr>
            <p:nvPr/>
          </p:nvSpPr>
          <p:spPr bwMode="auto">
            <a:xfrm>
              <a:off x="6479642" y="5909521"/>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53</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35" name="Rectangle 35"/>
            <p:cNvSpPr>
              <a:spLocks noChangeArrowheads="1"/>
            </p:cNvSpPr>
            <p:nvPr/>
          </p:nvSpPr>
          <p:spPr bwMode="auto">
            <a:xfrm>
              <a:off x="6681297" y="5909521"/>
              <a:ext cx="138927"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54</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36" name="Rectangle 36"/>
            <p:cNvSpPr>
              <a:spLocks noChangeArrowheads="1"/>
            </p:cNvSpPr>
            <p:nvPr/>
          </p:nvSpPr>
          <p:spPr bwMode="auto">
            <a:xfrm>
              <a:off x="6881182" y="5909521"/>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55</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37" name="Rectangle 37"/>
            <p:cNvSpPr>
              <a:spLocks noChangeArrowheads="1"/>
            </p:cNvSpPr>
            <p:nvPr/>
          </p:nvSpPr>
          <p:spPr bwMode="auto">
            <a:xfrm>
              <a:off x="7082837" y="5909521"/>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56</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38" name="Rectangle 38"/>
            <p:cNvSpPr>
              <a:spLocks noChangeArrowheads="1"/>
            </p:cNvSpPr>
            <p:nvPr/>
          </p:nvSpPr>
          <p:spPr bwMode="auto">
            <a:xfrm>
              <a:off x="7282723" y="5909521"/>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57</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39" name="Rectangle 39"/>
            <p:cNvSpPr>
              <a:spLocks noChangeArrowheads="1"/>
            </p:cNvSpPr>
            <p:nvPr/>
          </p:nvSpPr>
          <p:spPr bwMode="auto">
            <a:xfrm>
              <a:off x="7484377" y="5909521"/>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58</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40" name="Rectangle 40"/>
            <p:cNvSpPr>
              <a:spLocks noChangeArrowheads="1"/>
            </p:cNvSpPr>
            <p:nvPr/>
          </p:nvSpPr>
          <p:spPr bwMode="auto">
            <a:xfrm>
              <a:off x="7686032" y="5909521"/>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59</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41" name="Rectangle 41"/>
            <p:cNvSpPr>
              <a:spLocks noChangeArrowheads="1"/>
            </p:cNvSpPr>
            <p:nvPr/>
          </p:nvSpPr>
          <p:spPr bwMode="auto">
            <a:xfrm>
              <a:off x="7885918" y="5909521"/>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60</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42" name="Rectangle 42"/>
            <p:cNvSpPr>
              <a:spLocks noChangeArrowheads="1"/>
            </p:cNvSpPr>
            <p:nvPr/>
          </p:nvSpPr>
          <p:spPr bwMode="auto">
            <a:xfrm>
              <a:off x="8087572" y="5909521"/>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61</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43" name="Rectangle 43"/>
            <p:cNvSpPr>
              <a:spLocks noChangeArrowheads="1"/>
            </p:cNvSpPr>
            <p:nvPr/>
          </p:nvSpPr>
          <p:spPr bwMode="auto">
            <a:xfrm>
              <a:off x="8289226" y="5909521"/>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62</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44" name="Rectangle 44"/>
            <p:cNvSpPr>
              <a:spLocks noChangeArrowheads="1"/>
            </p:cNvSpPr>
            <p:nvPr/>
          </p:nvSpPr>
          <p:spPr bwMode="auto">
            <a:xfrm>
              <a:off x="8489112" y="5909521"/>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63</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45" name="Rectangle 45"/>
            <p:cNvSpPr>
              <a:spLocks noChangeArrowheads="1"/>
            </p:cNvSpPr>
            <p:nvPr/>
          </p:nvSpPr>
          <p:spPr bwMode="auto">
            <a:xfrm>
              <a:off x="8690766" y="5909521"/>
              <a:ext cx="138927"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64</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46" name="Rectangle 46"/>
            <p:cNvSpPr>
              <a:spLocks noChangeArrowheads="1"/>
            </p:cNvSpPr>
            <p:nvPr/>
          </p:nvSpPr>
          <p:spPr bwMode="auto">
            <a:xfrm>
              <a:off x="8890652" y="5909521"/>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66</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47" name="Rectangle 47"/>
            <p:cNvSpPr>
              <a:spLocks noChangeArrowheads="1"/>
            </p:cNvSpPr>
            <p:nvPr/>
          </p:nvSpPr>
          <p:spPr bwMode="auto">
            <a:xfrm>
              <a:off x="9092307" y="5909521"/>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68</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48" name="Rectangle 48"/>
            <p:cNvSpPr>
              <a:spLocks noChangeArrowheads="1"/>
            </p:cNvSpPr>
            <p:nvPr/>
          </p:nvSpPr>
          <p:spPr bwMode="auto">
            <a:xfrm>
              <a:off x="9293961" y="5909521"/>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72</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49" name="Rectangle 49"/>
            <p:cNvSpPr>
              <a:spLocks noChangeArrowheads="1"/>
            </p:cNvSpPr>
            <p:nvPr/>
          </p:nvSpPr>
          <p:spPr bwMode="auto">
            <a:xfrm>
              <a:off x="9493846" y="5909521"/>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75</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50" name="Rectangle 50"/>
            <p:cNvSpPr>
              <a:spLocks noChangeArrowheads="1"/>
            </p:cNvSpPr>
            <p:nvPr/>
          </p:nvSpPr>
          <p:spPr bwMode="auto">
            <a:xfrm>
              <a:off x="606897" y="5704328"/>
              <a:ext cx="171583" cy="120285"/>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51" name="Rectangle 51"/>
            <p:cNvSpPr>
              <a:spLocks noChangeArrowheads="1"/>
            </p:cNvSpPr>
            <p:nvPr/>
          </p:nvSpPr>
          <p:spPr bwMode="auto">
            <a:xfrm>
              <a:off x="606897" y="5704328"/>
              <a:ext cx="171583" cy="120285"/>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52" name="Rectangle 52"/>
            <p:cNvSpPr>
              <a:spLocks noChangeArrowheads="1"/>
            </p:cNvSpPr>
            <p:nvPr/>
          </p:nvSpPr>
          <p:spPr bwMode="auto">
            <a:xfrm>
              <a:off x="808552" y="4335200"/>
              <a:ext cx="169814" cy="1489413"/>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53" name="Rectangle 53"/>
            <p:cNvSpPr>
              <a:spLocks noChangeArrowheads="1"/>
            </p:cNvSpPr>
            <p:nvPr/>
          </p:nvSpPr>
          <p:spPr bwMode="auto">
            <a:xfrm>
              <a:off x="808552" y="4335200"/>
              <a:ext cx="169814" cy="1489413"/>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54" name="Rectangle 54"/>
            <p:cNvSpPr>
              <a:spLocks noChangeArrowheads="1"/>
            </p:cNvSpPr>
            <p:nvPr/>
          </p:nvSpPr>
          <p:spPr bwMode="auto">
            <a:xfrm>
              <a:off x="1008437" y="4959622"/>
              <a:ext cx="171583" cy="864992"/>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55" name="Rectangle 55"/>
            <p:cNvSpPr>
              <a:spLocks noChangeArrowheads="1"/>
            </p:cNvSpPr>
            <p:nvPr/>
          </p:nvSpPr>
          <p:spPr bwMode="auto">
            <a:xfrm>
              <a:off x="1008437" y="4959622"/>
              <a:ext cx="171583" cy="864992"/>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56" name="Rectangle 56"/>
            <p:cNvSpPr>
              <a:spLocks noChangeArrowheads="1"/>
            </p:cNvSpPr>
            <p:nvPr/>
          </p:nvSpPr>
          <p:spPr bwMode="auto">
            <a:xfrm>
              <a:off x="1210092" y="4706669"/>
              <a:ext cx="169814" cy="1117944"/>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57" name="Rectangle 57"/>
            <p:cNvSpPr>
              <a:spLocks noChangeArrowheads="1"/>
            </p:cNvSpPr>
            <p:nvPr/>
          </p:nvSpPr>
          <p:spPr bwMode="auto">
            <a:xfrm>
              <a:off x="1210092" y="4706669"/>
              <a:ext cx="169814" cy="1117944"/>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58" name="Rectangle 58"/>
            <p:cNvSpPr>
              <a:spLocks noChangeArrowheads="1"/>
            </p:cNvSpPr>
            <p:nvPr/>
          </p:nvSpPr>
          <p:spPr bwMode="auto">
            <a:xfrm>
              <a:off x="1409977" y="4706669"/>
              <a:ext cx="171583" cy="1117944"/>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59" name="Rectangle 59"/>
            <p:cNvSpPr>
              <a:spLocks noChangeArrowheads="1"/>
            </p:cNvSpPr>
            <p:nvPr/>
          </p:nvSpPr>
          <p:spPr bwMode="auto">
            <a:xfrm>
              <a:off x="1409977" y="4706669"/>
              <a:ext cx="171583" cy="1117944"/>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60" name="Rectangle 60"/>
            <p:cNvSpPr>
              <a:spLocks noChangeArrowheads="1"/>
            </p:cNvSpPr>
            <p:nvPr/>
          </p:nvSpPr>
          <p:spPr bwMode="auto">
            <a:xfrm>
              <a:off x="1611632" y="4084016"/>
              <a:ext cx="171583" cy="1740597"/>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61" name="Rectangle 61"/>
            <p:cNvSpPr>
              <a:spLocks noChangeArrowheads="1"/>
            </p:cNvSpPr>
            <p:nvPr/>
          </p:nvSpPr>
          <p:spPr bwMode="auto">
            <a:xfrm>
              <a:off x="1611632" y="4084016"/>
              <a:ext cx="171583" cy="1740597"/>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62" name="Rectangle 62"/>
            <p:cNvSpPr>
              <a:spLocks noChangeArrowheads="1"/>
            </p:cNvSpPr>
            <p:nvPr/>
          </p:nvSpPr>
          <p:spPr bwMode="auto">
            <a:xfrm>
              <a:off x="1813286" y="4455485"/>
              <a:ext cx="169814" cy="1369128"/>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63" name="Rectangle 63"/>
            <p:cNvSpPr>
              <a:spLocks noChangeArrowheads="1"/>
            </p:cNvSpPr>
            <p:nvPr/>
          </p:nvSpPr>
          <p:spPr bwMode="auto">
            <a:xfrm>
              <a:off x="1813286" y="4455485"/>
              <a:ext cx="169814" cy="1369128"/>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64" name="Rectangle 64"/>
            <p:cNvSpPr>
              <a:spLocks noChangeArrowheads="1"/>
            </p:cNvSpPr>
            <p:nvPr/>
          </p:nvSpPr>
          <p:spPr bwMode="auto">
            <a:xfrm>
              <a:off x="2013172" y="4204301"/>
              <a:ext cx="171583" cy="1620312"/>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65" name="Rectangle 65"/>
            <p:cNvSpPr>
              <a:spLocks noChangeArrowheads="1"/>
            </p:cNvSpPr>
            <p:nvPr/>
          </p:nvSpPr>
          <p:spPr bwMode="auto">
            <a:xfrm>
              <a:off x="2013172" y="4204301"/>
              <a:ext cx="171583" cy="1620312"/>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66" name="Rectangle 66"/>
            <p:cNvSpPr>
              <a:spLocks noChangeArrowheads="1"/>
            </p:cNvSpPr>
            <p:nvPr/>
          </p:nvSpPr>
          <p:spPr bwMode="auto">
            <a:xfrm>
              <a:off x="2214826" y="4586384"/>
              <a:ext cx="169814" cy="1238230"/>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67" name="Rectangle 67"/>
            <p:cNvSpPr>
              <a:spLocks noChangeArrowheads="1"/>
            </p:cNvSpPr>
            <p:nvPr/>
          </p:nvSpPr>
          <p:spPr bwMode="auto">
            <a:xfrm>
              <a:off x="2214826" y="4586384"/>
              <a:ext cx="169814" cy="1238230"/>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68" name="Rectangle 68"/>
            <p:cNvSpPr>
              <a:spLocks noChangeArrowheads="1"/>
            </p:cNvSpPr>
            <p:nvPr/>
          </p:nvSpPr>
          <p:spPr bwMode="auto">
            <a:xfrm>
              <a:off x="2414712" y="4455485"/>
              <a:ext cx="171583" cy="1369128"/>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69" name="Rectangle 69"/>
            <p:cNvSpPr>
              <a:spLocks noChangeArrowheads="1"/>
            </p:cNvSpPr>
            <p:nvPr/>
          </p:nvSpPr>
          <p:spPr bwMode="auto">
            <a:xfrm>
              <a:off x="2414712" y="4455485"/>
              <a:ext cx="171583" cy="1369128"/>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70" name="Rectangle 70"/>
            <p:cNvSpPr>
              <a:spLocks noChangeArrowheads="1"/>
            </p:cNvSpPr>
            <p:nvPr/>
          </p:nvSpPr>
          <p:spPr bwMode="auto">
            <a:xfrm>
              <a:off x="2616367" y="5079907"/>
              <a:ext cx="171583" cy="744707"/>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71" name="Rectangle 71"/>
            <p:cNvSpPr>
              <a:spLocks noChangeArrowheads="1"/>
            </p:cNvSpPr>
            <p:nvPr/>
          </p:nvSpPr>
          <p:spPr bwMode="auto">
            <a:xfrm>
              <a:off x="2616367" y="5079907"/>
              <a:ext cx="171583" cy="744707"/>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72" name="Rectangle 72"/>
            <p:cNvSpPr>
              <a:spLocks noChangeArrowheads="1"/>
            </p:cNvSpPr>
            <p:nvPr/>
          </p:nvSpPr>
          <p:spPr bwMode="auto">
            <a:xfrm>
              <a:off x="2818021" y="2966072"/>
              <a:ext cx="169814" cy="2858542"/>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73" name="Rectangle 73"/>
            <p:cNvSpPr>
              <a:spLocks noChangeArrowheads="1"/>
            </p:cNvSpPr>
            <p:nvPr/>
          </p:nvSpPr>
          <p:spPr bwMode="auto">
            <a:xfrm>
              <a:off x="2818021" y="2966072"/>
              <a:ext cx="169814" cy="2858542"/>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74" name="Rectangle 74"/>
            <p:cNvSpPr>
              <a:spLocks noChangeArrowheads="1"/>
            </p:cNvSpPr>
            <p:nvPr/>
          </p:nvSpPr>
          <p:spPr bwMode="auto">
            <a:xfrm>
              <a:off x="3017907" y="3710778"/>
              <a:ext cx="171583" cy="2113835"/>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75" name="Rectangle 75"/>
            <p:cNvSpPr>
              <a:spLocks noChangeArrowheads="1"/>
            </p:cNvSpPr>
            <p:nvPr/>
          </p:nvSpPr>
          <p:spPr bwMode="auto">
            <a:xfrm>
              <a:off x="3017907" y="3710778"/>
              <a:ext cx="171583" cy="2113835"/>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76" name="Rectangle 76"/>
            <p:cNvSpPr>
              <a:spLocks noChangeArrowheads="1"/>
            </p:cNvSpPr>
            <p:nvPr/>
          </p:nvSpPr>
          <p:spPr bwMode="auto">
            <a:xfrm>
              <a:off x="3219561" y="3590493"/>
              <a:ext cx="169814" cy="2234120"/>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77" name="Rectangle 77"/>
            <p:cNvSpPr>
              <a:spLocks noChangeArrowheads="1"/>
            </p:cNvSpPr>
            <p:nvPr/>
          </p:nvSpPr>
          <p:spPr bwMode="auto">
            <a:xfrm>
              <a:off x="3219561" y="3590493"/>
              <a:ext cx="169814" cy="2234120"/>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78" name="Rectangle 78"/>
            <p:cNvSpPr>
              <a:spLocks noChangeArrowheads="1"/>
            </p:cNvSpPr>
            <p:nvPr/>
          </p:nvSpPr>
          <p:spPr bwMode="auto">
            <a:xfrm>
              <a:off x="3419447" y="5079907"/>
              <a:ext cx="171583" cy="744707"/>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79" name="Rectangle 79"/>
            <p:cNvSpPr>
              <a:spLocks noChangeArrowheads="1"/>
            </p:cNvSpPr>
            <p:nvPr/>
          </p:nvSpPr>
          <p:spPr bwMode="auto">
            <a:xfrm>
              <a:off x="3419447" y="5079907"/>
              <a:ext cx="171583" cy="744707"/>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80" name="Rectangle 80"/>
            <p:cNvSpPr>
              <a:spLocks noChangeArrowheads="1"/>
            </p:cNvSpPr>
            <p:nvPr/>
          </p:nvSpPr>
          <p:spPr bwMode="auto">
            <a:xfrm>
              <a:off x="3621101" y="4455485"/>
              <a:ext cx="171583" cy="1369128"/>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81" name="Rectangle 81"/>
            <p:cNvSpPr>
              <a:spLocks noChangeArrowheads="1"/>
            </p:cNvSpPr>
            <p:nvPr/>
          </p:nvSpPr>
          <p:spPr bwMode="auto">
            <a:xfrm>
              <a:off x="3621101" y="4455485"/>
              <a:ext cx="171583" cy="1369128"/>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82" name="Rectangle 82"/>
            <p:cNvSpPr>
              <a:spLocks noChangeArrowheads="1"/>
            </p:cNvSpPr>
            <p:nvPr/>
          </p:nvSpPr>
          <p:spPr bwMode="auto">
            <a:xfrm>
              <a:off x="3822756" y="5200192"/>
              <a:ext cx="169814" cy="624422"/>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83" name="Rectangle 83"/>
            <p:cNvSpPr>
              <a:spLocks noChangeArrowheads="1"/>
            </p:cNvSpPr>
            <p:nvPr/>
          </p:nvSpPr>
          <p:spPr bwMode="auto">
            <a:xfrm>
              <a:off x="3822756" y="5200192"/>
              <a:ext cx="169814" cy="624422"/>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84" name="Rectangle 84"/>
            <p:cNvSpPr>
              <a:spLocks noChangeArrowheads="1"/>
            </p:cNvSpPr>
            <p:nvPr/>
          </p:nvSpPr>
          <p:spPr bwMode="auto">
            <a:xfrm>
              <a:off x="4022641" y="5079907"/>
              <a:ext cx="171583" cy="744707"/>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85" name="Rectangle 85"/>
            <p:cNvSpPr>
              <a:spLocks noChangeArrowheads="1"/>
            </p:cNvSpPr>
            <p:nvPr/>
          </p:nvSpPr>
          <p:spPr bwMode="auto">
            <a:xfrm>
              <a:off x="4022641" y="5079907"/>
              <a:ext cx="171583" cy="744707"/>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86" name="Rectangle 86"/>
            <p:cNvSpPr>
              <a:spLocks noChangeArrowheads="1"/>
            </p:cNvSpPr>
            <p:nvPr/>
          </p:nvSpPr>
          <p:spPr bwMode="auto">
            <a:xfrm>
              <a:off x="4224296" y="5573430"/>
              <a:ext cx="169814" cy="251184"/>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87" name="Rectangle 87"/>
            <p:cNvSpPr>
              <a:spLocks noChangeArrowheads="1"/>
            </p:cNvSpPr>
            <p:nvPr/>
          </p:nvSpPr>
          <p:spPr bwMode="auto">
            <a:xfrm>
              <a:off x="4224296" y="5573430"/>
              <a:ext cx="169814" cy="251184"/>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88" name="Rectangle 88"/>
            <p:cNvSpPr>
              <a:spLocks noChangeArrowheads="1"/>
            </p:cNvSpPr>
            <p:nvPr/>
          </p:nvSpPr>
          <p:spPr bwMode="auto">
            <a:xfrm>
              <a:off x="4424182" y="4828723"/>
              <a:ext cx="171583" cy="995890"/>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89" name="Rectangle 89"/>
            <p:cNvSpPr>
              <a:spLocks noChangeArrowheads="1"/>
            </p:cNvSpPr>
            <p:nvPr/>
          </p:nvSpPr>
          <p:spPr bwMode="auto">
            <a:xfrm>
              <a:off x="4424182" y="4828723"/>
              <a:ext cx="171583" cy="995890"/>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90" name="Rectangle 90"/>
            <p:cNvSpPr>
              <a:spLocks noChangeArrowheads="1"/>
            </p:cNvSpPr>
            <p:nvPr/>
          </p:nvSpPr>
          <p:spPr bwMode="auto">
            <a:xfrm>
              <a:off x="4625836" y="4828723"/>
              <a:ext cx="171583" cy="995890"/>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91" name="Rectangle 91"/>
            <p:cNvSpPr>
              <a:spLocks noChangeArrowheads="1"/>
            </p:cNvSpPr>
            <p:nvPr/>
          </p:nvSpPr>
          <p:spPr bwMode="auto">
            <a:xfrm>
              <a:off x="4625836" y="4828723"/>
              <a:ext cx="171583" cy="995890"/>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92" name="Rectangle 92"/>
            <p:cNvSpPr>
              <a:spLocks noChangeArrowheads="1"/>
            </p:cNvSpPr>
            <p:nvPr/>
          </p:nvSpPr>
          <p:spPr bwMode="auto">
            <a:xfrm>
              <a:off x="4827491" y="4959622"/>
              <a:ext cx="169814" cy="864992"/>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93" name="Rectangle 93"/>
            <p:cNvSpPr>
              <a:spLocks noChangeArrowheads="1"/>
            </p:cNvSpPr>
            <p:nvPr/>
          </p:nvSpPr>
          <p:spPr bwMode="auto">
            <a:xfrm>
              <a:off x="4827491" y="4959622"/>
              <a:ext cx="169814" cy="864992"/>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94" name="Rectangle 94"/>
            <p:cNvSpPr>
              <a:spLocks noChangeArrowheads="1"/>
            </p:cNvSpPr>
            <p:nvPr/>
          </p:nvSpPr>
          <p:spPr bwMode="auto">
            <a:xfrm>
              <a:off x="5027376" y="5200192"/>
              <a:ext cx="171583" cy="624422"/>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95" name="Rectangle 95"/>
            <p:cNvSpPr>
              <a:spLocks noChangeArrowheads="1"/>
            </p:cNvSpPr>
            <p:nvPr/>
          </p:nvSpPr>
          <p:spPr bwMode="auto">
            <a:xfrm>
              <a:off x="5027376" y="5200192"/>
              <a:ext cx="171583" cy="624422"/>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96" name="Rectangle 96"/>
            <p:cNvSpPr>
              <a:spLocks noChangeArrowheads="1"/>
            </p:cNvSpPr>
            <p:nvPr/>
          </p:nvSpPr>
          <p:spPr bwMode="auto">
            <a:xfrm>
              <a:off x="5229031" y="4455485"/>
              <a:ext cx="169814" cy="1369128"/>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97" name="Rectangle 97"/>
            <p:cNvSpPr>
              <a:spLocks noChangeArrowheads="1"/>
            </p:cNvSpPr>
            <p:nvPr/>
          </p:nvSpPr>
          <p:spPr bwMode="auto">
            <a:xfrm>
              <a:off x="5229031" y="4455485"/>
              <a:ext cx="169814" cy="1369128"/>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98" name="Rectangle 98"/>
            <p:cNvSpPr>
              <a:spLocks noChangeArrowheads="1"/>
            </p:cNvSpPr>
            <p:nvPr/>
          </p:nvSpPr>
          <p:spPr bwMode="auto">
            <a:xfrm>
              <a:off x="5430685" y="4204301"/>
              <a:ext cx="169814" cy="1620312"/>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99" name="Rectangle 99"/>
            <p:cNvSpPr>
              <a:spLocks noChangeArrowheads="1"/>
            </p:cNvSpPr>
            <p:nvPr/>
          </p:nvSpPr>
          <p:spPr bwMode="auto">
            <a:xfrm>
              <a:off x="5430685" y="4204301"/>
              <a:ext cx="169814" cy="1620312"/>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100" name="Rectangle 100"/>
            <p:cNvSpPr>
              <a:spLocks noChangeArrowheads="1"/>
            </p:cNvSpPr>
            <p:nvPr/>
          </p:nvSpPr>
          <p:spPr bwMode="auto">
            <a:xfrm>
              <a:off x="5630571" y="5200192"/>
              <a:ext cx="171583" cy="624422"/>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101" name="Rectangle 101"/>
            <p:cNvSpPr>
              <a:spLocks noChangeArrowheads="1"/>
            </p:cNvSpPr>
            <p:nvPr/>
          </p:nvSpPr>
          <p:spPr bwMode="auto">
            <a:xfrm>
              <a:off x="5630571" y="5200192"/>
              <a:ext cx="171583" cy="624422"/>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102" name="Rectangle 102"/>
            <p:cNvSpPr>
              <a:spLocks noChangeArrowheads="1"/>
            </p:cNvSpPr>
            <p:nvPr/>
          </p:nvSpPr>
          <p:spPr bwMode="auto">
            <a:xfrm>
              <a:off x="5832225" y="5331090"/>
              <a:ext cx="169814" cy="493523"/>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103" name="Rectangle 103"/>
            <p:cNvSpPr>
              <a:spLocks noChangeArrowheads="1"/>
            </p:cNvSpPr>
            <p:nvPr/>
          </p:nvSpPr>
          <p:spPr bwMode="auto">
            <a:xfrm>
              <a:off x="5832225" y="5331090"/>
              <a:ext cx="169814" cy="493523"/>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104" name="Rectangle 104"/>
            <p:cNvSpPr>
              <a:spLocks noChangeArrowheads="1"/>
            </p:cNvSpPr>
            <p:nvPr/>
          </p:nvSpPr>
          <p:spPr bwMode="auto">
            <a:xfrm>
              <a:off x="6032111" y="5079907"/>
              <a:ext cx="171583" cy="744707"/>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105" name="Rectangle 105"/>
            <p:cNvSpPr>
              <a:spLocks noChangeArrowheads="1"/>
            </p:cNvSpPr>
            <p:nvPr/>
          </p:nvSpPr>
          <p:spPr bwMode="auto">
            <a:xfrm>
              <a:off x="6032111" y="5079907"/>
              <a:ext cx="171583" cy="744707"/>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106" name="Rectangle 106"/>
            <p:cNvSpPr>
              <a:spLocks noChangeArrowheads="1"/>
            </p:cNvSpPr>
            <p:nvPr/>
          </p:nvSpPr>
          <p:spPr bwMode="auto">
            <a:xfrm>
              <a:off x="6233765" y="5200192"/>
              <a:ext cx="169814" cy="624422"/>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107" name="Rectangle 107"/>
            <p:cNvSpPr>
              <a:spLocks noChangeArrowheads="1"/>
            </p:cNvSpPr>
            <p:nvPr/>
          </p:nvSpPr>
          <p:spPr bwMode="auto">
            <a:xfrm>
              <a:off x="6233765" y="5200192"/>
              <a:ext cx="169814" cy="624422"/>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108" name="Rectangle 108"/>
            <p:cNvSpPr>
              <a:spLocks noChangeArrowheads="1"/>
            </p:cNvSpPr>
            <p:nvPr/>
          </p:nvSpPr>
          <p:spPr bwMode="auto">
            <a:xfrm>
              <a:off x="6435420" y="4335200"/>
              <a:ext cx="169814" cy="1489413"/>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109" name="Rectangle 109"/>
            <p:cNvSpPr>
              <a:spLocks noChangeArrowheads="1"/>
            </p:cNvSpPr>
            <p:nvPr/>
          </p:nvSpPr>
          <p:spPr bwMode="auto">
            <a:xfrm>
              <a:off x="6435420" y="4335200"/>
              <a:ext cx="169814" cy="1489413"/>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110" name="Rectangle 110"/>
            <p:cNvSpPr>
              <a:spLocks noChangeArrowheads="1"/>
            </p:cNvSpPr>
            <p:nvPr/>
          </p:nvSpPr>
          <p:spPr bwMode="auto">
            <a:xfrm>
              <a:off x="6635305" y="4828723"/>
              <a:ext cx="171583" cy="995890"/>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111" name="Rectangle 111"/>
            <p:cNvSpPr>
              <a:spLocks noChangeArrowheads="1"/>
            </p:cNvSpPr>
            <p:nvPr/>
          </p:nvSpPr>
          <p:spPr bwMode="auto">
            <a:xfrm>
              <a:off x="6635305" y="4828723"/>
              <a:ext cx="171583" cy="995890"/>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112" name="Rectangle 112"/>
            <p:cNvSpPr>
              <a:spLocks noChangeArrowheads="1"/>
            </p:cNvSpPr>
            <p:nvPr/>
          </p:nvSpPr>
          <p:spPr bwMode="auto">
            <a:xfrm>
              <a:off x="6836960" y="5200192"/>
              <a:ext cx="169814" cy="624422"/>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113" name="Rectangle 113"/>
            <p:cNvSpPr>
              <a:spLocks noChangeArrowheads="1"/>
            </p:cNvSpPr>
            <p:nvPr/>
          </p:nvSpPr>
          <p:spPr bwMode="auto">
            <a:xfrm>
              <a:off x="6836960" y="5200192"/>
              <a:ext cx="169814" cy="624422"/>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114" name="Rectangle 114"/>
            <p:cNvSpPr>
              <a:spLocks noChangeArrowheads="1"/>
            </p:cNvSpPr>
            <p:nvPr/>
          </p:nvSpPr>
          <p:spPr bwMode="auto">
            <a:xfrm>
              <a:off x="7036846" y="5331090"/>
              <a:ext cx="171583" cy="493523"/>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115" name="Rectangle 115"/>
            <p:cNvSpPr>
              <a:spLocks noChangeArrowheads="1"/>
            </p:cNvSpPr>
            <p:nvPr/>
          </p:nvSpPr>
          <p:spPr bwMode="auto">
            <a:xfrm>
              <a:off x="7036846" y="5331090"/>
              <a:ext cx="171583" cy="493523"/>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116" name="Rectangle 116"/>
            <p:cNvSpPr>
              <a:spLocks noChangeArrowheads="1"/>
            </p:cNvSpPr>
            <p:nvPr/>
          </p:nvSpPr>
          <p:spPr bwMode="auto">
            <a:xfrm>
              <a:off x="7238500" y="4706669"/>
              <a:ext cx="169814" cy="1117944"/>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117" name="Rectangle 117"/>
            <p:cNvSpPr>
              <a:spLocks noChangeArrowheads="1"/>
            </p:cNvSpPr>
            <p:nvPr/>
          </p:nvSpPr>
          <p:spPr bwMode="auto">
            <a:xfrm>
              <a:off x="7238500" y="4706669"/>
              <a:ext cx="169814" cy="1117944"/>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118" name="Rectangle 118"/>
            <p:cNvSpPr>
              <a:spLocks noChangeArrowheads="1"/>
            </p:cNvSpPr>
            <p:nvPr/>
          </p:nvSpPr>
          <p:spPr bwMode="auto">
            <a:xfrm>
              <a:off x="7440155" y="5331090"/>
              <a:ext cx="169814" cy="493523"/>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119" name="Rectangle 119"/>
            <p:cNvSpPr>
              <a:spLocks noChangeArrowheads="1"/>
            </p:cNvSpPr>
            <p:nvPr/>
          </p:nvSpPr>
          <p:spPr bwMode="auto">
            <a:xfrm>
              <a:off x="7440155" y="5331090"/>
              <a:ext cx="169814" cy="493523"/>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120" name="Rectangle 120"/>
            <p:cNvSpPr>
              <a:spLocks noChangeArrowheads="1"/>
            </p:cNvSpPr>
            <p:nvPr/>
          </p:nvSpPr>
          <p:spPr bwMode="auto">
            <a:xfrm>
              <a:off x="7640040" y="5079907"/>
              <a:ext cx="171583" cy="744707"/>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121" name="Rectangle 121"/>
            <p:cNvSpPr>
              <a:spLocks noChangeArrowheads="1"/>
            </p:cNvSpPr>
            <p:nvPr/>
          </p:nvSpPr>
          <p:spPr bwMode="auto">
            <a:xfrm>
              <a:off x="7640040" y="5079907"/>
              <a:ext cx="171583" cy="744707"/>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122" name="Rectangle 122"/>
            <p:cNvSpPr>
              <a:spLocks noChangeArrowheads="1"/>
            </p:cNvSpPr>
            <p:nvPr/>
          </p:nvSpPr>
          <p:spPr bwMode="auto">
            <a:xfrm>
              <a:off x="7841695" y="4828723"/>
              <a:ext cx="169814" cy="995890"/>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123" name="Rectangle 123"/>
            <p:cNvSpPr>
              <a:spLocks noChangeArrowheads="1"/>
            </p:cNvSpPr>
            <p:nvPr/>
          </p:nvSpPr>
          <p:spPr bwMode="auto">
            <a:xfrm>
              <a:off x="7841695" y="4828723"/>
              <a:ext cx="169814" cy="995890"/>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124" name="Rectangle 124"/>
            <p:cNvSpPr>
              <a:spLocks noChangeArrowheads="1"/>
            </p:cNvSpPr>
            <p:nvPr/>
          </p:nvSpPr>
          <p:spPr bwMode="auto">
            <a:xfrm>
              <a:off x="8041580" y="5453144"/>
              <a:ext cx="171583" cy="371469"/>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125" name="Rectangle 125"/>
            <p:cNvSpPr>
              <a:spLocks noChangeArrowheads="1"/>
            </p:cNvSpPr>
            <p:nvPr/>
          </p:nvSpPr>
          <p:spPr bwMode="auto">
            <a:xfrm>
              <a:off x="8041580" y="5453144"/>
              <a:ext cx="171583" cy="371469"/>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126" name="Rectangle 126"/>
            <p:cNvSpPr>
              <a:spLocks noChangeArrowheads="1"/>
            </p:cNvSpPr>
            <p:nvPr/>
          </p:nvSpPr>
          <p:spPr bwMode="auto">
            <a:xfrm>
              <a:off x="8243235" y="5200192"/>
              <a:ext cx="171583" cy="624422"/>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127" name="Rectangle 127"/>
            <p:cNvSpPr>
              <a:spLocks noChangeArrowheads="1"/>
            </p:cNvSpPr>
            <p:nvPr/>
          </p:nvSpPr>
          <p:spPr bwMode="auto">
            <a:xfrm>
              <a:off x="8243235" y="5200192"/>
              <a:ext cx="171583" cy="624422"/>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128" name="Rectangle 128"/>
            <p:cNvSpPr>
              <a:spLocks noChangeArrowheads="1"/>
            </p:cNvSpPr>
            <p:nvPr/>
          </p:nvSpPr>
          <p:spPr bwMode="auto">
            <a:xfrm>
              <a:off x="8444889" y="5200192"/>
              <a:ext cx="169814" cy="624422"/>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129" name="Rectangle 129"/>
            <p:cNvSpPr>
              <a:spLocks noChangeArrowheads="1"/>
            </p:cNvSpPr>
            <p:nvPr/>
          </p:nvSpPr>
          <p:spPr bwMode="auto">
            <a:xfrm>
              <a:off x="8444889" y="5200192"/>
              <a:ext cx="169814" cy="624422"/>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130" name="Rectangle 130"/>
            <p:cNvSpPr>
              <a:spLocks noChangeArrowheads="1"/>
            </p:cNvSpPr>
            <p:nvPr/>
          </p:nvSpPr>
          <p:spPr bwMode="auto">
            <a:xfrm>
              <a:off x="8644775" y="5573430"/>
              <a:ext cx="171583" cy="251184"/>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131" name="Rectangle 131"/>
            <p:cNvSpPr>
              <a:spLocks noChangeArrowheads="1"/>
            </p:cNvSpPr>
            <p:nvPr/>
          </p:nvSpPr>
          <p:spPr bwMode="auto">
            <a:xfrm>
              <a:off x="8644775" y="5573430"/>
              <a:ext cx="171583" cy="251184"/>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132" name="Rectangle 132"/>
            <p:cNvSpPr>
              <a:spLocks noChangeArrowheads="1"/>
            </p:cNvSpPr>
            <p:nvPr/>
          </p:nvSpPr>
          <p:spPr bwMode="auto">
            <a:xfrm>
              <a:off x="8846429" y="5704328"/>
              <a:ext cx="169814" cy="120285"/>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133" name="Rectangle 133"/>
            <p:cNvSpPr>
              <a:spLocks noChangeArrowheads="1"/>
            </p:cNvSpPr>
            <p:nvPr/>
          </p:nvSpPr>
          <p:spPr bwMode="auto">
            <a:xfrm>
              <a:off x="8846429" y="5704328"/>
              <a:ext cx="169814" cy="120285"/>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134" name="Rectangle 134"/>
            <p:cNvSpPr>
              <a:spLocks noChangeArrowheads="1"/>
            </p:cNvSpPr>
            <p:nvPr/>
          </p:nvSpPr>
          <p:spPr bwMode="auto">
            <a:xfrm>
              <a:off x="9046315" y="5704328"/>
              <a:ext cx="171583" cy="120285"/>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135" name="Rectangle 135"/>
            <p:cNvSpPr>
              <a:spLocks noChangeArrowheads="1"/>
            </p:cNvSpPr>
            <p:nvPr/>
          </p:nvSpPr>
          <p:spPr bwMode="auto">
            <a:xfrm>
              <a:off x="9046315" y="5704328"/>
              <a:ext cx="171583" cy="120285"/>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136" name="Rectangle 136"/>
            <p:cNvSpPr>
              <a:spLocks noChangeArrowheads="1"/>
            </p:cNvSpPr>
            <p:nvPr/>
          </p:nvSpPr>
          <p:spPr bwMode="auto">
            <a:xfrm>
              <a:off x="9247970" y="5704328"/>
              <a:ext cx="171583" cy="120285"/>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137" name="Rectangle 137"/>
            <p:cNvSpPr>
              <a:spLocks noChangeArrowheads="1"/>
            </p:cNvSpPr>
            <p:nvPr/>
          </p:nvSpPr>
          <p:spPr bwMode="auto">
            <a:xfrm>
              <a:off x="9247970" y="5704328"/>
              <a:ext cx="171583" cy="120285"/>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138" name="Rectangle 138"/>
            <p:cNvSpPr>
              <a:spLocks noChangeArrowheads="1"/>
            </p:cNvSpPr>
            <p:nvPr/>
          </p:nvSpPr>
          <p:spPr bwMode="auto">
            <a:xfrm>
              <a:off x="9449624" y="5704328"/>
              <a:ext cx="169814" cy="120285"/>
            </a:xfrm>
            <a:prstGeom prst="rect">
              <a:avLst/>
            </a:prstGeom>
            <a:solidFill>
              <a:srgbClr val="1856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139" name="Rectangle 139"/>
            <p:cNvSpPr>
              <a:spLocks noChangeArrowheads="1"/>
            </p:cNvSpPr>
            <p:nvPr/>
          </p:nvSpPr>
          <p:spPr bwMode="auto">
            <a:xfrm>
              <a:off x="9449624" y="5704328"/>
              <a:ext cx="169814" cy="120285"/>
            </a:xfrm>
            <a:prstGeom prst="rect">
              <a:avLst/>
            </a:prstGeom>
            <a:noFill/>
            <a:ln w="9525" cap="flat">
              <a:solidFill>
                <a:srgbClr val="12404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sp>
          <p:nvSpPr>
            <p:cNvPr id="140" name="Rectangle 140"/>
            <p:cNvSpPr>
              <a:spLocks noChangeArrowheads="1"/>
            </p:cNvSpPr>
            <p:nvPr/>
          </p:nvSpPr>
          <p:spPr bwMode="auto">
            <a:xfrm>
              <a:off x="672345" y="5575523"/>
              <a:ext cx="63359"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smtClean="0">
                  <a:ln>
                    <a:noFill/>
                  </a:ln>
                  <a:solidFill>
                    <a:srgbClr val="000000"/>
                  </a:solidFill>
                  <a:effectLst/>
                  <a:latin typeface="Arial Narrow" panose="020B0606020202030204" pitchFamily="34" charset="0"/>
                </a:rPr>
                <a:t>1</a:t>
              </a:r>
              <a:endParaRPr kumimoji="0" lang="fr-FR" altLang="fr-FR" sz="2400" b="0" i="0" u="none" strike="noStrike" cap="none" normalizeH="0" baseline="0" dirty="0" smtClean="0">
                <a:ln>
                  <a:noFill/>
                </a:ln>
                <a:solidFill>
                  <a:schemeClr val="tx1"/>
                </a:solidFill>
                <a:effectLst/>
                <a:latin typeface="Arial" panose="020B0604020202020204" pitchFamily="34" charset="0"/>
              </a:endParaRPr>
            </a:p>
          </p:txBody>
        </p:sp>
        <p:sp>
          <p:nvSpPr>
            <p:cNvPr id="141" name="Rectangle 141"/>
            <p:cNvSpPr>
              <a:spLocks noChangeArrowheads="1"/>
            </p:cNvSpPr>
            <p:nvPr/>
          </p:nvSpPr>
          <p:spPr bwMode="auto">
            <a:xfrm>
              <a:off x="843930" y="4198838"/>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12</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42" name="Rectangle 142"/>
            <p:cNvSpPr>
              <a:spLocks noChangeArrowheads="1"/>
            </p:cNvSpPr>
            <p:nvPr/>
          </p:nvSpPr>
          <p:spPr bwMode="auto">
            <a:xfrm>
              <a:off x="1073887" y="4823260"/>
              <a:ext cx="63359"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7</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43" name="Rectangle 143"/>
            <p:cNvSpPr>
              <a:spLocks noChangeArrowheads="1"/>
            </p:cNvSpPr>
            <p:nvPr/>
          </p:nvSpPr>
          <p:spPr bwMode="auto">
            <a:xfrm>
              <a:off x="1275541" y="4572076"/>
              <a:ext cx="63359"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9</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44" name="Rectangle 144"/>
            <p:cNvSpPr>
              <a:spLocks noChangeArrowheads="1"/>
            </p:cNvSpPr>
            <p:nvPr/>
          </p:nvSpPr>
          <p:spPr bwMode="auto">
            <a:xfrm>
              <a:off x="1475427" y="4572076"/>
              <a:ext cx="63359"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9</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45" name="Rectangle 145"/>
            <p:cNvSpPr>
              <a:spLocks noChangeArrowheads="1"/>
            </p:cNvSpPr>
            <p:nvPr/>
          </p:nvSpPr>
          <p:spPr bwMode="auto">
            <a:xfrm>
              <a:off x="1647011" y="3947654"/>
              <a:ext cx="138927"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14</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46" name="Rectangle 146"/>
            <p:cNvSpPr>
              <a:spLocks noChangeArrowheads="1"/>
            </p:cNvSpPr>
            <p:nvPr/>
          </p:nvSpPr>
          <p:spPr bwMode="auto">
            <a:xfrm>
              <a:off x="1848664" y="4319123"/>
              <a:ext cx="118373"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11</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47" name="Rectangle 147"/>
            <p:cNvSpPr>
              <a:spLocks noChangeArrowheads="1"/>
            </p:cNvSpPr>
            <p:nvPr/>
          </p:nvSpPr>
          <p:spPr bwMode="auto">
            <a:xfrm>
              <a:off x="2048550" y="4067939"/>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13</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48" name="Rectangle 148"/>
            <p:cNvSpPr>
              <a:spLocks noChangeArrowheads="1"/>
            </p:cNvSpPr>
            <p:nvPr/>
          </p:nvSpPr>
          <p:spPr bwMode="auto">
            <a:xfrm>
              <a:off x="2250204" y="4450022"/>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10</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49" name="Rectangle 149"/>
            <p:cNvSpPr>
              <a:spLocks noChangeArrowheads="1"/>
            </p:cNvSpPr>
            <p:nvPr/>
          </p:nvSpPr>
          <p:spPr bwMode="auto">
            <a:xfrm>
              <a:off x="2450090" y="4319123"/>
              <a:ext cx="118373"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11</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50" name="Rectangle 150"/>
            <p:cNvSpPr>
              <a:spLocks noChangeArrowheads="1"/>
            </p:cNvSpPr>
            <p:nvPr/>
          </p:nvSpPr>
          <p:spPr bwMode="auto">
            <a:xfrm>
              <a:off x="2681816" y="4943545"/>
              <a:ext cx="63359"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6</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51" name="Rectangle 151"/>
            <p:cNvSpPr>
              <a:spLocks noChangeArrowheads="1"/>
            </p:cNvSpPr>
            <p:nvPr/>
          </p:nvSpPr>
          <p:spPr bwMode="auto">
            <a:xfrm>
              <a:off x="2853399" y="2829710"/>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smtClean="0">
                  <a:ln>
                    <a:noFill/>
                  </a:ln>
                  <a:solidFill>
                    <a:srgbClr val="000000"/>
                  </a:solidFill>
                  <a:effectLst/>
                  <a:latin typeface="Arial Narrow" panose="020B0606020202030204" pitchFamily="34" charset="0"/>
                </a:rPr>
                <a:t>23</a:t>
              </a:r>
              <a:endParaRPr kumimoji="0" lang="fr-FR" altLang="fr-FR" sz="2400" b="0" i="0" u="none" strike="noStrike" cap="none" normalizeH="0" baseline="0" dirty="0" smtClean="0">
                <a:ln>
                  <a:noFill/>
                </a:ln>
                <a:solidFill>
                  <a:schemeClr val="tx1"/>
                </a:solidFill>
                <a:effectLst/>
                <a:latin typeface="Arial" panose="020B0604020202020204" pitchFamily="34" charset="0"/>
              </a:endParaRPr>
            </a:p>
          </p:txBody>
        </p:sp>
        <p:sp>
          <p:nvSpPr>
            <p:cNvPr id="152" name="Rectangle 152"/>
            <p:cNvSpPr>
              <a:spLocks noChangeArrowheads="1"/>
            </p:cNvSpPr>
            <p:nvPr/>
          </p:nvSpPr>
          <p:spPr bwMode="auto">
            <a:xfrm>
              <a:off x="3053286" y="3574417"/>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17</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53" name="Rectangle 153"/>
            <p:cNvSpPr>
              <a:spLocks noChangeArrowheads="1"/>
            </p:cNvSpPr>
            <p:nvPr/>
          </p:nvSpPr>
          <p:spPr bwMode="auto">
            <a:xfrm>
              <a:off x="3254939" y="3454131"/>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18</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54" name="Rectangle 154"/>
            <p:cNvSpPr>
              <a:spLocks noChangeArrowheads="1"/>
            </p:cNvSpPr>
            <p:nvPr/>
          </p:nvSpPr>
          <p:spPr bwMode="auto">
            <a:xfrm>
              <a:off x="3484896" y="4943545"/>
              <a:ext cx="63359"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6</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55" name="Rectangle 155"/>
            <p:cNvSpPr>
              <a:spLocks noChangeArrowheads="1"/>
            </p:cNvSpPr>
            <p:nvPr/>
          </p:nvSpPr>
          <p:spPr bwMode="auto">
            <a:xfrm>
              <a:off x="3656479" y="4319123"/>
              <a:ext cx="118373"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11</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56" name="Rectangle 156"/>
            <p:cNvSpPr>
              <a:spLocks noChangeArrowheads="1"/>
            </p:cNvSpPr>
            <p:nvPr/>
          </p:nvSpPr>
          <p:spPr bwMode="auto">
            <a:xfrm>
              <a:off x="3888205" y="5063830"/>
              <a:ext cx="63359"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5</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57" name="Rectangle 157"/>
            <p:cNvSpPr>
              <a:spLocks noChangeArrowheads="1"/>
            </p:cNvSpPr>
            <p:nvPr/>
          </p:nvSpPr>
          <p:spPr bwMode="auto">
            <a:xfrm>
              <a:off x="4088091" y="4943545"/>
              <a:ext cx="63359"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6</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58" name="Rectangle 158"/>
            <p:cNvSpPr>
              <a:spLocks noChangeArrowheads="1"/>
            </p:cNvSpPr>
            <p:nvPr/>
          </p:nvSpPr>
          <p:spPr bwMode="auto">
            <a:xfrm>
              <a:off x="4289745" y="5437068"/>
              <a:ext cx="63359"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2</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59" name="Rectangle 159"/>
            <p:cNvSpPr>
              <a:spLocks noChangeArrowheads="1"/>
            </p:cNvSpPr>
            <p:nvPr/>
          </p:nvSpPr>
          <p:spPr bwMode="auto">
            <a:xfrm>
              <a:off x="4489632" y="4692361"/>
              <a:ext cx="63359"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8</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60" name="Rectangle 160"/>
            <p:cNvSpPr>
              <a:spLocks noChangeArrowheads="1"/>
            </p:cNvSpPr>
            <p:nvPr/>
          </p:nvSpPr>
          <p:spPr bwMode="auto">
            <a:xfrm>
              <a:off x="4691285" y="4692361"/>
              <a:ext cx="63359"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8</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61" name="Rectangle 161"/>
            <p:cNvSpPr>
              <a:spLocks noChangeArrowheads="1"/>
            </p:cNvSpPr>
            <p:nvPr/>
          </p:nvSpPr>
          <p:spPr bwMode="auto">
            <a:xfrm>
              <a:off x="4892940" y="4823260"/>
              <a:ext cx="63359"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7</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62" name="Rectangle 162"/>
            <p:cNvSpPr>
              <a:spLocks noChangeArrowheads="1"/>
            </p:cNvSpPr>
            <p:nvPr/>
          </p:nvSpPr>
          <p:spPr bwMode="auto">
            <a:xfrm>
              <a:off x="5092826" y="5063830"/>
              <a:ext cx="63359"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5</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63" name="Rectangle 163"/>
            <p:cNvSpPr>
              <a:spLocks noChangeArrowheads="1"/>
            </p:cNvSpPr>
            <p:nvPr/>
          </p:nvSpPr>
          <p:spPr bwMode="auto">
            <a:xfrm>
              <a:off x="5264409" y="4319123"/>
              <a:ext cx="118373"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11</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64" name="Rectangle 164"/>
            <p:cNvSpPr>
              <a:spLocks noChangeArrowheads="1"/>
            </p:cNvSpPr>
            <p:nvPr/>
          </p:nvSpPr>
          <p:spPr bwMode="auto">
            <a:xfrm>
              <a:off x="5464295" y="4067939"/>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13</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65" name="Rectangle 165"/>
            <p:cNvSpPr>
              <a:spLocks noChangeArrowheads="1"/>
            </p:cNvSpPr>
            <p:nvPr/>
          </p:nvSpPr>
          <p:spPr bwMode="auto">
            <a:xfrm>
              <a:off x="5696019" y="5063830"/>
              <a:ext cx="63359"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5</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66" name="Rectangle 166"/>
            <p:cNvSpPr>
              <a:spLocks noChangeArrowheads="1"/>
            </p:cNvSpPr>
            <p:nvPr/>
          </p:nvSpPr>
          <p:spPr bwMode="auto">
            <a:xfrm>
              <a:off x="5897675" y="5194728"/>
              <a:ext cx="69463"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4</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67" name="Rectangle 167"/>
            <p:cNvSpPr>
              <a:spLocks noChangeArrowheads="1"/>
            </p:cNvSpPr>
            <p:nvPr/>
          </p:nvSpPr>
          <p:spPr bwMode="auto">
            <a:xfrm>
              <a:off x="6097560" y="4943545"/>
              <a:ext cx="63359"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6</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68" name="Rectangle 168"/>
            <p:cNvSpPr>
              <a:spLocks noChangeArrowheads="1"/>
            </p:cNvSpPr>
            <p:nvPr/>
          </p:nvSpPr>
          <p:spPr bwMode="auto">
            <a:xfrm>
              <a:off x="6299215" y="5063830"/>
              <a:ext cx="63359"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5</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69" name="Rectangle 169"/>
            <p:cNvSpPr>
              <a:spLocks noChangeArrowheads="1"/>
            </p:cNvSpPr>
            <p:nvPr/>
          </p:nvSpPr>
          <p:spPr bwMode="auto">
            <a:xfrm>
              <a:off x="6469029" y="4198838"/>
              <a:ext cx="126716"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12</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70" name="Rectangle 170"/>
            <p:cNvSpPr>
              <a:spLocks noChangeArrowheads="1"/>
            </p:cNvSpPr>
            <p:nvPr/>
          </p:nvSpPr>
          <p:spPr bwMode="auto">
            <a:xfrm>
              <a:off x="6700755" y="4692361"/>
              <a:ext cx="63359"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8</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71" name="Rectangle 171"/>
            <p:cNvSpPr>
              <a:spLocks noChangeArrowheads="1"/>
            </p:cNvSpPr>
            <p:nvPr/>
          </p:nvSpPr>
          <p:spPr bwMode="auto">
            <a:xfrm>
              <a:off x="6902409" y="5063830"/>
              <a:ext cx="63359"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5</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72" name="Rectangle 172"/>
            <p:cNvSpPr>
              <a:spLocks noChangeArrowheads="1"/>
            </p:cNvSpPr>
            <p:nvPr/>
          </p:nvSpPr>
          <p:spPr bwMode="auto">
            <a:xfrm>
              <a:off x="7102295" y="5194728"/>
              <a:ext cx="69463"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4</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73" name="Rectangle 173"/>
            <p:cNvSpPr>
              <a:spLocks noChangeArrowheads="1"/>
            </p:cNvSpPr>
            <p:nvPr/>
          </p:nvSpPr>
          <p:spPr bwMode="auto">
            <a:xfrm>
              <a:off x="7303950" y="4572076"/>
              <a:ext cx="63359"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9</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74" name="Rectangle 174"/>
            <p:cNvSpPr>
              <a:spLocks noChangeArrowheads="1"/>
            </p:cNvSpPr>
            <p:nvPr/>
          </p:nvSpPr>
          <p:spPr bwMode="auto">
            <a:xfrm>
              <a:off x="7503835" y="5194728"/>
              <a:ext cx="69463"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4</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75" name="Rectangle 175"/>
            <p:cNvSpPr>
              <a:spLocks noChangeArrowheads="1"/>
            </p:cNvSpPr>
            <p:nvPr/>
          </p:nvSpPr>
          <p:spPr bwMode="auto">
            <a:xfrm>
              <a:off x="7705489" y="4943545"/>
              <a:ext cx="63359"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6</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76" name="Rectangle 176"/>
            <p:cNvSpPr>
              <a:spLocks noChangeArrowheads="1"/>
            </p:cNvSpPr>
            <p:nvPr/>
          </p:nvSpPr>
          <p:spPr bwMode="auto">
            <a:xfrm>
              <a:off x="7907144" y="4692361"/>
              <a:ext cx="63359"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8</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77" name="Rectangle 177"/>
            <p:cNvSpPr>
              <a:spLocks noChangeArrowheads="1"/>
            </p:cNvSpPr>
            <p:nvPr/>
          </p:nvSpPr>
          <p:spPr bwMode="auto">
            <a:xfrm>
              <a:off x="8107030" y="5316782"/>
              <a:ext cx="63359"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3</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78" name="Rectangle 178"/>
            <p:cNvSpPr>
              <a:spLocks noChangeArrowheads="1"/>
            </p:cNvSpPr>
            <p:nvPr/>
          </p:nvSpPr>
          <p:spPr bwMode="auto">
            <a:xfrm>
              <a:off x="8308684" y="5063830"/>
              <a:ext cx="63359"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5</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79" name="Rectangle 179"/>
            <p:cNvSpPr>
              <a:spLocks noChangeArrowheads="1"/>
            </p:cNvSpPr>
            <p:nvPr/>
          </p:nvSpPr>
          <p:spPr bwMode="auto">
            <a:xfrm>
              <a:off x="8508570" y="5063830"/>
              <a:ext cx="63359"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5</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80" name="Rectangle 180"/>
            <p:cNvSpPr>
              <a:spLocks noChangeArrowheads="1"/>
            </p:cNvSpPr>
            <p:nvPr/>
          </p:nvSpPr>
          <p:spPr bwMode="auto">
            <a:xfrm>
              <a:off x="8710224" y="5437068"/>
              <a:ext cx="63359"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2</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81" name="Rectangle 181"/>
            <p:cNvSpPr>
              <a:spLocks noChangeArrowheads="1"/>
            </p:cNvSpPr>
            <p:nvPr/>
          </p:nvSpPr>
          <p:spPr bwMode="auto">
            <a:xfrm>
              <a:off x="8911879" y="5567966"/>
              <a:ext cx="63359"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1</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82" name="Rectangle 182"/>
            <p:cNvSpPr>
              <a:spLocks noChangeArrowheads="1"/>
            </p:cNvSpPr>
            <p:nvPr/>
          </p:nvSpPr>
          <p:spPr bwMode="auto">
            <a:xfrm>
              <a:off x="9111764" y="5567966"/>
              <a:ext cx="63359"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1</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83" name="Rectangle 183"/>
            <p:cNvSpPr>
              <a:spLocks noChangeArrowheads="1"/>
            </p:cNvSpPr>
            <p:nvPr/>
          </p:nvSpPr>
          <p:spPr bwMode="auto">
            <a:xfrm>
              <a:off x="9313419" y="5567966"/>
              <a:ext cx="63359"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1</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84" name="Rectangle 184"/>
            <p:cNvSpPr>
              <a:spLocks noChangeArrowheads="1"/>
            </p:cNvSpPr>
            <p:nvPr/>
          </p:nvSpPr>
          <p:spPr bwMode="auto">
            <a:xfrm>
              <a:off x="9513304" y="5567966"/>
              <a:ext cx="63359" cy="1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Arial Narrow" panose="020B0606020202030204" pitchFamily="34" charset="0"/>
                </a:rPr>
                <a:t>1</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grpSp>
      <p:sp>
        <p:nvSpPr>
          <p:cNvPr id="3" name="Espace réservé du contenu 2"/>
          <p:cNvSpPr>
            <a:spLocks noGrp="1"/>
          </p:cNvSpPr>
          <p:nvPr>
            <p:ph idx="1"/>
          </p:nvPr>
        </p:nvSpPr>
        <p:spPr/>
        <p:txBody>
          <a:bodyPr/>
          <a:lstStyle/>
          <a:p>
            <a:pPr marL="0" indent="0">
              <a:buNone/>
            </a:pPr>
            <a:r>
              <a:rPr lang="fr-FR" dirty="0"/>
              <a:t>Age</a:t>
            </a:r>
          </a:p>
        </p:txBody>
      </p:sp>
      <p:sp>
        <p:nvSpPr>
          <p:cNvPr id="189" name="ZoneTexte 188"/>
          <p:cNvSpPr txBox="1"/>
          <p:nvPr/>
        </p:nvSpPr>
        <p:spPr>
          <a:xfrm>
            <a:off x="3574808" y="2337481"/>
            <a:ext cx="2523147" cy="338554"/>
          </a:xfrm>
          <a:prstGeom prst="rect">
            <a:avLst/>
          </a:prstGeom>
          <a:solidFill>
            <a:schemeClr val="bg1"/>
          </a:solidFill>
        </p:spPr>
        <p:txBody>
          <a:bodyPr wrap="none" rtlCol="0">
            <a:spAutoFit/>
          </a:bodyPr>
          <a:lstStyle/>
          <a:p>
            <a:r>
              <a:rPr lang="fr-FR" sz="1600" dirty="0" smtClean="0">
                <a:solidFill>
                  <a:srgbClr val="145467"/>
                </a:solidFill>
                <a:latin typeface="Arial Narrow" panose="020B0606020202030204" pitchFamily="34" charset="0"/>
              </a:rPr>
              <a:t>Nombre de répondants par âge</a:t>
            </a:r>
            <a:endParaRPr lang="fr-FR" sz="1600" dirty="0">
              <a:solidFill>
                <a:srgbClr val="145467"/>
              </a:solidFill>
              <a:latin typeface="Arial Narrow" panose="020B0606020202030204" pitchFamily="34" charset="0"/>
            </a:endParaRPr>
          </a:p>
        </p:txBody>
      </p:sp>
      <p:cxnSp>
        <p:nvCxnSpPr>
          <p:cNvPr id="217" name="Connecteur droit 216"/>
          <p:cNvCxnSpPr/>
          <p:nvPr/>
        </p:nvCxnSpPr>
        <p:spPr>
          <a:xfrm flipV="1">
            <a:off x="3312817" y="2990845"/>
            <a:ext cx="0" cy="3348000"/>
          </a:xfrm>
          <a:prstGeom prst="line">
            <a:avLst/>
          </a:prstGeom>
          <a:ln>
            <a:solidFill>
              <a:srgbClr val="E7501E"/>
            </a:solidFill>
            <a:prstDash val="dash"/>
          </a:ln>
        </p:spPr>
        <p:style>
          <a:lnRef idx="1">
            <a:schemeClr val="accent1"/>
          </a:lnRef>
          <a:fillRef idx="0">
            <a:schemeClr val="accent1"/>
          </a:fillRef>
          <a:effectRef idx="0">
            <a:schemeClr val="accent1"/>
          </a:effectRef>
          <a:fontRef idx="minor">
            <a:schemeClr val="tx1"/>
          </a:fontRef>
        </p:style>
      </p:cxnSp>
      <p:cxnSp>
        <p:nvCxnSpPr>
          <p:cNvPr id="218" name="Connecteur droit avec flèche 217"/>
          <p:cNvCxnSpPr/>
          <p:nvPr/>
        </p:nvCxnSpPr>
        <p:spPr>
          <a:xfrm>
            <a:off x="3330291" y="3249190"/>
            <a:ext cx="5483077" cy="0"/>
          </a:xfrm>
          <a:prstGeom prst="straightConnector1">
            <a:avLst/>
          </a:prstGeom>
          <a:ln>
            <a:solidFill>
              <a:srgbClr val="E7501E"/>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9" name="Connecteur droit avec flèche 218"/>
          <p:cNvCxnSpPr/>
          <p:nvPr/>
        </p:nvCxnSpPr>
        <p:spPr>
          <a:xfrm>
            <a:off x="582135" y="3248461"/>
            <a:ext cx="2724923" cy="0"/>
          </a:xfrm>
          <a:prstGeom prst="straightConnector1">
            <a:avLst/>
          </a:prstGeom>
          <a:ln>
            <a:solidFill>
              <a:srgbClr val="E7501E"/>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20" name="ZoneTexte 219"/>
          <p:cNvSpPr txBox="1"/>
          <p:nvPr/>
        </p:nvSpPr>
        <p:spPr>
          <a:xfrm>
            <a:off x="1012729" y="2904426"/>
            <a:ext cx="1850937" cy="369332"/>
          </a:xfrm>
          <a:prstGeom prst="rect">
            <a:avLst/>
          </a:prstGeom>
          <a:noFill/>
        </p:spPr>
        <p:txBody>
          <a:bodyPr wrap="none" rtlCol="0">
            <a:spAutoFit/>
          </a:bodyPr>
          <a:lstStyle/>
          <a:p>
            <a:r>
              <a:rPr lang="fr-FR" dirty="0" smtClean="0">
                <a:solidFill>
                  <a:srgbClr val="E7501E"/>
                </a:solidFill>
                <a:latin typeface="Arial Narrow" panose="020B0606020202030204" pitchFamily="34" charset="0"/>
              </a:rPr>
              <a:t>49% </a:t>
            </a:r>
            <a:r>
              <a:rPr lang="fr-FR" sz="1600" dirty="0" smtClean="0">
                <a:solidFill>
                  <a:srgbClr val="E7501E"/>
                </a:solidFill>
                <a:latin typeface="Arial Narrow" panose="020B0606020202030204" pitchFamily="34" charset="0"/>
              </a:rPr>
              <a:t>moins de 39 ans</a:t>
            </a:r>
            <a:endParaRPr lang="fr-FR" sz="1600" dirty="0">
              <a:solidFill>
                <a:srgbClr val="E7501E"/>
              </a:solidFill>
              <a:latin typeface="Arial Narrow" panose="020B0606020202030204" pitchFamily="34" charset="0"/>
            </a:endParaRPr>
          </a:p>
        </p:txBody>
      </p:sp>
      <p:sp>
        <p:nvSpPr>
          <p:cNvPr id="221" name="ZoneTexte 220"/>
          <p:cNvSpPr txBox="1"/>
          <p:nvPr/>
        </p:nvSpPr>
        <p:spPr>
          <a:xfrm>
            <a:off x="5432356" y="2921204"/>
            <a:ext cx="1663987" cy="369332"/>
          </a:xfrm>
          <a:prstGeom prst="rect">
            <a:avLst/>
          </a:prstGeom>
          <a:noFill/>
        </p:spPr>
        <p:txBody>
          <a:bodyPr wrap="none" rtlCol="0">
            <a:spAutoFit/>
          </a:bodyPr>
          <a:lstStyle/>
          <a:p>
            <a:r>
              <a:rPr lang="fr-FR" dirty="0" smtClean="0">
                <a:solidFill>
                  <a:srgbClr val="E7501E"/>
                </a:solidFill>
                <a:latin typeface="Arial Narrow" panose="020B0606020202030204" pitchFamily="34" charset="0"/>
              </a:rPr>
              <a:t>51% </a:t>
            </a:r>
            <a:r>
              <a:rPr lang="fr-FR" sz="1600" dirty="0" smtClean="0">
                <a:solidFill>
                  <a:srgbClr val="E7501E"/>
                </a:solidFill>
                <a:latin typeface="Arial Narrow" panose="020B0606020202030204" pitchFamily="34" charset="0"/>
              </a:rPr>
              <a:t>39 ans et plus</a:t>
            </a:r>
            <a:endParaRPr lang="fr-FR" sz="1600" dirty="0">
              <a:solidFill>
                <a:srgbClr val="E7501E"/>
              </a:solidFill>
              <a:latin typeface="Arial Narrow" panose="020B0606020202030204" pitchFamily="34" charset="0"/>
            </a:endParaRPr>
          </a:p>
        </p:txBody>
      </p:sp>
      <p:sp>
        <p:nvSpPr>
          <p:cNvPr id="2" name="ZoneTexte 1"/>
          <p:cNvSpPr txBox="1"/>
          <p:nvPr/>
        </p:nvSpPr>
        <p:spPr>
          <a:xfrm>
            <a:off x="2790898" y="1553896"/>
            <a:ext cx="3280916" cy="461665"/>
          </a:xfrm>
          <a:prstGeom prst="rect">
            <a:avLst/>
          </a:prstGeom>
          <a:noFill/>
        </p:spPr>
        <p:txBody>
          <a:bodyPr wrap="none" rtlCol="0">
            <a:spAutoFit/>
          </a:bodyPr>
          <a:lstStyle/>
          <a:p>
            <a:r>
              <a:rPr lang="fr-FR" sz="2400" b="1" dirty="0" smtClean="0">
                <a:solidFill>
                  <a:srgbClr val="1F497D"/>
                </a:solidFill>
                <a:latin typeface="Helvetica"/>
                <a:cs typeface="Helvetica"/>
              </a:rPr>
              <a:t>41,6 ans de moyenne</a:t>
            </a:r>
            <a:endParaRPr lang="fr-FR" sz="2400" b="1" dirty="0">
              <a:solidFill>
                <a:srgbClr val="1F497D"/>
              </a:solidFill>
              <a:latin typeface="Helvetica"/>
              <a:cs typeface="Helvetica"/>
            </a:endParaRPr>
          </a:p>
        </p:txBody>
      </p:sp>
      <p:sp>
        <p:nvSpPr>
          <p:cNvPr id="194" name="Titre 1"/>
          <p:cNvSpPr txBox="1">
            <a:spLocks/>
          </p:cNvSpPr>
          <p:nvPr/>
        </p:nvSpPr>
        <p:spPr>
          <a:xfrm>
            <a:off x="125414" y="79375"/>
            <a:ext cx="6732587" cy="960438"/>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ea typeface="MS PGothic" charset="0"/>
                <a:cs typeface="Helvetica" charset="0"/>
              </a:rPr>
              <a:t>Le repérage des professionnels de santé vulnérables</a:t>
            </a:r>
            <a:endParaRPr lang="fr-FR" dirty="0">
              <a:latin typeface="Helvetica" charset="0"/>
              <a:ea typeface="MS PGothic" charset="0"/>
              <a:cs typeface="Helvetica" charset="0"/>
            </a:endParaRPr>
          </a:p>
        </p:txBody>
      </p:sp>
      <p:sp>
        <p:nvSpPr>
          <p:cNvPr id="195"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155</a:t>
            </a:fld>
            <a:endParaRPr lang="fr-FR" dirty="0"/>
          </a:p>
        </p:txBody>
      </p:sp>
      <p:sp>
        <p:nvSpPr>
          <p:cNvPr id="196" name="Espace réservé du pied de page 4"/>
          <p:cNvSpPr>
            <a:spLocks noGrp="1"/>
          </p:cNvSpPr>
          <p:nvPr>
            <p:ph type="ftr" sz="quarter" idx="4294967295"/>
          </p:nvPr>
        </p:nvSpPr>
        <p:spPr bwMode="auto">
          <a:xfrm>
            <a:off x="92076" y="6450015"/>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dirty="0">
                <a:cs typeface="Arial" charset="0"/>
              </a:rPr>
              <a:t>1er Colloque National</a:t>
            </a:r>
            <a:r>
              <a:rPr lang="fr-FR" dirty="0">
                <a:cs typeface="Arial" charset="0"/>
              </a:rPr>
              <a:t>  Soigner les vulnérabilités des professionnels de santé </a:t>
            </a:r>
            <a:r>
              <a:rPr lang="fr-FR" b="0" dirty="0">
                <a:cs typeface="Arial" charset="0"/>
              </a:rPr>
              <a:t>– Académie Nationale de Médecine – Jeudi 3 décembre 2015</a:t>
            </a:r>
            <a:endParaRPr lang="fr-FR" dirty="0">
              <a:cs typeface="Arial" charset="0"/>
            </a:endParaRPr>
          </a:p>
        </p:txBody>
      </p:sp>
    </p:spTree>
    <p:extLst>
      <p:ext uri="{BB962C8B-B14F-4D97-AF65-F5344CB8AC3E}">
        <p14:creationId xmlns:p14="http://schemas.microsoft.com/office/powerpoint/2010/main" val="3532416640"/>
      </p:ext>
    </p:extLst>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51"/>
          <p:cNvPicPr>
            <a:picLocks noChangeAspect="1"/>
          </p:cNvPicPr>
          <p:nvPr/>
        </p:nvPicPr>
        <p:blipFill>
          <a:blip r:embed="rId2"/>
          <a:srcRect/>
          <a:stretch>
            <a:fillRect/>
          </a:stretch>
        </p:blipFill>
        <p:spPr>
          <a:xfrm>
            <a:off x="-277384" y="1407382"/>
            <a:ext cx="3120761" cy="2580978"/>
          </a:xfrm>
          <a:prstGeom prst="rect">
            <a:avLst/>
          </a:prstGeom>
          <a:noFill/>
          <a:ln>
            <a:noFill/>
          </a:ln>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2460" y="220432"/>
            <a:ext cx="3016551" cy="3243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751" y="3980877"/>
            <a:ext cx="2518909" cy="2838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6983" y="3200399"/>
            <a:ext cx="3147507" cy="3260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6"/>
          <p:cNvSpPr txBox="1"/>
          <p:nvPr/>
        </p:nvSpPr>
        <p:spPr>
          <a:xfrm>
            <a:off x="125414" y="953386"/>
            <a:ext cx="6732587" cy="954107"/>
          </a:xfrm>
          <a:prstGeom prst="rect">
            <a:avLst/>
          </a:prstGeom>
          <a:noFill/>
        </p:spPr>
        <p:txBody>
          <a:bodyPr wrap="square" rtlCol="0">
            <a:spAutoFit/>
          </a:bodyPr>
          <a:lstStyle/>
          <a:p>
            <a:r>
              <a:rPr lang="fr-FR" sz="2800" dirty="0">
                <a:solidFill>
                  <a:schemeClr val="tx2"/>
                </a:solidFill>
                <a:latin typeface="Helvetica"/>
                <a:cs typeface="Helvetica"/>
              </a:rPr>
              <a:t>Typologie des </a:t>
            </a:r>
            <a:r>
              <a:rPr lang="fr-FR" sz="2800" dirty="0" smtClean="0">
                <a:solidFill>
                  <a:schemeClr val="tx2"/>
                </a:solidFill>
                <a:latin typeface="Helvetica"/>
                <a:cs typeface="Helvetica"/>
              </a:rPr>
              <a:t>Masseurs- kinésithérapeutes</a:t>
            </a:r>
            <a:endParaRPr lang="fr-FR" sz="2800" dirty="0">
              <a:solidFill>
                <a:schemeClr val="tx2"/>
              </a:solidFill>
              <a:latin typeface="Helvetica"/>
              <a:cs typeface="Helvetica"/>
            </a:endParaRPr>
          </a:p>
        </p:txBody>
      </p:sp>
      <p:sp>
        <p:nvSpPr>
          <p:cNvPr id="8" name="ZoneTexte 7"/>
          <p:cNvSpPr txBox="1"/>
          <p:nvPr/>
        </p:nvSpPr>
        <p:spPr>
          <a:xfrm>
            <a:off x="7897482" y="1407384"/>
            <a:ext cx="1167007" cy="461665"/>
          </a:xfrm>
          <a:prstGeom prst="rect">
            <a:avLst/>
          </a:prstGeom>
          <a:noFill/>
        </p:spPr>
        <p:txBody>
          <a:bodyPr wrap="square" rtlCol="0">
            <a:spAutoFit/>
          </a:bodyPr>
          <a:lstStyle/>
          <a:p>
            <a:r>
              <a:rPr lang="fr-FR" sz="1200" b="1" dirty="0" smtClean="0"/>
              <a:t>18% vivent seuls</a:t>
            </a:r>
            <a:endParaRPr lang="fr-FR" sz="1200" b="1" dirty="0"/>
          </a:p>
        </p:txBody>
      </p:sp>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4110" y="2314228"/>
            <a:ext cx="3684511" cy="2299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re 1"/>
          <p:cNvSpPr txBox="1">
            <a:spLocks/>
          </p:cNvSpPr>
          <p:nvPr/>
        </p:nvSpPr>
        <p:spPr>
          <a:xfrm>
            <a:off x="125414" y="79375"/>
            <a:ext cx="6732587" cy="960438"/>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ea typeface="MS PGothic" charset="0"/>
                <a:cs typeface="Helvetica" charset="0"/>
              </a:rPr>
              <a:t>Le repérage des professionnels de santé vulnérables</a:t>
            </a:r>
            <a:endParaRPr lang="fr-FR" dirty="0">
              <a:latin typeface="Helvetica" charset="0"/>
              <a:ea typeface="MS PGothic" charset="0"/>
              <a:cs typeface="Helvetica" charset="0"/>
            </a:endParaRPr>
          </a:p>
        </p:txBody>
      </p:sp>
      <p:sp>
        <p:nvSpPr>
          <p:cNvPr id="11" name="Espace réservé du numéro de diapositive 4"/>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156</a:t>
            </a:fld>
            <a:endParaRPr lang="fr-FR" dirty="0"/>
          </a:p>
        </p:txBody>
      </p:sp>
      <p:sp>
        <p:nvSpPr>
          <p:cNvPr id="14" name="Espace réservé du pied de page 4"/>
          <p:cNvSpPr>
            <a:spLocks noGrp="1"/>
          </p:cNvSpPr>
          <p:nvPr>
            <p:ph type="ftr" sz="quarter" idx="4294967295"/>
          </p:nvPr>
        </p:nvSpPr>
        <p:spPr bwMode="auto">
          <a:xfrm>
            <a:off x="92076" y="6450015"/>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dirty="0">
                <a:cs typeface="Arial" charset="0"/>
              </a:rPr>
              <a:t>1er Colloque National</a:t>
            </a:r>
            <a:r>
              <a:rPr lang="fr-FR" dirty="0">
                <a:cs typeface="Arial" charset="0"/>
              </a:rPr>
              <a:t>  Soigner les vulnérabilités des professionnels de santé </a:t>
            </a:r>
            <a:r>
              <a:rPr lang="fr-FR" b="0" dirty="0">
                <a:cs typeface="Arial" charset="0"/>
              </a:rPr>
              <a:t>– Académie Nationale de Médecine – Jeudi 3 décembre 2015</a:t>
            </a:r>
            <a:endParaRPr lang="fr-FR" dirty="0">
              <a:cs typeface="Arial" charset="0"/>
            </a:endParaRPr>
          </a:p>
        </p:txBody>
      </p:sp>
    </p:spTree>
    <p:extLst>
      <p:ext uri="{BB962C8B-B14F-4D97-AF65-F5344CB8AC3E}">
        <p14:creationId xmlns:p14="http://schemas.microsoft.com/office/powerpoint/2010/main" val="2052686858"/>
      </p:ext>
    </p:extLst>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299741"/>
            <a:ext cx="8229600" cy="5012687"/>
          </a:xfrm>
        </p:spPr>
        <p:txBody>
          <a:bodyPr/>
          <a:lstStyle/>
          <a:p>
            <a:pPr marL="0" indent="0">
              <a:buNone/>
            </a:pPr>
            <a:r>
              <a:rPr lang="fr-FR" dirty="0" smtClean="0"/>
              <a:t>Nombres d’actes</a:t>
            </a:r>
            <a:endParaRPr lang="fr-FR" dirty="0"/>
          </a:p>
        </p:txBody>
      </p:sp>
      <p:sp>
        <p:nvSpPr>
          <p:cNvPr id="9" name="ZoneTexte 8"/>
          <p:cNvSpPr txBox="1"/>
          <p:nvPr/>
        </p:nvSpPr>
        <p:spPr>
          <a:xfrm>
            <a:off x="509369" y="2272580"/>
            <a:ext cx="4404321" cy="400110"/>
          </a:xfrm>
          <a:prstGeom prst="rect">
            <a:avLst/>
          </a:prstGeom>
          <a:noFill/>
        </p:spPr>
        <p:txBody>
          <a:bodyPr wrap="none" rtlCol="0">
            <a:spAutoFit/>
          </a:bodyPr>
          <a:lstStyle/>
          <a:p>
            <a:r>
              <a:rPr lang="fr-FR" sz="2000" b="1" dirty="0" smtClean="0">
                <a:solidFill>
                  <a:srgbClr val="000000"/>
                </a:solidFill>
                <a:latin typeface="Helvetica"/>
                <a:cs typeface="Helvetica"/>
              </a:rPr>
              <a:t>moins de 4 000 actes par an : </a:t>
            </a:r>
            <a:r>
              <a:rPr lang="fr-FR" sz="2000" dirty="0" smtClean="0">
                <a:solidFill>
                  <a:srgbClr val="000000"/>
                </a:solidFill>
                <a:latin typeface="Helvetica"/>
                <a:cs typeface="Helvetica"/>
              </a:rPr>
              <a:t> </a:t>
            </a:r>
            <a:r>
              <a:rPr lang="fr-FR" sz="2000" b="1" dirty="0" smtClean="0">
                <a:solidFill>
                  <a:srgbClr val="E7501E"/>
                </a:solidFill>
                <a:latin typeface="Helvetica"/>
                <a:cs typeface="Helvetica"/>
              </a:rPr>
              <a:t>31%</a:t>
            </a:r>
            <a:endParaRPr lang="fr-FR" sz="2000" b="1" dirty="0">
              <a:solidFill>
                <a:srgbClr val="E7501E"/>
              </a:solidFill>
              <a:latin typeface="Helvetica"/>
              <a:cs typeface="Helvetica"/>
            </a:endParaRPr>
          </a:p>
        </p:txBody>
      </p:sp>
      <p:sp>
        <p:nvSpPr>
          <p:cNvPr id="10" name="ZoneTexte 9"/>
          <p:cNvSpPr txBox="1"/>
          <p:nvPr/>
        </p:nvSpPr>
        <p:spPr>
          <a:xfrm>
            <a:off x="509369" y="3415003"/>
            <a:ext cx="4504759" cy="400110"/>
          </a:xfrm>
          <a:prstGeom prst="rect">
            <a:avLst/>
          </a:prstGeom>
          <a:noFill/>
        </p:spPr>
        <p:txBody>
          <a:bodyPr wrap="none" rtlCol="0">
            <a:spAutoFit/>
          </a:bodyPr>
          <a:lstStyle/>
          <a:p>
            <a:r>
              <a:rPr lang="fr-FR" sz="2000" b="1" dirty="0" smtClean="0">
                <a:solidFill>
                  <a:srgbClr val="000000"/>
                </a:solidFill>
                <a:latin typeface="Helvetica"/>
                <a:cs typeface="Helvetica"/>
              </a:rPr>
              <a:t>de 4 001 à 8 000 actes par an :  </a:t>
            </a:r>
            <a:r>
              <a:rPr lang="fr-FR" sz="2000" b="1" dirty="0" smtClean="0">
                <a:solidFill>
                  <a:srgbClr val="E7501E"/>
                </a:solidFill>
                <a:latin typeface="Helvetica"/>
                <a:cs typeface="Helvetica"/>
              </a:rPr>
              <a:t>45%</a:t>
            </a:r>
            <a:endParaRPr lang="fr-FR" sz="2000" b="1" dirty="0">
              <a:solidFill>
                <a:srgbClr val="E7501E"/>
              </a:solidFill>
              <a:latin typeface="Helvetica"/>
              <a:cs typeface="Helvetica"/>
            </a:endParaRPr>
          </a:p>
        </p:txBody>
      </p:sp>
      <p:sp>
        <p:nvSpPr>
          <p:cNvPr id="11" name="ZoneTexte 10"/>
          <p:cNvSpPr txBox="1"/>
          <p:nvPr/>
        </p:nvSpPr>
        <p:spPr>
          <a:xfrm>
            <a:off x="626804" y="4838617"/>
            <a:ext cx="4247527" cy="400110"/>
          </a:xfrm>
          <a:prstGeom prst="rect">
            <a:avLst/>
          </a:prstGeom>
          <a:noFill/>
        </p:spPr>
        <p:txBody>
          <a:bodyPr wrap="none" rtlCol="0">
            <a:spAutoFit/>
          </a:bodyPr>
          <a:lstStyle/>
          <a:p>
            <a:r>
              <a:rPr lang="fr-FR" sz="2000" b="1" dirty="0" smtClean="0">
                <a:solidFill>
                  <a:srgbClr val="000000"/>
                </a:solidFill>
                <a:latin typeface="Helvetica"/>
                <a:cs typeface="Helvetica"/>
              </a:rPr>
              <a:t>plus de 8 000 actes par an :   </a:t>
            </a:r>
            <a:r>
              <a:rPr lang="fr-FR" sz="2000" b="1" dirty="0" smtClean="0">
                <a:solidFill>
                  <a:srgbClr val="E7501E"/>
                </a:solidFill>
                <a:latin typeface="Helvetica"/>
                <a:cs typeface="Helvetica"/>
              </a:rPr>
              <a:t>24%</a:t>
            </a:r>
            <a:endParaRPr lang="fr-FR" sz="2000" b="1" dirty="0">
              <a:solidFill>
                <a:srgbClr val="E7501E"/>
              </a:solidFill>
              <a:latin typeface="Helvetica"/>
              <a:cs typeface="Helvetica"/>
            </a:endParaRPr>
          </a:p>
        </p:txBody>
      </p:sp>
      <p:sp>
        <p:nvSpPr>
          <p:cNvPr id="2" name="ZoneTexte 1"/>
          <p:cNvSpPr txBox="1"/>
          <p:nvPr/>
        </p:nvSpPr>
        <p:spPr>
          <a:xfrm>
            <a:off x="5379975" y="3415003"/>
            <a:ext cx="3031282" cy="646331"/>
          </a:xfrm>
          <a:prstGeom prst="rect">
            <a:avLst/>
          </a:prstGeom>
          <a:noFill/>
        </p:spPr>
        <p:txBody>
          <a:bodyPr wrap="square" rtlCol="0">
            <a:spAutoFit/>
          </a:bodyPr>
          <a:lstStyle/>
          <a:p>
            <a:r>
              <a:rPr lang="fr-FR" b="1" dirty="0" smtClean="0">
                <a:latin typeface="Helvetica"/>
                <a:cs typeface="Helvetica"/>
              </a:rPr>
              <a:t>Moyenne en France : 5000 actes</a:t>
            </a:r>
            <a:endParaRPr lang="fr-FR" b="1" dirty="0">
              <a:latin typeface="Helvetica"/>
              <a:cs typeface="Helvetica"/>
            </a:endParaRPr>
          </a:p>
        </p:txBody>
      </p:sp>
      <p:pic>
        <p:nvPicPr>
          <p:cNvPr id="7" name="Picture 2" descr="C:\Users\DANIEL\Desktop\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5386" y="5666365"/>
            <a:ext cx="3984688" cy="747661"/>
          </a:xfrm>
          <a:prstGeom prst="rect">
            <a:avLst/>
          </a:prstGeom>
          <a:noFill/>
          <a:extLst>
            <a:ext uri="{909E8E84-426E-40dd-AFC4-6F175D3DCCD1}">
              <a14:hiddenFill xmlns:a14="http://schemas.microsoft.com/office/drawing/2010/main">
                <a:solidFill>
                  <a:srgbClr val="FFFFFF"/>
                </a:solidFill>
              </a14:hiddenFill>
            </a:ext>
          </a:extLst>
        </p:spPr>
      </p:pic>
      <p:sp>
        <p:nvSpPr>
          <p:cNvPr id="12" name="Espace réservé du numéro de diapositive 4"/>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157</a:t>
            </a:fld>
            <a:endParaRPr lang="fr-FR" dirty="0"/>
          </a:p>
        </p:txBody>
      </p:sp>
      <p:sp>
        <p:nvSpPr>
          <p:cNvPr id="14" name="Titre 1"/>
          <p:cNvSpPr txBox="1">
            <a:spLocks/>
          </p:cNvSpPr>
          <p:nvPr/>
        </p:nvSpPr>
        <p:spPr>
          <a:xfrm>
            <a:off x="125414" y="79375"/>
            <a:ext cx="6732587" cy="960438"/>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ea typeface="MS PGothic" charset="0"/>
                <a:cs typeface="Helvetica" charset="0"/>
              </a:rPr>
              <a:t>Le repérage des professionnels de santé vulnérables</a:t>
            </a:r>
            <a:endParaRPr lang="fr-FR" dirty="0">
              <a:latin typeface="Helvetica" charset="0"/>
              <a:ea typeface="MS PGothic" charset="0"/>
              <a:cs typeface="Helvetica" charset="0"/>
            </a:endParaRPr>
          </a:p>
        </p:txBody>
      </p:sp>
      <p:sp>
        <p:nvSpPr>
          <p:cNvPr id="16" name="Espace réservé du pied de page 4"/>
          <p:cNvSpPr>
            <a:spLocks noGrp="1"/>
          </p:cNvSpPr>
          <p:nvPr>
            <p:ph type="ftr" sz="quarter" idx="4294967295"/>
          </p:nvPr>
        </p:nvSpPr>
        <p:spPr bwMode="auto">
          <a:xfrm>
            <a:off x="92076" y="6450015"/>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dirty="0">
                <a:cs typeface="Arial" charset="0"/>
              </a:rPr>
              <a:t>1er Colloque National</a:t>
            </a:r>
            <a:r>
              <a:rPr lang="fr-FR" dirty="0">
                <a:cs typeface="Arial" charset="0"/>
              </a:rPr>
              <a:t>  Soigner les vulnérabilités des professionnels de santé </a:t>
            </a:r>
            <a:r>
              <a:rPr lang="fr-FR" b="0" dirty="0">
                <a:cs typeface="Arial" charset="0"/>
              </a:rPr>
              <a:t>– Académie Nationale de Médecine – Jeudi 3 décembre 2015</a:t>
            </a:r>
            <a:endParaRPr lang="fr-FR" dirty="0">
              <a:cs typeface="Arial" charset="0"/>
            </a:endParaRPr>
          </a:p>
        </p:txBody>
      </p:sp>
    </p:spTree>
    <p:extLst>
      <p:ext uri="{BB962C8B-B14F-4D97-AF65-F5344CB8AC3E}">
        <p14:creationId xmlns:p14="http://schemas.microsoft.com/office/powerpoint/2010/main" val="2083774887"/>
      </p:ext>
    </p:extLst>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p:cNvSpPr>
            <a:spLocks noGrp="1"/>
          </p:cNvSpPr>
          <p:nvPr>
            <p:ph idx="1"/>
          </p:nvPr>
        </p:nvSpPr>
        <p:spPr>
          <a:xfrm>
            <a:off x="457200" y="2201333"/>
            <a:ext cx="8229600" cy="3924830"/>
          </a:xfrm>
        </p:spPr>
        <p:txBody>
          <a:bodyPr/>
          <a:lstStyle/>
          <a:p>
            <a:pPr marL="0" indent="0" algn="ctr">
              <a:buNone/>
            </a:pPr>
            <a:r>
              <a:rPr lang="fr-FR" dirty="0" smtClean="0"/>
              <a:t>Causes de l’épuisement professionnel</a:t>
            </a:r>
            <a:endParaRPr lang="fr-FR" dirty="0"/>
          </a:p>
        </p:txBody>
      </p:sp>
      <p:sp>
        <p:nvSpPr>
          <p:cNvPr id="4" name="Rectangle 3"/>
          <p:cNvSpPr/>
          <p:nvPr/>
        </p:nvSpPr>
        <p:spPr>
          <a:xfrm>
            <a:off x="1160586" y="2980940"/>
            <a:ext cx="6576646" cy="1384995"/>
          </a:xfrm>
          <a:prstGeom prst="rect">
            <a:avLst/>
          </a:prstGeom>
        </p:spPr>
        <p:txBody>
          <a:bodyPr wrap="square">
            <a:spAutoFit/>
          </a:bodyPr>
          <a:lstStyle/>
          <a:p>
            <a:pPr algn="ctr"/>
            <a:r>
              <a:rPr lang="fr-FR" sz="2800" dirty="0" smtClean="0">
                <a:solidFill>
                  <a:srgbClr val="000000"/>
                </a:solidFill>
                <a:latin typeface="Helvetica"/>
                <a:cs typeface="Helvetica"/>
              </a:rPr>
              <a:t>A votre avis, les causes possibles de l’</a:t>
            </a:r>
            <a:r>
              <a:rPr lang="fr-FR" sz="2800" dirty="0">
                <a:solidFill>
                  <a:srgbClr val="000000"/>
                </a:solidFill>
                <a:latin typeface="Helvetica"/>
                <a:cs typeface="Helvetica"/>
              </a:rPr>
              <a:t>é</a:t>
            </a:r>
            <a:r>
              <a:rPr lang="fr-FR" sz="2800" dirty="0" smtClean="0">
                <a:solidFill>
                  <a:srgbClr val="000000"/>
                </a:solidFill>
                <a:latin typeface="Helvetica"/>
                <a:cs typeface="Helvetica"/>
              </a:rPr>
              <a:t>puisement professionnel de votre profession sont… </a:t>
            </a:r>
            <a:r>
              <a:rPr lang="fr-FR" sz="2000" dirty="0">
                <a:solidFill>
                  <a:srgbClr val="145467"/>
                </a:solidFill>
                <a:latin typeface="Helvetica"/>
                <a:cs typeface="Helvetica"/>
              </a:rPr>
              <a:t>	</a:t>
            </a:r>
          </a:p>
        </p:txBody>
      </p:sp>
      <p:pic>
        <p:nvPicPr>
          <p:cNvPr id="5" name="Picture 2" descr="C:\Users\DANIEL\Desktop\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6951" y="5697413"/>
            <a:ext cx="3984688" cy="747661"/>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numéro de diapositive 4"/>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158</a:t>
            </a:fld>
            <a:endParaRPr lang="fr-FR" dirty="0"/>
          </a:p>
        </p:txBody>
      </p:sp>
      <p:sp>
        <p:nvSpPr>
          <p:cNvPr id="9" name="Titre 1"/>
          <p:cNvSpPr txBox="1">
            <a:spLocks/>
          </p:cNvSpPr>
          <p:nvPr/>
        </p:nvSpPr>
        <p:spPr>
          <a:xfrm>
            <a:off x="125414" y="79375"/>
            <a:ext cx="6732587" cy="960438"/>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ea typeface="MS PGothic" charset="0"/>
                <a:cs typeface="Helvetica" charset="0"/>
              </a:rPr>
              <a:t>Le repérage des professionnels de santé vulnérables</a:t>
            </a:r>
            <a:endParaRPr lang="fr-FR" dirty="0">
              <a:latin typeface="Helvetica" charset="0"/>
              <a:ea typeface="MS PGothic" charset="0"/>
              <a:cs typeface="Helvetica" charset="0"/>
            </a:endParaRPr>
          </a:p>
        </p:txBody>
      </p:sp>
      <p:sp>
        <p:nvSpPr>
          <p:cNvPr id="11" name="Espace réservé du pied de page 4"/>
          <p:cNvSpPr>
            <a:spLocks noGrp="1"/>
          </p:cNvSpPr>
          <p:nvPr>
            <p:ph type="ftr" sz="quarter" idx="4294967295"/>
          </p:nvPr>
        </p:nvSpPr>
        <p:spPr bwMode="auto">
          <a:xfrm>
            <a:off x="92076" y="6450015"/>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dirty="0">
                <a:cs typeface="Arial" charset="0"/>
              </a:rPr>
              <a:t>1er Colloque National</a:t>
            </a:r>
            <a:r>
              <a:rPr lang="fr-FR" dirty="0">
                <a:cs typeface="Arial" charset="0"/>
              </a:rPr>
              <a:t>  Soigner les vulnérabilités des professionnels de santé </a:t>
            </a:r>
            <a:r>
              <a:rPr lang="fr-FR" b="0" dirty="0">
                <a:cs typeface="Arial" charset="0"/>
              </a:rPr>
              <a:t>– Académie Nationale de Médecine – Jeudi 3 décembre 2015</a:t>
            </a:r>
            <a:endParaRPr lang="fr-FR" dirty="0">
              <a:cs typeface="Arial" charset="0"/>
            </a:endParaRPr>
          </a:p>
        </p:txBody>
      </p:sp>
    </p:spTree>
    <p:extLst>
      <p:ext uri="{BB962C8B-B14F-4D97-AF65-F5344CB8AC3E}">
        <p14:creationId xmlns:p14="http://schemas.microsoft.com/office/powerpoint/2010/main" val="2089495054"/>
      </p:ext>
    </p:extLst>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51"/>
          <p:cNvPicPr>
            <a:picLocks noChangeAspect="1"/>
          </p:cNvPicPr>
          <p:nvPr/>
        </p:nvPicPr>
        <p:blipFill>
          <a:blip r:embed="rId2"/>
          <a:srcRect/>
          <a:stretch>
            <a:fillRect/>
          </a:stretch>
        </p:blipFill>
        <p:spPr>
          <a:xfrm>
            <a:off x="485630" y="1980497"/>
            <a:ext cx="7506904" cy="2873514"/>
          </a:xfrm>
          <a:prstGeom prst="rect">
            <a:avLst/>
          </a:prstGeom>
          <a:noFill/>
          <a:ln>
            <a:noFill/>
          </a:ln>
        </p:spPr>
      </p:pic>
      <p:sp>
        <p:nvSpPr>
          <p:cNvPr id="6" name="Espace réservé du contenu 5"/>
          <p:cNvSpPr>
            <a:spLocks noGrp="1"/>
          </p:cNvSpPr>
          <p:nvPr>
            <p:ph idx="1"/>
          </p:nvPr>
        </p:nvSpPr>
        <p:spPr/>
        <p:txBody>
          <a:bodyPr/>
          <a:lstStyle/>
          <a:p>
            <a:pPr marL="0" indent="0">
              <a:buNone/>
            </a:pPr>
            <a:r>
              <a:rPr lang="fr-FR" dirty="0" smtClean="0"/>
              <a:t>Causes d’ordre médical</a:t>
            </a:r>
            <a:endParaRPr lang="fr-FR" dirty="0"/>
          </a:p>
        </p:txBody>
      </p:sp>
      <p:pic>
        <p:nvPicPr>
          <p:cNvPr id="4" name="Picture 2" descr="C:\Users\DANIEL\Desktop\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6951" y="5706395"/>
            <a:ext cx="3984688" cy="747661"/>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4"/>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159</a:t>
            </a:fld>
            <a:endParaRPr lang="fr-FR" dirty="0"/>
          </a:p>
        </p:txBody>
      </p:sp>
      <p:sp>
        <p:nvSpPr>
          <p:cNvPr id="8" name="Titre 1"/>
          <p:cNvSpPr txBox="1">
            <a:spLocks/>
          </p:cNvSpPr>
          <p:nvPr/>
        </p:nvSpPr>
        <p:spPr>
          <a:xfrm>
            <a:off x="125414" y="79375"/>
            <a:ext cx="6732587" cy="960438"/>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ea typeface="MS PGothic" charset="0"/>
                <a:cs typeface="Helvetica" charset="0"/>
              </a:rPr>
              <a:t>Le repérage des professionnels de santé vulnérables</a:t>
            </a:r>
            <a:endParaRPr lang="fr-FR" dirty="0">
              <a:latin typeface="Helvetica" charset="0"/>
              <a:ea typeface="MS PGothic" charset="0"/>
              <a:cs typeface="Helvetica" charset="0"/>
            </a:endParaRPr>
          </a:p>
        </p:txBody>
      </p:sp>
      <p:sp>
        <p:nvSpPr>
          <p:cNvPr id="9" name="Espace réservé du pied de page 4"/>
          <p:cNvSpPr>
            <a:spLocks noGrp="1"/>
          </p:cNvSpPr>
          <p:nvPr>
            <p:ph type="ftr" sz="quarter" idx="4294967295"/>
          </p:nvPr>
        </p:nvSpPr>
        <p:spPr bwMode="auto">
          <a:xfrm>
            <a:off x="92076" y="6450015"/>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dirty="0">
                <a:cs typeface="Arial" charset="0"/>
              </a:rPr>
              <a:t>1er Colloque National</a:t>
            </a:r>
            <a:r>
              <a:rPr lang="fr-FR" dirty="0">
                <a:cs typeface="Arial" charset="0"/>
              </a:rPr>
              <a:t>  Soigner les vulnérabilités des professionnels de santé </a:t>
            </a:r>
            <a:r>
              <a:rPr lang="fr-FR" b="0" dirty="0">
                <a:cs typeface="Arial" charset="0"/>
              </a:rPr>
              <a:t>– Académie Nationale de Médecine – Jeudi 3 décembre 2015</a:t>
            </a:r>
            <a:endParaRPr lang="fr-FR" dirty="0">
              <a:cs typeface="Arial" charset="0"/>
            </a:endParaRPr>
          </a:p>
        </p:txBody>
      </p:sp>
    </p:spTree>
    <p:extLst>
      <p:ext uri="{BB962C8B-B14F-4D97-AF65-F5344CB8AC3E}">
        <p14:creationId xmlns:p14="http://schemas.microsoft.com/office/powerpoint/2010/main" val="161637186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4" name="Text Box 4"/>
          <p:cNvSpPr txBox="1">
            <a:spLocks noChangeArrowheads="1"/>
          </p:cNvSpPr>
          <p:nvPr/>
        </p:nvSpPr>
        <p:spPr bwMode="auto">
          <a:xfrm>
            <a:off x="755650" y="1381126"/>
            <a:ext cx="4735316" cy="523220"/>
          </a:xfrm>
          <a:prstGeom prst="rect">
            <a:avLst/>
          </a:prstGeom>
          <a:noFill/>
          <a:ln w="9525">
            <a:noFill/>
            <a:miter lim="800000"/>
            <a:headEnd/>
            <a:tailEnd/>
          </a:ln>
        </p:spPr>
        <p:txBody>
          <a:bodyPr wrap="none">
            <a:spAutoFit/>
          </a:bodyPr>
          <a:lstStyle/>
          <a:p>
            <a:r>
              <a:rPr lang="fr-FR" sz="2800" dirty="0" smtClean="0">
                <a:solidFill>
                  <a:srgbClr val="1F497D"/>
                </a:solidFill>
                <a:latin typeface="Helvetica"/>
                <a:cs typeface="Helvetica"/>
              </a:rPr>
              <a:t>Un </a:t>
            </a:r>
            <a:r>
              <a:rPr lang="fr-FR" sz="2800" dirty="0">
                <a:solidFill>
                  <a:srgbClr val="1F497D"/>
                </a:solidFill>
                <a:latin typeface="Helvetica"/>
                <a:cs typeface="Helvetica"/>
              </a:rPr>
              <a:t>taux de suicide </a:t>
            </a:r>
            <a:r>
              <a:rPr lang="fr-FR" sz="2800" dirty="0" smtClean="0">
                <a:solidFill>
                  <a:srgbClr val="1F497D"/>
                </a:solidFill>
                <a:latin typeface="Helvetica"/>
                <a:cs typeface="Helvetica"/>
              </a:rPr>
              <a:t>important</a:t>
            </a:r>
            <a:endParaRPr lang="fr-FR" sz="2400" u="sng" dirty="0">
              <a:latin typeface="Helvetica"/>
              <a:ea typeface="ＭＳ Ｐゴシック" charset="-128"/>
              <a:cs typeface="Helvetica"/>
            </a:endParaRPr>
          </a:p>
        </p:txBody>
      </p:sp>
      <p:sp>
        <p:nvSpPr>
          <p:cNvPr id="168965" name="Text Box 5"/>
          <p:cNvSpPr txBox="1">
            <a:spLocks noChangeArrowheads="1"/>
          </p:cNvSpPr>
          <p:nvPr/>
        </p:nvSpPr>
        <p:spPr bwMode="auto">
          <a:xfrm>
            <a:off x="287339" y="3894139"/>
            <a:ext cx="8893175" cy="1016000"/>
          </a:xfrm>
          <a:prstGeom prst="rect">
            <a:avLst/>
          </a:prstGeom>
          <a:noFill/>
          <a:ln w="9525">
            <a:noFill/>
            <a:miter lim="800000"/>
            <a:headEnd/>
            <a:tailEnd/>
          </a:ln>
        </p:spPr>
        <p:txBody>
          <a:bodyPr>
            <a:spAutoFit/>
          </a:bodyPr>
          <a:lstStyle/>
          <a:p>
            <a:endParaRPr lang="en-GB" sz="2000" dirty="0">
              <a:latin typeface="Helvetica"/>
              <a:ea typeface="Geneva" pitchFamily="1" charset="-128"/>
              <a:cs typeface="Helvetica"/>
            </a:endParaRPr>
          </a:p>
          <a:p>
            <a:r>
              <a:rPr lang="fr-FR" sz="2000" dirty="0" smtClean="0">
                <a:latin typeface="Helvetica"/>
                <a:ea typeface="Geneva" pitchFamily="1" charset="-128"/>
                <a:cs typeface="Helvetica"/>
              </a:rPr>
              <a:t>- Le </a:t>
            </a:r>
            <a:r>
              <a:rPr lang="fr-FR" sz="2000" dirty="0">
                <a:latin typeface="Helvetica"/>
                <a:ea typeface="Geneva" pitchFamily="1" charset="-128"/>
                <a:cs typeface="Helvetica"/>
              </a:rPr>
              <a:t>NSW </a:t>
            </a:r>
            <a:r>
              <a:rPr lang="fr-FR" sz="2000" dirty="0" err="1">
                <a:latin typeface="Helvetica"/>
                <a:ea typeface="Geneva" pitchFamily="1" charset="-128"/>
                <a:cs typeface="Helvetica"/>
              </a:rPr>
              <a:t>Medical</a:t>
            </a:r>
            <a:r>
              <a:rPr lang="fr-FR" sz="2000" dirty="0">
                <a:latin typeface="Helvetica"/>
                <a:ea typeface="Geneva" pitchFamily="1" charset="-128"/>
                <a:cs typeface="Helvetica"/>
              </a:rPr>
              <a:t> </a:t>
            </a:r>
            <a:r>
              <a:rPr lang="fr-FR" sz="2000" dirty="0" err="1">
                <a:latin typeface="Helvetica"/>
                <a:ea typeface="Geneva" pitchFamily="1" charset="-128"/>
                <a:cs typeface="Helvetica"/>
              </a:rPr>
              <a:t>Board</a:t>
            </a:r>
            <a:r>
              <a:rPr lang="fr-FR" sz="2000" dirty="0">
                <a:latin typeface="Helvetica"/>
                <a:ea typeface="Geneva" pitchFamily="1" charset="-128"/>
                <a:cs typeface="Helvetica"/>
              </a:rPr>
              <a:t> : taux de suicide de 19.1 / 100 000  chez les médecins (vs. 12 / 100 000 en population générale). </a:t>
            </a:r>
          </a:p>
        </p:txBody>
      </p:sp>
      <p:sp>
        <p:nvSpPr>
          <p:cNvPr id="168967" name="Text Box 7"/>
          <p:cNvSpPr txBox="1">
            <a:spLocks noChangeArrowheads="1"/>
          </p:cNvSpPr>
          <p:nvPr/>
        </p:nvSpPr>
        <p:spPr bwMode="auto">
          <a:xfrm>
            <a:off x="323851" y="5570541"/>
            <a:ext cx="8569325" cy="708025"/>
          </a:xfrm>
          <a:prstGeom prst="rect">
            <a:avLst/>
          </a:prstGeom>
          <a:noFill/>
          <a:ln w="9525">
            <a:noFill/>
            <a:miter lim="800000"/>
            <a:headEnd/>
            <a:tailEnd/>
          </a:ln>
        </p:spPr>
        <p:txBody>
          <a:bodyPr>
            <a:spAutoFit/>
          </a:bodyPr>
          <a:lstStyle/>
          <a:p>
            <a:r>
              <a:rPr lang="fr-FR" sz="2000" dirty="0" smtClean="0">
                <a:latin typeface="Helvetica"/>
                <a:ea typeface="Geneva" pitchFamily="1" charset="-128"/>
                <a:cs typeface="Helvetica"/>
              </a:rPr>
              <a:t>- En </a:t>
            </a:r>
            <a:r>
              <a:rPr lang="fr-FR" sz="2000" dirty="0">
                <a:latin typeface="Helvetica"/>
                <a:ea typeface="Geneva" pitchFamily="1" charset="-128"/>
                <a:cs typeface="Helvetica"/>
              </a:rPr>
              <a:t>Australie, GB et USA risque de suicide chez les hommes est de 1.5 à 2 fois celui de la population générale. Pour les femmes 3 à 5 fois.</a:t>
            </a:r>
          </a:p>
        </p:txBody>
      </p:sp>
      <p:sp>
        <p:nvSpPr>
          <p:cNvPr id="22533" name="Rectangle 1"/>
          <p:cNvSpPr>
            <a:spLocks noChangeArrowheads="1"/>
          </p:cNvSpPr>
          <p:nvPr/>
        </p:nvSpPr>
        <p:spPr bwMode="auto">
          <a:xfrm>
            <a:off x="250825" y="2525883"/>
            <a:ext cx="8713788" cy="1015663"/>
          </a:xfrm>
          <a:prstGeom prst="rect">
            <a:avLst/>
          </a:prstGeom>
          <a:noFill/>
          <a:ln w="9525">
            <a:noFill/>
            <a:miter lim="800000"/>
            <a:headEnd/>
            <a:tailEnd/>
          </a:ln>
        </p:spPr>
        <p:txBody>
          <a:bodyPr anchor="ctr">
            <a:spAutoFit/>
          </a:bodyPr>
          <a:lstStyle/>
          <a:p>
            <a:r>
              <a:rPr lang="fr-FR" sz="2000" dirty="0" smtClean="0">
                <a:latin typeface="Helvetica"/>
                <a:cs typeface="Helvetica"/>
              </a:rPr>
              <a:t>- Taux </a:t>
            </a:r>
            <a:r>
              <a:rPr lang="fr-FR" sz="2000" dirty="0">
                <a:latin typeface="Helvetica"/>
                <a:cs typeface="Helvetica"/>
              </a:rPr>
              <a:t>de suicide des médecins  plus élevé que celui de la population générale. </a:t>
            </a:r>
            <a:r>
              <a:rPr lang="en-US" sz="2000" dirty="0">
                <a:latin typeface="Helvetica"/>
                <a:cs typeface="Helvetica"/>
              </a:rPr>
              <a:t> (</a:t>
            </a:r>
            <a:r>
              <a:rPr lang="en-US" sz="2000" dirty="0" err="1">
                <a:latin typeface="Helvetica"/>
                <a:cs typeface="Helvetica"/>
              </a:rPr>
              <a:t>Aasland</a:t>
            </a:r>
            <a:r>
              <a:rPr lang="en-US" sz="2000" dirty="0">
                <a:latin typeface="Helvetica"/>
                <a:cs typeface="Helvetica"/>
              </a:rPr>
              <a:t> et al. 2011; </a:t>
            </a:r>
            <a:r>
              <a:rPr lang="fr-FR" sz="2000" dirty="0">
                <a:latin typeface="Helvetica"/>
                <a:cs typeface="Helvetica"/>
              </a:rPr>
              <a:t> </a:t>
            </a:r>
            <a:r>
              <a:rPr lang="en-US" sz="2000" dirty="0">
                <a:latin typeface="Helvetica"/>
                <a:cs typeface="Helvetica"/>
              </a:rPr>
              <a:t>Center et al. 2003;  Frank, </a:t>
            </a:r>
            <a:r>
              <a:rPr lang="en-US" sz="2000" dirty="0" err="1">
                <a:latin typeface="Helvetica"/>
                <a:cs typeface="Helvetica"/>
              </a:rPr>
              <a:t>Biola</a:t>
            </a:r>
            <a:r>
              <a:rPr lang="en-US" sz="2000" dirty="0">
                <a:latin typeface="Helvetica"/>
                <a:cs typeface="Helvetica"/>
              </a:rPr>
              <a:t>, &amp; Burnett 2000; </a:t>
            </a:r>
            <a:r>
              <a:rPr lang="en-US" sz="2000" dirty="0" err="1">
                <a:latin typeface="Helvetica"/>
                <a:cs typeface="Helvetica"/>
              </a:rPr>
              <a:t>Schernhammer</a:t>
            </a:r>
            <a:r>
              <a:rPr lang="en-US" sz="2000" dirty="0">
                <a:latin typeface="Helvetica"/>
                <a:cs typeface="Helvetica"/>
              </a:rPr>
              <a:t> &amp; </a:t>
            </a:r>
            <a:r>
              <a:rPr lang="en-US" sz="2000" dirty="0" err="1">
                <a:latin typeface="Helvetica"/>
                <a:cs typeface="Helvetica"/>
              </a:rPr>
              <a:t>Colditz</a:t>
            </a:r>
            <a:r>
              <a:rPr lang="en-US" sz="2000" dirty="0">
                <a:latin typeface="Helvetica"/>
                <a:cs typeface="Helvetica"/>
              </a:rPr>
              <a:t> 2004)</a:t>
            </a:r>
            <a:endParaRPr lang="fr-FR" sz="2000" dirty="0">
              <a:latin typeface="Helvetica"/>
              <a:cs typeface="Helvetica"/>
            </a:endParaRPr>
          </a:p>
        </p:txBody>
      </p:sp>
      <p:sp>
        <p:nvSpPr>
          <p:cNvPr id="6" name="Espace réservé du pied de page 4"/>
          <p:cNvSpPr>
            <a:spLocks noGrp="1"/>
          </p:cNvSpPr>
          <p:nvPr>
            <p:ph type="ftr" sz="quarter" idx="4294967295"/>
          </p:nvPr>
        </p:nvSpPr>
        <p:spPr>
          <a:xfrm>
            <a:off x="107498" y="6497761"/>
            <a:ext cx="8899733"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7"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pPr/>
              <a:t>16</a:t>
            </a:fld>
            <a:endParaRPr lang="fr-FR" dirty="0"/>
          </a:p>
        </p:txBody>
      </p:sp>
      <p:sp>
        <p:nvSpPr>
          <p:cNvPr id="8" name="Titre 1"/>
          <p:cNvSpPr txBox="1">
            <a:spLocks/>
          </p:cNvSpPr>
          <p:nvPr/>
        </p:nvSpPr>
        <p:spPr>
          <a:xfrm>
            <a:off x="125902" y="78712"/>
            <a:ext cx="7510040" cy="96114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Enquêtes épidémiologiques et études récentes sur les souffrances des professionnels de santé</a:t>
            </a:r>
            <a:endParaRPr lang="fr-FR" sz="2400" b="1" dirty="0"/>
          </a:p>
        </p:txBody>
      </p:sp>
    </p:spTree>
    <p:extLst>
      <p:ext uri="{BB962C8B-B14F-4D97-AF65-F5344CB8AC3E}">
        <p14:creationId xmlns:p14="http://schemas.microsoft.com/office/powerpoint/2010/main" val="2123144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8964"/>
                                        </p:tgtEl>
                                        <p:attrNameLst>
                                          <p:attrName>style.visibility</p:attrName>
                                        </p:attrNameLst>
                                      </p:cBhvr>
                                      <p:to>
                                        <p:strVal val="visible"/>
                                      </p:to>
                                    </p:set>
                                    <p:anim calcmode="lin" valueType="num">
                                      <p:cBhvr additive="base">
                                        <p:cTn id="7" dur="1000" fill="hold"/>
                                        <p:tgtEl>
                                          <p:spTgt spid="168964"/>
                                        </p:tgtEl>
                                        <p:attrNameLst>
                                          <p:attrName>ppt_x</p:attrName>
                                        </p:attrNameLst>
                                      </p:cBhvr>
                                      <p:tavLst>
                                        <p:tav tm="0">
                                          <p:val>
                                            <p:strVal val="0-#ppt_w/2"/>
                                          </p:val>
                                        </p:tav>
                                        <p:tav tm="100000">
                                          <p:val>
                                            <p:strVal val="#ppt_x"/>
                                          </p:val>
                                        </p:tav>
                                      </p:tavLst>
                                    </p:anim>
                                    <p:anim calcmode="lin" valueType="num">
                                      <p:cBhvr additive="base">
                                        <p:cTn id="8" dur="1000" fill="hold"/>
                                        <p:tgtEl>
                                          <p:spTgt spid="16896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8965"/>
                                        </p:tgtEl>
                                        <p:attrNameLst>
                                          <p:attrName>style.visibility</p:attrName>
                                        </p:attrNameLst>
                                      </p:cBhvr>
                                      <p:to>
                                        <p:strVal val="visible"/>
                                      </p:to>
                                    </p:set>
                                    <p:anim calcmode="lin" valueType="num">
                                      <p:cBhvr additive="base">
                                        <p:cTn id="13" dur="1000" fill="hold"/>
                                        <p:tgtEl>
                                          <p:spTgt spid="168965"/>
                                        </p:tgtEl>
                                        <p:attrNameLst>
                                          <p:attrName>ppt_x</p:attrName>
                                        </p:attrNameLst>
                                      </p:cBhvr>
                                      <p:tavLst>
                                        <p:tav tm="0">
                                          <p:val>
                                            <p:strVal val="0-#ppt_w/2"/>
                                          </p:val>
                                        </p:tav>
                                        <p:tav tm="100000">
                                          <p:val>
                                            <p:strVal val="#ppt_x"/>
                                          </p:val>
                                        </p:tav>
                                      </p:tavLst>
                                    </p:anim>
                                    <p:anim calcmode="lin" valueType="num">
                                      <p:cBhvr additive="base">
                                        <p:cTn id="14" dur="1000" fill="hold"/>
                                        <p:tgtEl>
                                          <p:spTgt spid="16896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8967"/>
                                        </p:tgtEl>
                                        <p:attrNameLst>
                                          <p:attrName>style.visibility</p:attrName>
                                        </p:attrNameLst>
                                      </p:cBhvr>
                                      <p:to>
                                        <p:strVal val="visible"/>
                                      </p:to>
                                    </p:set>
                                    <p:anim calcmode="lin" valueType="num">
                                      <p:cBhvr additive="base">
                                        <p:cTn id="19" dur="1000" fill="hold"/>
                                        <p:tgtEl>
                                          <p:spTgt spid="168967"/>
                                        </p:tgtEl>
                                        <p:attrNameLst>
                                          <p:attrName>ppt_x</p:attrName>
                                        </p:attrNameLst>
                                      </p:cBhvr>
                                      <p:tavLst>
                                        <p:tav tm="0">
                                          <p:val>
                                            <p:strVal val="0-#ppt_w/2"/>
                                          </p:val>
                                        </p:tav>
                                        <p:tav tm="100000">
                                          <p:val>
                                            <p:strVal val="#ppt_x"/>
                                          </p:val>
                                        </p:tav>
                                      </p:tavLst>
                                    </p:anim>
                                    <p:anim calcmode="lin" valueType="num">
                                      <p:cBhvr additive="base">
                                        <p:cTn id="20" dur="1000" fill="hold"/>
                                        <p:tgtEl>
                                          <p:spTgt spid="1689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4" grpId="0" autoUpdateAnimBg="0"/>
      <p:bldP spid="168965" grpId="0"/>
      <p:bldP spid="168967"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200" y="1079612"/>
            <a:ext cx="8229600" cy="5012687"/>
          </a:xfrm>
        </p:spPr>
        <p:txBody>
          <a:bodyPr/>
          <a:lstStyle/>
          <a:p>
            <a:r>
              <a:rPr lang="fr-FR" dirty="0" smtClean="0"/>
              <a:t>Causes d’ordre professionnel</a:t>
            </a:r>
            <a:endParaRPr lang="fr-FR" dirty="0"/>
          </a:p>
        </p:txBody>
      </p:sp>
      <p:grpSp>
        <p:nvGrpSpPr>
          <p:cNvPr id="4" name="Group 4"/>
          <p:cNvGrpSpPr>
            <a:grpSpLocks noChangeAspect="1"/>
          </p:cNvGrpSpPr>
          <p:nvPr/>
        </p:nvGrpSpPr>
        <p:grpSpPr bwMode="auto">
          <a:xfrm>
            <a:off x="743993" y="1513942"/>
            <a:ext cx="7706705" cy="5030787"/>
            <a:chOff x="-91" y="624"/>
            <a:chExt cx="5377" cy="3240"/>
          </a:xfrm>
        </p:grpSpPr>
        <p:sp>
          <p:nvSpPr>
            <p:cNvPr id="5" name="AutoShape 3"/>
            <p:cNvSpPr>
              <a:spLocks noChangeAspect="1" noChangeArrowheads="1" noTextEdit="1"/>
            </p:cNvSpPr>
            <p:nvPr/>
          </p:nvSpPr>
          <p:spPr bwMode="auto">
            <a:xfrm>
              <a:off x="655" y="624"/>
              <a:ext cx="4631" cy="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chemeClr val="tx1">
                    <a:lumMod val="65000"/>
                    <a:lumOff val="35000"/>
                  </a:schemeClr>
                </a:solidFill>
              </a:endParaRPr>
            </a:p>
          </p:txBody>
        </p:sp>
        <p:sp>
          <p:nvSpPr>
            <p:cNvPr id="6" name="Rectangle 5"/>
            <p:cNvSpPr>
              <a:spLocks noChangeArrowheads="1"/>
            </p:cNvSpPr>
            <p:nvPr/>
          </p:nvSpPr>
          <p:spPr bwMode="auto">
            <a:xfrm>
              <a:off x="1487" y="3742"/>
              <a:ext cx="52" cy="51"/>
            </a:xfrm>
            <a:prstGeom prst="rect">
              <a:avLst/>
            </a:prstGeom>
            <a:solidFill>
              <a:srgbClr val="40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 name="Rectangle 6"/>
            <p:cNvSpPr>
              <a:spLocks noChangeArrowheads="1"/>
            </p:cNvSpPr>
            <p:nvPr/>
          </p:nvSpPr>
          <p:spPr bwMode="auto">
            <a:xfrm>
              <a:off x="1487" y="3742"/>
              <a:ext cx="52" cy="51"/>
            </a:xfrm>
            <a:prstGeom prst="rect">
              <a:avLst/>
            </a:prstGeom>
            <a:noFill/>
            <a:ln w="9525" cap="flat">
              <a:solidFill>
                <a:srgbClr val="405E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Rectangle 7"/>
            <p:cNvSpPr>
              <a:spLocks noChangeArrowheads="1"/>
            </p:cNvSpPr>
            <p:nvPr/>
          </p:nvSpPr>
          <p:spPr bwMode="auto">
            <a:xfrm>
              <a:off x="1558" y="3717"/>
              <a:ext cx="678"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smtClean="0">
                  <a:ln>
                    <a:noFill/>
                  </a:ln>
                  <a:solidFill>
                    <a:srgbClr val="000000"/>
                  </a:solidFill>
                  <a:effectLst/>
                  <a:latin typeface="Arial Narrow" panose="020B0606020202030204" pitchFamily="34" charset="0"/>
                </a:rPr>
                <a:t>Tout à fait d’accord</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2220" y="3742"/>
              <a:ext cx="52" cy="51"/>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Rectangle 9"/>
            <p:cNvSpPr>
              <a:spLocks noChangeArrowheads="1"/>
            </p:cNvSpPr>
            <p:nvPr/>
          </p:nvSpPr>
          <p:spPr bwMode="auto">
            <a:xfrm>
              <a:off x="2220" y="3742"/>
              <a:ext cx="52" cy="51"/>
            </a:xfrm>
            <a:prstGeom prst="rect">
              <a:avLst/>
            </a:prstGeom>
            <a:noFill/>
            <a:ln w="9525" cap="flat">
              <a:solidFill>
                <a:srgbClr val="C0CA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 name="Rectangle 10"/>
            <p:cNvSpPr>
              <a:spLocks noChangeArrowheads="1"/>
            </p:cNvSpPr>
            <p:nvPr/>
          </p:nvSpPr>
          <p:spPr bwMode="auto">
            <a:xfrm>
              <a:off x="2291" y="3717"/>
              <a:ext cx="534"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smtClean="0">
                  <a:ln>
                    <a:noFill/>
                  </a:ln>
                  <a:solidFill>
                    <a:srgbClr val="000000"/>
                  </a:solidFill>
                  <a:effectLst/>
                  <a:latin typeface="Arial Narrow" panose="020B0606020202030204" pitchFamily="34" charset="0"/>
                </a:rPr>
                <a:t>Plutôt d’accord</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2" name="Rectangle 11"/>
            <p:cNvSpPr>
              <a:spLocks noChangeArrowheads="1"/>
            </p:cNvSpPr>
            <p:nvPr/>
          </p:nvSpPr>
          <p:spPr bwMode="auto">
            <a:xfrm>
              <a:off x="2811" y="3742"/>
              <a:ext cx="52" cy="51"/>
            </a:xfrm>
            <a:prstGeom prst="rect">
              <a:avLst/>
            </a:prstGeom>
            <a:solidFill>
              <a:srgbClr val="FFD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Rectangle 12"/>
            <p:cNvSpPr>
              <a:spLocks noChangeArrowheads="1"/>
            </p:cNvSpPr>
            <p:nvPr/>
          </p:nvSpPr>
          <p:spPr bwMode="auto">
            <a:xfrm>
              <a:off x="2811" y="3742"/>
              <a:ext cx="52" cy="51"/>
            </a:xfrm>
            <a:prstGeom prst="rect">
              <a:avLst/>
            </a:prstGeom>
            <a:noFill/>
            <a:ln w="9525" cap="flat">
              <a:solidFill>
                <a:srgbClr val="FFDF0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4" name="Rectangle 13"/>
            <p:cNvSpPr>
              <a:spLocks noChangeArrowheads="1"/>
            </p:cNvSpPr>
            <p:nvPr/>
          </p:nvSpPr>
          <p:spPr bwMode="auto">
            <a:xfrm>
              <a:off x="2882" y="3717"/>
              <a:ext cx="686"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smtClean="0">
                  <a:ln>
                    <a:noFill/>
                  </a:ln>
                  <a:solidFill>
                    <a:srgbClr val="000000"/>
                  </a:solidFill>
                  <a:effectLst/>
                  <a:latin typeface="Arial Narrow" panose="020B0606020202030204" pitchFamily="34" charset="0"/>
                </a:rPr>
                <a:t>Plutôt pas d’accord</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5" name="Rectangle 14"/>
            <p:cNvSpPr>
              <a:spLocks noChangeArrowheads="1"/>
            </p:cNvSpPr>
            <p:nvPr/>
          </p:nvSpPr>
          <p:spPr bwMode="auto">
            <a:xfrm>
              <a:off x="3544" y="3742"/>
              <a:ext cx="52" cy="51"/>
            </a:xfrm>
            <a:prstGeom prst="rect">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Rectangle 15"/>
            <p:cNvSpPr>
              <a:spLocks noChangeArrowheads="1"/>
            </p:cNvSpPr>
            <p:nvPr/>
          </p:nvSpPr>
          <p:spPr bwMode="auto">
            <a:xfrm>
              <a:off x="3544" y="3742"/>
              <a:ext cx="52" cy="51"/>
            </a:xfrm>
            <a:prstGeom prst="rect">
              <a:avLst/>
            </a:prstGeom>
            <a:noFill/>
            <a:ln w="9525" cap="flat">
              <a:solidFill>
                <a:srgbClr val="FF69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 name="Rectangle 16"/>
            <p:cNvSpPr>
              <a:spLocks noChangeArrowheads="1"/>
            </p:cNvSpPr>
            <p:nvPr/>
          </p:nvSpPr>
          <p:spPr bwMode="auto">
            <a:xfrm>
              <a:off x="3615" y="3717"/>
              <a:ext cx="736"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smtClean="0">
                  <a:ln>
                    <a:noFill/>
                  </a:ln>
                  <a:solidFill>
                    <a:srgbClr val="000000"/>
                  </a:solidFill>
                  <a:effectLst/>
                  <a:latin typeface="Arial Narrow" panose="020B0606020202030204" pitchFamily="34" charset="0"/>
                </a:rPr>
                <a:t>Pas du tout d’accord</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8" name="Rectangle 17"/>
            <p:cNvSpPr>
              <a:spLocks noChangeArrowheads="1"/>
            </p:cNvSpPr>
            <p:nvPr/>
          </p:nvSpPr>
          <p:spPr bwMode="auto">
            <a:xfrm>
              <a:off x="-69" y="772"/>
              <a:ext cx="2867"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smtClean="0">
                  <a:ln>
                    <a:noFill/>
                  </a:ln>
                  <a:solidFill>
                    <a:srgbClr val="009242"/>
                  </a:solidFill>
                  <a:effectLst/>
                  <a:latin typeface="Arial Narrow" panose="020B0606020202030204" pitchFamily="34" charset="0"/>
                </a:rPr>
                <a:t>Non reconnaissance à sa juste valeur de l’action des soignants</a:t>
              </a:r>
              <a:endParaRPr kumimoji="0" lang="fr-FR" altLang="fr-FR" sz="2400" b="0" i="0" u="none" strike="noStrike" cap="none" normalizeH="0" baseline="0" dirty="0" smtClean="0">
                <a:ln>
                  <a:noFill/>
                </a:ln>
                <a:solidFill>
                  <a:srgbClr val="009242"/>
                </a:solidFill>
                <a:effectLst/>
              </a:endParaRPr>
            </a:p>
          </p:txBody>
        </p:sp>
        <p:sp>
          <p:nvSpPr>
            <p:cNvPr id="19" name="Rectangle 18"/>
            <p:cNvSpPr>
              <a:spLocks noChangeArrowheads="1"/>
            </p:cNvSpPr>
            <p:nvPr/>
          </p:nvSpPr>
          <p:spPr bwMode="auto">
            <a:xfrm>
              <a:off x="-91" y="1062"/>
              <a:ext cx="2889"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rgbClr val="009242"/>
                  </a:solidFill>
                  <a:effectLst/>
                  <a:latin typeface="Arial Narrow" panose="020B0606020202030204" pitchFamily="34" charset="0"/>
                </a:rPr>
                <a:t>Charge de travail trop lourde, trop contraignante, trop complexe</a:t>
              </a:r>
              <a:endParaRPr kumimoji="0" lang="fr-FR" altLang="fr-FR" sz="2400" b="0" i="0" u="none" strike="noStrike" cap="none" normalizeH="0" baseline="0" smtClean="0">
                <a:ln>
                  <a:noFill/>
                </a:ln>
                <a:solidFill>
                  <a:srgbClr val="009242"/>
                </a:solidFill>
                <a:effectLst/>
              </a:endParaRPr>
            </a:p>
          </p:txBody>
        </p:sp>
        <p:sp>
          <p:nvSpPr>
            <p:cNvPr id="20" name="Rectangle 19"/>
            <p:cNvSpPr>
              <a:spLocks noChangeArrowheads="1"/>
            </p:cNvSpPr>
            <p:nvPr/>
          </p:nvSpPr>
          <p:spPr bwMode="auto">
            <a:xfrm>
              <a:off x="45" y="1352"/>
              <a:ext cx="2753"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rgbClr val="009242"/>
                  </a:solidFill>
                  <a:effectLst/>
                  <a:latin typeface="Arial Narrow" panose="020B0606020202030204" pitchFamily="34" charset="0"/>
                </a:rPr>
                <a:t>Longueur des journées de travail, trop grand nombre d’actes</a:t>
              </a:r>
              <a:endParaRPr kumimoji="0" lang="fr-FR" altLang="fr-FR" sz="2400" b="0" i="0" u="none" strike="noStrike" cap="none" normalizeH="0" baseline="0" smtClean="0">
                <a:ln>
                  <a:noFill/>
                </a:ln>
                <a:solidFill>
                  <a:srgbClr val="009242"/>
                </a:solidFill>
                <a:effectLst/>
              </a:endParaRPr>
            </a:p>
          </p:txBody>
        </p:sp>
        <p:sp>
          <p:nvSpPr>
            <p:cNvPr id="21" name="Rectangle 20"/>
            <p:cNvSpPr>
              <a:spLocks noChangeArrowheads="1"/>
            </p:cNvSpPr>
            <p:nvPr/>
          </p:nvSpPr>
          <p:spPr bwMode="auto">
            <a:xfrm>
              <a:off x="241" y="1642"/>
              <a:ext cx="2556"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smtClean="0">
                  <a:ln>
                    <a:noFill/>
                  </a:ln>
                  <a:solidFill>
                    <a:schemeClr val="tx1">
                      <a:lumMod val="65000"/>
                      <a:lumOff val="35000"/>
                    </a:schemeClr>
                  </a:solidFill>
                  <a:effectLst/>
                  <a:latin typeface="Arial Narrow" panose="020B0606020202030204" pitchFamily="34" charset="0"/>
                </a:rPr>
                <a:t>Interruption récurrente des soins, rythmes trop différents</a:t>
              </a:r>
              <a:endParaRPr kumimoji="0" lang="fr-FR" altLang="fr-FR" sz="2400" b="0" i="0" u="none" strike="noStrike" cap="none" normalizeH="0" baseline="0" dirty="0" smtClean="0">
                <a:ln>
                  <a:noFill/>
                </a:ln>
                <a:solidFill>
                  <a:schemeClr val="tx1">
                    <a:lumMod val="65000"/>
                    <a:lumOff val="35000"/>
                  </a:schemeClr>
                </a:solidFill>
                <a:effectLst/>
              </a:endParaRPr>
            </a:p>
          </p:txBody>
        </p:sp>
        <p:sp>
          <p:nvSpPr>
            <p:cNvPr id="22" name="Rectangle 21"/>
            <p:cNvSpPr>
              <a:spLocks noChangeArrowheads="1"/>
            </p:cNvSpPr>
            <p:nvPr/>
          </p:nvSpPr>
          <p:spPr bwMode="auto">
            <a:xfrm>
              <a:off x="1228" y="1932"/>
              <a:ext cx="1570"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chemeClr val="tx1">
                      <a:lumMod val="65000"/>
                      <a:lumOff val="35000"/>
                    </a:schemeClr>
                  </a:solidFill>
                  <a:effectLst/>
                  <a:latin typeface="Arial Narrow" panose="020B0606020202030204" pitchFamily="34" charset="0"/>
                </a:rPr>
                <a:t>Sentiment d’insécurité grandissant</a:t>
              </a:r>
              <a:endParaRPr kumimoji="0" lang="fr-FR" altLang="fr-FR" sz="2400" b="0" i="0" u="none" strike="noStrike" cap="none" normalizeH="0" baseline="0" smtClean="0">
                <a:ln>
                  <a:noFill/>
                </a:ln>
                <a:solidFill>
                  <a:schemeClr val="tx1">
                    <a:lumMod val="65000"/>
                    <a:lumOff val="35000"/>
                  </a:schemeClr>
                </a:solidFill>
                <a:effectLst/>
              </a:endParaRPr>
            </a:p>
          </p:txBody>
        </p:sp>
        <p:sp>
          <p:nvSpPr>
            <p:cNvPr id="23" name="Rectangle 22"/>
            <p:cNvSpPr>
              <a:spLocks noChangeArrowheads="1"/>
            </p:cNvSpPr>
            <p:nvPr/>
          </p:nvSpPr>
          <p:spPr bwMode="auto">
            <a:xfrm>
              <a:off x="2353" y="2222"/>
              <a:ext cx="445"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chemeClr val="tx1">
                      <a:lumMod val="65000"/>
                      <a:lumOff val="35000"/>
                    </a:schemeClr>
                  </a:solidFill>
                  <a:effectLst/>
                  <a:latin typeface="Arial Narrow" panose="020B0606020202030204" pitchFamily="34" charset="0"/>
                </a:rPr>
                <a:t>Isolement</a:t>
              </a:r>
              <a:endParaRPr kumimoji="0" lang="fr-FR" altLang="fr-FR" sz="2400" b="0" i="0" u="none" strike="noStrike" cap="none" normalizeH="0" baseline="0" smtClean="0">
                <a:ln>
                  <a:noFill/>
                </a:ln>
                <a:solidFill>
                  <a:schemeClr val="tx1">
                    <a:lumMod val="65000"/>
                    <a:lumOff val="35000"/>
                  </a:schemeClr>
                </a:solidFill>
                <a:effectLst/>
              </a:endParaRPr>
            </a:p>
          </p:txBody>
        </p:sp>
        <p:sp>
          <p:nvSpPr>
            <p:cNvPr id="24" name="Rectangle 23"/>
            <p:cNvSpPr>
              <a:spLocks noChangeArrowheads="1"/>
            </p:cNvSpPr>
            <p:nvPr/>
          </p:nvSpPr>
          <p:spPr bwMode="auto">
            <a:xfrm>
              <a:off x="1239" y="2511"/>
              <a:ext cx="1559"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smtClean="0">
                  <a:ln>
                    <a:noFill/>
                  </a:ln>
                  <a:solidFill>
                    <a:srgbClr val="009242"/>
                  </a:solidFill>
                  <a:effectLst/>
                  <a:latin typeface="Arial Narrow" panose="020B0606020202030204" pitchFamily="34" charset="0"/>
                </a:rPr>
                <a:t>Patients de plus en plus exigeants</a:t>
              </a:r>
              <a:endParaRPr kumimoji="0" lang="fr-FR" altLang="fr-FR" sz="2400" b="0" i="0" u="none" strike="noStrike" cap="none" normalizeH="0" baseline="0" dirty="0" smtClean="0">
                <a:ln>
                  <a:noFill/>
                </a:ln>
                <a:solidFill>
                  <a:srgbClr val="009242"/>
                </a:solidFill>
                <a:effectLst/>
              </a:endParaRPr>
            </a:p>
          </p:txBody>
        </p:sp>
        <p:sp>
          <p:nvSpPr>
            <p:cNvPr id="25" name="Rectangle 24"/>
            <p:cNvSpPr>
              <a:spLocks noChangeArrowheads="1"/>
            </p:cNvSpPr>
            <p:nvPr/>
          </p:nvSpPr>
          <p:spPr bwMode="auto">
            <a:xfrm>
              <a:off x="936" y="2801"/>
              <a:ext cx="1862"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rgbClr val="009242"/>
                  </a:solidFill>
                  <a:effectLst/>
                  <a:latin typeface="Arial Narrow" panose="020B0606020202030204" pitchFamily="34" charset="0"/>
                </a:rPr>
                <a:t>Augmentation des contraintes collectives</a:t>
              </a:r>
              <a:endParaRPr kumimoji="0" lang="fr-FR" altLang="fr-FR" sz="2400" b="0" i="0" u="none" strike="noStrike" cap="none" normalizeH="0" baseline="0" smtClean="0">
                <a:ln>
                  <a:noFill/>
                </a:ln>
                <a:solidFill>
                  <a:srgbClr val="009242"/>
                </a:solidFill>
                <a:effectLst/>
              </a:endParaRPr>
            </a:p>
          </p:txBody>
        </p:sp>
        <p:sp>
          <p:nvSpPr>
            <p:cNvPr id="26" name="Rectangle 25"/>
            <p:cNvSpPr>
              <a:spLocks noChangeArrowheads="1"/>
            </p:cNvSpPr>
            <p:nvPr/>
          </p:nvSpPr>
          <p:spPr bwMode="auto">
            <a:xfrm>
              <a:off x="548" y="3091"/>
              <a:ext cx="2250"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chemeClr val="tx1">
                      <a:lumMod val="65000"/>
                      <a:lumOff val="35000"/>
                    </a:schemeClr>
                  </a:solidFill>
                  <a:effectLst/>
                  <a:latin typeface="Arial Narrow" panose="020B0606020202030204" pitchFamily="34" charset="0"/>
                </a:rPr>
                <a:t>Augmentation du risque de contentieux juridiques</a:t>
              </a:r>
              <a:endParaRPr kumimoji="0" lang="fr-FR" altLang="fr-FR" sz="2400" b="0" i="0" u="none" strike="noStrike" cap="none" normalizeH="0" baseline="0" smtClean="0">
                <a:ln>
                  <a:noFill/>
                </a:ln>
                <a:solidFill>
                  <a:schemeClr val="tx1">
                    <a:lumMod val="65000"/>
                    <a:lumOff val="35000"/>
                  </a:schemeClr>
                </a:solidFill>
                <a:effectLst/>
              </a:endParaRPr>
            </a:p>
          </p:txBody>
        </p:sp>
        <p:sp>
          <p:nvSpPr>
            <p:cNvPr id="27" name="Rectangle 26"/>
            <p:cNvSpPr>
              <a:spLocks noChangeArrowheads="1"/>
            </p:cNvSpPr>
            <p:nvPr/>
          </p:nvSpPr>
          <p:spPr bwMode="auto">
            <a:xfrm>
              <a:off x="1753" y="3381"/>
              <a:ext cx="1045"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smtClean="0">
                  <a:ln>
                    <a:noFill/>
                  </a:ln>
                  <a:solidFill>
                    <a:schemeClr val="tx1">
                      <a:lumMod val="65000"/>
                      <a:lumOff val="35000"/>
                    </a:schemeClr>
                  </a:solidFill>
                  <a:effectLst/>
                  <a:latin typeface="Arial Narrow" panose="020B0606020202030204" pitchFamily="34" charset="0"/>
                </a:rPr>
                <a:t>Excès de paperasserie</a:t>
              </a:r>
              <a:endParaRPr kumimoji="0" lang="fr-FR" altLang="fr-FR" sz="2400" b="0" i="0" u="none" strike="noStrike" cap="none" normalizeH="0" baseline="0" dirty="0" smtClean="0">
                <a:ln>
                  <a:noFill/>
                </a:ln>
                <a:solidFill>
                  <a:schemeClr val="tx1">
                    <a:lumMod val="65000"/>
                    <a:lumOff val="35000"/>
                  </a:schemeClr>
                </a:solidFill>
                <a:effectLst/>
              </a:endParaRPr>
            </a:p>
          </p:txBody>
        </p:sp>
        <p:sp>
          <p:nvSpPr>
            <p:cNvPr id="28" name="Rectangle 27"/>
            <p:cNvSpPr>
              <a:spLocks noChangeArrowheads="1"/>
            </p:cNvSpPr>
            <p:nvPr/>
          </p:nvSpPr>
          <p:spPr bwMode="auto">
            <a:xfrm>
              <a:off x="2834" y="3304"/>
              <a:ext cx="1341" cy="262"/>
            </a:xfrm>
            <a:prstGeom prst="rect">
              <a:avLst/>
            </a:prstGeom>
            <a:solidFill>
              <a:srgbClr val="40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Rectangle 28"/>
            <p:cNvSpPr>
              <a:spLocks noChangeArrowheads="1"/>
            </p:cNvSpPr>
            <p:nvPr/>
          </p:nvSpPr>
          <p:spPr bwMode="auto">
            <a:xfrm>
              <a:off x="2834" y="3304"/>
              <a:ext cx="1341" cy="262"/>
            </a:xfrm>
            <a:prstGeom prst="rect">
              <a:avLst/>
            </a:prstGeom>
            <a:noFill/>
            <a:ln w="9525" cap="flat">
              <a:solidFill>
                <a:srgbClr val="0931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0" name="Rectangle 29"/>
            <p:cNvSpPr>
              <a:spLocks noChangeArrowheads="1"/>
            </p:cNvSpPr>
            <p:nvPr/>
          </p:nvSpPr>
          <p:spPr bwMode="auto">
            <a:xfrm>
              <a:off x="4164" y="3304"/>
              <a:ext cx="716" cy="262"/>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Rectangle 30"/>
            <p:cNvSpPr>
              <a:spLocks noChangeArrowheads="1"/>
            </p:cNvSpPr>
            <p:nvPr/>
          </p:nvSpPr>
          <p:spPr bwMode="auto">
            <a:xfrm>
              <a:off x="4164" y="3304"/>
              <a:ext cx="716" cy="262"/>
            </a:xfrm>
            <a:prstGeom prst="rect">
              <a:avLst/>
            </a:prstGeom>
            <a:noFill/>
            <a:ln w="9525" cap="flat">
              <a:solidFill>
                <a:srgbClr val="899C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2" name="Rectangle 31"/>
            <p:cNvSpPr>
              <a:spLocks noChangeArrowheads="1"/>
            </p:cNvSpPr>
            <p:nvPr/>
          </p:nvSpPr>
          <p:spPr bwMode="auto">
            <a:xfrm>
              <a:off x="4868" y="3304"/>
              <a:ext cx="233" cy="262"/>
            </a:xfrm>
            <a:prstGeom prst="rect">
              <a:avLst/>
            </a:prstGeom>
            <a:solidFill>
              <a:srgbClr val="FFD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Rectangle 32"/>
            <p:cNvSpPr>
              <a:spLocks noChangeArrowheads="1"/>
            </p:cNvSpPr>
            <p:nvPr/>
          </p:nvSpPr>
          <p:spPr bwMode="auto">
            <a:xfrm>
              <a:off x="4868" y="3304"/>
              <a:ext cx="233" cy="262"/>
            </a:xfrm>
            <a:prstGeom prst="rect">
              <a:avLst/>
            </a:prstGeom>
            <a:noFill/>
            <a:ln w="9525" cap="flat">
              <a:solidFill>
                <a:srgbClr val="CFB4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4" name="Rectangle 33"/>
            <p:cNvSpPr>
              <a:spLocks noChangeArrowheads="1"/>
            </p:cNvSpPr>
            <p:nvPr/>
          </p:nvSpPr>
          <p:spPr bwMode="auto">
            <a:xfrm>
              <a:off x="5090" y="3304"/>
              <a:ext cx="17" cy="262"/>
            </a:xfrm>
            <a:prstGeom prst="rect">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Rectangle 34"/>
            <p:cNvSpPr>
              <a:spLocks noChangeArrowheads="1"/>
            </p:cNvSpPr>
            <p:nvPr/>
          </p:nvSpPr>
          <p:spPr bwMode="auto">
            <a:xfrm>
              <a:off x="5090" y="3304"/>
              <a:ext cx="17" cy="262"/>
            </a:xfrm>
            <a:prstGeom prst="rect">
              <a:avLst/>
            </a:prstGeom>
            <a:noFill/>
            <a:ln w="9525" cap="flat">
              <a:solidFill>
                <a:srgbClr val="CD5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6" name="Rectangle 35"/>
            <p:cNvSpPr>
              <a:spLocks noChangeArrowheads="1"/>
            </p:cNvSpPr>
            <p:nvPr/>
          </p:nvSpPr>
          <p:spPr bwMode="auto">
            <a:xfrm>
              <a:off x="3411" y="3369"/>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smtClean="0">
                  <a:ln>
                    <a:noFill/>
                  </a:ln>
                  <a:solidFill>
                    <a:srgbClr val="FFFFFF"/>
                  </a:solidFill>
                  <a:effectLst/>
                  <a:latin typeface="Arial Narrow" panose="020B0606020202030204" pitchFamily="34" charset="0"/>
                </a:rPr>
                <a:t>59%</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37" name="Rectangle 36"/>
            <p:cNvSpPr>
              <a:spLocks noChangeArrowheads="1"/>
            </p:cNvSpPr>
            <p:nvPr/>
          </p:nvSpPr>
          <p:spPr bwMode="auto">
            <a:xfrm>
              <a:off x="4428" y="3375"/>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31%</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38" name="Rectangle 37"/>
            <p:cNvSpPr>
              <a:spLocks noChangeArrowheads="1"/>
            </p:cNvSpPr>
            <p:nvPr/>
          </p:nvSpPr>
          <p:spPr bwMode="auto">
            <a:xfrm>
              <a:off x="4888" y="3449"/>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10%</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39" name="Rectangle 38"/>
            <p:cNvSpPr>
              <a:spLocks noChangeArrowheads="1"/>
            </p:cNvSpPr>
            <p:nvPr/>
          </p:nvSpPr>
          <p:spPr bwMode="auto">
            <a:xfrm>
              <a:off x="5025" y="3301"/>
              <a:ext cx="159"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1%</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40" name="Rectangle 39"/>
            <p:cNvSpPr>
              <a:spLocks noChangeArrowheads="1"/>
            </p:cNvSpPr>
            <p:nvPr/>
          </p:nvSpPr>
          <p:spPr bwMode="auto">
            <a:xfrm>
              <a:off x="2834" y="3014"/>
              <a:ext cx="318" cy="262"/>
            </a:xfrm>
            <a:prstGeom prst="rect">
              <a:avLst/>
            </a:prstGeom>
            <a:solidFill>
              <a:srgbClr val="40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1" name="Rectangle 40"/>
            <p:cNvSpPr>
              <a:spLocks noChangeArrowheads="1"/>
            </p:cNvSpPr>
            <p:nvPr/>
          </p:nvSpPr>
          <p:spPr bwMode="auto">
            <a:xfrm>
              <a:off x="2834" y="3014"/>
              <a:ext cx="318" cy="262"/>
            </a:xfrm>
            <a:prstGeom prst="rect">
              <a:avLst/>
            </a:prstGeom>
            <a:noFill/>
            <a:ln w="9525" cap="flat">
              <a:solidFill>
                <a:srgbClr val="0931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2" name="Rectangle 41"/>
            <p:cNvSpPr>
              <a:spLocks noChangeArrowheads="1"/>
            </p:cNvSpPr>
            <p:nvPr/>
          </p:nvSpPr>
          <p:spPr bwMode="auto">
            <a:xfrm>
              <a:off x="3141" y="3014"/>
              <a:ext cx="881" cy="262"/>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3" name="Rectangle 42"/>
            <p:cNvSpPr>
              <a:spLocks noChangeArrowheads="1"/>
            </p:cNvSpPr>
            <p:nvPr/>
          </p:nvSpPr>
          <p:spPr bwMode="auto">
            <a:xfrm>
              <a:off x="3141" y="3014"/>
              <a:ext cx="881" cy="262"/>
            </a:xfrm>
            <a:prstGeom prst="rect">
              <a:avLst/>
            </a:prstGeom>
            <a:noFill/>
            <a:ln w="9525" cap="flat">
              <a:solidFill>
                <a:srgbClr val="899C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4" name="Rectangle 43"/>
            <p:cNvSpPr>
              <a:spLocks noChangeArrowheads="1"/>
            </p:cNvSpPr>
            <p:nvPr/>
          </p:nvSpPr>
          <p:spPr bwMode="auto">
            <a:xfrm>
              <a:off x="4010" y="3014"/>
              <a:ext cx="858" cy="262"/>
            </a:xfrm>
            <a:prstGeom prst="rect">
              <a:avLst/>
            </a:prstGeom>
            <a:solidFill>
              <a:srgbClr val="FFD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5" name="Rectangle 44"/>
            <p:cNvSpPr>
              <a:spLocks noChangeArrowheads="1"/>
            </p:cNvSpPr>
            <p:nvPr/>
          </p:nvSpPr>
          <p:spPr bwMode="auto">
            <a:xfrm>
              <a:off x="4010" y="3014"/>
              <a:ext cx="858" cy="262"/>
            </a:xfrm>
            <a:prstGeom prst="rect">
              <a:avLst/>
            </a:prstGeom>
            <a:noFill/>
            <a:ln w="9525" cap="flat">
              <a:solidFill>
                <a:srgbClr val="CFB4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6" name="Rectangle 45"/>
            <p:cNvSpPr>
              <a:spLocks noChangeArrowheads="1"/>
            </p:cNvSpPr>
            <p:nvPr/>
          </p:nvSpPr>
          <p:spPr bwMode="auto">
            <a:xfrm>
              <a:off x="4857" y="3014"/>
              <a:ext cx="250" cy="262"/>
            </a:xfrm>
            <a:prstGeom prst="rect">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7" name="Rectangle 46"/>
            <p:cNvSpPr>
              <a:spLocks noChangeArrowheads="1"/>
            </p:cNvSpPr>
            <p:nvPr/>
          </p:nvSpPr>
          <p:spPr bwMode="auto">
            <a:xfrm>
              <a:off x="4857" y="3014"/>
              <a:ext cx="250" cy="262"/>
            </a:xfrm>
            <a:prstGeom prst="rect">
              <a:avLst/>
            </a:prstGeom>
            <a:noFill/>
            <a:ln w="9525" cap="flat">
              <a:solidFill>
                <a:srgbClr val="CD5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8" name="Rectangle 47"/>
            <p:cNvSpPr>
              <a:spLocks noChangeArrowheads="1"/>
            </p:cNvSpPr>
            <p:nvPr/>
          </p:nvSpPr>
          <p:spPr bwMode="auto">
            <a:xfrm>
              <a:off x="2899" y="3079"/>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smtClean="0">
                  <a:ln>
                    <a:noFill/>
                  </a:ln>
                  <a:solidFill>
                    <a:srgbClr val="FFFFFF"/>
                  </a:solidFill>
                  <a:effectLst/>
                  <a:latin typeface="Arial Narrow" panose="020B0606020202030204" pitchFamily="34" charset="0"/>
                </a:rPr>
                <a:t>14%</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49" name="Rectangle 48"/>
            <p:cNvSpPr>
              <a:spLocks noChangeArrowheads="1"/>
            </p:cNvSpPr>
            <p:nvPr/>
          </p:nvSpPr>
          <p:spPr bwMode="auto">
            <a:xfrm>
              <a:off x="3485" y="3085"/>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38%</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50" name="Rectangle 49"/>
            <p:cNvSpPr>
              <a:spLocks noChangeArrowheads="1"/>
            </p:cNvSpPr>
            <p:nvPr/>
          </p:nvSpPr>
          <p:spPr bwMode="auto">
            <a:xfrm>
              <a:off x="4343" y="3085"/>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37%</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51" name="Rectangle 50"/>
            <p:cNvSpPr>
              <a:spLocks noChangeArrowheads="1"/>
            </p:cNvSpPr>
            <p:nvPr/>
          </p:nvSpPr>
          <p:spPr bwMode="auto">
            <a:xfrm>
              <a:off x="4888" y="3085"/>
              <a:ext cx="212"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11%</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52" name="Rectangle 51"/>
            <p:cNvSpPr>
              <a:spLocks noChangeArrowheads="1"/>
            </p:cNvSpPr>
            <p:nvPr/>
          </p:nvSpPr>
          <p:spPr bwMode="auto">
            <a:xfrm>
              <a:off x="2834" y="2724"/>
              <a:ext cx="693" cy="262"/>
            </a:xfrm>
            <a:prstGeom prst="rect">
              <a:avLst/>
            </a:prstGeom>
            <a:solidFill>
              <a:srgbClr val="40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 name="Rectangle 52"/>
            <p:cNvSpPr>
              <a:spLocks noChangeArrowheads="1"/>
            </p:cNvSpPr>
            <p:nvPr/>
          </p:nvSpPr>
          <p:spPr bwMode="auto">
            <a:xfrm>
              <a:off x="2834" y="2724"/>
              <a:ext cx="693" cy="262"/>
            </a:xfrm>
            <a:prstGeom prst="rect">
              <a:avLst/>
            </a:prstGeom>
            <a:noFill/>
            <a:ln w="9525" cap="flat">
              <a:solidFill>
                <a:srgbClr val="0931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4" name="Rectangle 53"/>
            <p:cNvSpPr>
              <a:spLocks noChangeArrowheads="1"/>
            </p:cNvSpPr>
            <p:nvPr/>
          </p:nvSpPr>
          <p:spPr bwMode="auto">
            <a:xfrm>
              <a:off x="3516" y="2724"/>
              <a:ext cx="1063" cy="262"/>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5" name="Rectangle 54"/>
            <p:cNvSpPr>
              <a:spLocks noChangeArrowheads="1"/>
            </p:cNvSpPr>
            <p:nvPr/>
          </p:nvSpPr>
          <p:spPr bwMode="auto">
            <a:xfrm>
              <a:off x="3516" y="2724"/>
              <a:ext cx="1063" cy="262"/>
            </a:xfrm>
            <a:prstGeom prst="rect">
              <a:avLst/>
            </a:prstGeom>
            <a:noFill/>
            <a:ln w="9525" cap="flat">
              <a:solidFill>
                <a:srgbClr val="899C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6" name="Rectangle 55"/>
            <p:cNvSpPr>
              <a:spLocks noChangeArrowheads="1"/>
            </p:cNvSpPr>
            <p:nvPr/>
          </p:nvSpPr>
          <p:spPr bwMode="auto">
            <a:xfrm>
              <a:off x="4567" y="2724"/>
              <a:ext cx="398" cy="262"/>
            </a:xfrm>
            <a:prstGeom prst="rect">
              <a:avLst/>
            </a:prstGeom>
            <a:solidFill>
              <a:srgbClr val="FFD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7" name="Rectangle 56"/>
            <p:cNvSpPr>
              <a:spLocks noChangeArrowheads="1"/>
            </p:cNvSpPr>
            <p:nvPr/>
          </p:nvSpPr>
          <p:spPr bwMode="auto">
            <a:xfrm>
              <a:off x="4567" y="2724"/>
              <a:ext cx="398" cy="262"/>
            </a:xfrm>
            <a:prstGeom prst="rect">
              <a:avLst/>
            </a:prstGeom>
            <a:noFill/>
            <a:ln w="9525" cap="flat">
              <a:solidFill>
                <a:srgbClr val="CFB4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8" name="Rectangle 57"/>
            <p:cNvSpPr>
              <a:spLocks noChangeArrowheads="1"/>
            </p:cNvSpPr>
            <p:nvPr/>
          </p:nvSpPr>
          <p:spPr bwMode="auto">
            <a:xfrm>
              <a:off x="4954" y="2724"/>
              <a:ext cx="153" cy="262"/>
            </a:xfrm>
            <a:prstGeom prst="rect">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9" name="Rectangle 58"/>
            <p:cNvSpPr>
              <a:spLocks noChangeArrowheads="1"/>
            </p:cNvSpPr>
            <p:nvPr/>
          </p:nvSpPr>
          <p:spPr bwMode="auto">
            <a:xfrm>
              <a:off x="4954" y="2724"/>
              <a:ext cx="153" cy="262"/>
            </a:xfrm>
            <a:prstGeom prst="rect">
              <a:avLst/>
            </a:prstGeom>
            <a:noFill/>
            <a:ln w="9525" cap="flat">
              <a:solidFill>
                <a:srgbClr val="CD5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0" name="Rectangle 59"/>
            <p:cNvSpPr>
              <a:spLocks noChangeArrowheads="1"/>
            </p:cNvSpPr>
            <p:nvPr/>
          </p:nvSpPr>
          <p:spPr bwMode="auto">
            <a:xfrm>
              <a:off x="3087" y="2789"/>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smtClean="0">
                  <a:ln>
                    <a:noFill/>
                  </a:ln>
                  <a:solidFill>
                    <a:srgbClr val="FFFFFF"/>
                  </a:solidFill>
                  <a:effectLst/>
                  <a:latin typeface="Arial Narrow" panose="020B0606020202030204" pitchFamily="34" charset="0"/>
                </a:rPr>
                <a:t>30%</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61" name="Rectangle 60"/>
            <p:cNvSpPr>
              <a:spLocks noChangeArrowheads="1"/>
            </p:cNvSpPr>
            <p:nvPr/>
          </p:nvSpPr>
          <p:spPr bwMode="auto">
            <a:xfrm>
              <a:off x="3951" y="2795"/>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dirty="0" smtClean="0">
                  <a:ln>
                    <a:noFill/>
                  </a:ln>
                  <a:solidFill>
                    <a:srgbClr val="000000"/>
                  </a:solidFill>
                  <a:effectLst/>
                  <a:latin typeface="Arial Narrow" panose="020B0606020202030204" pitchFamily="34" charset="0"/>
                </a:rPr>
                <a:t>46%</a:t>
              </a: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sp>
          <p:nvSpPr>
            <p:cNvPr id="62" name="Rectangle 61"/>
            <p:cNvSpPr>
              <a:spLocks noChangeArrowheads="1"/>
            </p:cNvSpPr>
            <p:nvPr/>
          </p:nvSpPr>
          <p:spPr bwMode="auto">
            <a:xfrm>
              <a:off x="4672" y="2795"/>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17%</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63" name="Rectangle 62"/>
            <p:cNvSpPr>
              <a:spLocks noChangeArrowheads="1"/>
            </p:cNvSpPr>
            <p:nvPr/>
          </p:nvSpPr>
          <p:spPr bwMode="auto">
            <a:xfrm>
              <a:off x="4962" y="2795"/>
              <a:ext cx="159"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6%</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64" name="Rectangle 63"/>
            <p:cNvSpPr>
              <a:spLocks noChangeArrowheads="1"/>
            </p:cNvSpPr>
            <p:nvPr/>
          </p:nvSpPr>
          <p:spPr bwMode="auto">
            <a:xfrm>
              <a:off x="2834" y="2434"/>
              <a:ext cx="688" cy="262"/>
            </a:xfrm>
            <a:prstGeom prst="rect">
              <a:avLst/>
            </a:prstGeom>
            <a:solidFill>
              <a:srgbClr val="40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5" name="Rectangle 64"/>
            <p:cNvSpPr>
              <a:spLocks noChangeArrowheads="1"/>
            </p:cNvSpPr>
            <p:nvPr/>
          </p:nvSpPr>
          <p:spPr bwMode="auto">
            <a:xfrm>
              <a:off x="2834" y="2434"/>
              <a:ext cx="688" cy="262"/>
            </a:xfrm>
            <a:prstGeom prst="rect">
              <a:avLst/>
            </a:prstGeom>
            <a:noFill/>
            <a:ln w="9525" cap="flat">
              <a:solidFill>
                <a:srgbClr val="0931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6" name="Rectangle 65"/>
            <p:cNvSpPr>
              <a:spLocks noChangeArrowheads="1"/>
            </p:cNvSpPr>
            <p:nvPr/>
          </p:nvSpPr>
          <p:spPr bwMode="auto">
            <a:xfrm>
              <a:off x="3510" y="2434"/>
              <a:ext cx="1131" cy="262"/>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7" name="Rectangle 66"/>
            <p:cNvSpPr>
              <a:spLocks noChangeArrowheads="1"/>
            </p:cNvSpPr>
            <p:nvPr/>
          </p:nvSpPr>
          <p:spPr bwMode="auto">
            <a:xfrm>
              <a:off x="3510" y="2434"/>
              <a:ext cx="1131" cy="262"/>
            </a:xfrm>
            <a:prstGeom prst="rect">
              <a:avLst/>
            </a:prstGeom>
            <a:noFill/>
            <a:ln w="9525" cap="flat">
              <a:solidFill>
                <a:srgbClr val="899C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8" name="Rectangle 67"/>
            <p:cNvSpPr>
              <a:spLocks noChangeArrowheads="1"/>
            </p:cNvSpPr>
            <p:nvPr/>
          </p:nvSpPr>
          <p:spPr bwMode="auto">
            <a:xfrm>
              <a:off x="4630" y="2434"/>
              <a:ext cx="392" cy="262"/>
            </a:xfrm>
            <a:prstGeom prst="rect">
              <a:avLst/>
            </a:prstGeom>
            <a:solidFill>
              <a:srgbClr val="FFD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9" name="Rectangle 68"/>
            <p:cNvSpPr>
              <a:spLocks noChangeArrowheads="1"/>
            </p:cNvSpPr>
            <p:nvPr/>
          </p:nvSpPr>
          <p:spPr bwMode="auto">
            <a:xfrm>
              <a:off x="4630" y="2434"/>
              <a:ext cx="392" cy="262"/>
            </a:xfrm>
            <a:prstGeom prst="rect">
              <a:avLst/>
            </a:prstGeom>
            <a:noFill/>
            <a:ln w="9525" cap="flat">
              <a:solidFill>
                <a:srgbClr val="CFB4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0" name="Rectangle 69"/>
            <p:cNvSpPr>
              <a:spLocks noChangeArrowheads="1"/>
            </p:cNvSpPr>
            <p:nvPr/>
          </p:nvSpPr>
          <p:spPr bwMode="auto">
            <a:xfrm>
              <a:off x="5010" y="2434"/>
              <a:ext cx="97" cy="262"/>
            </a:xfrm>
            <a:prstGeom prst="rect">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1" name="Rectangle 70"/>
            <p:cNvSpPr>
              <a:spLocks noChangeArrowheads="1"/>
            </p:cNvSpPr>
            <p:nvPr/>
          </p:nvSpPr>
          <p:spPr bwMode="auto">
            <a:xfrm>
              <a:off x="5010" y="2434"/>
              <a:ext cx="97" cy="262"/>
            </a:xfrm>
            <a:prstGeom prst="rect">
              <a:avLst/>
            </a:prstGeom>
            <a:noFill/>
            <a:ln w="9525" cap="flat">
              <a:solidFill>
                <a:srgbClr val="CD5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2" name="Rectangle 71"/>
            <p:cNvSpPr>
              <a:spLocks noChangeArrowheads="1"/>
            </p:cNvSpPr>
            <p:nvPr/>
          </p:nvSpPr>
          <p:spPr bwMode="auto">
            <a:xfrm>
              <a:off x="3081" y="2500"/>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smtClean="0">
                  <a:ln>
                    <a:noFill/>
                  </a:ln>
                  <a:solidFill>
                    <a:srgbClr val="FFFFFF"/>
                  </a:solidFill>
                  <a:effectLst/>
                  <a:latin typeface="Arial Narrow" panose="020B0606020202030204" pitchFamily="34" charset="0"/>
                </a:rPr>
                <a:t>30%</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73" name="Rectangle 72"/>
            <p:cNvSpPr>
              <a:spLocks noChangeArrowheads="1"/>
            </p:cNvSpPr>
            <p:nvPr/>
          </p:nvSpPr>
          <p:spPr bwMode="auto">
            <a:xfrm>
              <a:off x="3979" y="2505"/>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49%</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74" name="Rectangle 73"/>
            <p:cNvSpPr>
              <a:spLocks noChangeArrowheads="1"/>
            </p:cNvSpPr>
            <p:nvPr/>
          </p:nvSpPr>
          <p:spPr bwMode="auto">
            <a:xfrm>
              <a:off x="4729" y="2505"/>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17%</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75" name="Rectangle 74"/>
            <p:cNvSpPr>
              <a:spLocks noChangeArrowheads="1"/>
            </p:cNvSpPr>
            <p:nvPr/>
          </p:nvSpPr>
          <p:spPr bwMode="auto">
            <a:xfrm>
              <a:off x="5013" y="2505"/>
              <a:ext cx="159"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4%</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76" name="Rectangle 75"/>
            <p:cNvSpPr>
              <a:spLocks noChangeArrowheads="1"/>
            </p:cNvSpPr>
            <p:nvPr/>
          </p:nvSpPr>
          <p:spPr bwMode="auto">
            <a:xfrm>
              <a:off x="2834" y="2145"/>
              <a:ext cx="233" cy="261"/>
            </a:xfrm>
            <a:prstGeom prst="rect">
              <a:avLst/>
            </a:prstGeom>
            <a:solidFill>
              <a:srgbClr val="40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7" name="Rectangle 76"/>
            <p:cNvSpPr>
              <a:spLocks noChangeArrowheads="1"/>
            </p:cNvSpPr>
            <p:nvPr/>
          </p:nvSpPr>
          <p:spPr bwMode="auto">
            <a:xfrm>
              <a:off x="2834" y="2145"/>
              <a:ext cx="233" cy="261"/>
            </a:xfrm>
            <a:prstGeom prst="rect">
              <a:avLst/>
            </a:prstGeom>
            <a:noFill/>
            <a:ln w="9525" cap="flat">
              <a:solidFill>
                <a:srgbClr val="0931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8" name="Rectangle 77"/>
            <p:cNvSpPr>
              <a:spLocks noChangeArrowheads="1"/>
            </p:cNvSpPr>
            <p:nvPr/>
          </p:nvSpPr>
          <p:spPr bwMode="auto">
            <a:xfrm>
              <a:off x="3056" y="2145"/>
              <a:ext cx="551" cy="261"/>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9" name="Rectangle 78"/>
            <p:cNvSpPr>
              <a:spLocks noChangeArrowheads="1"/>
            </p:cNvSpPr>
            <p:nvPr/>
          </p:nvSpPr>
          <p:spPr bwMode="auto">
            <a:xfrm>
              <a:off x="3056" y="2145"/>
              <a:ext cx="551" cy="261"/>
            </a:xfrm>
            <a:prstGeom prst="rect">
              <a:avLst/>
            </a:prstGeom>
            <a:noFill/>
            <a:ln w="9525" cap="flat">
              <a:solidFill>
                <a:srgbClr val="899C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0" name="Rectangle 79"/>
            <p:cNvSpPr>
              <a:spLocks noChangeArrowheads="1"/>
            </p:cNvSpPr>
            <p:nvPr/>
          </p:nvSpPr>
          <p:spPr bwMode="auto">
            <a:xfrm>
              <a:off x="3596" y="2145"/>
              <a:ext cx="858" cy="261"/>
            </a:xfrm>
            <a:prstGeom prst="rect">
              <a:avLst/>
            </a:prstGeom>
            <a:solidFill>
              <a:srgbClr val="FFD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1" name="Rectangle 80"/>
            <p:cNvSpPr>
              <a:spLocks noChangeArrowheads="1"/>
            </p:cNvSpPr>
            <p:nvPr/>
          </p:nvSpPr>
          <p:spPr bwMode="auto">
            <a:xfrm>
              <a:off x="3596" y="2145"/>
              <a:ext cx="858" cy="261"/>
            </a:xfrm>
            <a:prstGeom prst="rect">
              <a:avLst/>
            </a:prstGeom>
            <a:noFill/>
            <a:ln w="9525" cap="flat">
              <a:solidFill>
                <a:srgbClr val="CFB4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2" name="Rectangle 81"/>
            <p:cNvSpPr>
              <a:spLocks noChangeArrowheads="1"/>
            </p:cNvSpPr>
            <p:nvPr/>
          </p:nvSpPr>
          <p:spPr bwMode="auto">
            <a:xfrm>
              <a:off x="4442" y="2145"/>
              <a:ext cx="665" cy="261"/>
            </a:xfrm>
            <a:prstGeom prst="rect">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3" name="Rectangle 82"/>
            <p:cNvSpPr>
              <a:spLocks noChangeArrowheads="1"/>
            </p:cNvSpPr>
            <p:nvPr/>
          </p:nvSpPr>
          <p:spPr bwMode="auto">
            <a:xfrm>
              <a:off x="4442" y="2145"/>
              <a:ext cx="665" cy="261"/>
            </a:xfrm>
            <a:prstGeom prst="rect">
              <a:avLst/>
            </a:prstGeom>
            <a:noFill/>
            <a:ln w="9525" cap="flat">
              <a:solidFill>
                <a:srgbClr val="CD5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4" name="Rectangle 83"/>
            <p:cNvSpPr>
              <a:spLocks noChangeArrowheads="1"/>
            </p:cNvSpPr>
            <p:nvPr/>
          </p:nvSpPr>
          <p:spPr bwMode="auto">
            <a:xfrm>
              <a:off x="2854" y="2210"/>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smtClean="0">
                  <a:ln>
                    <a:noFill/>
                  </a:ln>
                  <a:solidFill>
                    <a:srgbClr val="FFFFFF"/>
                  </a:solidFill>
                  <a:effectLst/>
                  <a:latin typeface="Arial Narrow" panose="020B0606020202030204" pitchFamily="34" charset="0"/>
                </a:rPr>
                <a:t>10%</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85" name="Rectangle 84"/>
            <p:cNvSpPr>
              <a:spLocks noChangeArrowheads="1"/>
            </p:cNvSpPr>
            <p:nvPr/>
          </p:nvSpPr>
          <p:spPr bwMode="auto">
            <a:xfrm>
              <a:off x="3235" y="2215"/>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24%</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86" name="Rectangle 85"/>
            <p:cNvSpPr>
              <a:spLocks noChangeArrowheads="1"/>
            </p:cNvSpPr>
            <p:nvPr/>
          </p:nvSpPr>
          <p:spPr bwMode="auto">
            <a:xfrm>
              <a:off x="3928" y="2215"/>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37%</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87" name="Rectangle 86"/>
            <p:cNvSpPr>
              <a:spLocks noChangeArrowheads="1"/>
            </p:cNvSpPr>
            <p:nvPr/>
          </p:nvSpPr>
          <p:spPr bwMode="auto">
            <a:xfrm>
              <a:off x="4678" y="2215"/>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29%</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88" name="Rectangle 87"/>
            <p:cNvSpPr>
              <a:spLocks noChangeArrowheads="1"/>
            </p:cNvSpPr>
            <p:nvPr/>
          </p:nvSpPr>
          <p:spPr bwMode="auto">
            <a:xfrm>
              <a:off x="2834" y="1855"/>
              <a:ext cx="176" cy="261"/>
            </a:xfrm>
            <a:prstGeom prst="rect">
              <a:avLst/>
            </a:prstGeom>
            <a:solidFill>
              <a:srgbClr val="40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9" name="Rectangle 88"/>
            <p:cNvSpPr>
              <a:spLocks noChangeArrowheads="1"/>
            </p:cNvSpPr>
            <p:nvPr/>
          </p:nvSpPr>
          <p:spPr bwMode="auto">
            <a:xfrm>
              <a:off x="2834" y="1855"/>
              <a:ext cx="176" cy="261"/>
            </a:xfrm>
            <a:prstGeom prst="rect">
              <a:avLst/>
            </a:prstGeom>
            <a:noFill/>
            <a:ln w="9525" cap="flat">
              <a:solidFill>
                <a:srgbClr val="0931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0" name="Rectangle 89"/>
            <p:cNvSpPr>
              <a:spLocks noChangeArrowheads="1"/>
            </p:cNvSpPr>
            <p:nvPr/>
          </p:nvSpPr>
          <p:spPr bwMode="auto">
            <a:xfrm>
              <a:off x="2999" y="1855"/>
              <a:ext cx="443" cy="261"/>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1" name="Rectangle 90"/>
            <p:cNvSpPr>
              <a:spLocks noChangeArrowheads="1"/>
            </p:cNvSpPr>
            <p:nvPr/>
          </p:nvSpPr>
          <p:spPr bwMode="auto">
            <a:xfrm>
              <a:off x="2999" y="1855"/>
              <a:ext cx="443" cy="261"/>
            </a:xfrm>
            <a:prstGeom prst="rect">
              <a:avLst/>
            </a:prstGeom>
            <a:noFill/>
            <a:ln w="9525" cap="flat">
              <a:solidFill>
                <a:srgbClr val="899C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2" name="Rectangle 91"/>
            <p:cNvSpPr>
              <a:spLocks noChangeArrowheads="1"/>
            </p:cNvSpPr>
            <p:nvPr/>
          </p:nvSpPr>
          <p:spPr bwMode="auto">
            <a:xfrm>
              <a:off x="3431" y="1855"/>
              <a:ext cx="977" cy="261"/>
            </a:xfrm>
            <a:prstGeom prst="rect">
              <a:avLst/>
            </a:prstGeom>
            <a:solidFill>
              <a:srgbClr val="FFD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3" name="Rectangle 92"/>
            <p:cNvSpPr>
              <a:spLocks noChangeArrowheads="1"/>
            </p:cNvSpPr>
            <p:nvPr/>
          </p:nvSpPr>
          <p:spPr bwMode="auto">
            <a:xfrm>
              <a:off x="3431" y="1855"/>
              <a:ext cx="977" cy="261"/>
            </a:xfrm>
            <a:prstGeom prst="rect">
              <a:avLst/>
            </a:prstGeom>
            <a:noFill/>
            <a:ln w="9525" cap="flat">
              <a:solidFill>
                <a:srgbClr val="CFB4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4" name="Rectangle 93"/>
            <p:cNvSpPr>
              <a:spLocks noChangeArrowheads="1"/>
            </p:cNvSpPr>
            <p:nvPr/>
          </p:nvSpPr>
          <p:spPr bwMode="auto">
            <a:xfrm>
              <a:off x="4397" y="1855"/>
              <a:ext cx="710" cy="261"/>
            </a:xfrm>
            <a:prstGeom prst="rect">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5" name="Rectangle 94"/>
            <p:cNvSpPr>
              <a:spLocks noChangeArrowheads="1"/>
            </p:cNvSpPr>
            <p:nvPr/>
          </p:nvSpPr>
          <p:spPr bwMode="auto">
            <a:xfrm>
              <a:off x="4397" y="1855"/>
              <a:ext cx="710" cy="261"/>
            </a:xfrm>
            <a:prstGeom prst="rect">
              <a:avLst/>
            </a:prstGeom>
            <a:noFill/>
            <a:ln w="9525" cap="flat">
              <a:solidFill>
                <a:srgbClr val="CD5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6" name="Rectangle 95"/>
            <p:cNvSpPr>
              <a:spLocks noChangeArrowheads="1"/>
            </p:cNvSpPr>
            <p:nvPr/>
          </p:nvSpPr>
          <p:spPr bwMode="auto">
            <a:xfrm>
              <a:off x="2854" y="1920"/>
              <a:ext cx="159"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smtClean="0">
                  <a:ln>
                    <a:noFill/>
                  </a:ln>
                  <a:solidFill>
                    <a:srgbClr val="FFFFFF"/>
                  </a:solidFill>
                  <a:effectLst/>
                  <a:latin typeface="Arial Narrow" panose="020B0606020202030204" pitchFamily="34" charset="0"/>
                </a:rPr>
                <a:t>8%</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97" name="Rectangle 96"/>
            <p:cNvSpPr>
              <a:spLocks noChangeArrowheads="1"/>
            </p:cNvSpPr>
            <p:nvPr/>
          </p:nvSpPr>
          <p:spPr bwMode="auto">
            <a:xfrm>
              <a:off x="3127" y="1925"/>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19%</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98" name="Rectangle 97"/>
            <p:cNvSpPr>
              <a:spLocks noChangeArrowheads="1"/>
            </p:cNvSpPr>
            <p:nvPr/>
          </p:nvSpPr>
          <p:spPr bwMode="auto">
            <a:xfrm>
              <a:off x="3826" y="1925"/>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42%</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99" name="Rectangle 98"/>
            <p:cNvSpPr>
              <a:spLocks noChangeArrowheads="1"/>
            </p:cNvSpPr>
            <p:nvPr/>
          </p:nvSpPr>
          <p:spPr bwMode="auto">
            <a:xfrm>
              <a:off x="4655" y="1925"/>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31%</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00" name="Rectangle 99"/>
            <p:cNvSpPr>
              <a:spLocks noChangeArrowheads="1"/>
            </p:cNvSpPr>
            <p:nvPr/>
          </p:nvSpPr>
          <p:spPr bwMode="auto">
            <a:xfrm>
              <a:off x="2834" y="1565"/>
              <a:ext cx="176" cy="261"/>
            </a:xfrm>
            <a:prstGeom prst="rect">
              <a:avLst/>
            </a:prstGeom>
            <a:solidFill>
              <a:srgbClr val="40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1" name="Rectangle 100"/>
            <p:cNvSpPr>
              <a:spLocks noChangeArrowheads="1"/>
            </p:cNvSpPr>
            <p:nvPr/>
          </p:nvSpPr>
          <p:spPr bwMode="auto">
            <a:xfrm>
              <a:off x="2834" y="1565"/>
              <a:ext cx="176" cy="261"/>
            </a:xfrm>
            <a:prstGeom prst="rect">
              <a:avLst/>
            </a:prstGeom>
            <a:noFill/>
            <a:ln w="9525" cap="flat">
              <a:solidFill>
                <a:srgbClr val="0931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2" name="Rectangle 101"/>
            <p:cNvSpPr>
              <a:spLocks noChangeArrowheads="1"/>
            </p:cNvSpPr>
            <p:nvPr/>
          </p:nvSpPr>
          <p:spPr bwMode="auto">
            <a:xfrm>
              <a:off x="2999" y="1565"/>
              <a:ext cx="739" cy="261"/>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3" name="Rectangle 102"/>
            <p:cNvSpPr>
              <a:spLocks noChangeArrowheads="1"/>
            </p:cNvSpPr>
            <p:nvPr/>
          </p:nvSpPr>
          <p:spPr bwMode="auto">
            <a:xfrm>
              <a:off x="2999" y="1565"/>
              <a:ext cx="739" cy="261"/>
            </a:xfrm>
            <a:prstGeom prst="rect">
              <a:avLst/>
            </a:prstGeom>
            <a:noFill/>
            <a:ln w="9525" cap="flat">
              <a:solidFill>
                <a:srgbClr val="899C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4" name="Rectangle 103"/>
            <p:cNvSpPr>
              <a:spLocks noChangeArrowheads="1"/>
            </p:cNvSpPr>
            <p:nvPr/>
          </p:nvSpPr>
          <p:spPr bwMode="auto">
            <a:xfrm>
              <a:off x="3726" y="1565"/>
              <a:ext cx="1086" cy="261"/>
            </a:xfrm>
            <a:prstGeom prst="rect">
              <a:avLst/>
            </a:prstGeom>
            <a:solidFill>
              <a:srgbClr val="FFD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5" name="Rectangle 104"/>
            <p:cNvSpPr>
              <a:spLocks noChangeArrowheads="1"/>
            </p:cNvSpPr>
            <p:nvPr/>
          </p:nvSpPr>
          <p:spPr bwMode="auto">
            <a:xfrm>
              <a:off x="3726" y="1565"/>
              <a:ext cx="1086" cy="261"/>
            </a:xfrm>
            <a:prstGeom prst="rect">
              <a:avLst/>
            </a:prstGeom>
            <a:noFill/>
            <a:ln w="9525" cap="flat">
              <a:solidFill>
                <a:srgbClr val="CFB4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6" name="Rectangle 105"/>
            <p:cNvSpPr>
              <a:spLocks noChangeArrowheads="1"/>
            </p:cNvSpPr>
            <p:nvPr/>
          </p:nvSpPr>
          <p:spPr bwMode="auto">
            <a:xfrm>
              <a:off x="4800" y="1565"/>
              <a:ext cx="307" cy="261"/>
            </a:xfrm>
            <a:prstGeom prst="rect">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7" name="Rectangle 106"/>
            <p:cNvSpPr>
              <a:spLocks noChangeArrowheads="1"/>
            </p:cNvSpPr>
            <p:nvPr/>
          </p:nvSpPr>
          <p:spPr bwMode="auto">
            <a:xfrm>
              <a:off x="4800" y="1565"/>
              <a:ext cx="307" cy="261"/>
            </a:xfrm>
            <a:prstGeom prst="rect">
              <a:avLst/>
            </a:prstGeom>
            <a:noFill/>
            <a:ln w="9525" cap="flat">
              <a:solidFill>
                <a:srgbClr val="CD5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8" name="Rectangle 107"/>
            <p:cNvSpPr>
              <a:spLocks noChangeArrowheads="1"/>
            </p:cNvSpPr>
            <p:nvPr/>
          </p:nvSpPr>
          <p:spPr bwMode="auto">
            <a:xfrm>
              <a:off x="2854" y="1630"/>
              <a:ext cx="159"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smtClean="0">
                  <a:ln>
                    <a:noFill/>
                  </a:ln>
                  <a:solidFill>
                    <a:srgbClr val="FFFFFF"/>
                  </a:solidFill>
                  <a:effectLst/>
                  <a:latin typeface="Arial Narrow" panose="020B0606020202030204" pitchFamily="34" charset="0"/>
                </a:rPr>
                <a:t>8%</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09" name="Rectangle 108"/>
            <p:cNvSpPr>
              <a:spLocks noChangeArrowheads="1"/>
            </p:cNvSpPr>
            <p:nvPr/>
          </p:nvSpPr>
          <p:spPr bwMode="auto">
            <a:xfrm>
              <a:off x="3275" y="1635"/>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32%</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10" name="Rectangle 109"/>
            <p:cNvSpPr>
              <a:spLocks noChangeArrowheads="1"/>
            </p:cNvSpPr>
            <p:nvPr/>
          </p:nvSpPr>
          <p:spPr bwMode="auto">
            <a:xfrm>
              <a:off x="4172" y="1635"/>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47%</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11" name="Rectangle 110"/>
            <p:cNvSpPr>
              <a:spLocks noChangeArrowheads="1"/>
            </p:cNvSpPr>
            <p:nvPr/>
          </p:nvSpPr>
          <p:spPr bwMode="auto">
            <a:xfrm>
              <a:off x="4860" y="1635"/>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13%</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12" name="Rectangle 111"/>
            <p:cNvSpPr>
              <a:spLocks noChangeArrowheads="1"/>
            </p:cNvSpPr>
            <p:nvPr/>
          </p:nvSpPr>
          <p:spPr bwMode="auto">
            <a:xfrm>
              <a:off x="2834" y="1275"/>
              <a:ext cx="1012" cy="261"/>
            </a:xfrm>
            <a:prstGeom prst="rect">
              <a:avLst/>
            </a:prstGeom>
            <a:solidFill>
              <a:srgbClr val="40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3" name="Rectangle 112"/>
            <p:cNvSpPr>
              <a:spLocks noChangeArrowheads="1"/>
            </p:cNvSpPr>
            <p:nvPr/>
          </p:nvSpPr>
          <p:spPr bwMode="auto">
            <a:xfrm>
              <a:off x="2834" y="1275"/>
              <a:ext cx="1012" cy="261"/>
            </a:xfrm>
            <a:prstGeom prst="rect">
              <a:avLst/>
            </a:prstGeom>
            <a:noFill/>
            <a:ln w="9525" cap="flat">
              <a:solidFill>
                <a:srgbClr val="0931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4" name="Rectangle 113"/>
            <p:cNvSpPr>
              <a:spLocks noChangeArrowheads="1"/>
            </p:cNvSpPr>
            <p:nvPr/>
          </p:nvSpPr>
          <p:spPr bwMode="auto">
            <a:xfrm>
              <a:off x="3834" y="1275"/>
              <a:ext cx="955" cy="261"/>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5" name="Rectangle 114"/>
            <p:cNvSpPr>
              <a:spLocks noChangeArrowheads="1"/>
            </p:cNvSpPr>
            <p:nvPr/>
          </p:nvSpPr>
          <p:spPr bwMode="auto">
            <a:xfrm>
              <a:off x="3834" y="1275"/>
              <a:ext cx="955" cy="261"/>
            </a:xfrm>
            <a:prstGeom prst="rect">
              <a:avLst/>
            </a:prstGeom>
            <a:noFill/>
            <a:ln w="9525" cap="flat">
              <a:solidFill>
                <a:srgbClr val="899C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6" name="Rectangle 115"/>
            <p:cNvSpPr>
              <a:spLocks noChangeArrowheads="1"/>
            </p:cNvSpPr>
            <p:nvPr/>
          </p:nvSpPr>
          <p:spPr bwMode="auto">
            <a:xfrm>
              <a:off x="4777" y="1275"/>
              <a:ext cx="262" cy="261"/>
            </a:xfrm>
            <a:prstGeom prst="rect">
              <a:avLst/>
            </a:prstGeom>
            <a:solidFill>
              <a:srgbClr val="FFD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7" name="Rectangle 116"/>
            <p:cNvSpPr>
              <a:spLocks noChangeArrowheads="1"/>
            </p:cNvSpPr>
            <p:nvPr/>
          </p:nvSpPr>
          <p:spPr bwMode="auto">
            <a:xfrm>
              <a:off x="4777" y="1275"/>
              <a:ext cx="262" cy="261"/>
            </a:xfrm>
            <a:prstGeom prst="rect">
              <a:avLst/>
            </a:prstGeom>
            <a:noFill/>
            <a:ln w="9525" cap="flat">
              <a:solidFill>
                <a:srgbClr val="CFB4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8" name="Rectangle 117"/>
            <p:cNvSpPr>
              <a:spLocks noChangeArrowheads="1"/>
            </p:cNvSpPr>
            <p:nvPr/>
          </p:nvSpPr>
          <p:spPr bwMode="auto">
            <a:xfrm>
              <a:off x="5027" y="1275"/>
              <a:ext cx="80" cy="261"/>
            </a:xfrm>
            <a:prstGeom prst="rect">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9" name="Rectangle 118"/>
            <p:cNvSpPr>
              <a:spLocks noChangeArrowheads="1"/>
            </p:cNvSpPr>
            <p:nvPr/>
          </p:nvSpPr>
          <p:spPr bwMode="auto">
            <a:xfrm>
              <a:off x="5027" y="1275"/>
              <a:ext cx="80" cy="261"/>
            </a:xfrm>
            <a:prstGeom prst="rect">
              <a:avLst/>
            </a:prstGeom>
            <a:noFill/>
            <a:ln w="9525" cap="flat">
              <a:solidFill>
                <a:srgbClr val="CD5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0" name="Rectangle 119"/>
            <p:cNvSpPr>
              <a:spLocks noChangeArrowheads="1"/>
            </p:cNvSpPr>
            <p:nvPr/>
          </p:nvSpPr>
          <p:spPr bwMode="auto">
            <a:xfrm>
              <a:off x="3246" y="1340"/>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dirty="0" smtClean="0">
                  <a:ln>
                    <a:noFill/>
                  </a:ln>
                  <a:solidFill>
                    <a:srgbClr val="FFFFFF"/>
                  </a:solidFill>
                  <a:effectLst/>
                  <a:latin typeface="Arial Narrow" panose="020B0606020202030204" pitchFamily="34" charset="0"/>
                </a:rPr>
                <a:t>44%</a:t>
              </a: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sp>
          <p:nvSpPr>
            <p:cNvPr id="121" name="Rectangle 120"/>
            <p:cNvSpPr>
              <a:spLocks noChangeArrowheads="1"/>
            </p:cNvSpPr>
            <p:nvPr/>
          </p:nvSpPr>
          <p:spPr bwMode="auto">
            <a:xfrm>
              <a:off x="4218" y="1346"/>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42%</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22" name="Rectangle 121"/>
            <p:cNvSpPr>
              <a:spLocks noChangeArrowheads="1"/>
            </p:cNvSpPr>
            <p:nvPr/>
          </p:nvSpPr>
          <p:spPr bwMode="auto">
            <a:xfrm>
              <a:off x="4814" y="1346"/>
              <a:ext cx="212"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11%</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23" name="Rectangle 122"/>
            <p:cNvSpPr>
              <a:spLocks noChangeArrowheads="1"/>
            </p:cNvSpPr>
            <p:nvPr/>
          </p:nvSpPr>
          <p:spPr bwMode="auto">
            <a:xfrm>
              <a:off x="5025" y="1346"/>
              <a:ext cx="159"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3%</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24" name="Rectangle 123"/>
            <p:cNvSpPr>
              <a:spLocks noChangeArrowheads="1"/>
            </p:cNvSpPr>
            <p:nvPr/>
          </p:nvSpPr>
          <p:spPr bwMode="auto">
            <a:xfrm>
              <a:off x="2834" y="985"/>
              <a:ext cx="784" cy="261"/>
            </a:xfrm>
            <a:prstGeom prst="rect">
              <a:avLst/>
            </a:prstGeom>
            <a:solidFill>
              <a:srgbClr val="40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5" name="Rectangle 124"/>
            <p:cNvSpPr>
              <a:spLocks noChangeArrowheads="1"/>
            </p:cNvSpPr>
            <p:nvPr/>
          </p:nvSpPr>
          <p:spPr bwMode="auto">
            <a:xfrm>
              <a:off x="2834" y="985"/>
              <a:ext cx="784" cy="261"/>
            </a:xfrm>
            <a:prstGeom prst="rect">
              <a:avLst/>
            </a:prstGeom>
            <a:noFill/>
            <a:ln w="9525" cap="flat">
              <a:solidFill>
                <a:srgbClr val="0931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6" name="Rectangle 125"/>
            <p:cNvSpPr>
              <a:spLocks noChangeArrowheads="1"/>
            </p:cNvSpPr>
            <p:nvPr/>
          </p:nvSpPr>
          <p:spPr bwMode="auto">
            <a:xfrm>
              <a:off x="3607" y="985"/>
              <a:ext cx="1028" cy="261"/>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7" name="Rectangle 126"/>
            <p:cNvSpPr>
              <a:spLocks noChangeArrowheads="1"/>
            </p:cNvSpPr>
            <p:nvPr/>
          </p:nvSpPr>
          <p:spPr bwMode="auto">
            <a:xfrm>
              <a:off x="3607" y="985"/>
              <a:ext cx="1028" cy="261"/>
            </a:xfrm>
            <a:prstGeom prst="rect">
              <a:avLst/>
            </a:prstGeom>
            <a:noFill/>
            <a:ln w="9525" cap="flat">
              <a:solidFill>
                <a:srgbClr val="899C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8" name="Rectangle 127"/>
            <p:cNvSpPr>
              <a:spLocks noChangeArrowheads="1"/>
            </p:cNvSpPr>
            <p:nvPr/>
          </p:nvSpPr>
          <p:spPr bwMode="auto">
            <a:xfrm>
              <a:off x="4624" y="985"/>
              <a:ext cx="386" cy="261"/>
            </a:xfrm>
            <a:prstGeom prst="rect">
              <a:avLst/>
            </a:prstGeom>
            <a:solidFill>
              <a:srgbClr val="FFD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9" name="Rectangle 128"/>
            <p:cNvSpPr>
              <a:spLocks noChangeArrowheads="1"/>
            </p:cNvSpPr>
            <p:nvPr/>
          </p:nvSpPr>
          <p:spPr bwMode="auto">
            <a:xfrm>
              <a:off x="4624" y="985"/>
              <a:ext cx="386" cy="261"/>
            </a:xfrm>
            <a:prstGeom prst="rect">
              <a:avLst/>
            </a:prstGeom>
            <a:noFill/>
            <a:ln w="9525" cap="flat">
              <a:solidFill>
                <a:srgbClr val="CFB4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0" name="Rectangle 129"/>
            <p:cNvSpPr>
              <a:spLocks noChangeArrowheads="1"/>
            </p:cNvSpPr>
            <p:nvPr/>
          </p:nvSpPr>
          <p:spPr bwMode="auto">
            <a:xfrm>
              <a:off x="4999" y="985"/>
              <a:ext cx="108" cy="261"/>
            </a:xfrm>
            <a:prstGeom prst="rect">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1" name="Rectangle 130"/>
            <p:cNvSpPr>
              <a:spLocks noChangeArrowheads="1"/>
            </p:cNvSpPr>
            <p:nvPr/>
          </p:nvSpPr>
          <p:spPr bwMode="auto">
            <a:xfrm>
              <a:off x="4999" y="985"/>
              <a:ext cx="108" cy="261"/>
            </a:xfrm>
            <a:prstGeom prst="rect">
              <a:avLst/>
            </a:prstGeom>
            <a:noFill/>
            <a:ln w="9525" cap="flat">
              <a:solidFill>
                <a:srgbClr val="CD5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2" name="Rectangle 131"/>
            <p:cNvSpPr>
              <a:spLocks noChangeArrowheads="1"/>
            </p:cNvSpPr>
            <p:nvPr/>
          </p:nvSpPr>
          <p:spPr bwMode="auto">
            <a:xfrm>
              <a:off x="3132" y="1050"/>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smtClean="0">
                  <a:ln>
                    <a:noFill/>
                  </a:ln>
                  <a:solidFill>
                    <a:srgbClr val="FFFFFF"/>
                  </a:solidFill>
                  <a:effectLst/>
                  <a:latin typeface="Arial Narrow" panose="020B0606020202030204" pitchFamily="34" charset="0"/>
                </a:rPr>
                <a:t>34%</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33" name="Rectangle 132"/>
            <p:cNvSpPr>
              <a:spLocks noChangeArrowheads="1"/>
            </p:cNvSpPr>
            <p:nvPr/>
          </p:nvSpPr>
          <p:spPr bwMode="auto">
            <a:xfrm>
              <a:off x="4025" y="1056"/>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45%</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34" name="Rectangle 133"/>
            <p:cNvSpPr>
              <a:spLocks noChangeArrowheads="1"/>
            </p:cNvSpPr>
            <p:nvPr/>
          </p:nvSpPr>
          <p:spPr bwMode="auto">
            <a:xfrm>
              <a:off x="4723" y="1056"/>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16%</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35" name="Rectangle 134"/>
            <p:cNvSpPr>
              <a:spLocks noChangeArrowheads="1"/>
            </p:cNvSpPr>
            <p:nvPr/>
          </p:nvSpPr>
          <p:spPr bwMode="auto">
            <a:xfrm>
              <a:off x="5002" y="1056"/>
              <a:ext cx="159"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4%</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36" name="Rectangle 135"/>
            <p:cNvSpPr>
              <a:spLocks noChangeArrowheads="1"/>
            </p:cNvSpPr>
            <p:nvPr/>
          </p:nvSpPr>
          <p:spPr bwMode="auto">
            <a:xfrm>
              <a:off x="2834" y="695"/>
              <a:ext cx="972" cy="262"/>
            </a:xfrm>
            <a:prstGeom prst="rect">
              <a:avLst/>
            </a:prstGeom>
            <a:solidFill>
              <a:srgbClr val="40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7" name="Rectangle 136"/>
            <p:cNvSpPr>
              <a:spLocks noChangeArrowheads="1"/>
            </p:cNvSpPr>
            <p:nvPr/>
          </p:nvSpPr>
          <p:spPr bwMode="auto">
            <a:xfrm>
              <a:off x="2834" y="695"/>
              <a:ext cx="972" cy="262"/>
            </a:xfrm>
            <a:prstGeom prst="rect">
              <a:avLst/>
            </a:prstGeom>
            <a:noFill/>
            <a:ln w="9525" cap="flat">
              <a:solidFill>
                <a:srgbClr val="0931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8" name="Rectangle 137"/>
            <p:cNvSpPr>
              <a:spLocks noChangeArrowheads="1"/>
            </p:cNvSpPr>
            <p:nvPr/>
          </p:nvSpPr>
          <p:spPr bwMode="auto">
            <a:xfrm>
              <a:off x="3794" y="695"/>
              <a:ext cx="779" cy="262"/>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9" name="Rectangle 138"/>
            <p:cNvSpPr>
              <a:spLocks noChangeArrowheads="1"/>
            </p:cNvSpPr>
            <p:nvPr/>
          </p:nvSpPr>
          <p:spPr bwMode="auto">
            <a:xfrm>
              <a:off x="3794" y="695"/>
              <a:ext cx="779" cy="262"/>
            </a:xfrm>
            <a:prstGeom prst="rect">
              <a:avLst/>
            </a:prstGeom>
            <a:noFill/>
            <a:ln w="9525" cap="flat">
              <a:solidFill>
                <a:srgbClr val="899C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40" name="Rectangle 139"/>
            <p:cNvSpPr>
              <a:spLocks noChangeArrowheads="1"/>
            </p:cNvSpPr>
            <p:nvPr/>
          </p:nvSpPr>
          <p:spPr bwMode="auto">
            <a:xfrm>
              <a:off x="4562" y="695"/>
              <a:ext cx="477" cy="262"/>
            </a:xfrm>
            <a:prstGeom prst="rect">
              <a:avLst/>
            </a:prstGeom>
            <a:solidFill>
              <a:srgbClr val="FFD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1" name="Rectangle 140"/>
            <p:cNvSpPr>
              <a:spLocks noChangeArrowheads="1"/>
            </p:cNvSpPr>
            <p:nvPr/>
          </p:nvSpPr>
          <p:spPr bwMode="auto">
            <a:xfrm>
              <a:off x="4562" y="695"/>
              <a:ext cx="477" cy="262"/>
            </a:xfrm>
            <a:prstGeom prst="rect">
              <a:avLst/>
            </a:prstGeom>
            <a:noFill/>
            <a:ln w="9525" cap="flat">
              <a:solidFill>
                <a:srgbClr val="CFB4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42" name="Rectangle 141"/>
            <p:cNvSpPr>
              <a:spLocks noChangeArrowheads="1"/>
            </p:cNvSpPr>
            <p:nvPr/>
          </p:nvSpPr>
          <p:spPr bwMode="auto">
            <a:xfrm>
              <a:off x="5027" y="695"/>
              <a:ext cx="80" cy="262"/>
            </a:xfrm>
            <a:prstGeom prst="rect">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3" name="Rectangle 142"/>
            <p:cNvSpPr>
              <a:spLocks noChangeArrowheads="1"/>
            </p:cNvSpPr>
            <p:nvPr/>
          </p:nvSpPr>
          <p:spPr bwMode="auto">
            <a:xfrm>
              <a:off x="5027" y="695"/>
              <a:ext cx="80" cy="262"/>
            </a:xfrm>
            <a:prstGeom prst="rect">
              <a:avLst/>
            </a:prstGeom>
            <a:noFill/>
            <a:ln w="9525" cap="flat">
              <a:solidFill>
                <a:srgbClr val="CD5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44" name="Rectangle 143"/>
            <p:cNvSpPr>
              <a:spLocks noChangeArrowheads="1"/>
            </p:cNvSpPr>
            <p:nvPr/>
          </p:nvSpPr>
          <p:spPr bwMode="auto">
            <a:xfrm>
              <a:off x="3223" y="760"/>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smtClean="0">
                  <a:ln>
                    <a:noFill/>
                  </a:ln>
                  <a:solidFill>
                    <a:srgbClr val="FFFFFF"/>
                  </a:solidFill>
                  <a:effectLst/>
                  <a:latin typeface="Arial Narrow" panose="020B0606020202030204" pitchFamily="34" charset="0"/>
                </a:rPr>
                <a:t>43%</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45" name="Rectangle 144"/>
            <p:cNvSpPr>
              <a:spLocks noChangeArrowheads="1"/>
            </p:cNvSpPr>
            <p:nvPr/>
          </p:nvSpPr>
          <p:spPr bwMode="auto">
            <a:xfrm>
              <a:off x="4087" y="766"/>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34%</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46" name="Rectangle 145"/>
            <p:cNvSpPr>
              <a:spLocks noChangeArrowheads="1"/>
            </p:cNvSpPr>
            <p:nvPr/>
          </p:nvSpPr>
          <p:spPr bwMode="auto">
            <a:xfrm>
              <a:off x="4706" y="766"/>
              <a:ext cx="22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20%</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47" name="Rectangle 146"/>
            <p:cNvSpPr>
              <a:spLocks noChangeArrowheads="1"/>
            </p:cNvSpPr>
            <p:nvPr/>
          </p:nvSpPr>
          <p:spPr bwMode="auto">
            <a:xfrm>
              <a:off x="5025" y="766"/>
              <a:ext cx="159"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3%</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grpSp>
      <p:sp>
        <p:nvSpPr>
          <p:cNvPr id="149" name="Espace réservé du numéro de diapositive 4"/>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160</a:t>
            </a:fld>
            <a:endParaRPr lang="fr-FR" dirty="0"/>
          </a:p>
        </p:txBody>
      </p:sp>
      <p:sp>
        <p:nvSpPr>
          <p:cNvPr id="151" name="Titre 1"/>
          <p:cNvSpPr txBox="1">
            <a:spLocks/>
          </p:cNvSpPr>
          <p:nvPr/>
        </p:nvSpPr>
        <p:spPr>
          <a:xfrm>
            <a:off x="125414" y="79375"/>
            <a:ext cx="6732587" cy="960438"/>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ea typeface="MS PGothic" charset="0"/>
                <a:cs typeface="Helvetica" charset="0"/>
              </a:rPr>
              <a:t>Le repérage des professionnels de santé vulnérables</a:t>
            </a:r>
            <a:endParaRPr lang="fr-FR" dirty="0">
              <a:latin typeface="Helvetica" charset="0"/>
              <a:ea typeface="MS PGothic" charset="0"/>
              <a:cs typeface="Helvetica" charset="0"/>
            </a:endParaRPr>
          </a:p>
        </p:txBody>
      </p:sp>
      <p:sp>
        <p:nvSpPr>
          <p:cNvPr id="152" name="Espace réservé du pied de page 4"/>
          <p:cNvSpPr>
            <a:spLocks noGrp="1"/>
          </p:cNvSpPr>
          <p:nvPr>
            <p:ph type="ftr" sz="quarter" idx="4294967295"/>
          </p:nvPr>
        </p:nvSpPr>
        <p:spPr bwMode="auto">
          <a:xfrm>
            <a:off x="92076" y="6534680"/>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dirty="0">
                <a:cs typeface="Arial" charset="0"/>
              </a:rPr>
              <a:t>1er Colloque National</a:t>
            </a:r>
            <a:r>
              <a:rPr lang="fr-FR" dirty="0">
                <a:cs typeface="Arial" charset="0"/>
              </a:rPr>
              <a:t>  Soigner les vulnérabilités des professionnels de santé </a:t>
            </a:r>
            <a:r>
              <a:rPr lang="fr-FR" b="0" dirty="0">
                <a:cs typeface="Arial" charset="0"/>
              </a:rPr>
              <a:t>– Académie Nationale de Médecine – Jeudi 3 décembre 2015</a:t>
            </a:r>
            <a:endParaRPr lang="fr-FR" dirty="0">
              <a:cs typeface="Arial" charset="0"/>
            </a:endParaRPr>
          </a:p>
        </p:txBody>
      </p:sp>
    </p:spTree>
    <p:extLst>
      <p:ext uri="{BB962C8B-B14F-4D97-AF65-F5344CB8AC3E}">
        <p14:creationId xmlns:p14="http://schemas.microsoft.com/office/powerpoint/2010/main" val="2114097200"/>
      </p:ext>
    </p:extLst>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fontScale="90000"/>
          </a:bodyPr>
          <a:lstStyle/>
          <a:p>
            <a:r>
              <a:rPr lang="fr-FR" dirty="0">
                <a:latin typeface="Helvetica" charset="0"/>
                <a:ea typeface="MS PGothic" charset="0"/>
                <a:cs typeface="Helvetica" charset="0"/>
              </a:rPr>
              <a:t>Le repérage des professionnels de santé vulnérables</a:t>
            </a:r>
          </a:p>
        </p:txBody>
      </p:sp>
      <p:sp>
        <p:nvSpPr>
          <p:cNvPr id="2" name="Espace réservé du contenu 1"/>
          <p:cNvSpPr>
            <a:spLocks noGrp="1"/>
          </p:cNvSpPr>
          <p:nvPr>
            <p:ph idx="1"/>
          </p:nvPr>
        </p:nvSpPr>
        <p:spPr>
          <a:xfrm>
            <a:off x="457200" y="825617"/>
            <a:ext cx="8229600" cy="5012687"/>
          </a:xfrm>
        </p:spPr>
        <p:txBody>
          <a:bodyPr/>
          <a:lstStyle/>
          <a:p>
            <a:pPr marL="0" indent="0">
              <a:buNone/>
            </a:pPr>
            <a:r>
              <a:rPr lang="fr-FR" dirty="0" smtClean="0"/>
              <a:t>Causes d’ordre personnel</a:t>
            </a:r>
            <a:endParaRPr lang="fr-FR" dirty="0"/>
          </a:p>
        </p:txBody>
      </p:sp>
      <p:sp>
        <p:nvSpPr>
          <p:cNvPr id="6" name="Rectangle 5"/>
          <p:cNvSpPr>
            <a:spLocks noChangeArrowheads="1"/>
          </p:cNvSpPr>
          <p:nvPr/>
        </p:nvSpPr>
        <p:spPr bwMode="auto">
          <a:xfrm>
            <a:off x="2615964" y="6270375"/>
            <a:ext cx="74735" cy="80963"/>
          </a:xfrm>
          <a:prstGeom prst="rect">
            <a:avLst/>
          </a:prstGeom>
          <a:solidFill>
            <a:srgbClr val="40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7" name="Rectangle 6"/>
          <p:cNvSpPr>
            <a:spLocks noChangeArrowheads="1"/>
          </p:cNvSpPr>
          <p:nvPr/>
        </p:nvSpPr>
        <p:spPr bwMode="auto">
          <a:xfrm>
            <a:off x="2615964" y="6270375"/>
            <a:ext cx="74735" cy="80963"/>
          </a:xfrm>
          <a:prstGeom prst="rect">
            <a:avLst/>
          </a:prstGeom>
          <a:noFill/>
          <a:ln w="9525" cap="flat">
            <a:solidFill>
              <a:srgbClr val="405E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8" name="Rectangle 7"/>
          <p:cNvSpPr>
            <a:spLocks noChangeArrowheads="1"/>
          </p:cNvSpPr>
          <p:nvPr/>
        </p:nvSpPr>
        <p:spPr bwMode="auto">
          <a:xfrm>
            <a:off x="2759819" y="6178929"/>
            <a:ext cx="141254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000000"/>
                </a:solidFill>
                <a:effectLst/>
                <a:latin typeface="Arial Narrow" panose="020B0606020202030204" pitchFamily="34" charset="0"/>
              </a:rPr>
              <a:t>Tout à fait d’accord</a:t>
            </a:r>
            <a:endParaRPr kumimoji="0" lang="fr-FR" altLang="fr-FR" sz="1600" b="0" i="0" u="none" strike="noStrike" cap="none" normalizeH="0" baseline="0" dirty="0" smtClean="0">
              <a:ln>
                <a:noFill/>
              </a:ln>
              <a:solidFill>
                <a:schemeClr val="tx1"/>
              </a:solidFill>
              <a:effectLst/>
            </a:endParaRPr>
          </a:p>
        </p:txBody>
      </p:sp>
      <p:sp>
        <p:nvSpPr>
          <p:cNvPr id="9" name="Rectangle 8"/>
          <p:cNvSpPr>
            <a:spLocks noChangeArrowheads="1"/>
          </p:cNvSpPr>
          <p:nvPr/>
        </p:nvSpPr>
        <p:spPr bwMode="auto">
          <a:xfrm>
            <a:off x="4183785" y="6287628"/>
            <a:ext cx="76200" cy="80963"/>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10" name="Rectangle 9"/>
          <p:cNvSpPr>
            <a:spLocks noChangeArrowheads="1"/>
          </p:cNvSpPr>
          <p:nvPr/>
        </p:nvSpPr>
        <p:spPr bwMode="auto">
          <a:xfrm>
            <a:off x="4183785" y="6287628"/>
            <a:ext cx="76200" cy="80963"/>
          </a:xfrm>
          <a:prstGeom prst="rect">
            <a:avLst/>
          </a:prstGeom>
          <a:noFill/>
          <a:ln w="9525" cap="flat">
            <a:solidFill>
              <a:srgbClr val="C0CA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1" name="Rectangle 10"/>
          <p:cNvSpPr>
            <a:spLocks noChangeArrowheads="1"/>
          </p:cNvSpPr>
          <p:nvPr/>
        </p:nvSpPr>
        <p:spPr bwMode="auto">
          <a:xfrm>
            <a:off x="4319680" y="6196182"/>
            <a:ext cx="11156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000000"/>
                </a:solidFill>
                <a:effectLst/>
                <a:latin typeface="Arial Narrow" panose="020B0606020202030204" pitchFamily="34" charset="0"/>
              </a:rPr>
              <a:t>Plutôt d’accord</a:t>
            </a:r>
            <a:endParaRPr kumimoji="0" lang="fr-FR" altLang="fr-FR" sz="1600" b="0" i="0" u="none" strike="noStrike" cap="none" normalizeH="0" baseline="0" dirty="0" smtClean="0">
              <a:ln>
                <a:noFill/>
              </a:ln>
              <a:solidFill>
                <a:schemeClr val="tx1"/>
              </a:solidFill>
              <a:effectLst/>
            </a:endParaRPr>
          </a:p>
        </p:txBody>
      </p:sp>
      <p:sp>
        <p:nvSpPr>
          <p:cNvPr id="12" name="Rectangle 11"/>
          <p:cNvSpPr>
            <a:spLocks noChangeArrowheads="1"/>
          </p:cNvSpPr>
          <p:nvPr/>
        </p:nvSpPr>
        <p:spPr bwMode="auto">
          <a:xfrm>
            <a:off x="5471859" y="6279001"/>
            <a:ext cx="76200" cy="80963"/>
          </a:xfrm>
          <a:prstGeom prst="rect">
            <a:avLst/>
          </a:prstGeom>
          <a:solidFill>
            <a:srgbClr val="FFD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13" name="Rectangle 12"/>
          <p:cNvSpPr>
            <a:spLocks noChangeArrowheads="1"/>
          </p:cNvSpPr>
          <p:nvPr/>
        </p:nvSpPr>
        <p:spPr bwMode="auto">
          <a:xfrm>
            <a:off x="5471859" y="6279001"/>
            <a:ext cx="76200" cy="80963"/>
          </a:xfrm>
          <a:prstGeom prst="rect">
            <a:avLst/>
          </a:prstGeom>
          <a:noFill/>
          <a:ln w="9525" cap="flat">
            <a:solidFill>
              <a:srgbClr val="FFDF0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4" name="Rectangle 13"/>
          <p:cNvSpPr>
            <a:spLocks noChangeArrowheads="1"/>
          </p:cNvSpPr>
          <p:nvPr/>
        </p:nvSpPr>
        <p:spPr bwMode="auto">
          <a:xfrm>
            <a:off x="5607754" y="6204809"/>
            <a:ext cx="143118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000000"/>
                </a:solidFill>
                <a:effectLst/>
                <a:latin typeface="Arial Narrow" panose="020B0606020202030204" pitchFamily="34" charset="0"/>
              </a:rPr>
              <a:t>Plutôt pas d’accord</a:t>
            </a:r>
            <a:endParaRPr kumimoji="0" lang="fr-FR" altLang="fr-FR" sz="1600" b="0" i="0" u="none" strike="noStrike" cap="none" normalizeH="0" baseline="0" dirty="0" smtClean="0">
              <a:ln>
                <a:noFill/>
              </a:ln>
              <a:solidFill>
                <a:schemeClr val="tx1"/>
              </a:solidFill>
              <a:effectLst/>
            </a:endParaRPr>
          </a:p>
        </p:txBody>
      </p:sp>
      <p:sp>
        <p:nvSpPr>
          <p:cNvPr id="15" name="Rectangle 14"/>
          <p:cNvSpPr>
            <a:spLocks noChangeArrowheads="1"/>
          </p:cNvSpPr>
          <p:nvPr/>
        </p:nvSpPr>
        <p:spPr bwMode="auto">
          <a:xfrm>
            <a:off x="7079496" y="6304881"/>
            <a:ext cx="76200" cy="80963"/>
          </a:xfrm>
          <a:prstGeom prst="rect">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16" name="Rectangle 15"/>
          <p:cNvSpPr>
            <a:spLocks noChangeArrowheads="1"/>
          </p:cNvSpPr>
          <p:nvPr/>
        </p:nvSpPr>
        <p:spPr bwMode="auto">
          <a:xfrm>
            <a:off x="7079496" y="6304881"/>
            <a:ext cx="76200" cy="80963"/>
          </a:xfrm>
          <a:prstGeom prst="rect">
            <a:avLst/>
          </a:prstGeom>
          <a:noFill/>
          <a:ln w="9525" cap="flat">
            <a:solidFill>
              <a:srgbClr val="FF69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7" name="Rectangle 16"/>
          <p:cNvSpPr>
            <a:spLocks noChangeArrowheads="1"/>
          </p:cNvSpPr>
          <p:nvPr/>
        </p:nvSpPr>
        <p:spPr bwMode="auto">
          <a:xfrm>
            <a:off x="7199464" y="6187557"/>
            <a:ext cx="153417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000000"/>
                </a:solidFill>
                <a:effectLst/>
                <a:latin typeface="Arial Narrow" panose="020B0606020202030204" pitchFamily="34" charset="0"/>
              </a:rPr>
              <a:t>Pas du tout d’accord</a:t>
            </a:r>
            <a:endParaRPr kumimoji="0" lang="fr-FR" altLang="fr-FR" sz="1600" b="0" i="0" u="none" strike="noStrike" cap="none" normalizeH="0" baseline="0" dirty="0" smtClean="0">
              <a:ln>
                <a:noFill/>
              </a:ln>
              <a:solidFill>
                <a:schemeClr val="tx1"/>
              </a:solidFill>
              <a:effectLst/>
            </a:endParaRPr>
          </a:p>
        </p:txBody>
      </p:sp>
      <p:sp>
        <p:nvSpPr>
          <p:cNvPr id="18" name="Rectangle 17"/>
          <p:cNvSpPr>
            <a:spLocks noChangeArrowheads="1"/>
          </p:cNvSpPr>
          <p:nvPr/>
        </p:nvSpPr>
        <p:spPr bwMode="auto">
          <a:xfrm>
            <a:off x="186060" y="1618730"/>
            <a:ext cx="44426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r"/>
            <a:r>
              <a:rPr lang="fr-FR" altLang="fr-FR" sz="1600" dirty="0">
                <a:solidFill>
                  <a:schemeClr val="tx1">
                    <a:lumMod val="65000"/>
                    <a:lumOff val="35000"/>
                  </a:schemeClr>
                </a:solidFill>
                <a:latin typeface="Arial Narrow" panose="020B0606020202030204" pitchFamily="34" charset="0"/>
              </a:rPr>
              <a:t>Impression </a:t>
            </a:r>
            <a:r>
              <a:rPr lang="fr-FR" altLang="fr-FR" sz="1600" dirty="0" smtClean="0">
                <a:solidFill>
                  <a:schemeClr val="tx1">
                    <a:lumMod val="65000"/>
                    <a:lumOff val="35000"/>
                  </a:schemeClr>
                </a:solidFill>
                <a:latin typeface="Arial Narrow" panose="020B0606020202030204" pitchFamily="34" charset="0"/>
              </a:rPr>
              <a:t>de </a:t>
            </a:r>
            <a:r>
              <a:rPr lang="fr-FR" altLang="fr-FR" sz="1600" dirty="0">
                <a:solidFill>
                  <a:schemeClr val="tx1">
                    <a:lumMod val="65000"/>
                    <a:lumOff val="35000"/>
                  </a:schemeClr>
                </a:solidFill>
                <a:latin typeface="Arial Narrow" panose="020B0606020202030204" pitchFamily="34" charset="0"/>
              </a:rPr>
              <a:t>ne pas (ou plus) s’accomplir dans son métier</a:t>
            </a:r>
            <a:endParaRPr kumimoji="0" lang="fr-FR" altLang="fr-FR" sz="1600" b="0" i="0" u="none" strike="noStrike" cap="none" normalizeH="0" baseline="0" dirty="0" smtClean="0">
              <a:ln>
                <a:noFill/>
              </a:ln>
              <a:solidFill>
                <a:schemeClr val="tx1">
                  <a:lumMod val="65000"/>
                  <a:lumOff val="35000"/>
                </a:schemeClr>
              </a:solidFill>
              <a:effectLst/>
            </a:endParaRPr>
          </a:p>
        </p:txBody>
      </p:sp>
      <p:sp>
        <p:nvSpPr>
          <p:cNvPr id="19" name="Rectangle 18"/>
          <p:cNvSpPr>
            <a:spLocks noChangeArrowheads="1"/>
          </p:cNvSpPr>
          <p:nvPr/>
        </p:nvSpPr>
        <p:spPr bwMode="auto">
          <a:xfrm>
            <a:off x="1237883" y="2253461"/>
            <a:ext cx="338283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chemeClr val="tx1">
                    <a:lumMod val="65000"/>
                    <a:lumOff val="35000"/>
                  </a:schemeClr>
                </a:solidFill>
                <a:effectLst/>
                <a:latin typeface="Arial Narrow" panose="020B0606020202030204" pitchFamily="34" charset="0"/>
              </a:rPr>
              <a:t>Difficultés d’ordre financier dans sa vie privée</a:t>
            </a:r>
            <a:endParaRPr kumimoji="0" lang="fr-FR" altLang="fr-FR" sz="1600" b="0" i="0" u="none" strike="noStrike" cap="none" normalizeH="0" baseline="0" dirty="0" smtClean="0">
              <a:ln>
                <a:noFill/>
              </a:ln>
              <a:solidFill>
                <a:schemeClr val="tx1">
                  <a:lumMod val="65000"/>
                  <a:lumOff val="35000"/>
                </a:schemeClr>
              </a:solidFill>
              <a:effectLst/>
            </a:endParaRPr>
          </a:p>
        </p:txBody>
      </p:sp>
      <p:sp>
        <p:nvSpPr>
          <p:cNvPr id="20" name="Rectangle 19"/>
          <p:cNvSpPr>
            <a:spLocks noChangeArrowheads="1"/>
          </p:cNvSpPr>
          <p:nvPr/>
        </p:nvSpPr>
        <p:spPr bwMode="auto">
          <a:xfrm>
            <a:off x="1388914" y="2936565"/>
            <a:ext cx="323976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chemeClr val="tx1">
                    <a:lumMod val="65000"/>
                    <a:lumOff val="35000"/>
                  </a:schemeClr>
                </a:solidFill>
                <a:effectLst/>
                <a:latin typeface="Arial Narrow" panose="020B0606020202030204" pitchFamily="34" charset="0"/>
              </a:rPr>
              <a:t>Difficultés d’ordre affectif dans sa vie privée</a:t>
            </a:r>
            <a:endParaRPr kumimoji="0" lang="fr-FR" altLang="fr-FR" sz="1600" b="0" i="0" u="none" strike="noStrike" cap="none" normalizeH="0" baseline="0" dirty="0" smtClean="0">
              <a:ln>
                <a:noFill/>
              </a:ln>
              <a:solidFill>
                <a:schemeClr val="tx1">
                  <a:lumMod val="65000"/>
                  <a:lumOff val="35000"/>
                </a:schemeClr>
              </a:solidFill>
              <a:effectLst/>
            </a:endParaRPr>
          </a:p>
        </p:txBody>
      </p:sp>
      <p:sp>
        <p:nvSpPr>
          <p:cNvPr id="21" name="Rectangle 20"/>
          <p:cNvSpPr>
            <a:spLocks noChangeArrowheads="1"/>
          </p:cNvSpPr>
          <p:nvPr/>
        </p:nvSpPr>
        <p:spPr bwMode="auto">
          <a:xfrm>
            <a:off x="1635274" y="3586750"/>
            <a:ext cx="29934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chemeClr val="tx1">
                    <a:lumMod val="65000"/>
                    <a:lumOff val="35000"/>
                  </a:schemeClr>
                </a:solidFill>
                <a:effectLst/>
                <a:latin typeface="Arial Narrow" panose="020B0606020202030204" pitchFamily="34" charset="0"/>
              </a:rPr>
              <a:t>Confrontation à des problèmes de santé</a:t>
            </a:r>
            <a:endParaRPr kumimoji="0" lang="fr-FR" altLang="fr-FR" sz="1600" b="0" i="0" u="none" strike="noStrike" cap="none" normalizeH="0" baseline="0" dirty="0" smtClean="0">
              <a:ln>
                <a:noFill/>
              </a:ln>
              <a:solidFill>
                <a:schemeClr val="tx1">
                  <a:lumMod val="65000"/>
                  <a:lumOff val="35000"/>
                </a:schemeClr>
              </a:solidFill>
              <a:effectLst/>
            </a:endParaRPr>
          </a:p>
        </p:txBody>
      </p:sp>
      <p:sp>
        <p:nvSpPr>
          <p:cNvPr id="22" name="Rectangle 21"/>
          <p:cNvSpPr>
            <a:spLocks noChangeArrowheads="1"/>
          </p:cNvSpPr>
          <p:nvPr/>
        </p:nvSpPr>
        <p:spPr bwMode="auto">
          <a:xfrm>
            <a:off x="1898721" y="4245564"/>
            <a:ext cx="27219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009242"/>
                </a:solidFill>
                <a:effectLst/>
                <a:latin typeface="Arial Narrow" panose="020B0606020202030204" pitchFamily="34" charset="0"/>
              </a:rPr>
              <a:t>Manque de temps pour sa vie privée</a:t>
            </a:r>
            <a:endParaRPr kumimoji="0" lang="fr-FR" altLang="fr-FR" sz="1600" b="0" i="0" u="none" strike="noStrike" cap="none" normalizeH="0" baseline="0" dirty="0" smtClean="0">
              <a:ln>
                <a:noFill/>
              </a:ln>
              <a:solidFill>
                <a:srgbClr val="009242"/>
              </a:solidFill>
              <a:effectLst/>
            </a:endParaRPr>
          </a:p>
        </p:txBody>
      </p:sp>
      <p:sp>
        <p:nvSpPr>
          <p:cNvPr id="23" name="Rectangle 22"/>
          <p:cNvSpPr>
            <a:spLocks noChangeArrowheads="1"/>
          </p:cNvSpPr>
          <p:nvPr/>
        </p:nvSpPr>
        <p:spPr bwMode="auto">
          <a:xfrm>
            <a:off x="1836403" y="4895750"/>
            <a:ext cx="278431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009242"/>
                </a:solidFill>
                <a:effectLst/>
                <a:latin typeface="Arial Narrow" panose="020B0606020202030204" pitchFamily="34" charset="0"/>
              </a:rPr>
              <a:t>Vie privée trop parasitée par le travail</a:t>
            </a:r>
            <a:endParaRPr kumimoji="0" lang="fr-FR" altLang="fr-FR" sz="1600" b="0" i="0" u="none" strike="noStrike" cap="none" normalizeH="0" baseline="0" dirty="0" smtClean="0">
              <a:ln>
                <a:noFill/>
              </a:ln>
              <a:solidFill>
                <a:srgbClr val="009242"/>
              </a:solidFill>
              <a:effectLst/>
            </a:endParaRPr>
          </a:p>
        </p:txBody>
      </p:sp>
      <p:sp>
        <p:nvSpPr>
          <p:cNvPr id="24" name="Rectangle 23"/>
          <p:cNvSpPr>
            <a:spLocks noChangeArrowheads="1"/>
          </p:cNvSpPr>
          <p:nvPr/>
        </p:nvSpPr>
        <p:spPr bwMode="auto">
          <a:xfrm>
            <a:off x="1582280" y="5563189"/>
            <a:ext cx="303047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chemeClr val="tx1">
                    <a:lumMod val="65000"/>
                    <a:lumOff val="35000"/>
                  </a:schemeClr>
                </a:solidFill>
                <a:effectLst/>
                <a:latin typeface="Arial Narrow" panose="020B0606020202030204" pitchFamily="34" charset="0"/>
              </a:rPr>
              <a:t>Fragilité psychologique propre à certains</a:t>
            </a:r>
            <a:endParaRPr kumimoji="0" lang="fr-FR" altLang="fr-FR" sz="1600" b="0" i="0" u="none" strike="noStrike" cap="none" normalizeH="0" baseline="0" dirty="0" smtClean="0">
              <a:ln>
                <a:noFill/>
              </a:ln>
              <a:solidFill>
                <a:schemeClr val="tx1">
                  <a:lumMod val="65000"/>
                  <a:lumOff val="35000"/>
                </a:schemeClr>
              </a:solidFill>
              <a:effectLst/>
            </a:endParaRPr>
          </a:p>
        </p:txBody>
      </p:sp>
      <p:sp>
        <p:nvSpPr>
          <p:cNvPr id="25" name="Rectangle 24"/>
          <p:cNvSpPr>
            <a:spLocks noChangeArrowheads="1"/>
          </p:cNvSpPr>
          <p:nvPr/>
        </p:nvSpPr>
        <p:spPr bwMode="auto">
          <a:xfrm>
            <a:off x="4699021" y="5394072"/>
            <a:ext cx="565638" cy="596900"/>
          </a:xfrm>
          <a:prstGeom prst="rect">
            <a:avLst/>
          </a:prstGeom>
          <a:solidFill>
            <a:srgbClr val="40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26" name="Rectangle 25"/>
          <p:cNvSpPr>
            <a:spLocks noChangeArrowheads="1"/>
          </p:cNvSpPr>
          <p:nvPr/>
        </p:nvSpPr>
        <p:spPr bwMode="auto">
          <a:xfrm>
            <a:off x="4699021" y="5394072"/>
            <a:ext cx="565638" cy="596900"/>
          </a:xfrm>
          <a:prstGeom prst="rect">
            <a:avLst/>
          </a:prstGeom>
          <a:noFill/>
          <a:ln w="9525" cap="flat">
            <a:solidFill>
              <a:srgbClr val="0931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27" name="Rectangle 26"/>
          <p:cNvSpPr>
            <a:spLocks noChangeArrowheads="1"/>
          </p:cNvSpPr>
          <p:nvPr/>
        </p:nvSpPr>
        <p:spPr bwMode="auto">
          <a:xfrm>
            <a:off x="5248542" y="5394072"/>
            <a:ext cx="1340827" cy="596900"/>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28" name="Rectangle 27"/>
          <p:cNvSpPr>
            <a:spLocks noChangeArrowheads="1"/>
          </p:cNvSpPr>
          <p:nvPr/>
        </p:nvSpPr>
        <p:spPr bwMode="auto">
          <a:xfrm>
            <a:off x="5248542" y="5394072"/>
            <a:ext cx="1340827" cy="596900"/>
          </a:xfrm>
          <a:prstGeom prst="rect">
            <a:avLst/>
          </a:prstGeom>
          <a:noFill/>
          <a:ln w="9525" cap="flat">
            <a:solidFill>
              <a:srgbClr val="899C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29" name="Rectangle 28"/>
          <p:cNvSpPr>
            <a:spLocks noChangeArrowheads="1"/>
          </p:cNvSpPr>
          <p:nvPr/>
        </p:nvSpPr>
        <p:spPr bwMode="auto">
          <a:xfrm>
            <a:off x="6571783" y="5394072"/>
            <a:ext cx="874835" cy="596900"/>
          </a:xfrm>
          <a:prstGeom prst="rect">
            <a:avLst/>
          </a:prstGeom>
          <a:solidFill>
            <a:srgbClr val="FFD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30" name="Rectangle 29"/>
          <p:cNvSpPr>
            <a:spLocks noChangeArrowheads="1"/>
          </p:cNvSpPr>
          <p:nvPr/>
        </p:nvSpPr>
        <p:spPr bwMode="auto">
          <a:xfrm>
            <a:off x="6571783" y="5394072"/>
            <a:ext cx="874835" cy="596900"/>
          </a:xfrm>
          <a:prstGeom prst="rect">
            <a:avLst/>
          </a:prstGeom>
          <a:noFill/>
          <a:ln w="9525" cap="flat">
            <a:solidFill>
              <a:srgbClr val="CFB4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31" name="Rectangle 30"/>
          <p:cNvSpPr>
            <a:spLocks noChangeArrowheads="1"/>
          </p:cNvSpPr>
          <p:nvPr/>
        </p:nvSpPr>
        <p:spPr bwMode="auto">
          <a:xfrm>
            <a:off x="7430498" y="5394072"/>
            <a:ext cx="599343" cy="596900"/>
          </a:xfrm>
          <a:prstGeom prst="rect">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32" name="Rectangle 31"/>
          <p:cNvSpPr>
            <a:spLocks noChangeArrowheads="1"/>
          </p:cNvSpPr>
          <p:nvPr/>
        </p:nvSpPr>
        <p:spPr bwMode="auto">
          <a:xfrm>
            <a:off x="7430498" y="5394072"/>
            <a:ext cx="599343" cy="596900"/>
          </a:xfrm>
          <a:prstGeom prst="rect">
            <a:avLst/>
          </a:prstGeom>
          <a:noFill/>
          <a:ln w="9525" cap="flat">
            <a:solidFill>
              <a:srgbClr val="CD5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33" name="Rectangle 32"/>
          <p:cNvSpPr>
            <a:spLocks noChangeArrowheads="1"/>
          </p:cNvSpPr>
          <p:nvPr/>
        </p:nvSpPr>
        <p:spPr bwMode="auto">
          <a:xfrm>
            <a:off x="4844095" y="5587750"/>
            <a:ext cx="336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smtClean="0">
                <a:ln>
                  <a:noFill/>
                </a:ln>
                <a:solidFill>
                  <a:srgbClr val="FFFFFF"/>
                </a:solidFill>
                <a:effectLst/>
                <a:latin typeface="Arial Narrow" panose="020B0606020202030204" pitchFamily="34" charset="0"/>
              </a:rPr>
              <a:t>17%</a:t>
            </a:r>
            <a:endParaRPr kumimoji="0" lang="fr-FR" altLang="fr-FR" sz="1600" b="0" i="0" u="none" strike="noStrike" cap="none" normalizeH="0" baseline="0" smtClean="0">
              <a:ln>
                <a:noFill/>
              </a:ln>
              <a:solidFill>
                <a:schemeClr val="tx1"/>
              </a:solidFill>
              <a:effectLst/>
            </a:endParaRPr>
          </a:p>
        </p:txBody>
      </p:sp>
      <p:sp>
        <p:nvSpPr>
          <p:cNvPr id="34" name="Rectangle 33"/>
          <p:cNvSpPr>
            <a:spLocks noChangeArrowheads="1"/>
          </p:cNvSpPr>
          <p:nvPr/>
        </p:nvSpPr>
        <p:spPr bwMode="auto">
          <a:xfrm>
            <a:off x="5777545" y="5597275"/>
            <a:ext cx="336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40%</a:t>
            </a:r>
            <a:endParaRPr kumimoji="0" lang="fr-FR" altLang="fr-FR" sz="1600" b="0" i="0" u="none" strike="noStrike" cap="none" normalizeH="0" baseline="0" smtClean="0">
              <a:ln>
                <a:noFill/>
              </a:ln>
              <a:solidFill>
                <a:schemeClr val="tx1"/>
              </a:solidFill>
              <a:effectLst/>
            </a:endParaRPr>
          </a:p>
        </p:txBody>
      </p:sp>
      <p:sp>
        <p:nvSpPr>
          <p:cNvPr id="35" name="Rectangle 34"/>
          <p:cNvSpPr>
            <a:spLocks noChangeArrowheads="1"/>
          </p:cNvSpPr>
          <p:nvPr/>
        </p:nvSpPr>
        <p:spPr bwMode="auto">
          <a:xfrm>
            <a:off x="6867791" y="5597275"/>
            <a:ext cx="336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26%</a:t>
            </a:r>
            <a:endParaRPr kumimoji="0" lang="fr-FR" altLang="fr-FR" sz="1600" b="0" i="0" u="none" strike="noStrike" cap="none" normalizeH="0" baseline="0" smtClean="0">
              <a:ln>
                <a:noFill/>
              </a:ln>
              <a:solidFill>
                <a:schemeClr val="tx1"/>
              </a:solidFill>
              <a:effectLst/>
            </a:endParaRPr>
          </a:p>
        </p:txBody>
      </p:sp>
      <p:sp>
        <p:nvSpPr>
          <p:cNvPr id="36" name="Rectangle 35"/>
          <p:cNvSpPr>
            <a:spLocks noChangeArrowheads="1"/>
          </p:cNvSpPr>
          <p:nvPr/>
        </p:nvSpPr>
        <p:spPr bwMode="auto">
          <a:xfrm>
            <a:off x="7591691" y="5597275"/>
            <a:ext cx="336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18%</a:t>
            </a:r>
            <a:endParaRPr kumimoji="0" lang="fr-FR" altLang="fr-FR" sz="1600" b="0" i="0" u="none" strike="noStrike" cap="none" normalizeH="0" baseline="0" smtClean="0">
              <a:ln>
                <a:noFill/>
              </a:ln>
              <a:solidFill>
                <a:schemeClr val="tx1"/>
              </a:solidFill>
              <a:effectLst/>
            </a:endParaRPr>
          </a:p>
        </p:txBody>
      </p:sp>
      <p:sp>
        <p:nvSpPr>
          <p:cNvPr id="37" name="Rectangle 36"/>
          <p:cNvSpPr>
            <a:spLocks noChangeArrowheads="1"/>
          </p:cNvSpPr>
          <p:nvPr/>
        </p:nvSpPr>
        <p:spPr bwMode="auto">
          <a:xfrm>
            <a:off x="4699020" y="4736850"/>
            <a:ext cx="1248508" cy="595313"/>
          </a:xfrm>
          <a:prstGeom prst="rect">
            <a:avLst/>
          </a:prstGeom>
          <a:solidFill>
            <a:srgbClr val="40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38" name="Rectangle 37"/>
          <p:cNvSpPr>
            <a:spLocks noChangeArrowheads="1"/>
          </p:cNvSpPr>
          <p:nvPr/>
        </p:nvSpPr>
        <p:spPr bwMode="auto">
          <a:xfrm>
            <a:off x="4699020" y="4736850"/>
            <a:ext cx="1248508" cy="595313"/>
          </a:xfrm>
          <a:prstGeom prst="rect">
            <a:avLst/>
          </a:prstGeom>
          <a:noFill/>
          <a:ln w="9525" cap="flat">
            <a:solidFill>
              <a:srgbClr val="0931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39" name="Rectangle 38"/>
          <p:cNvSpPr>
            <a:spLocks noChangeArrowheads="1"/>
          </p:cNvSpPr>
          <p:nvPr/>
        </p:nvSpPr>
        <p:spPr bwMode="auto">
          <a:xfrm>
            <a:off x="5931409" y="4736850"/>
            <a:ext cx="1348154" cy="595313"/>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40" name="Rectangle 39"/>
          <p:cNvSpPr>
            <a:spLocks noChangeArrowheads="1"/>
          </p:cNvSpPr>
          <p:nvPr/>
        </p:nvSpPr>
        <p:spPr bwMode="auto">
          <a:xfrm>
            <a:off x="5931409" y="4736850"/>
            <a:ext cx="1348154" cy="595313"/>
          </a:xfrm>
          <a:prstGeom prst="rect">
            <a:avLst/>
          </a:prstGeom>
          <a:noFill/>
          <a:ln w="9525" cap="flat">
            <a:solidFill>
              <a:srgbClr val="899C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41" name="Rectangle 40"/>
          <p:cNvSpPr>
            <a:spLocks noChangeArrowheads="1"/>
          </p:cNvSpPr>
          <p:nvPr/>
        </p:nvSpPr>
        <p:spPr bwMode="auto">
          <a:xfrm>
            <a:off x="7263444" y="4736850"/>
            <a:ext cx="565638" cy="595313"/>
          </a:xfrm>
          <a:prstGeom prst="rect">
            <a:avLst/>
          </a:prstGeom>
          <a:solidFill>
            <a:srgbClr val="FFD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42" name="Rectangle 41"/>
          <p:cNvSpPr>
            <a:spLocks noChangeArrowheads="1"/>
          </p:cNvSpPr>
          <p:nvPr/>
        </p:nvSpPr>
        <p:spPr bwMode="auto">
          <a:xfrm>
            <a:off x="7263444" y="4736850"/>
            <a:ext cx="565638" cy="595313"/>
          </a:xfrm>
          <a:prstGeom prst="rect">
            <a:avLst/>
          </a:prstGeom>
          <a:noFill/>
          <a:ln w="9525" cap="flat">
            <a:solidFill>
              <a:srgbClr val="CFB4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43" name="Rectangle 42"/>
          <p:cNvSpPr>
            <a:spLocks noChangeArrowheads="1"/>
          </p:cNvSpPr>
          <p:nvPr/>
        </p:nvSpPr>
        <p:spPr bwMode="auto">
          <a:xfrm>
            <a:off x="7812964" y="4736850"/>
            <a:ext cx="216877" cy="595313"/>
          </a:xfrm>
          <a:prstGeom prst="rect">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44" name="Rectangle 43"/>
          <p:cNvSpPr>
            <a:spLocks noChangeArrowheads="1"/>
          </p:cNvSpPr>
          <p:nvPr/>
        </p:nvSpPr>
        <p:spPr bwMode="auto">
          <a:xfrm>
            <a:off x="7812964" y="4736850"/>
            <a:ext cx="216877" cy="595313"/>
          </a:xfrm>
          <a:prstGeom prst="rect">
            <a:avLst/>
          </a:prstGeom>
          <a:noFill/>
          <a:ln w="9525" cap="flat">
            <a:solidFill>
              <a:srgbClr val="CD5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45" name="Rectangle 44"/>
          <p:cNvSpPr>
            <a:spLocks noChangeArrowheads="1"/>
          </p:cNvSpPr>
          <p:nvPr/>
        </p:nvSpPr>
        <p:spPr bwMode="auto">
          <a:xfrm>
            <a:off x="5185529" y="4928938"/>
            <a:ext cx="336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smtClean="0">
                <a:ln>
                  <a:noFill/>
                </a:ln>
                <a:solidFill>
                  <a:srgbClr val="FFFFFF"/>
                </a:solidFill>
                <a:effectLst/>
                <a:latin typeface="Arial Narrow" panose="020B0606020202030204" pitchFamily="34" charset="0"/>
              </a:rPr>
              <a:t>37%</a:t>
            </a:r>
            <a:endParaRPr kumimoji="0" lang="fr-FR" altLang="fr-FR" sz="1600" b="0" i="0" u="none" strike="noStrike" cap="none" normalizeH="0" baseline="0" smtClean="0">
              <a:ln>
                <a:noFill/>
              </a:ln>
              <a:solidFill>
                <a:schemeClr val="tx1"/>
              </a:solidFill>
              <a:effectLst/>
            </a:endParaRPr>
          </a:p>
        </p:txBody>
      </p:sp>
      <p:sp>
        <p:nvSpPr>
          <p:cNvPr id="46" name="Rectangle 45"/>
          <p:cNvSpPr>
            <a:spLocks noChangeArrowheads="1"/>
          </p:cNvSpPr>
          <p:nvPr/>
        </p:nvSpPr>
        <p:spPr bwMode="auto">
          <a:xfrm>
            <a:off x="6467741" y="4938463"/>
            <a:ext cx="336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40%</a:t>
            </a:r>
            <a:endParaRPr kumimoji="0" lang="fr-FR" altLang="fr-FR" sz="1600" b="0" i="0" u="none" strike="noStrike" cap="none" normalizeH="0" baseline="0" smtClean="0">
              <a:ln>
                <a:noFill/>
              </a:ln>
              <a:solidFill>
                <a:schemeClr val="tx1"/>
              </a:solidFill>
              <a:effectLst/>
            </a:endParaRPr>
          </a:p>
        </p:txBody>
      </p:sp>
      <p:sp>
        <p:nvSpPr>
          <p:cNvPr id="47" name="Rectangle 46"/>
          <p:cNvSpPr>
            <a:spLocks noChangeArrowheads="1"/>
          </p:cNvSpPr>
          <p:nvPr/>
        </p:nvSpPr>
        <p:spPr bwMode="auto">
          <a:xfrm>
            <a:off x="7408518" y="4938463"/>
            <a:ext cx="336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17%</a:t>
            </a:r>
            <a:endParaRPr kumimoji="0" lang="fr-FR" altLang="fr-FR" sz="1600" b="0" i="0" u="none" strike="noStrike" cap="none" normalizeH="0" baseline="0" smtClean="0">
              <a:ln>
                <a:noFill/>
              </a:ln>
              <a:solidFill>
                <a:schemeClr val="tx1"/>
              </a:solidFill>
              <a:effectLst/>
            </a:endParaRPr>
          </a:p>
        </p:txBody>
      </p:sp>
      <p:sp>
        <p:nvSpPr>
          <p:cNvPr id="48" name="Rectangle 47"/>
          <p:cNvSpPr>
            <a:spLocks noChangeArrowheads="1"/>
          </p:cNvSpPr>
          <p:nvPr/>
        </p:nvSpPr>
        <p:spPr bwMode="auto">
          <a:xfrm>
            <a:off x="7824686" y="4938463"/>
            <a:ext cx="24315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6%</a:t>
            </a:r>
            <a:endParaRPr kumimoji="0" lang="fr-FR" altLang="fr-FR" sz="1600" b="0" i="0" u="none" strike="noStrike" cap="none" normalizeH="0" baseline="0" smtClean="0">
              <a:ln>
                <a:noFill/>
              </a:ln>
              <a:solidFill>
                <a:schemeClr val="tx1"/>
              </a:solidFill>
              <a:effectLst/>
            </a:endParaRPr>
          </a:p>
        </p:txBody>
      </p:sp>
      <p:sp>
        <p:nvSpPr>
          <p:cNvPr id="49" name="Rectangle 48"/>
          <p:cNvSpPr>
            <a:spLocks noChangeArrowheads="1"/>
          </p:cNvSpPr>
          <p:nvPr/>
        </p:nvSpPr>
        <p:spPr bwMode="auto">
          <a:xfrm>
            <a:off x="4699021" y="4078038"/>
            <a:ext cx="1732085" cy="595313"/>
          </a:xfrm>
          <a:prstGeom prst="rect">
            <a:avLst/>
          </a:prstGeom>
          <a:solidFill>
            <a:srgbClr val="40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50" name="Rectangle 49"/>
          <p:cNvSpPr>
            <a:spLocks noChangeArrowheads="1"/>
          </p:cNvSpPr>
          <p:nvPr/>
        </p:nvSpPr>
        <p:spPr bwMode="auto">
          <a:xfrm>
            <a:off x="4699021" y="4078038"/>
            <a:ext cx="1732085" cy="595313"/>
          </a:xfrm>
          <a:prstGeom prst="rect">
            <a:avLst/>
          </a:prstGeom>
          <a:noFill/>
          <a:ln w="9525" cap="flat">
            <a:solidFill>
              <a:srgbClr val="0931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51" name="Rectangle 50"/>
          <p:cNvSpPr>
            <a:spLocks noChangeArrowheads="1"/>
          </p:cNvSpPr>
          <p:nvPr/>
        </p:nvSpPr>
        <p:spPr bwMode="auto">
          <a:xfrm>
            <a:off x="6413521" y="4078038"/>
            <a:ext cx="1358412" cy="595313"/>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52" name="Rectangle 51"/>
          <p:cNvSpPr>
            <a:spLocks noChangeArrowheads="1"/>
          </p:cNvSpPr>
          <p:nvPr/>
        </p:nvSpPr>
        <p:spPr bwMode="auto">
          <a:xfrm>
            <a:off x="6413521" y="4078038"/>
            <a:ext cx="1358412" cy="595313"/>
          </a:xfrm>
          <a:prstGeom prst="rect">
            <a:avLst/>
          </a:prstGeom>
          <a:noFill/>
          <a:ln w="9525" cap="flat">
            <a:solidFill>
              <a:srgbClr val="899C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53" name="Rectangle 52"/>
          <p:cNvSpPr>
            <a:spLocks noChangeArrowheads="1"/>
          </p:cNvSpPr>
          <p:nvPr/>
        </p:nvSpPr>
        <p:spPr bwMode="auto">
          <a:xfrm>
            <a:off x="7754349" y="4078038"/>
            <a:ext cx="216877" cy="595313"/>
          </a:xfrm>
          <a:prstGeom prst="rect">
            <a:avLst/>
          </a:prstGeom>
          <a:solidFill>
            <a:srgbClr val="FFD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54" name="Rectangle 53"/>
          <p:cNvSpPr>
            <a:spLocks noChangeArrowheads="1"/>
          </p:cNvSpPr>
          <p:nvPr/>
        </p:nvSpPr>
        <p:spPr bwMode="auto">
          <a:xfrm>
            <a:off x="7754349" y="4078038"/>
            <a:ext cx="216877" cy="595313"/>
          </a:xfrm>
          <a:prstGeom prst="rect">
            <a:avLst/>
          </a:prstGeom>
          <a:noFill/>
          <a:ln w="9525" cap="flat">
            <a:solidFill>
              <a:srgbClr val="CFB4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55" name="Rectangle 54"/>
          <p:cNvSpPr>
            <a:spLocks noChangeArrowheads="1"/>
          </p:cNvSpPr>
          <p:nvPr/>
        </p:nvSpPr>
        <p:spPr bwMode="auto">
          <a:xfrm>
            <a:off x="7955106" y="4078038"/>
            <a:ext cx="74735" cy="595313"/>
          </a:xfrm>
          <a:prstGeom prst="rect">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56" name="Rectangle 55"/>
          <p:cNvSpPr>
            <a:spLocks noChangeArrowheads="1"/>
          </p:cNvSpPr>
          <p:nvPr/>
        </p:nvSpPr>
        <p:spPr bwMode="auto">
          <a:xfrm>
            <a:off x="7955106" y="4078038"/>
            <a:ext cx="74735" cy="595313"/>
          </a:xfrm>
          <a:prstGeom prst="rect">
            <a:avLst/>
          </a:prstGeom>
          <a:noFill/>
          <a:ln w="9525" cap="flat">
            <a:solidFill>
              <a:srgbClr val="CD5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57" name="Rectangle 56"/>
          <p:cNvSpPr>
            <a:spLocks noChangeArrowheads="1"/>
          </p:cNvSpPr>
          <p:nvPr/>
        </p:nvSpPr>
        <p:spPr bwMode="auto">
          <a:xfrm>
            <a:off x="5427318" y="4270125"/>
            <a:ext cx="336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smtClean="0">
                <a:ln>
                  <a:noFill/>
                </a:ln>
                <a:solidFill>
                  <a:srgbClr val="FFFFFF"/>
                </a:solidFill>
                <a:effectLst/>
                <a:latin typeface="Arial Narrow" panose="020B0606020202030204" pitchFamily="34" charset="0"/>
              </a:rPr>
              <a:t>52%</a:t>
            </a:r>
            <a:endParaRPr kumimoji="0" lang="fr-FR" altLang="fr-FR" sz="1600" b="0" i="0" u="none" strike="noStrike" cap="none" normalizeH="0" baseline="0" smtClean="0">
              <a:ln>
                <a:noFill/>
              </a:ln>
              <a:solidFill>
                <a:schemeClr val="tx1"/>
              </a:solidFill>
              <a:effectLst/>
            </a:endParaRPr>
          </a:p>
        </p:txBody>
      </p:sp>
      <p:sp>
        <p:nvSpPr>
          <p:cNvPr id="58" name="Rectangle 57"/>
          <p:cNvSpPr>
            <a:spLocks noChangeArrowheads="1"/>
          </p:cNvSpPr>
          <p:nvPr/>
        </p:nvSpPr>
        <p:spPr bwMode="auto">
          <a:xfrm>
            <a:off x="6951318" y="4279650"/>
            <a:ext cx="336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40%</a:t>
            </a:r>
            <a:endParaRPr kumimoji="0" lang="fr-FR" altLang="fr-FR" sz="1600" b="0" i="0" u="none" strike="noStrike" cap="none" normalizeH="0" baseline="0" smtClean="0">
              <a:ln>
                <a:noFill/>
              </a:ln>
              <a:solidFill>
                <a:schemeClr val="tx1"/>
              </a:solidFill>
              <a:effectLst/>
            </a:endParaRPr>
          </a:p>
        </p:txBody>
      </p:sp>
      <p:sp>
        <p:nvSpPr>
          <p:cNvPr id="59" name="Rectangle 58"/>
          <p:cNvSpPr>
            <a:spLocks noChangeArrowheads="1"/>
          </p:cNvSpPr>
          <p:nvPr/>
        </p:nvSpPr>
        <p:spPr bwMode="auto">
          <a:xfrm>
            <a:off x="7767536" y="4397125"/>
            <a:ext cx="24315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6%</a:t>
            </a:r>
            <a:endParaRPr kumimoji="0" lang="fr-FR" altLang="fr-FR" sz="1600" b="0" i="0" u="none" strike="noStrike" cap="none" normalizeH="0" baseline="0" smtClean="0">
              <a:ln>
                <a:noFill/>
              </a:ln>
              <a:solidFill>
                <a:schemeClr val="tx1"/>
              </a:solidFill>
              <a:effectLst/>
            </a:endParaRPr>
          </a:p>
        </p:txBody>
      </p:sp>
      <p:sp>
        <p:nvSpPr>
          <p:cNvPr id="60" name="Rectangle 59"/>
          <p:cNvSpPr>
            <a:spLocks noChangeArrowheads="1"/>
          </p:cNvSpPr>
          <p:nvPr/>
        </p:nvSpPr>
        <p:spPr bwMode="auto">
          <a:xfrm>
            <a:off x="7908213" y="4162175"/>
            <a:ext cx="24315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2%</a:t>
            </a:r>
            <a:endParaRPr kumimoji="0" lang="fr-FR" altLang="fr-FR" sz="1600" b="0" i="0" u="none" strike="noStrike" cap="none" normalizeH="0" baseline="0" smtClean="0">
              <a:ln>
                <a:noFill/>
              </a:ln>
              <a:solidFill>
                <a:schemeClr val="tx1"/>
              </a:solidFill>
              <a:effectLst/>
            </a:endParaRPr>
          </a:p>
        </p:txBody>
      </p:sp>
      <p:sp>
        <p:nvSpPr>
          <p:cNvPr id="61" name="Rectangle 60"/>
          <p:cNvSpPr>
            <a:spLocks noChangeArrowheads="1"/>
          </p:cNvSpPr>
          <p:nvPr/>
        </p:nvSpPr>
        <p:spPr bwMode="auto">
          <a:xfrm>
            <a:off x="4699020" y="3419225"/>
            <a:ext cx="615462" cy="595313"/>
          </a:xfrm>
          <a:prstGeom prst="rect">
            <a:avLst/>
          </a:prstGeom>
          <a:solidFill>
            <a:srgbClr val="40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62" name="Rectangle 61"/>
          <p:cNvSpPr>
            <a:spLocks noChangeArrowheads="1"/>
          </p:cNvSpPr>
          <p:nvPr/>
        </p:nvSpPr>
        <p:spPr bwMode="auto">
          <a:xfrm>
            <a:off x="4699020" y="3419225"/>
            <a:ext cx="615462" cy="595313"/>
          </a:xfrm>
          <a:prstGeom prst="rect">
            <a:avLst/>
          </a:prstGeom>
          <a:noFill/>
          <a:ln w="9525" cap="flat">
            <a:solidFill>
              <a:srgbClr val="0931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63" name="Rectangle 62"/>
          <p:cNvSpPr>
            <a:spLocks noChangeArrowheads="1"/>
          </p:cNvSpPr>
          <p:nvPr/>
        </p:nvSpPr>
        <p:spPr bwMode="auto">
          <a:xfrm>
            <a:off x="5298364" y="3419225"/>
            <a:ext cx="1449266" cy="595313"/>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64" name="Rectangle 63"/>
          <p:cNvSpPr>
            <a:spLocks noChangeArrowheads="1"/>
          </p:cNvSpPr>
          <p:nvPr/>
        </p:nvSpPr>
        <p:spPr bwMode="auto">
          <a:xfrm>
            <a:off x="5298364" y="3419225"/>
            <a:ext cx="1449266" cy="595313"/>
          </a:xfrm>
          <a:prstGeom prst="rect">
            <a:avLst/>
          </a:prstGeom>
          <a:noFill/>
          <a:ln w="9525" cap="flat">
            <a:solidFill>
              <a:srgbClr val="899C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65" name="Rectangle 64"/>
          <p:cNvSpPr>
            <a:spLocks noChangeArrowheads="1"/>
          </p:cNvSpPr>
          <p:nvPr/>
        </p:nvSpPr>
        <p:spPr bwMode="auto">
          <a:xfrm>
            <a:off x="6730044" y="3419225"/>
            <a:ext cx="732692" cy="595313"/>
          </a:xfrm>
          <a:prstGeom prst="rect">
            <a:avLst/>
          </a:prstGeom>
          <a:solidFill>
            <a:srgbClr val="FFD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66" name="Rectangle 65"/>
          <p:cNvSpPr>
            <a:spLocks noChangeArrowheads="1"/>
          </p:cNvSpPr>
          <p:nvPr/>
        </p:nvSpPr>
        <p:spPr bwMode="auto">
          <a:xfrm>
            <a:off x="6730044" y="3419225"/>
            <a:ext cx="732692" cy="595313"/>
          </a:xfrm>
          <a:prstGeom prst="rect">
            <a:avLst/>
          </a:prstGeom>
          <a:noFill/>
          <a:ln w="9525" cap="flat">
            <a:solidFill>
              <a:srgbClr val="CFB4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67" name="Rectangle 66"/>
          <p:cNvSpPr>
            <a:spLocks noChangeArrowheads="1"/>
          </p:cNvSpPr>
          <p:nvPr/>
        </p:nvSpPr>
        <p:spPr bwMode="auto">
          <a:xfrm>
            <a:off x="7446618" y="3419225"/>
            <a:ext cx="583223" cy="595313"/>
          </a:xfrm>
          <a:prstGeom prst="rect">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68" name="Rectangle 67"/>
          <p:cNvSpPr>
            <a:spLocks noChangeArrowheads="1"/>
          </p:cNvSpPr>
          <p:nvPr/>
        </p:nvSpPr>
        <p:spPr bwMode="auto">
          <a:xfrm>
            <a:off x="7446618" y="3419225"/>
            <a:ext cx="583223" cy="595313"/>
          </a:xfrm>
          <a:prstGeom prst="rect">
            <a:avLst/>
          </a:prstGeom>
          <a:noFill/>
          <a:ln w="9525" cap="flat">
            <a:solidFill>
              <a:srgbClr val="CD5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69" name="Rectangle 68"/>
          <p:cNvSpPr>
            <a:spLocks noChangeArrowheads="1"/>
          </p:cNvSpPr>
          <p:nvPr/>
        </p:nvSpPr>
        <p:spPr bwMode="auto">
          <a:xfrm>
            <a:off x="4869006" y="3611312"/>
            <a:ext cx="336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smtClean="0">
                <a:ln>
                  <a:noFill/>
                </a:ln>
                <a:solidFill>
                  <a:srgbClr val="FFFFFF"/>
                </a:solidFill>
                <a:effectLst/>
                <a:latin typeface="Arial Narrow" panose="020B0606020202030204" pitchFamily="34" charset="0"/>
              </a:rPr>
              <a:t>18%</a:t>
            </a:r>
            <a:endParaRPr kumimoji="0" lang="fr-FR" altLang="fr-FR" sz="1600" b="0" i="0" u="none" strike="noStrike" cap="none" normalizeH="0" baseline="0" smtClean="0">
              <a:ln>
                <a:noFill/>
              </a:ln>
              <a:solidFill>
                <a:schemeClr val="tx1"/>
              </a:solidFill>
              <a:effectLst/>
            </a:endParaRPr>
          </a:p>
        </p:txBody>
      </p:sp>
      <p:sp>
        <p:nvSpPr>
          <p:cNvPr id="70" name="Rectangle 69"/>
          <p:cNvSpPr>
            <a:spLocks noChangeArrowheads="1"/>
          </p:cNvSpPr>
          <p:nvPr/>
        </p:nvSpPr>
        <p:spPr bwMode="auto">
          <a:xfrm>
            <a:off x="5884518" y="3620837"/>
            <a:ext cx="336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43%</a:t>
            </a:r>
            <a:endParaRPr kumimoji="0" lang="fr-FR" altLang="fr-FR" sz="1600" b="0" i="0" u="none" strike="noStrike" cap="none" normalizeH="0" baseline="0" smtClean="0">
              <a:ln>
                <a:noFill/>
              </a:ln>
              <a:solidFill>
                <a:schemeClr val="tx1"/>
              </a:solidFill>
              <a:effectLst/>
            </a:endParaRPr>
          </a:p>
        </p:txBody>
      </p:sp>
      <p:sp>
        <p:nvSpPr>
          <p:cNvPr id="71" name="Rectangle 70"/>
          <p:cNvSpPr>
            <a:spLocks noChangeArrowheads="1"/>
          </p:cNvSpPr>
          <p:nvPr/>
        </p:nvSpPr>
        <p:spPr bwMode="auto">
          <a:xfrm>
            <a:off x="6958645" y="3620837"/>
            <a:ext cx="336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22%</a:t>
            </a:r>
            <a:endParaRPr kumimoji="0" lang="fr-FR" altLang="fr-FR" sz="1600" b="0" i="0" u="none" strike="noStrike" cap="none" normalizeH="0" baseline="0" smtClean="0">
              <a:ln>
                <a:noFill/>
              </a:ln>
              <a:solidFill>
                <a:schemeClr val="tx1"/>
              </a:solidFill>
              <a:effectLst/>
            </a:endParaRPr>
          </a:p>
        </p:txBody>
      </p:sp>
      <p:sp>
        <p:nvSpPr>
          <p:cNvPr id="72" name="Rectangle 71"/>
          <p:cNvSpPr>
            <a:spLocks noChangeArrowheads="1"/>
          </p:cNvSpPr>
          <p:nvPr/>
        </p:nvSpPr>
        <p:spPr bwMode="auto">
          <a:xfrm>
            <a:off x="7600483" y="3620837"/>
            <a:ext cx="336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17%</a:t>
            </a:r>
            <a:endParaRPr kumimoji="0" lang="fr-FR" altLang="fr-FR" sz="1600" b="0" i="0" u="none" strike="noStrike" cap="none" normalizeH="0" baseline="0" smtClean="0">
              <a:ln>
                <a:noFill/>
              </a:ln>
              <a:solidFill>
                <a:schemeClr val="tx1"/>
              </a:solidFill>
              <a:effectLst/>
            </a:endParaRPr>
          </a:p>
        </p:txBody>
      </p:sp>
      <p:sp>
        <p:nvSpPr>
          <p:cNvPr id="73" name="Rectangle 72"/>
          <p:cNvSpPr>
            <a:spLocks noChangeArrowheads="1"/>
          </p:cNvSpPr>
          <p:nvPr/>
        </p:nvSpPr>
        <p:spPr bwMode="auto">
          <a:xfrm>
            <a:off x="4699020" y="2760413"/>
            <a:ext cx="549520" cy="595313"/>
          </a:xfrm>
          <a:prstGeom prst="rect">
            <a:avLst/>
          </a:prstGeom>
          <a:solidFill>
            <a:srgbClr val="40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74" name="Rectangle 73"/>
          <p:cNvSpPr>
            <a:spLocks noChangeArrowheads="1"/>
          </p:cNvSpPr>
          <p:nvPr/>
        </p:nvSpPr>
        <p:spPr bwMode="auto">
          <a:xfrm>
            <a:off x="4699020" y="2760413"/>
            <a:ext cx="549520" cy="595313"/>
          </a:xfrm>
          <a:prstGeom prst="rect">
            <a:avLst/>
          </a:prstGeom>
          <a:noFill/>
          <a:ln w="9525" cap="flat">
            <a:solidFill>
              <a:srgbClr val="0931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75" name="Rectangle 74"/>
          <p:cNvSpPr>
            <a:spLocks noChangeArrowheads="1"/>
          </p:cNvSpPr>
          <p:nvPr/>
        </p:nvSpPr>
        <p:spPr bwMode="auto">
          <a:xfrm>
            <a:off x="5230957" y="2760413"/>
            <a:ext cx="1157654" cy="595313"/>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76" name="Rectangle 75"/>
          <p:cNvSpPr>
            <a:spLocks noChangeArrowheads="1"/>
          </p:cNvSpPr>
          <p:nvPr/>
        </p:nvSpPr>
        <p:spPr bwMode="auto">
          <a:xfrm>
            <a:off x="5230957" y="2760413"/>
            <a:ext cx="1157654" cy="595313"/>
          </a:xfrm>
          <a:prstGeom prst="rect">
            <a:avLst/>
          </a:prstGeom>
          <a:noFill/>
          <a:ln w="9525" cap="flat">
            <a:solidFill>
              <a:srgbClr val="899C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77" name="Rectangle 76"/>
          <p:cNvSpPr>
            <a:spLocks noChangeArrowheads="1"/>
          </p:cNvSpPr>
          <p:nvPr/>
        </p:nvSpPr>
        <p:spPr bwMode="auto">
          <a:xfrm>
            <a:off x="6372491" y="2760413"/>
            <a:ext cx="949569" cy="595313"/>
          </a:xfrm>
          <a:prstGeom prst="rect">
            <a:avLst/>
          </a:prstGeom>
          <a:solidFill>
            <a:srgbClr val="FFD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78" name="Rectangle 77"/>
          <p:cNvSpPr>
            <a:spLocks noChangeArrowheads="1"/>
          </p:cNvSpPr>
          <p:nvPr/>
        </p:nvSpPr>
        <p:spPr bwMode="auto">
          <a:xfrm>
            <a:off x="6372491" y="2760413"/>
            <a:ext cx="949569" cy="595313"/>
          </a:xfrm>
          <a:prstGeom prst="rect">
            <a:avLst/>
          </a:prstGeom>
          <a:noFill/>
          <a:ln w="9525" cap="flat">
            <a:solidFill>
              <a:srgbClr val="CFB4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79" name="Rectangle 78"/>
          <p:cNvSpPr>
            <a:spLocks noChangeArrowheads="1"/>
          </p:cNvSpPr>
          <p:nvPr/>
        </p:nvSpPr>
        <p:spPr bwMode="auto">
          <a:xfrm>
            <a:off x="7304475" y="2760413"/>
            <a:ext cx="725366" cy="595313"/>
          </a:xfrm>
          <a:prstGeom prst="rect">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80" name="Rectangle 79"/>
          <p:cNvSpPr>
            <a:spLocks noChangeArrowheads="1"/>
          </p:cNvSpPr>
          <p:nvPr/>
        </p:nvSpPr>
        <p:spPr bwMode="auto">
          <a:xfrm>
            <a:off x="7304475" y="2760413"/>
            <a:ext cx="725366" cy="595313"/>
          </a:xfrm>
          <a:prstGeom prst="rect">
            <a:avLst/>
          </a:prstGeom>
          <a:noFill/>
          <a:ln w="9525" cap="flat">
            <a:solidFill>
              <a:srgbClr val="CD5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81" name="Rectangle 80"/>
          <p:cNvSpPr>
            <a:spLocks noChangeArrowheads="1"/>
          </p:cNvSpPr>
          <p:nvPr/>
        </p:nvSpPr>
        <p:spPr bwMode="auto">
          <a:xfrm>
            <a:off x="4835303" y="2954088"/>
            <a:ext cx="336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smtClean="0">
                <a:ln>
                  <a:noFill/>
                </a:ln>
                <a:solidFill>
                  <a:srgbClr val="FFFFFF"/>
                </a:solidFill>
                <a:effectLst/>
                <a:latin typeface="Arial Narrow" panose="020B0606020202030204" pitchFamily="34" charset="0"/>
              </a:rPr>
              <a:t>16%</a:t>
            </a:r>
            <a:endParaRPr kumimoji="0" lang="fr-FR" altLang="fr-FR" sz="1600" b="0" i="0" u="none" strike="noStrike" cap="none" normalizeH="0" baseline="0" smtClean="0">
              <a:ln>
                <a:noFill/>
              </a:ln>
              <a:solidFill>
                <a:schemeClr val="tx1"/>
              </a:solidFill>
              <a:effectLst/>
            </a:endParaRPr>
          </a:p>
        </p:txBody>
      </p:sp>
      <p:sp>
        <p:nvSpPr>
          <p:cNvPr id="82" name="Rectangle 81"/>
          <p:cNvSpPr>
            <a:spLocks noChangeArrowheads="1"/>
          </p:cNvSpPr>
          <p:nvPr/>
        </p:nvSpPr>
        <p:spPr bwMode="auto">
          <a:xfrm>
            <a:off x="5669106" y="2962025"/>
            <a:ext cx="336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34%</a:t>
            </a:r>
            <a:endParaRPr kumimoji="0" lang="fr-FR" altLang="fr-FR" sz="1600" b="0" i="0" u="none" strike="noStrike" cap="none" normalizeH="0" baseline="0" smtClean="0">
              <a:ln>
                <a:noFill/>
              </a:ln>
              <a:solidFill>
                <a:schemeClr val="tx1"/>
              </a:solidFill>
              <a:effectLst/>
            </a:endParaRPr>
          </a:p>
        </p:txBody>
      </p:sp>
      <p:sp>
        <p:nvSpPr>
          <p:cNvPr id="83" name="Rectangle 82"/>
          <p:cNvSpPr>
            <a:spLocks noChangeArrowheads="1"/>
          </p:cNvSpPr>
          <p:nvPr/>
        </p:nvSpPr>
        <p:spPr bwMode="auto">
          <a:xfrm>
            <a:off x="6709529" y="2962025"/>
            <a:ext cx="336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28%</a:t>
            </a:r>
            <a:endParaRPr kumimoji="0" lang="fr-FR" altLang="fr-FR" sz="1600" b="0" i="0" u="none" strike="noStrike" cap="none" normalizeH="0" baseline="0" smtClean="0">
              <a:ln>
                <a:noFill/>
              </a:ln>
              <a:solidFill>
                <a:schemeClr val="tx1"/>
              </a:solidFill>
              <a:effectLst/>
            </a:endParaRPr>
          </a:p>
        </p:txBody>
      </p:sp>
      <p:sp>
        <p:nvSpPr>
          <p:cNvPr id="84" name="Rectangle 83"/>
          <p:cNvSpPr>
            <a:spLocks noChangeArrowheads="1"/>
          </p:cNvSpPr>
          <p:nvPr/>
        </p:nvSpPr>
        <p:spPr bwMode="auto">
          <a:xfrm>
            <a:off x="7525749" y="2962025"/>
            <a:ext cx="336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22%</a:t>
            </a:r>
            <a:endParaRPr kumimoji="0" lang="fr-FR" altLang="fr-FR" sz="1600" b="0" i="0" u="none" strike="noStrike" cap="none" normalizeH="0" baseline="0" smtClean="0">
              <a:ln>
                <a:noFill/>
              </a:ln>
              <a:solidFill>
                <a:schemeClr val="tx1"/>
              </a:solidFill>
              <a:effectLst/>
            </a:endParaRPr>
          </a:p>
        </p:txBody>
      </p:sp>
      <p:sp>
        <p:nvSpPr>
          <p:cNvPr id="85" name="Rectangle 84"/>
          <p:cNvSpPr>
            <a:spLocks noChangeArrowheads="1"/>
          </p:cNvSpPr>
          <p:nvPr/>
        </p:nvSpPr>
        <p:spPr bwMode="auto">
          <a:xfrm>
            <a:off x="4699022" y="2101600"/>
            <a:ext cx="507023" cy="595313"/>
          </a:xfrm>
          <a:prstGeom prst="rect">
            <a:avLst/>
          </a:prstGeom>
          <a:solidFill>
            <a:srgbClr val="40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86" name="Rectangle 85"/>
          <p:cNvSpPr>
            <a:spLocks noChangeArrowheads="1"/>
          </p:cNvSpPr>
          <p:nvPr/>
        </p:nvSpPr>
        <p:spPr bwMode="auto">
          <a:xfrm>
            <a:off x="4699022" y="2101600"/>
            <a:ext cx="507023" cy="595313"/>
          </a:xfrm>
          <a:prstGeom prst="rect">
            <a:avLst/>
          </a:prstGeom>
          <a:noFill/>
          <a:ln w="9525" cap="flat">
            <a:solidFill>
              <a:srgbClr val="0931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87" name="Rectangle 86"/>
          <p:cNvSpPr>
            <a:spLocks noChangeArrowheads="1"/>
          </p:cNvSpPr>
          <p:nvPr/>
        </p:nvSpPr>
        <p:spPr bwMode="auto">
          <a:xfrm>
            <a:off x="5189925" y="2101600"/>
            <a:ext cx="1157654" cy="595313"/>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88" name="Rectangle 87"/>
          <p:cNvSpPr>
            <a:spLocks noChangeArrowheads="1"/>
          </p:cNvSpPr>
          <p:nvPr/>
        </p:nvSpPr>
        <p:spPr bwMode="auto">
          <a:xfrm>
            <a:off x="5189925" y="2101600"/>
            <a:ext cx="1157654" cy="595313"/>
          </a:xfrm>
          <a:prstGeom prst="rect">
            <a:avLst/>
          </a:prstGeom>
          <a:noFill/>
          <a:ln w="9525" cap="flat">
            <a:solidFill>
              <a:srgbClr val="899C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89" name="Rectangle 88"/>
          <p:cNvSpPr>
            <a:spLocks noChangeArrowheads="1"/>
          </p:cNvSpPr>
          <p:nvPr/>
        </p:nvSpPr>
        <p:spPr bwMode="auto">
          <a:xfrm>
            <a:off x="6329993" y="2101600"/>
            <a:ext cx="1225062" cy="595313"/>
          </a:xfrm>
          <a:prstGeom prst="rect">
            <a:avLst/>
          </a:prstGeom>
          <a:solidFill>
            <a:srgbClr val="FFD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90" name="Rectangle 89"/>
          <p:cNvSpPr>
            <a:spLocks noChangeArrowheads="1"/>
          </p:cNvSpPr>
          <p:nvPr/>
        </p:nvSpPr>
        <p:spPr bwMode="auto">
          <a:xfrm>
            <a:off x="6329993" y="2101600"/>
            <a:ext cx="1225062" cy="595313"/>
          </a:xfrm>
          <a:prstGeom prst="rect">
            <a:avLst/>
          </a:prstGeom>
          <a:noFill/>
          <a:ln w="9525" cap="flat">
            <a:solidFill>
              <a:srgbClr val="CFB4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91" name="Rectangle 90"/>
          <p:cNvSpPr>
            <a:spLocks noChangeArrowheads="1"/>
          </p:cNvSpPr>
          <p:nvPr/>
        </p:nvSpPr>
        <p:spPr bwMode="auto">
          <a:xfrm>
            <a:off x="7537472" y="2101600"/>
            <a:ext cx="492369" cy="595313"/>
          </a:xfrm>
          <a:prstGeom prst="rect">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92" name="Rectangle 91"/>
          <p:cNvSpPr>
            <a:spLocks noChangeArrowheads="1"/>
          </p:cNvSpPr>
          <p:nvPr/>
        </p:nvSpPr>
        <p:spPr bwMode="auto">
          <a:xfrm>
            <a:off x="7537472" y="2101600"/>
            <a:ext cx="492369" cy="595313"/>
          </a:xfrm>
          <a:prstGeom prst="rect">
            <a:avLst/>
          </a:prstGeom>
          <a:noFill/>
          <a:ln w="9525" cap="flat">
            <a:solidFill>
              <a:srgbClr val="CD5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93" name="Rectangle 92"/>
          <p:cNvSpPr>
            <a:spLocks noChangeArrowheads="1"/>
          </p:cNvSpPr>
          <p:nvPr/>
        </p:nvSpPr>
        <p:spPr bwMode="auto">
          <a:xfrm>
            <a:off x="4810391" y="2295275"/>
            <a:ext cx="336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smtClean="0">
                <a:ln>
                  <a:noFill/>
                </a:ln>
                <a:solidFill>
                  <a:srgbClr val="FFFFFF"/>
                </a:solidFill>
                <a:effectLst/>
                <a:latin typeface="Arial Narrow" panose="020B0606020202030204" pitchFamily="34" charset="0"/>
              </a:rPr>
              <a:t>15%</a:t>
            </a:r>
            <a:endParaRPr kumimoji="0" lang="fr-FR" altLang="fr-FR" sz="1600" b="0" i="0" u="none" strike="noStrike" cap="none" normalizeH="0" baseline="0" smtClean="0">
              <a:ln>
                <a:noFill/>
              </a:ln>
              <a:solidFill>
                <a:schemeClr val="tx1"/>
              </a:solidFill>
              <a:effectLst/>
            </a:endParaRPr>
          </a:p>
        </p:txBody>
      </p:sp>
      <p:sp>
        <p:nvSpPr>
          <p:cNvPr id="94" name="Rectangle 93"/>
          <p:cNvSpPr>
            <a:spLocks noChangeArrowheads="1"/>
          </p:cNvSpPr>
          <p:nvPr/>
        </p:nvSpPr>
        <p:spPr bwMode="auto">
          <a:xfrm>
            <a:off x="5626610" y="2303213"/>
            <a:ext cx="336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34%</a:t>
            </a:r>
            <a:endParaRPr kumimoji="0" lang="fr-FR" altLang="fr-FR" sz="1600" b="0" i="0" u="none" strike="noStrike" cap="none" normalizeH="0" baseline="0" smtClean="0">
              <a:ln>
                <a:noFill/>
              </a:ln>
              <a:solidFill>
                <a:schemeClr val="tx1"/>
              </a:solidFill>
              <a:effectLst/>
            </a:endParaRPr>
          </a:p>
        </p:txBody>
      </p:sp>
      <p:sp>
        <p:nvSpPr>
          <p:cNvPr id="95" name="Rectangle 94"/>
          <p:cNvSpPr>
            <a:spLocks noChangeArrowheads="1"/>
          </p:cNvSpPr>
          <p:nvPr/>
        </p:nvSpPr>
        <p:spPr bwMode="auto">
          <a:xfrm>
            <a:off x="6801849" y="2303213"/>
            <a:ext cx="336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36%</a:t>
            </a:r>
            <a:endParaRPr kumimoji="0" lang="fr-FR" altLang="fr-FR" sz="1600" b="0" i="0" u="none" strike="noStrike" cap="none" normalizeH="0" baseline="0" smtClean="0">
              <a:ln>
                <a:noFill/>
              </a:ln>
              <a:solidFill>
                <a:schemeClr val="tx1"/>
              </a:solidFill>
              <a:effectLst/>
            </a:endParaRPr>
          </a:p>
        </p:txBody>
      </p:sp>
      <p:sp>
        <p:nvSpPr>
          <p:cNvPr id="96" name="Rectangle 95"/>
          <p:cNvSpPr>
            <a:spLocks noChangeArrowheads="1"/>
          </p:cNvSpPr>
          <p:nvPr/>
        </p:nvSpPr>
        <p:spPr bwMode="auto">
          <a:xfrm>
            <a:off x="7641514" y="2303213"/>
            <a:ext cx="336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15%</a:t>
            </a:r>
            <a:endParaRPr kumimoji="0" lang="fr-FR" altLang="fr-FR" sz="1600" b="0" i="0" u="none" strike="noStrike" cap="none" normalizeH="0" baseline="0" smtClean="0">
              <a:ln>
                <a:noFill/>
              </a:ln>
              <a:solidFill>
                <a:schemeClr val="tx1"/>
              </a:solidFill>
              <a:effectLst/>
            </a:endParaRPr>
          </a:p>
        </p:txBody>
      </p:sp>
      <p:sp>
        <p:nvSpPr>
          <p:cNvPr id="97" name="Rectangle 96"/>
          <p:cNvSpPr>
            <a:spLocks noChangeArrowheads="1"/>
          </p:cNvSpPr>
          <p:nvPr/>
        </p:nvSpPr>
        <p:spPr bwMode="auto">
          <a:xfrm>
            <a:off x="4699021" y="1442787"/>
            <a:ext cx="357554" cy="595313"/>
          </a:xfrm>
          <a:prstGeom prst="rect">
            <a:avLst/>
          </a:prstGeom>
          <a:solidFill>
            <a:srgbClr val="40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98" name="Rectangle 97"/>
          <p:cNvSpPr>
            <a:spLocks noChangeArrowheads="1"/>
          </p:cNvSpPr>
          <p:nvPr/>
        </p:nvSpPr>
        <p:spPr bwMode="auto">
          <a:xfrm>
            <a:off x="4699021" y="1442787"/>
            <a:ext cx="357554" cy="595313"/>
          </a:xfrm>
          <a:prstGeom prst="rect">
            <a:avLst/>
          </a:prstGeom>
          <a:noFill/>
          <a:ln w="9525" cap="flat">
            <a:solidFill>
              <a:srgbClr val="0931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99" name="Rectangle 98"/>
          <p:cNvSpPr>
            <a:spLocks noChangeArrowheads="1"/>
          </p:cNvSpPr>
          <p:nvPr/>
        </p:nvSpPr>
        <p:spPr bwMode="auto">
          <a:xfrm>
            <a:off x="5040456" y="1442787"/>
            <a:ext cx="798635" cy="595313"/>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100" name="Rectangle 99"/>
          <p:cNvSpPr>
            <a:spLocks noChangeArrowheads="1"/>
          </p:cNvSpPr>
          <p:nvPr/>
        </p:nvSpPr>
        <p:spPr bwMode="auto">
          <a:xfrm>
            <a:off x="5040456" y="1442787"/>
            <a:ext cx="798635" cy="595313"/>
          </a:xfrm>
          <a:prstGeom prst="rect">
            <a:avLst/>
          </a:prstGeom>
          <a:noFill/>
          <a:ln w="9525" cap="flat">
            <a:solidFill>
              <a:srgbClr val="899C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01" name="Rectangle 100"/>
          <p:cNvSpPr>
            <a:spLocks noChangeArrowheads="1"/>
          </p:cNvSpPr>
          <p:nvPr/>
        </p:nvSpPr>
        <p:spPr bwMode="auto">
          <a:xfrm>
            <a:off x="5822971" y="1442787"/>
            <a:ext cx="1365738" cy="595313"/>
          </a:xfrm>
          <a:prstGeom prst="rect">
            <a:avLst/>
          </a:prstGeom>
          <a:solidFill>
            <a:srgbClr val="FFD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102" name="Rectangle 101"/>
          <p:cNvSpPr>
            <a:spLocks noChangeArrowheads="1"/>
          </p:cNvSpPr>
          <p:nvPr/>
        </p:nvSpPr>
        <p:spPr bwMode="auto">
          <a:xfrm>
            <a:off x="5822971" y="1442787"/>
            <a:ext cx="1365738" cy="595313"/>
          </a:xfrm>
          <a:prstGeom prst="rect">
            <a:avLst/>
          </a:prstGeom>
          <a:noFill/>
          <a:ln w="9525" cap="flat">
            <a:solidFill>
              <a:srgbClr val="CFB4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03" name="Rectangle 102"/>
          <p:cNvSpPr>
            <a:spLocks noChangeArrowheads="1"/>
          </p:cNvSpPr>
          <p:nvPr/>
        </p:nvSpPr>
        <p:spPr bwMode="auto">
          <a:xfrm>
            <a:off x="7171126" y="1442787"/>
            <a:ext cx="858715" cy="595313"/>
          </a:xfrm>
          <a:prstGeom prst="rect">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104" name="Rectangle 103"/>
          <p:cNvSpPr>
            <a:spLocks noChangeArrowheads="1"/>
          </p:cNvSpPr>
          <p:nvPr/>
        </p:nvSpPr>
        <p:spPr bwMode="auto">
          <a:xfrm>
            <a:off x="7171126" y="1442787"/>
            <a:ext cx="858715" cy="595313"/>
          </a:xfrm>
          <a:prstGeom prst="rect">
            <a:avLst/>
          </a:prstGeom>
          <a:noFill/>
          <a:ln w="9525" cap="flat">
            <a:solidFill>
              <a:srgbClr val="CD5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05" name="Rectangle 104"/>
          <p:cNvSpPr>
            <a:spLocks noChangeArrowheads="1"/>
          </p:cNvSpPr>
          <p:nvPr/>
        </p:nvSpPr>
        <p:spPr bwMode="auto">
          <a:xfrm>
            <a:off x="4735657" y="1636463"/>
            <a:ext cx="336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smtClean="0">
                <a:ln>
                  <a:noFill/>
                </a:ln>
                <a:solidFill>
                  <a:srgbClr val="FFFFFF"/>
                </a:solidFill>
                <a:effectLst/>
                <a:latin typeface="Arial Narrow" panose="020B0606020202030204" pitchFamily="34" charset="0"/>
              </a:rPr>
              <a:t>10%</a:t>
            </a:r>
            <a:endParaRPr kumimoji="0" lang="fr-FR" altLang="fr-FR" sz="1600" b="0" i="0" u="none" strike="noStrike" cap="none" normalizeH="0" baseline="0" smtClean="0">
              <a:ln>
                <a:noFill/>
              </a:ln>
              <a:solidFill>
                <a:schemeClr val="tx1"/>
              </a:solidFill>
              <a:effectLst/>
            </a:endParaRPr>
          </a:p>
        </p:txBody>
      </p:sp>
      <p:sp>
        <p:nvSpPr>
          <p:cNvPr id="106" name="Rectangle 105"/>
          <p:cNvSpPr>
            <a:spLocks noChangeArrowheads="1"/>
          </p:cNvSpPr>
          <p:nvPr/>
        </p:nvSpPr>
        <p:spPr bwMode="auto">
          <a:xfrm>
            <a:off x="5302760" y="1644400"/>
            <a:ext cx="336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000000"/>
                </a:solidFill>
                <a:effectLst/>
                <a:latin typeface="Arial Narrow" panose="020B0606020202030204" pitchFamily="34" charset="0"/>
              </a:rPr>
              <a:t>24%</a:t>
            </a:r>
            <a:endParaRPr kumimoji="0" lang="fr-FR" altLang="fr-FR" sz="1600" b="0" i="0" u="none" strike="noStrike" cap="none" normalizeH="0" baseline="0" dirty="0" smtClean="0">
              <a:ln>
                <a:noFill/>
              </a:ln>
              <a:solidFill>
                <a:schemeClr val="tx1"/>
              </a:solidFill>
              <a:effectLst/>
            </a:endParaRPr>
          </a:p>
        </p:txBody>
      </p:sp>
      <p:sp>
        <p:nvSpPr>
          <p:cNvPr id="107" name="Rectangle 106"/>
          <p:cNvSpPr>
            <a:spLocks noChangeArrowheads="1"/>
          </p:cNvSpPr>
          <p:nvPr/>
        </p:nvSpPr>
        <p:spPr bwMode="auto">
          <a:xfrm>
            <a:off x="6368095" y="1644400"/>
            <a:ext cx="336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000000"/>
                </a:solidFill>
                <a:effectLst/>
                <a:latin typeface="Arial Narrow" panose="020B0606020202030204" pitchFamily="34" charset="0"/>
              </a:rPr>
              <a:t>41%</a:t>
            </a:r>
            <a:endParaRPr kumimoji="0" lang="fr-FR" altLang="fr-FR" sz="1600" b="0" i="0" u="none" strike="noStrike" cap="none" normalizeH="0" baseline="0" dirty="0" smtClean="0">
              <a:ln>
                <a:noFill/>
              </a:ln>
              <a:solidFill>
                <a:schemeClr val="tx1"/>
              </a:solidFill>
              <a:effectLst/>
            </a:endParaRPr>
          </a:p>
        </p:txBody>
      </p:sp>
      <p:sp>
        <p:nvSpPr>
          <p:cNvPr id="108" name="Rectangle 107"/>
          <p:cNvSpPr>
            <a:spLocks noChangeArrowheads="1"/>
          </p:cNvSpPr>
          <p:nvPr/>
        </p:nvSpPr>
        <p:spPr bwMode="auto">
          <a:xfrm>
            <a:off x="7458341" y="1644400"/>
            <a:ext cx="336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25%</a:t>
            </a:r>
            <a:endParaRPr kumimoji="0" lang="fr-FR" altLang="fr-FR" sz="1600" b="0" i="0" u="none" strike="noStrike" cap="none" normalizeH="0" baseline="0" smtClean="0">
              <a:ln>
                <a:noFill/>
              </a:ln>
              <a:solidFill>
                <a:schemeClr val="tx1"/>
              </a:solidFill>
              <a:effectLst/>
            </a:endParaRPr>
          </a:p>
        </p:txBody>
      </p:sp>
      <p:sp>
        <p:nvSpPr>
          <p:cNvPr id="110" name="Espace réservé du numéro de diapositive 4"/>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161</a:t>
            </a:fld>
            <a:endParaRPr lang="fr-FR" dirty="0"/>
          </a:p>
        </p:txBody>
      </p:sp>
      <p:sp>
        <p:nvSpPr>
          <p:cNvPr id="111" name="Espace réservé du pied de page 4"/>
          <p:cNvSpPr>
            <a:spLocks noGrp="1"/>
          </p:cNvSpPr>
          <p:nvPr>
            <p:ph type="ftr" sz="quarter" idx="4294967295"/>
          </p:nvPr>
        </p:nvSpPr>
        <p:spPr bwMode="auto">
          <a:xfrm>
            <a:off x="92076" y="6517747"/>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dirty="0">
                <a:cs typeface="Arial" charset="0"/>
              </a:rPr>
              <a:t>1er Colloque National</a:t>
            </a:r>
            <a:r>
              <a:rPr lang="fr-FR" dirty="0">
                <a:cs typeface="Arial" charset="0"/>
              </a:rPr>
              <a:t>  Soigner les vulnérabilités des professionnels de santé </a:t>
            </a:r>
            <a:r>
              <a:rPr lang="fr-FR" b="0" dirty="0">
                <a:cs typeface="Arial" charset="0"/>
              </a:rPr>
              <a:t>– Académie Nationale de Médecine – Jeudi 3 décembre 2015</a:t>
            </a:r>
            <a:endParaRPr lang="fr-FR" dirty="0">
              <a:cs typeface="Arial" charset="0"/>
            </a:endParaRPr>
          </a:p>
        </p:txBody>
      </p:sp>
    </p:spTree>
    <p:extLst>
      <p:ext uri="{BB962C8B-B14F-4D97-AF65-F5344CB8AC3E}">
        <p14:creationId xmlns:p14="http://schemas.microsoft.com/office/powerpoint/2010/main" val="984559467"/>
      </p:ext>
    </p:extLst>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
          <p:cNvSpPr txBox="1">
            <a:spLocks noGrp="1"/>
          </p:cNvSpPr>
          <p:nvPr>
            <p:ph type="title"/>
          </p:nvPr>
        </p:nvSpPr>
        <p:spPr>
          <a:xfrm>
            <a:off x="107499" y="66490"/>
            <a:ext cx="7042975" cy="830997"/>
          </a:xfrm>
          <a:noFill/>
          <a:ln w="12700">
            <a:noFill/>
          </a:ln>
        </p:spPr>
        <p:txBody>
          <a:bodyPr>
            <a:spAutoFit/>
          </a:bodyPr>
          <a:lstStyle/>
          <a:p>
            <a:r>
              <a:rPr lang="fr-FR" dirty="0">
                <a:latin typeface="Helvetica" charset="0"/>
                <a:ea typeface="MS PGothic" charset="0"/>
                <a:cs typeface="Helvetica" charset="0"/>
              </a:rPr>
              <a:t>Le repérage des professionnels de santé vulnérables</a:t>
            </a:r>
          </a:p>
        </p:txBody>
      </p:sp>
      <p:sp>
        <p:nvSpPr>
          <p:cNvPr id="6" name="Espace réservé du contenu 5"/>
          <p:cNvSpPr>
            <a:spLocks noGrp="1"/>
          </p:cNvSpPr>
          <p:nvPr>
            <p:ph idx="1"/>
          </p:nvPr>
        </p:nvSpPr>
        <p:spPr>
          <a:xfrm>
            <a:off x="457200" y="1879602"/>
            <a:ext cx="8229600" cy="4246563"/>
          </a:xfrm>
        </p:spPr>
        <p:txBody>
          <a:bodyPr>
            <a:normAutofit/>
          </a:bodyPr>
          <a:lstStyle/>
          <a:p>
            <a:pPr marL="0" indent="0" algn="ctr">
              <a:buNone/>
            </a:pPr>
            <a:r>
              <a:rPr lang="fr-FR" sz="3200" dirty="0" smtClean="0"/>
              <a:t>SOLUTIONS</a:t>
            </a:r>
            <a:endParaRPr lang="fr-FR" sz="3200" dirty="0"/>
          </a:p>
        </p:txBody>
      </p:sp>
      <p:sp>
        <p:nvSpPr>
          <p:cNvPr id="3" name="Rectangle 2"/>
          <p:cNvSpPr/>
          <p:nvPr/>
        </p:nvSpPr>
        <p:spPr>
          <a:xfrm>
            <a:off x="639606" y="2998573"/>
            <a:ext cx="8047195" cy="400110"/>
          </a:xfrm>
          <a:prstGeom prst="rect">
            <a:avLst/>
          </a:prstGeom>
        </p:spPr>
        <p:txBody>
          <a:bodyPr wrap="square">
            <a:spAutoFit/>
          </a:bodyPr>
          <a:lstStyle/>
          <a:p>
            <a:pPr algn="ctr"/>
            <a:r>
              <a:rPr lang="fr-FR" sz="2000" dirty="0" smtClean="0">
                <a:solidFill>
                  <a:srgbClr val="000000"/>
                </a:solidFill>
                <a:latin typeface="Helvetica"/>
                <a:cs typeface="Helvetica"/>
              </a:rPr>
              <a:t>Quelles solutions sont à envisager pour améliorer cette situation ? 	</a:t>
            </a:r>
            <a:endParaRPr lang="fr-FR" sz="2000" dirty="0">
              <a:solidFill>
                <a:srgbClr val="000000"/>
              </a:solidFill>
              <a:latin typeface="Helvetica"/>
              <a:cs typeface="Helvetica"/>
            </a:endParaRPr>
          </a:p>
        </p:txBody>
      </p:sp>
      <p:sp>
        <p:nvSpPr>
          <p:cNvPr id="5" name="Espace réservé du numéro de diapositive 4"/>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162</a:t>
            </a:fld>
            <a:endParaRPr lang="fr-FR" dirty="0"/>
          </a:p>
        </p:txBody>
      </p:sp>
      <p:sp>
        <p:nvSpPr>
          <p:cNvPr id="7" name="Espace réservé du pied de page 4"/>
          <p:cNvSpPr>
            <a:spLocks noGrp="1"/>
          </p:cNvSpPr>
          <p:nvPr>
            <p:ph type="ftr" sz="quarter" idx="4294967295"/>
          </p:nvPr>
        </p:nvSpPr>
        <p:spPr bwMode="auto">
          <a:xfrm>
            <a:off x="92076" y="6450015"/>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dirty="0">
                <a:cs typeface="Arial" charset="0"/>
              </a:rPr>
              <a:t>1er Colloque National</a:t>
            </a:r>
            <a:r>
              <a:rPr lang="fr-FR" dirty="0">
                <a:cs typeface="Arial" charset="0"/>
              </a:rPr>
              <a:t>  Soigner les vulnérabilités des professionnels de santé </a:t>
            </a:r>
            <a:r>
              <a:rPr lang="fr-FR" b="0" dirty="0">
                <a:cs typeface="Arial" charset="0"/>
              </a:rPr>
              <a:t>– Académie Nationale de Médecine – Jeudi 3 décembre 2015</a:t>
            </a:r>
            <a:endParaRPr lang="fr-FR" dirty="0">
              <a:cs typeface="Arial" charset="0"/>
            </a:endParaRPr>
          </a:p>
        </p:txBody>
      </p:sp>
    </p:spTree>
    <p:extLst>
      <p:ext uri="{BB962C8B-B14F-4D97-AF65-F5344CB8AC3E}">
        <p14:creationId xmlns:p14="http://schemas.microsoft.com/office/powerpoint/2010/main" val="793882589"/>
      </p:ext>
    </p:extLst>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3"/>
          <p:cNvSpPr txBox="1">
            <a:spLocks noGrp="1"/>
          </p:cNvSpPr>
          <p:nvPr>
            <p:ph type="title"/>
          </p:nvPr>
        </p:nvSpPr>
        <p:spPr/>
        <p:txBody>
          <a:bodyPr>
            <a:normAutofit fontScale="90000"/>
          </a:bodyPr>
          <a:lstStyle/>
          <a:p>
            <a:r>
              <a:rPr lang="fr-FR" dirty="0">
                <a:latin typeface="Helvetica" charset="0"/>
                <a:ea typeface="MS PGothic" charset="0"/>
                <a:cs typeface="Helvetica" charset="0"/>
              </a:rPr>
              <a:t>Le repérage des professionnels de santé vulnérables</a:t>
            </a:r>
            <a:endParaRPr lang="fr-FR" dirty="0"/>
          </a:p>
        </p:txBody>
      </p:sp>
      <p:sp>
        <p:nvSpPr>
          <p:cNvPr id="2" name="Espace réservé du contenu 1"/>
          <p:cNvSpPr>
            <a:spLocks noGrp="1"/>
          </p:cNvSpPr>
          <p:nvPr>
            <p:ph idx="1"/>
          </p:nvPr>
        </p:nvSpPr>
        <p:spPr>
          <a:xfrm>
            <a:off x="457200" y="1130409"/>
            <a:ext cx="8229600" cy="5012687"/>
          </a:xfrm>
        </p:spPr>
        <p:txBody>
          <a:bodyPr/>
          <a:lstStyle/>
          <a:p>
            <a:pPr marL="0" indent="0">
              <a:buNone/>
            </a:pPr>
            <a:r>
              <a:rPr lang="fr-FR" dirty="0" smtClean="0"/>
              <a:t>Au niveau professionnel / prévention</a:t>
            </a:r>
            <a:endParaRPr lang="fr-FR" dirty="0"/>
          </a:p>
        </p:txBody>
      </p:sp>
      <p:grpSp>
        <p:nvGrpSpPr>
          <p:cNvPr id="5" name="Group 4"/>
          <p:cNvGrpSpPr>
            <a:grpSpLocks noChangeAspect="1"/>
          </p:cNvGrpSpPr>
          <p:nvPr/>
        </p:nvGrpSpPr>
        <p:grpSpPr bwMode="auto">
          <a:xfrm>
            <a:off x="479597" y="1832498"/>
            <a:ext cx="7820758" cy="4243387"/>
            <a:chOff x="-102" y="845"/>
            <a:chExt cx="5337" cy="2673"/>
          </a:xfrm>
        </p:grpSpPr>
        <p:sp>
          <p:nvSpPr>
            <p:cNvPr id="6" name="AutoShape 3"/>
            <p:cNvSpPr>
              <a:spLocks noChangeAspect="1" noChangeArrowheads="1" noTextEdit="1"/>
            </p:cNvSpPr>
            <p:nvPr/>
          </p:nvSpPr>
          <p:spPr bwMode="auto">
            <a:xfrm>
              <a:off x="690" y="845"/>
              <a:ext cx="4545" cy="2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 name="Rectangle 5"/>
            <p:cNvSpPr>
              <a:spLocks noChangeArrowheads="1"/>
            </p:cNvSpPr>
            <p:nvPr/>
          </p:nvSpPr>
          <p:spPr bwMode="auto">
            <a:xfrm>
              <a:off x="1471" y="3396"/>
              <a:ext cx="51" cy="51"/>
            </a:xfrm>
            <a:prstGeom prst="rect">
              <a:avLst/>
            </a:prstGeom>
            <a:solidFill>
              <a:srgbClr val="40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 name="Rectangle 6"/>
            <p:cNvSpPr>
              <a:spLocks noChangeArrowheads="1"/>
            </p:cNvSpPr>
            <p:nvPr/>
          </p:nvSpPr>
          <p:spPr bwMode="auto">
            <a:xfrm>
              <a:off x="1471" y="3396"/>
              <a:ext cx="51" cy="51"/>
            </a:xfrm>
            <a:prstGeom prst="rect">
              <a:avLst/>
            </a:prstGeom>
            <a:noFill/>
            <a:ln w="9525" cap="flat">
              <a:solidFill>
                <a:srgbClr val="405E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Rectangle 7"/>
            <p:cNvSpPr>
              <a:spLocks noChangeArrowheads="1"/>
            </p:cNvSpPr>
            <p:nvPr/>
          </p:nvSpPr>
          <p:spPr bwMode="auto">
            <a:xfrm>
              <a:off x="1542" y="3370"/>
              <a:ext cx="66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smtClean="0">
                  <a:ln>
                    <a:noFill/>
                  </a:ln>
                  <a:solidFill>
                    <a:srgbClr val="000000"/>
                  </a:solidFill>
                  <a:effectLst/>
                  <a:latin typeface="Arial Narrow" panose="020B0606020202030204" pitchFamily="34" charset="0"/>
                </a:rPr>
                <a:t>Tout à fait d’accord</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0" name="Rectangle 8"/>
            <p:cNvSpPr>
              <a:spLocks noChangeArrowheads="1"/>
            </p:cNvSpPr>
            <p:nvPr/>
          </p:nvSpPr>
          <p:spPr bwMode="auto">
            <a:xfrm>
              <a:off x="2204" y="3396"/>
              <a:ext cx="51" cy="51"/>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Rectangle 9"/>
            <p:cNvSpPr>
              <a:spLocks noChangeArrowheads="1"/>
            </p:cNvSpPr>
            <p:nvPr/>
          </p:nvSpPr>
          <p:spPr bwMode="auto">
            <a:xfrm>
              <a:off x="2204" y="3396"/>
              <a:ext cx="51" cy="51"/>
            </a:xfrm>
            <a:prstGeom prst="rect">
              <a:avLst/>
            </a:prstGeom>
            <a:noFill/>
            <a:ln w="9525" cap="flat">
              <a:solidFill>
                <a:srgbClr val="C0CA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Rectangle 10"/>
            <p:cNvSpPr>
              <a:spLocks noChangeArrowheads="1"/>
            </p:cNvSpPr>
            <p:nvPr/>
          </p:nvSpPr>
          <p:spPr bwMode="auto">
            <a:xfrm>
              <a:off x="2275" y="3370"/>
              <a:ext cx="52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smtClean="0">
                  <a:ln>
                    <a:noFill/>
                  </a:ln>
                  <a:solidFill>
                    <a:srgbClr val="000000"/>
                  </a:solidFill>
                  <a:effectLst/>
                  <a:latin typeface="Arial Narrow" panose="020B0606020202030204" pitchFamily="34" charset="0"/>
                </a:rPr>
                <a:t>Plutôt d’accord</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3" name="Rectangle 11"/>
            <p:cNvSpPr>
              <a:spLocks noChangeArrowheads="1"/>
            </p:cNvSpPr>
            <p:nvPr/>
          </p:nvSpPr>
          <p:spPr bwMode="auto">
            <a:xfrm>
              <a:off x="2795" y="3396"/>
              <a:ext cx="51" cy="51"/>
            </a:xfrm>
            <a:prstGeom prst="rect">
              <a:avLst/>
            </a:prstGeom>
            <a:solidFill>
              <a:srgbClr val="FFD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Rectangle 12"/>
            <p:cNvSpPr>
              <a:spLocks noChangeArrowheads="1"/>
            </p:cNvSpPr>
            <p:nvPr/>
          </p:nvSpPr>
          <p:spPr bwMode="auto">
            <a:xfrm>
              <a:off x="2795" y="3396"/>
              <a:ext cx="51" cy="51"/>
            </a:xfrm>
            <a:prstGeom prst="rect">
              <a:avLst/>
            </a:prstGeom>
            <a:noFill/>
            <a:ln w="9525" cap="flat">
              <a:solidFill>
                <a:srgbClr val="FFDF0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Rectangle 13"/>
            <p:cNvSpPr>
              <a:spLocks noChangeArrowheads="1"/>
            </p:cNvSpPr>
            <p:nvPr/>
          </p:nvSpPr>
          <p:spPr bwMode="auto">
            <a:xfrm>
              <a:off x="2866" y="3370"/>
              <a:ext cx="67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smtClean="0">
                  <a:ln>
                    <a:noFill/>
                  </a:ln>
                  <a:solidFill>
                    <a:srgbClr val="000000"/>
                  </a:solidFill>
                  <a:effectLst/>
                  <a:latin typeface="Arial Narrow" panose="020B0606020202030204" pitchFamily="34" charset="0"/>
                </a:rPr>
                <a:t>Plutôt pas d’accord</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6" name="Rectangle 14"/>
            <p:cNvSpPr>
              <a:spLocks noChangeArrowheads="1"/>
            </p:cNvSpPr>
            <p:nvPr/>
          </p:nvSpPr>
          <p:spPr bwMode="auto">
            <a:xfrm>
              <a:off x="3528" y="3396"/>
              <a:ext cx="51" cy="51"/>
            </a:xfrm>
            <a:prstGeom prst="rect">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Rectangle 15"/>
            <p:cNvSpPr>
              <a:spLocks noChangeArrowheads="1"/>
            </p:cNvSpPr>
            <p:nvPr/>
          </p:nvSpPr>
          <p:spPr bwMode="auto">
            <a:xfrm>
              <a:off x="3528" y="3396"/>
              <a:ext cx="51" cy="51"/>
            </a:xfrm>
            <a:prstGeom prst="rect">
              <a:avLst/>
            </a:prstGeom>
            <a:noFill/>
            <a:ln w="9525" cap="flat">
              <a:solidFill>
                <a:srgbClr val="FF69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8" name="Rectangle 16"/>
            <p:cNvSpPr>
              <a:spLocks noChangeArrowheads="1"/>
            </p:cNvSpPr>
            <p:nvPr/>
          </p:nvSpPr>
          <p:spPr bwMode="auto">
            <a:xfrm>
              <a:off x="3599" y="3370"/>
              <a:ext cx="72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smtClean="0">
                  <a:ln>
                    <a:noFill/>
                  </a:ln>
                  <a:solidFill>
                    <a:srgbClr val="000000"/>
                  </a:solidFill>
                  <a:effectLst/>
                  <a:latin typeface="Arial Narrow" panose="020B0606020202030204" pitchFamily="34" charset="0"/>
                </a:rPr>
                <a:t>Pas du tout d’accord</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9" name="Rectangle 17"/>
            <p:cNvSpPr>
              <a:spLocks noChangeArrowheads="1"/>
            </p:cNvSpPr>
            <p:nvPr/>
          </p:nvSpPr>
          <p:spPr bwMode="auto">
            <a:xfrm>
              <a:off x="1354" y="1062"/>
              <a:ext cx="149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009242"/>
                  </a:solidFill>
                  <a:effectLst/>
                  <a:latin typeface="Arial Narrow" panose="020B0606020202030204" pitchFamily="34" charset="0"/>
                </a:rPr>
                <a:t>Diminuer sa charge de travail</a:t>
              </a:r>
              <a:endParaRPr kumimoji="0" lang="fr-FR" altLang="fr-FR" sz="2800" b="0" i="0" u="none" strike="noStrike" cap="none" normalizeH="0" baseline="0" dirty="0" smtClean="0">
                <a:ln>
                  <a:noFill/>
                </a:ln>
                <a:solidFill>
                  <a:srgbClr val="009242"/>
                </a:solidFill>
                <a:effectLst/>
              </a:endParaRPr>
            </a:p>
          </p:txBody>
        </p:sp>
        <p:sp>
          <p:nvSpPr>
            <p:cNvPr id="20" name="Rectangle 18"/>
            <p:cNvSpPr>
              <a:spLocks noChangeArrowheads="1"/>
            </p:cNvSpPr>
            <p:nvPr/>
          </p:nvSpPr>
          <p:spPr bwMode="auto">
            <a:xfrm>
              <a:off x="-102" y="1529"/>
              <a:ext cx="307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9242"/>
                  </a:solidFill>
                  <a:effectLst/>
                  <a:latin typeface="Arial Narrow" panose="020B0606020202030204" pitchFamily="34" charset="0"/>
                </a:rPr>
                <a:t>Laisser plus d’autonomie aux soignants pour exercer leur art</a:t>
              </a:r>
              <a:endParaRPr kumimoji="0" lang="fr-FR" altLang="fr-FR" sz="2800" b="0" i="0" u="none" strike="noStrike" cap="none" normalizeH="0" baseline="0" smtClean="0">
                <a:ln>
                  <a:noFill/>
                </a:ln>
                <a:solidFill>
                  <a:srgbClr val="009242"/>
                </a:solidFill>
                <a:effectLst/>
              </a:endParaRPr>
            </a:p>
          </p:txBody>
        </p:sp>
        <p:sp>
          <p:nvSpPr>
            <p:cNvPr id="21" name="Rectangle 19"/>
            <p:cNvSpPr>
              <a:spLocks noChangeArrowheads="1"/>
            </p:cNvSpPr>
            <p:nvPr/>
          </p:nvSpPr>
          <p:spPr bwMode="auto">
            <a:xfrm>
              <a:off x="1442" y="1995"/>
              <a:ext cx="139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9242"/>
                  </a:solidFill>
                  <a:effectLst/>
                  <a:latin typeface="Arial Narrow" panose="020B0606020202030204" pitchFamily="34" charset="0"/>
                </a:rPr>
                <a:t>Faciliter les remplacements</a:t>
              </a:r>
              <a:endParaRPr kumimoji="0" lang="fr-FR" altLang="fr-FR" sz="2800" b="0" i="0" u="none" strike="noStrike" cap="none" normalizeH="0" baseline="0" smtClean="0">
                <a:ln>
                  <a:noFill/>
                </a:ln>
                <a:solidFill>
                  <a:srgbClr val="009242"/>
                </a:solidFill>
                <a:effectLst/>
              </a:endParaRPr>
            </a:p>
          </p:txBody>
        </p:sp>
        <p:sp>
          <p:nvSpPr>
            <p:cNvPr id="22" name="Rectangle 20"/>
            <p:cNvSpPr>
              <a:spLocks noChangeArrowheads="1"/>
            </p:cNvSpPr>
            <p:nvPr/>
          </p:nvSpPr>
          <p:spPr bwMode="auto">
            <a:xfrm>
              <a:off x="116" y="2461"/>
              <a:ext cx="284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chemeClr val="tx1">
                      <a:lumMod val="65000"/>
                      <a:lumOff val="35000"/>
                    </a:schemeClr>
                  </a:solidFill>
                  <a:effectLst/>
                  <a:latin typeface="Arial Narrow" panose="020B0606020202030204" pitchFamily="34" charset="0"/>
                </a:rPr>
                <a:t>Inciter les jeunes soignants à s’installer plus rapidement</a:t>
              </a:r>
              <a:endParaRPr kumimoji="0" lang="fr-FR" altLang="fr-FR" sz="2800" b="0" i="0" u="none" strike="noStrike" cap="none" normalizeH="0" baseline="0" dirty="0" smtClean="0">
                <a:ln>
                  <a:noFill/>
                </a:ln>
                <a:solidFill>
                  <a:schemeClr val="tx1">
                    <a:lumMod val="65000"/>
                    <a:lumOff val="35000"/>
                  </a:schemeClr>
                </a:solidFill>
                <a:effectLst/>
              </a:endParaRPr>
            </a:p>
          </p:txBody>
        </p:sp>
        <p:sp>
          <p:nvSpPr>
            <p:cNvPr id="23" name="Rectangle 21"/>
            <p:cNvSpPr>
              <a:spLocks noChangeArrowheads="1"/>
            </p:cNvSpPr>
            <p:nvPr/>
          </p:nvSpPr>
          <p:spPr bwMode="auto">
            <a:xfrm>
              <a:off x="821" y="2928"/>
              <a:ext cx="207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chemeClr val="tx1">
                      <a:lumMod val="65000"/>
                      <a:lumOff val="35000"/>
                    </a:schemeClr>
                  </a:solidFill>
                  <a:effectLst/>
                  <a:latin typeface="Arial Narrow" panose="020B0606020202030204" pitchFamily="34" charset="0"/>
                </a:rPr>
                <a:t>Etre mieux protégé(e) au sein du cabinet</a:t>
              </a:r>
              <a:endParaRPr kumimoji="0" lang="fr-FR" altLang="fr-FR" sz="2800" b="0" i="0" u="none" strike="noStrike" cap="none" normalizeH="0" baseline="0" smtClean="0">
                <a:ln>
                  <a:noFill/>
                </a:ln>
                <a:solidFill>
                  <a:schemeClr val="tx1">
                    <a:lumMod val="65000"/>
                    <a:lumOff val="35000"/>
                  </a:schemeClr>
                </a:solidFill>
                <a:effectLst/>
              </a:endParaRPr>
            </a:p>
          </p:txBody>
        </p:sp>
        <p:sp>
          <p:nvSpPr>
            <p:cNvPr id="24" name="Rectangle 22"/>
            <p:cNvSpPr>
              <a:spLocks noChangeArrowheads="1"/>
            </p:cNvSpPr>
            <p:nvPr/>
          </p:nvSpPr>
          <p:spPr bwMode="auto">
            <a:xfrm>
              <a:off x="2767" y="2787"/>
              <a:ext cx="704" cy="421"/>
            </a:xfrm>
            <a:prstGeom prst="rect">
              <a:avLst/>
            </a:prstGeom>
            <a:solidFill>
              <a:srgbClr val="40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Rectangle 23"/>
            <p:cNvSpPr>
              <a:spLocks noChangeArrowheads="1"/>
            </p:cNvSpPr>
            <p:nvPr/>
          </p:nvSpPr>
          <p:spPr bwMode="auto">
            <a:xfrm>
              <a:off x="2767" y="2787"/>
              <a:ext cx="704" cy="421"/>
            </a:xfrm>
            <a:prstGeom prst="rect">
              <a:avLst/>
            </a:prstGeom>
            <a:noFill/>
            <a:ln w="9525" cap="flat">
              <a:solidFill>
                <a:srgbClr val="0931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6" name="Rectangle 24"/>
            <p:cNvSpPr>
              <a:spLocks noChangeArrowheads="1"/>
            </p:cNvSpPr>
            <p:nvPr/>
          </p:nvSpPr>
          <p:spPr bwMode="auto">
            <a:xfrm>
              <a:off x="3460" y="2787"/>
              <a:ext cx="926" cy="421"/>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Rectangle 25"/>
            <p:cNvSpPr>
              <a:spLocks noChangeArrowheads="1"/>
            </p:cNvSpPr>
            <p:nvPr/>
          </p:nvSpPr>
          <p:spPr bwMode="auto">
            <a:xfrm>
              <a:off x="3460" y="2787"/>
              <a:ext cx="926" cy="421"/>
            </a:xfrm>
            <a:prstGeom prst="rect">
              <a:avLst/>
            </a:prstGeom>
            <a:noFill/>
            <a:ln w="9525" cap="flat">
              <a:solidFill>
                <a:srgbClr val="899C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8" name="Rectangle 26"/>
            <p:cNvSpPr>
              <a:spLocks noChangeArrowheads="1"/>
            </p:cNvSpPr>
            <p:nvPr/>
          </p:nvSpPr>
          <p:spPr bwMode="auto">
            <a:xfrm>
              <a:off x="4374" y="2787"/>
              <a:ext cx="529" cy="421"/>
            </a:xfrm>
            <a:prstGeom prst="rect">
              <a:avLst/>
            </a:prstGeom>
            <a:solidFill>
              <a:srgbClr val="FFD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Rectangle 27"/>
            <p:cNvSpPr>
              <a:spLocks noChangeArrowheads="1"/>
            </p:cNvSpPr>
            <p:nvPr/>
          </p:nvSpPr>
          <p:spPr bwMode="auto">
            <a:xfrm>
              <a:off x="4374" y="2787"/>
              <a:ext cx="529" cy="421"/>
            </a:xfrm>
            <a:prstGeom prst="rect">
              <a:avLst/>
            </a:prstGeom>
            <a:noFill/>
            <a:ln w="9525" cap="flat">
              <a:solidFill>
                <a:srgbClr val="CFB4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0" name="Rectangle 28"/>
            <p:cNvSpPr>
              <a:spLocks noChangeArrowheads="1"/>
            </p:cNvSpPr>
            <p:nvPr/>
          </p:nvSpPr>
          <p:spPr bwMode="auto">
            <a:xfrm>
              <a:off x="4891" y="2787"/>
              <a:ext cx="148" cy="421"/>
            </a:xfrm>
            <a:prstGeom prst="rect">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Rectangle 29"/>
            <p:cNvSpPr>
              <a:spLocks noChangeArrowheads="1"/>
            </p:cNvSpPr>
            <p:nvPr/>
          </p:nvSpPr>
          <p:spPr bwMode="auto">
            <a:xfrm>
              <a:off x="4891" y="2787"/>
              <a:ext cx="148" cy="421"/>
            </a:xfrm>
            <a:prstGeom prst="rect">
              <a:avLst/>
            </a:prstGeom>
            <a:noFill/>
            <a:ln w="9525" cap="flat">
              <a:solidFill>
                <a:srgbClr val="CD5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2" name="Rectangle 30"/>
            <p:cNvSpPr>
              <a:spLocks noChangeArrowheads="1"/>
            </p:cNvSpPr>
            <p:nvPr/>
          </p:nvSpPr>
          <p:spPr bwMode="auto">
            <a:xfrm>
              <a:off x="3025" y="2932"/>
              <a:ext cx="215"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smtClean="0">
                  <a:ln>
                    <a:noFill/>
                  </a:ln>
                  <a:solidFill>
                    <a:srgbClr val="FFFFFF"/>
                  </a:solidFill>
                  <a:effectLst/>
                  <a:latin typeface="Arial Narrow" panose="020B0606020202030204" pitchFamily="34" charset="0"/>
                </a:rPr>
                <a:t>31%</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33" name="Rectangle 31"/>
            <p:cNvSpPr>
              <a:spLocks noChangeArrowheads="1"/>
            </p:cNvSpPr>
            <p:nvPr/>
          </p:nvSpPr>
          <p:spPr bwMode="auto">
            <a:xfrm>
              <a:off x="3826" y="2938"/>
              <a:ext cx="215"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40%</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34" name="Rectangle 32"/>
            <p:cNvSpPr>
              <a:spLocks noChangeArrowheads="1"/>
            </p:cNvSpPr>
            <p:nvPr/>
          </p:nvSpPr>
          <p:spPr bwMode="auto">
            <a:xfrm>
              <a:off x="4542" y="2938"/>
              <a:ext cx="215"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23%</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35" name="Rectangle 33"/>
            <p:cNvSpPr>
              <a:spLocks noChangeArrowheads="1"/>
            </p:cNvSpPr>
            <p:nvPr/>
          </p:nvSpPr>
          <p:spPr bwMode="auto">
            <a:xfrm>
              <a:off x="4900" y="2938"/>
              <a:ext cx="15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6%</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36" name="Rectangle 34"/>
            <p:cNvSpPr>
              <a:spLocks noChangeArrowheads="1"/>
            </p:cNvSpPr>
            <p:nvPr/>
          </p:nvSpPr>
          <p:spPr bwMode="auto">
            <a:xfrm>
              <a:off x="2767" y="2321"/>
              <a:ext cx="664" cy="421"/>
            </a:xfrm>
            <a:prstGeom prst="rect">
              <a:avLst/>
            </a:prstGeom>
            <a:solidFill>
              <a:srgbClr val="40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7" name="Rectangle 35"/>
            <p:cNvSpPr>
              <a:spLocks noChangeArrowheads="1"/>
            </p:cNvSpPr>
            <p:nvPr/>
          </p:nvSpPr>
          <p:spPr bwMode="auto">
            <a:xfrm>
              <a:off x="2767" y="2321"/>
              <a:ext cx="664" cy="421"/>
            </a:xfrm>
            <a:prstGeom prst="rect">
              <a:avLst/>
            </a:prstGeom>
            <a:noFill/>
            <a:ln w="9525" cap="flat">
              <a:solidFill>
                <a:srgbClr val="0931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8" name="Rectangle 36"/>
            <p:cNvSpPr>
              <a:spLocks noChangeArrowheads="1"/>
            </p:cNvSpPr>
            <p:nvPr/>
          </p:nvSpPr>
          <p:spPr bwMode="auto">
            <a:xfrm>
              <a:off x="3420" y="2321"/>
              <a:ext cx="835" cy="421"/>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9" name="Rectangle 37"/>
            <p:cNvSpPr>
              <a:spLocks noChangeArrowheads="1"/>
            </p:cNvSpPr>
            <p:nvPr/>
          </p:nvSpPr>
          <p:spPr bwMode="auto">
            <a:xfrm>
              <a:off x="3420" y="2321"/>
              <a:ext cx="835" cy="421"/>
            </a:xfrm>
            <a:prstGeom prst="rect">
              <a:avLst/>
            </a:prstGeom>
            <a:noFill/>
            <a:ln w="9525" cap="flat">
              <a:solidFill>
                <a:srgbClr val="899C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0" name="Rectangle 38"/>
            <p:cNvSpPr>
              <a:spLocks noChangeArrowheads="1"/>
            </p:cNvSpPr>
            <p:nvPr/>
          </p:nvSpPr>
          <p:spPr bwMode="auto">
            <a:xfrm>
              <a:off x="4244" y="2321"/>
              <a:ext cx="625" cy="421"/>
            </a:xfrm>
            <a:prstGeom prst="rect">
              <a:avLst/>
            </a:prstGeom>
            <a:solidFill>
              <a:srgbClr val="FFD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1" name="Rectangle 39"/>
            <p:cNvSpPr>
              <a:spLocks noChangeArrowheads="1"/>
            </p:cNvSpPr>
            <p:nvPr/>
          </p:nvSpPr>
          <p:spPr bwMode="auto">
            <a:xfrm>
              <a:off x="4244" y="2321"/>
              <a:ext cx="625" cy="421"/>
            </a:xfrm>
            <a:prstGeom prst="rect">
              <a:avLst/>
            </a:prstGeom>
            <a:noFill/>
            <a:ln w="9525" cap="flat">
              <a:solidFill>
                <a:srgbClr val="CFB4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2" name="Rectangle 40"/>
            <p:cNvSpPr>
              <a:spLocks noChangeArrowheads="1"/>
            </p:cNvSpPr>
            <p:nvPr/>
          </p:nvSpPr>
          <p:spPr bwMode="auto">
            <a:xfrm>
              <a:off x="4857" y="2321"/>
              <a:ext cx="182" cy="421"/>
            </a:xfrm>
            <a:prstGeom prst="rect">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3" name="Rectangle 41"/>
            <p:cNvSpPr>
              <a:spLocks noChangeArrowheads="1"/>
            </p:cNvSpPr>
            <p:nvPr/>
          </p:nvSpPr>
          <p:spPr bwMode="auto">
            <a:xfrm>
              <a:off x="4857" y="2321"/>
              <a:ext cx="182" cy="421"/>
            </a:xfrm>
            <a:prstGeom prst="rect">
              <a:avLst/>
            </a:prstGeom>
            <a:noFill/>
            <a:ln w="9525" cap="flat">
              <a:solidFill>
                <a:srgbClr val="CD5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4" name="Rectangle 42"/>
            <p:cNvSpPr>
              <a:spLocks noChangeArrowheads="1"/>
            </p:cNvSpPr>
            <p:nvPr/>
          </p:nvSpPr>
          <p:spPr bwMode="auto">
            <a:xfrm>
              <a:off x="3002" y="2466"/>
              <a:ext cx="215"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smtClean="0">
                  <a:ln>
                    <a:noFill/>
                  </a:ln>
                  <a:solidFill>
                    <a:srgbClr val="FFFFFF"/>
                  </a:solidFill>
                  <a:effectLst/>
                  <a:latin typeface="Arial Narrow" panose="020B0606020202030204" pitchFamily="34" charset="0"/>
                </a:rPr>
                <a:t>29%</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45" name="Rectangle 43"/>
            <p:cNvSpPr>
              <a:spLocks noChangeArrowheads="1"/>
            </p:cNvSpPr>
            <p:nvPr/>
          </p:nvSpPr>
          <p:spPr bwMode="auto">
            <a:xfrm>
              <a:off x="3741" y="2471"/>
              <a:ext cx="215"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36%</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46" name="Rectangle 44"/>
            <p:cNvSpPr>
              <a:spLocks noChangeArrowheads="1"/>
            </p:cNvSpPr>
            <p:nvPr/>
          </p:nvSpPr>
          <p:spPr bwMode="auto">
            <a:xfrm>
              <a:off x="4462" y="2471"/>
              <a:ext cx="215"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27%</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47" name="Rectangle 45"/>
            <p:cNvSpPr>
              <a:spLocks noChangeArrowheads="1"/>
            </p:cNvSpPr>
            <p:nvPr/>
          </p:nvSpPr>
          <p:spPr bwMode="auto">
            <a:xfrm>
              <a:off x="4883" y="2471"/>
              <a:ext cx="15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8%</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48" name="Rectangle 46"/>
            <p:cNvSpPr>
              <a:spLocks noChangeArrowheads="1"/>
            </p:cNvSpPr>
            <p:nvPr/>
          </p:nvSpPr>
          <p:spPr bwMode="auto">
            <a:xfrm>
              <a:off x="2767" y="1854"/>
              <a:ext cx="1272" cy="421"/>
            </a:xfrm>
            <a:prstGeom prst="rect">
              <a:avLst/>
            </a:prstGeom>
            <a:solidFill>
              <a:srgbClr val="40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 name="Rectangle 47"/>
            <p:cNvSpPr>
              <a:spLocks noChangeArrowheads="1"/>
            </p:cNvSpPr>
            <p:nvPr/>
          </p:nvSpPr>
          <p:spPr bwMode="auto">
            <a:xfrm>
              <a:off x="2767" y="1854"/>
              <a:ext cx="1272" cy="421"/>
            </a:xfrm>
            <a:prstGeom prst="rect">
              <a:avLst/>
            </a:prstGeom>
            <a:noFill/>
            <a:ln w="9525" cap="flat">
              <a:solidFill>
                <a:srgbClr val="0931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0" name="Rectangle 48"/>
            <p:cNvSpPr>
              <a:spLocks noChangeArrowheads="1"/>
            </p:cNvSpPr>
            <p:nvPr/>
          </p:nvSpPr>
          <p:spPr bwMode="auto">
            <a:xfrm>
              <a:off x="4028" y="1854"/>
              <a:ext cx="852" cy="421"/>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 name="Rectangle 49"/>
            <p:cNvSpPr>
              <a:spLocks noChangeArrowheads="1"/>
            </p:cNvSpPr>
            <p:nvPr/>
          </p:nvSpPr>
          <p:spPr bwMode="auto">
            <a:xfrm>
              <a:off x="4028" y="1854"/>
              <a:ext cx="852" cy="421"/>
            </a:xfrm>
            <a:prstGeom prst="rect">
              <a:avLst/>
            </a:prstGeom>
            <a:noFill/>
            <a:ln w="9525" cap="flat">
              <a:solidFill>
                <a:srgbClr val="899C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2" name="Rectangle 50"/>
            <p:cNvSpPr>
              <a:spLocks noChangeArrowheads="1"/>
            </p:cNvSpPr>
            <p:nvPr/>
          </p:nvSpPr>
          <p:spPr bwMode="auto">
            <a:xfrm>
              <a:off x="4869" y="1854"/>
              <a:ext cx="147" cy="421"/>
            </a:xfrm>
            <a:prstGeom prst="rect">
              <a:avLst/>
            </a:prstGeom>
            <a:solidFill>
              <a:srgbClr val="FFD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 name="Rectangle 51"/>
            <p:cNvSpPr>
              <a:spLocks noChangeArrowheads="1"/>
            </p:cNvSpPr>
            <p:nvPr/>
          </p:nvSpPr>
          <p:spPr bwMode="auto">
            <a:xfrm>
              <a:off x="4869" y="1854"/>
              <a:ext cx="147" cy="421"/>
            </a:xfrm>
            <a:prstGeom prst="rect">
              <a:avLst/>
            </a:prstGeom>
            <a:noFill/>
            <a:ln w="9525" cap="flat">
              <a:solidFill>
                <a:srgbClr val="CFB4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4" name="Rectangle 52"/>
            <p:cNvSpPr>
              <a:spLocks noChangeArrowheads="1"/>
            </p:cNvSpPr>
            <p:nvPr/>
          </p:nvSpPr>
          <p:spPr bwMode="auto">
            <a:xfrm>
              <a:off x="5005" y="1854"/>
              <a:ext cx="34" cy="421"/>
            </a:xfrm>
            <a:prstGeom prst="rect">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5" name="Rectangle 53"/>
            <p:cNvSpPr>
              <a:spLocks noChangeArrowheads="1"/>
            </p:cNvSpPr>
            <p:nvPr/>
          </p:nvSpPr>
          <p:spPr bwMode="auto">
            <a:xfrm>
              <a:off x="5005" y="1854"/>
              <a:ext cx="34" cy="421"/>
            </a:xfrm>
            <a:prstGeom prst="rect">
              <a:avLst/>
            </a:prstGeom>
            <a:noFill/>
            <a:ln w="9525" cap="flat">
              <a:solidFill>
                <a:srgbClr val="CD5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6" name="Rectangle 54"/>
            <p:cNvSpPr>
              <a:spLocks noChangeArrowheads="1"/>
            </p:cNvSpPr>
            <p:nvPr/>
          </p:nvSpPr>
          <p:spPr bwMode="auto">
            <a:xfrm>
              <a:off x="3309" y="1999"/>
              <a:ext cx="215"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smtClean="0">
                  <a:ln>
                    <a:noFill/>
                  </a:ln>
                  <a:solidFill>
                    <a:srgbClr val="FFFFFF"/>
                  </a:solidFill>
                  <a:effectLst/>
                  <a:latin typeface="Arial Narrow" panose="020B0606020202030204" pitchFamily="34" charset="0"/>
                </a:rPr>
                <a:t>56%</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57" name="Rectangle 55"/>
            <p:cNvSpPr>
              <a:spLocks noChangeArrowheads="1"/>
            </p:cNvSpPr>
            <p:nvPr/>
          </p:nvSpPr>
          <p:spPr bwMode="auto">
            <a:xfrm>
              <a:off x="4360" y="2005"/>
              <a:ext cx="215"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37%</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58" name="Rectangle 56"/>
            <p:cNvSpPr>
              <a:spLocks noChangeArrowheads="1"/>
            </p:cNvSpPr>
            <p:nvPr/>
          </p:nvSpPr>
          <p:spPr bwMode="auto">
            <a:xfrm>
              <a:off x="4877" y="2079"/>
              <a:ext cx="15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6%</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59" name="Rectangle 57"/>
            <p:cNvSpPr>
              <a:spLocks noChangeArrowheads="1"/>
            </p:cNvSpPr>
            <p:nvPr/>
          </p:nvSpPr>
          <p:spPr bwMode="auto">
            <a:xfrm>
              <a:off x="4957" y="1931"/>
              <a:ext cx="15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1%</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60" name="Rectangle 58"/>
            <p:cNvSpPr>
              <a:spLocks noChangeArrowheads="1"/>
            </p:cNvSpPr>
            <p:nvPr/>
          </p:nvSpPr>
          <p:spPr bwMode="auto">
            <a:xfrm>
              <a:off x="2767" y="1388"/>
              <a:ext cx="1153" cy="421"/>
            </a:xfrm>
            <a:prstGeom prst="rect">
              <a:avLst/>
            </a:prstGeom>
            <a:solidFill>
              <a:srgbClr val="40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1" name="Rectangle 59"/>
            <p:cNvSpPr>
              <a:spLocks noChangeArrowheads="1"/>
            </p:cNvSpPr>
            <p:nvPr/>
          </p:nvSpPr>
          <p:spPr bwMode="auto">
            <a:xfrm>
              <a:off x="2767" y="1388"/>
              <a:ext cx="1153" cy="421"/>
            </a:xfrm>
            <a:prstGeom prst="rect">
              <a:avLst/>
            </a:prstGeom>
            <a:noFill/>
            <a:ln w="9525" cap="flat">
              <a:solidFill>
                <a:srgbClr val="0931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2" name="Rectangle 60"/>
            <p:cNvSpPr>
              <a:spLocks noChangeArrowheads="1"/>
            </p:cNvSpPr>
            <p:nvPr/>
          </p:nvSpPr>
          <p:spPr bwMode="auto">
            <a:xfrm>
              <a:off x="3908" y="1388"/>
              <a:ext cx="949" cy="421"/>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3" name="Rectangle 61"/>
            <p:cNvSpPr>
              <a:spLocks noChangeArrowheads="1"/>
            </p:cNvSpPr>
            <p:nvPr/>
          </p:nvSpPr>
          <p:spPr bwMode="auto">
            <a:xfrm>
              <a:off x="3908" y="1388"/>
              <a:ext cx="949" cy="421"/>
            </a:xfrm>
            <a:prstGeom prst="rect">
              <a:avLst/>
            </a:prstGeom>
            <a:noFill/>
            <a:ln w="9525" cap="flat">
              <a:solidFill>
                <a:srgbClr val="899C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4" name="Rectangle 62"/>
            <p:cNvSpPr>
              <a:spLocks noChangeArrowheads="1"/>
            </p:cNvSpPr>
            <p:nvPr/>
          </p:nvSpPr>
          <p:spPr bwMode="auto">
            <a:xfrm>
              <a:off x="4846" y="1388"/>
              <a:ext cx="159" cy="421"/>
            </a:xfrm>
            <a:prstGeom prst="rect">
              <a:avLst/>
            </a:prstGeom>
            <a:solidFill>
              <a:srgbClr val="FFD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5" name="Rectangle 63"/>
            <p:cNvSpPr>
              <a:spLocks noChangeArrowheads="1"/>
            </p:cNvSpPr>
            <p:nvPr/>
          </p:nvSpPr>
          <p:spPr bwMode="auto">
            <a:xfrm>
              <a:off x="4846" y="1388"/>
              <a:ext cx="159" cy="421"/>
            </a:xfrm>
            <a:prstGeom prst="rect">
              <a:avLst/>
            </a:prstGeom>
            <a:noFill/>
            <a:ln w="9525" cap="flat">
              <a:solidFill>
                <a:srgbClr val="CFB4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6" name="Rectangle 64"/>
            <p:cNvSpPr>
              <a:spLocks noChangeArrowheads="1"/>
            </p:cNvSpPr>
            <p:nvPr/>
          </p:nvSpPr>
          <p:spPr bwMode="auto">
            <a:xfrm>
              <a:off x="4994" y="1388"/>
              <a:ext cx="45" cy="421"/>
            </a:xfrm>
            <a:prstGeom prst="rect">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7" name="Rectangle 65"/>
            <p:cNvSpPr>
              <a:spLocks noChangeArrowheads="1"/>
            </p:cNvSpPr>
            <p:nvPr/>
          </p:nvSpPr>
          <p:spPr bwMode="auto">
            <a:xfrm>
              <a:off x="4994" y="1388"/>
              <a:ext cx="45" cy="421"/>
            </a:xfrm>
            <a:prstGeom prst="rect">
              <a:avLst/>
            </a:prstGeom>
            <a:noFill/>
            <a:ln w="9525" cap="flat">
              <a:solidFill>
                <a:srgbClr val="CD5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8" name="Rectangle 66"/>
            <p:cNvSpPr>
              <a:spLocks noChangeArrowheads="1"/>
            </p:cNvSpPr>
            <p:nvPr/>
          </p:nvSpPr>
          <p:spPr bwMode="auto">
            <a:xfrm>
              <a:off x="3247" y="1533"/>
              <a:ext cx="215"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smtClean="0">
                  <a:ln>
                    <a:noFill/>
                  </a:ln>
                  <a:solidFill>
                    <a:srgbClr val="FFFFFF"/>
                  </a:solidFill>
                  <a:effectLst/>
                  <a:latin typeface="Arial Narrow" panose="020B0606020202030204" pitchFamily="34" charset="0"/>
                </a:rPr>
                <a:t>50%</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69" name="Rectangle 67"/>
            <p:cNvSpPr>
              <a:spLocks noChangeArrowheads="1"/>
            </p:cNvSpPr>
            <p:nvPr/>
          </p:nvSpPr>
          <p:spPr bwMode="auto">
            <a:xfrm>
              <a:off x="4286" y="1539"/>
              <a:ext cx="215"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41%</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70" name="Rectangle 68"/>
            <p:cNvSpPr>
              <a:spLocks noChangeArrowheads="1"/>
            </p:cNvSpPr>
            <p:nvPr/>
          </p:nvSpPr>
          <p:spPr bwMode="auto">
            <a:xfrm>
              <a:off x="4860" y="1612"/>
              <a:ext cx="15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7%</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71" name="Rectangle 69"/>
            <p:cNvSpPr>
              <a:spLocks noChangeArrowheads="1"/>
            </p:cNvSpPr>
            <p:nvPr/>
          </p:nvSpPr>
          <p:spPr bwMode="auto">
            <a:xfrm>
              <a:off x="4957" y="1465"/>
              <a:ext cx="15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2%</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72" name="Rectangle 70"/>
            <p:cNvSpPr>
              <a:spLocks noChangeArrowheads="1"/>
            </p:cNvSpPr>
            <p:nvPr/>
          </p:nvSpPr>
          <p:spPr bwMode="auto">
            <a:xfrm>
              <a:off x="2767" y="922"/>
              <a:ext cx="982" cy="421"/>
            </a:xfrm>
            <a:prstGeom prst="rect">
              <a:avLst/>
            </a:prstGeom>
            <a:solidFill>
              <a:srgbClr val="40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3" name="Rectangle 71"/>
            <p:cNvSpPr>
              <a:spLocks noChangeArrowheads="1"/>
            </p:cNvSpPr>
            <p:nvPr/>
          </p:nvSpPr>
          <p:spPr bwMode="auto">
            <a:xfrm>
              <a:off x="2767" y="922"/>
              <a:ext cx="982" cy="421"/>
            </a:xfrm>
            <a:prstGeom prst="rect">
              <a:avLst/>
            </a:prstGeom>
            <a:noFill/>
            <a:ln w="9525" cap="flat">
              <a:solidFill>
                <a:srgbClr val="0931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4" name="Rectangle 72"/>
            <p:cNvSpPr>
              <a:spLocks noChangeArrowheads="1"/>
            </p:cNvSpPr>
            <p:nvPr/>
          </p:nvSpPr>
          <p:spPr bwMode="auto">
            <a:xfrm>
              <a:off x="3738" y="922"/>
              <a:ext cx="1079" cy="421"/>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5" name="Rectangle 73"/>
            <p:cNvSpPr>
              <a:spLocks noChangeArrowheads="1"/>
            </p:cNvSpPr>
            <p:nvPr/>
          </p:nvSpPr>
          <p:spPr bwMode="auto">
            <a:xfrm>
              <a:off x="3738" y="922"/>
              <a:ext cx="1079" cy="421"/>
            </a:xfrm>
            <a:prstGeom prst="rect">
              <a:avLst/>
            </a:prstGeom>
            <a:noFill/>
            <a:ln w="9525" cap="flat">
              <a:solidFill>
                <a:srgbClr val="899C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6" name="Rectangle 74"/>
            <p:cNvSpPr>
              <a:spLocks noChangeArrowheads="1"/>
            </p:cNvSpPr>
            <p:nvPr/>
          </p:nvSpPr>
          <p:spPr bwMode="auto">
            <a:xfrm>
              <a:off x="4806" y="922"/>
              <a:ext cx="199" cy="421"/>
            </a:xfrm>
            <a:prstGeom prst="rect">
              <a:avLst/>
            </a:prstGeom>
            <a:solidFill>
              <a:srgbClr val="FFD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7" name="Rectangle 75"/>
            <p:cNvSpPr>
              <a:spLocks noChangeArrowheads="1"/>
            </p:cNvSpPr>
            <p:nvPr/>
          </p:nvSpPr>
          <p:spPr bwMode="auto">
            <a:xfrm>
              <a:off x="4806" y="922"/>
              <a:ext cx="199" cy="421"/>
            </a:xfrm>
            <a:prstGeom prst="rect">
              <a:avLst/>
            </a:prstGeom>
            <a:noFill/>
            <a:ln w="9525" cap="flat">
              <a:solidFill>
                <a:srgbClr val="CFB4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8" name="Rectangle 76"/>
            <p:cNvSpPr>
              <a:spLocks noChangeArrowheads="1"/>
            </p:cNvSpPr>
            <p:nvPr/>
          </p:nvSpPr>
          <p:spPr bwMode="auto">
            <a:xfrm>
              <a:off x="4994" y="922"/>
              <a:ext cx="45" cy="421"/>
            </a:xfrm>
            <a:prstGeom prst="rect">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9" name="Rectangle 77"/>
            <p:cNvSpPr>
              <a:spLocks noChangeArrowheads="1"/>
            </p:cNvSpPr>
            <p:nvPr/>
          </p:nvSpPr>
          <p:spPr bwMode="auto">
            <a:xfrm>
              <a:off x="4994" y="922"/>
              <a:ext cx="45" cy="421"/>
            </a:xfrm>
            <a:prstGeom prst="rect">
              <a:avLst/>
            </a:prstGeom>
            <a:noFill/>
            <a:ln w="9525" cap="flat">
              <a:solidFill>
                <a:srgbClr val="CD5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0" name="Rectangle 78"/>
            <p:cNvSpPr>
              <a:spLocks noChangeArrowheads="1"/>
            </p:cNvSpPr>
            <p:nvPr/>
          </p:nvSpPr>
          <p:spPr bwMode="auto">
            <a:xfrm>
              <a:off x="3161" y="1067"/>
              <a:ext cx="215"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smtClean="0">
                  <a:ln>
                    <a:noFill/>
                  </a:ln>
                  <a:solidFill>
                    <a:srgbClr val="FFFFFF"/>
                  </a:solidFill>
                  <a:effectLst/>
                  <a:latin typeface="Arial Narrow" panose="020B0606020202030204" pitchFamily="34" charset="0"/>
                </a:rPr>
                <a:t>43%</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81" name="Rectangle 79"/>
            <p:cNvSpPr>
              <a:spLocks noChangeArrowheads="1"/>
            </p:cNvSpPr>
            <p:nvPr/>
          </p:nvSpPr>
          <p:spPr bwMode="auto">
            <a:xfrm>
              <a:off x="4184" y="1072"/>
              <a:ext cx="215"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47%</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82" name="Rectangle 80"/>
            <p:cNvSpPr>
              <a:spLocks noChangeArrowheads="1"/>
            </p:cNvSpPr>
            <p:nvPr/>
          </p:nvSpPr>
          <p:spPr bwMode="auto">
            <a:xfrm>
              <a:off x="4837" y="1146"/>
              <a:ext cx="15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8%</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83" name="Rectangle 81"/>
            <p:cNvSpPr>
              <a:spLocks noChangeArrowheads="1"/>
            </p:cNvSpPr>
            <p:nvPr/>
          </p:nvSpPr>
          <p:spPr bwMode="auto">
            <a:xfrm>
              <a:off x="4957" y="998"/>
              <a:ext cx="15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2%</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grpSp>
      <p:sp>
        <p:nvSpPr>
          <p:cNvPr id="85" name="Espace réservé du numéro de diapositive 4"/>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163</a:t>
            </a:fld>
            <a:endParaRPr lang="fr-FR" dirty="0"/>
          </a:p>
        </p:txBody>
      </p:sp>
      <p:sp>
        <p:nvSpPr>
          <p:cNvPr id="86" name="Espace réservé du pied de page 4"/>
          <p:cNvSpPr txBox="1">
            <a:spLocks/>
          </p:cNvSpPr>
          <p:nvPr/>
        </p:nvSpPr>
        <p:spPr bwMode="auto">
          <a:xfrm>
            <a:off x="92076" y="6450015"/>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marL="0" algn="l" defTabSz="457200" rtl="0" eaLnBrk="0" latinLnBrk="0" hangingPunct="0">
              <a:defRPr lang="fr-FR" sz="1200" b="1" kern="1200">
                <a:solidFill>
                  <a:schemeClr val="tx1"/>
                </a:solidFill>
                <a:latin typeface="Calibri" charset="0"/>
                <a:ea typeface="MS PGothic" charset="0"/>
                <a:cs typeface="MS PGothic" charset="0"/>
              </a:defRPr>
            </a:lvl1pPr>
            <a:lvl2pPr marL="742950" indent="-285750" algn="l" defTabSz="457200" rtl="0" eaLnBrk="0" latinLnBrk="0" hangingPunct="0">
              <a:defRPr sz="1800" kern="1200">
                <a:solidFill>
                  <a:schemeClr val="tx1"/>
                </a:solidFill>
                <a:latin typeface="Calibri" charset="0"/>
                <a:ea typeface="MS PGothic" charset="0"/>
                <a:cs typeface="MS PGothic" charset="0"/>
              </a:defRPr>
            </a:lvl2pPr>
            <a:lvl3pPr marL="1143000" indent="-228600" algn="l" defTabSz="457200" rtl="0" eaLnBrk="0" latinLnBrk="0" hangingPunct="0">
              <a:defRPr sz="1800" kern="1200">
                <a:solidFill>
                  <a:schemeClr val="tx1"/>
                </a:solidFill>
                <a:latin typeface="Calibri" charset="0"/>
                <a:ea typeface="MS PGothic" charset="0"/>
                <a:cs typeface="MS PGothic" charset="0"/>
              </a:defRPr>
            </a:lvl3pPr>
            <a:lvl4pPr marL="1600200" indent="-228600" algn="l" defTabSz="457200" rtl="0" eaLnBrk="0" latinLnBrk="0" hangingPunct="0">
              <a:defRPr sz="1800" kern="1200">
                <a:solidFill>
                  <a:schemeClr val="tx1"/>
                </a:solidFill>
                <a:latin typeface="Calibri" charset="0"/>
                <a:ea typeface="MS PGothic" charset="0"/>
                <a:cs typeface="MS PGothic" charset="0"/>
              </a:defRPr>
            </a:lvl4pPr>
            <a:lvl5pPr marL="2057400" indent="-228600" algn="l" defTabSz="457200" rtl="0" eaLnBrk="0" latinLnBrk="0" hangingPunct="0">
              <a:defRPr sz="1800" kern="1200">
                <a:solidFill>
                  <a:schemeClr val="tx1"/>
                </a:solidFill>
                <a:latin typeface="Calibri" charset="0"/>
                <a:ea typeface="MS PGothic" charset="0"/>
                <a:cs typeface="MS PGothic" charset="0"/>
              </a:defRPr>
            </a:lvl5pPr>
            <a:lvl6pPr marL="2514600" indent="-228600" algn="l" defTabSz="457200" rtl="0" eaLnBrk="0" fontAlgn="base" latinLnBrk="0" hangingPunct="0">
              <a:spcBef>
                <a:spcPct val="0"/>
              </a:spcBef>
              <a:spcAft>
                <a:spcPct val="0"/>
              </a:spcAft>
              <a:defRPr sz="1800" kern="1200">
                <a:solidFill>
                  <a:schemeClr val="tx1"/>
                </a:solidFill>
                <a:latin typeface="Calibri" charset="0"/>
                <a:ea typeface="MS PGothic" charset="0"/>
                <a:cs typeface="MS PGothic" charset="0"/>
              </a:defRPr>
            </a:lvl6pPr>
            <a:lvl7pPr marL="2971800" indent="-228600" algn="l" defTabSz="457200" rtl="0" eaLnBrk="0" fontAlgn="base" latinLnBrk="0" hangingPunct="0">
              <a:spcBef>
                <a:spcPct val="0"/>
              </a:spcBef>
              <a:spcAft>
                <a:spcPct val="0"/>
              </a:spcAft>
              <a:defRPr sz="1800" kern="1200">
                <a:solidFill>
                  <a:schemeClr val="tx1"/>
                </a:solidFill>
                <a:latin typeface="Calibri" charset="0"/>
                <a:ea typeface="MS PGothic" charset="0"/>
                <a:cs typeface="MS PGothic" charset="0"/>
              </a:defRPr>
            </a:lvl7pPr>
            <a:lvl8pPr marL="3429000" indent="-228600" algn="l" defTabSz="457200" rtl="0" eaLnBrk="0" fontAlgn="base" latinLnBrk="0" hangingPunct="0">
              <a:spcBef>
                <a:spcPct val="0"/>
              </a:spcBef>
              <a:spcAft>
                <a:spcPct val="0"/>
              </a:spcAft>
              <a:defRPr sz="1800" kern="1200">
                <a:solidFill>
                  <a:schemeClr val="tx1"/>
                </a:solidFill>
                <a:latin typeface="Calibri" charset="0"/>
                <a:ea typeface="MS PGothic" charset="0"/>
                <a:cs typeface="MS PGothic" charset="0"/>
              </a:defRPr>
            </a:lvl8pPr>
            <a:lvl9pPr marL="3886200" indent="-228600" algn="l" defTabSz="457200" rtl="0" eaLnBrk="0" fontAlgn="base" latinLnBrk="0" hangingPunct="0">
              <a:spcBef>
                <a:spcPct val="0"/>
              </a:spcBef>
              <a:spcAft>
                <a:spcPct val="0"/>
              </a:spcAft>
              <a:defRPr sz="1800" kern="1200">
                <a:solidFill>
                  <a:schemeClr val="tx1"/>
                </a:solidFill>
                <a:latin typeface="Calibri" charset="0"/>
                <a:ea typeface="MS PGothic" charset="0"/>
                <a:cs typeface="MS PGothic" charset="0"/>
              </a:defRPr>
            </a:lvl9pPr>
          </a:lstStyle>
          <a:p>
            <a:pPr eaLnBrk="1" hangingPunct="1"/>
            <a:r>
              <a:rPr lang="fr-FR" b="0" smtClean="0">
                <a:cs typeface="Arial" charset="0"/>
              </a:rPr>
              <a:t>1er Colloque National</a:t>
            </a:r>
            <a:r>
              <a:rPr lang="fr-FR" smtClean="0">
                <a:cs typeface="Arial" charset="0"/>
              </a:rPr>
              <a:t>  Soigner les vulnérabilités des professionnels de santé </a:t>
            </a:r>
            <a:r>
              <a:rPr lang="fr-FR" b="0" smtClean="0">
                <a:cs typeface="Arial" charset="0"/>
              </a:rPr>
              <a:t>– Académie Nationale de Médecine – Jeudi 3 décembre 2015</a:t>
            </a:r>
            <a:endParaRPr lang="fr-FR" dirty="0">
              <a:cs typeface="Arial" charset="0"/>
            </a:endParaRPr>
          </a:p>
        </p:txBody>
      </p:sp>
    </p:spTree>
    <p:extLst>
      <p:ext uri="{BB962C8B-B14F-4D97-AF65-F5344CB8AC3E}">
        <p14:creationId xmlns:p14="http://schemas.microsoft.com/office/powerpoint/2010/main" val="224368237"/>
      </p:ext>
    </p:extLst>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
          <p:cNvSpPr txBox="1">
            <a:spLocks noGrp="1"/>
          </p:cNvSpPr>
          <p:nvPr>
            <p:ph type="title"/>
          </p:nvPr>
        </p:nvSpPr>
        <p:spPr/>
        <p:txBody>
          <a:bodyPr>
            <a:normAutofit fontScale="90000"/>
          </a:bodyPr>
          <a:lstStyle/>
          <a:p>
            <a:r>
              <a:rPr lang="fr-FR" dirty="0">
                <a:latin typeface="Helvetica" charset="0"/>
                <a:ea typeface="MS PGothic" charset="0"/>
                <a:cs typeface="Helvetica" charset="0"/>
              </a:rPr>
              <a:t>Le repérage des professionnels de santé vulnérables</a:t>
            </a:r>
            <a:endParaRPr lang="fr-FR" dirty="0"/>
          </a:p>
        </p:txBody>
      </p:sp>
      <p:sp>
        <p:nvSpPr>
          <p:cNvPr id="3" name="Espace réservé du contenu 2"/>
          <p:cNvSpPr>
            <a:spLocks noGrp="1"/>
          </p:cNvSpPr>
          <p:nvPr>
            <p:ph idx="1"/>
          </p:nvPr>
        </p:nvSpPr>
        <p:spPr/>
        <p:txBody>
          <a:bodyPr/>
          <a:lstStyle/>
          <a:p>
            <a:pPr marL="0" indent="0">
              <a:buNone/>
            </a:pPr>
            <a:r>
              <a:rPr lang="fr-FR" dirty="0" smtClean="0"/>
              <a:t>Au niveau professionnel / formation</a:t>
            </a:r>
            <a:endParaRPr lang="fr-FR" dirty="0"/>
          </a:p>
        </p:txBody>
      </p:sp>
      <p:sp>
        <p:nvSpPr>
          <p:cNvPr id="7" name="Rectangle 5"/>
          <p:cNvSpPr>
            <a:spLocks noChangeArrowheads="1"/>
          </p:cNvSpPr>
          <p:nvPr/>
        </p:nvSpPr>
        <p:spPr bwMode="auto">
          <a:xfrm>
            <a:off x="3422835" y="5834791"/>
            <a:ext cx="76200" cy="89424"/>
          </a:xfrm>
          <a:prstGeom prst="rect">
            <a:avLst/>
          </a:prstGeom>
          <a:solidFill>
            <a:srgbClr val="40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 name="Rectangle 6"/>
          <p:cNvSpPr>
            <a:spLocks noChangeArrowheads="1"/>
          </p:cNvSpPr>
          <p:nvPr/>
        </p:nvSpPr>
        <p:spPr bwMode="auto">
          <a:xfrm>
            <a:off x="3422835" y="5834791"/>
            <a:ext cx="76200" cy="89424"/>
          </a:xfrm>
          <a:prstGeom prst="rect">
            <a:avLst/>
          </a:prstGeom>
          <a:noFill/>
          <a:ln w="9525" cap="flat">
            <a:solidFill>
              <a:srgbClr val="405E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Rectangle 7"/>
          <p:cNvSpPr>
            <a:spLocks noChangeArrowheads="1"/>
          </p:cNvSpPr>
          <p:nvPr/>
        </p:nvSpPr>
        <p:spPr bwMode="auto">
          <a:xfrm>
            <a:off x="3547157" y="5789203"/>
            <a:ext cx="105941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000000"/>
                </a:solidFill>
                <a:effectLst/>
                <a:latin typeface="Arial Narrow" panose="020B0606020202030204" pitchFamily="34" charset="0"/>
              </a:rPr>
              <a:t>Tout à fait d’accord</a:t>
            </a:r>
            <a:endParaRPr kumimoji="0" lang="fr-FR" altLang="fr-FR" sz="2000" b="0" i="0" u="none" strike="noStrike" cap="none" normalizeH="0" baseline="0" dirty="0" smtClean="0">
              <a:ln>
                <a:noFill/>
              </a:ln>
              <a:solidFill>
                <a:schemeClr val="tx1"/>
              </a:solidFill>
              <a:effectLst/>
              <a:latin typeface="Arial" panose="020B0604020202020204" pitchFamily="34" charset="0"/>
            </a:endParaRPr>
          </a:p>
        </p:txBody>
      </p:sp>
      <p:sp>
        <p:nvSpPr>
          <p:cNvPr id="10" name="Rectangle 8"/>
          <p:cNvSpPr>
            <a:spLocks noChangeArrowheads="1"/>
          </p:cNvSpPr>
          <p:nvPr/>
        </p:nvSpPr>
        <p:spPr bwMode="auto">
          <a:xfrm>
            <a:off x="4648256" y="5834791"/>
            <a:ext cx="74735" cy="89424"/>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Rectangle 9"/>
          <p:cNvSpPr>
            <a:spLocks noChangeArrowheads="1"/>
          </p:cNvSpPr>
          <p:nvPr/>
        </p:nvSpPr>
        <p:spPr bwMode="auto">
          <a:xfrm>
            <a:off x="4648256" y="5834791"/>
            <a:ext cx="74735" cy="89424"/>
          </a:xfrm>
          <a:prstGeom prst="rect">
            <a:avLst/>
          </a:prstGeom>
          <a:noFill/>
          <a:ln w="9525" cap="flat">
            <a:solidFill>
              <a:srgbClr val="C0CA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Rectangle 10"/>
          <p:cNvSpPr>
            <a:spLocks noChangeArrowheads="1"/>
          </p:cNvSpPr>
          <p:nvPr/>
        </p:nvSpPr>
        <p:spPr bwMode="auto">
          <a:xfrm>
            <a:off x="4772578" y="5789203"/>
            <a:ext cx="83481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Plutôt d’accord</a:t>
            </a:r>
            <a:endParaRPr kumimoji="0" lang="fr-FR" altLang="fr-FR" sz="2000" b="0" i="0" u="none" strike="noStrike" cap="none" normalizeH="0" baseline="0" smtClean="0">
              <a:ln>
                <a:noFill/>
              </a:ln>
              <a:solidFill>
                <a:schemeClr val="tx1"/>
              </a:solidFill>
              <a:effectLst/>
              <a:latin typeface="Arial" panose="020B0604020202020204" pitchFamily="34" charset="0"/>
            </a:endParaRPr>
          </a:p>
        </p:txBody>
      </p:sp>
      <p:sp>
        <p:nvSpPr>
          <p:cNvPr id="13" name="Rectangle 11"/>
          <p:cNvSpPr>
            <a:spLocks noChangeArrowheads="1"/>
          </p:cNvSpPr>
          <p:nvPr/>
        </p:nvSpPr>
        <p:spPr bwMode="auto">
          <a:xfrm>
            <a:off x="5689482" y="5834791"/>
            <a:ext cx="74735" cy="89424"/>
          </a:xfrm>
          <a:prstGeom prst="rect">
            <a:avLst/>
          </a:prstGeom>
          <a:solidFill>
            <a:srgbClr val="FFD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Rectangle 12"/>
          <p:cNvSpPr>
            <a:spLocks noChangeArrowheads="1"/>
          </p:cNvSpPr>
          <p:nvPr/>
        </p:nvSpPr>
        <p:spPr bwMode="auto">
          <a:xfrm>
            <a:off x="5689482" y="5834791"/>
            <a:ext cx="74735" cy="89424"/>
          </a:xfrm>
          <a:prstGeom prst="rect">
            <a:avLst/>
          </a:prstGeom>
          <a:noFill/>
          <a:ln w="9525" cap="flat">
            <a:solidFill>
              <a:srgbClr val="FFDF0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Rectangle 13"/>
          <p:cNvSpPr>
            <a:spLocks noChangeArrowheads="1"/>
          </p:cNvSpPr>
          <p:nvPr/>
        </p:nvSpPr>
        <p:spPr bwMode="auto">
          <a:xfrm>
            <a:off x="5793522" y="5789203"/>
            <a:ext cx="107338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Plutôt pas d’accord</a:t>
            </a:r>
            <a:endParaRPr kumimoji="0" lang="fr-FR" altLang="fr-FR" sz="2000" b="0" i="0" u="none" strike="noStrike" cap="none" normalizeH="0" baseline="0" smtClean="0">
              <a:ln>
                <a:noFill/>
              </a:ln>
              <a:solidFill>
                <a:schemeClr val="tx1"/>
              </a:solidFill>
              <a:effectLst/>
              <a:latin typeface="Arial" panose="020B0604020202020204" pitchFamily="34" charset="0"/>
            </a:endParaRPr>
          </a:p>
        </p:txBody>
      </p:sp>
      <p:sp>
        <p:nvSpPr>
          <p:cNvPr id="16" name="Rectangle 14"/>
          <p:cNvSpPr>
            <a:spLocks noChangeArrowheads="1"/>
          </p:cNvSpPr>
          <p:nvPr/>
        </p:nvSpPr>
        <p:spPr bwMode="auto">
          <a:xfrm>
            <a:off x="6859164" y="5843418"/>
            <a:ext cx="74735" cy="89424"/>
          </a:xfrm>
          <a:prstGeom prst="rect">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Rectangle 15"/>
          <p:cNvSpPr>
            <a:spLocks noChangeArrowheads="1"/>
          </p:cNvSpPr>
          <p:nvPr/>
        </p:nvSpPr>
        <p:spPr bwMode="auto">
          <a:xfrm>
            <a:off x="6859164" y="5843418"/>
            <a:ext cx="74735" cy="89424"/>
          </a:xfrm>
          <a:prstGeom prst="rect">
            <a:avLst/>
          </a:prstGeom>
          <a:noFill/>
          <a:ln w="9525" cap="flat">
            <a:solidFill>
              <a:srgbClr val="FF69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8" name="Rectangle 16"/>
          <p:cNvSpPr>
            <a:spLocks noChangeArrowheads="1"/>
          </p:cNvSpPr>
          <p:nvPr/>
        </p:nvSpPr>
        <p:spPr bwMode="auto">
          <a:xfrm>
            <a:off x="6963205" y="5797830"/>
            <a:ext cx="115063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000000"/>
                </a:solidFill>
                <a:effectLst/>
                <a:latin typeface="Arial Narrow" panose="020B0606020202030204" pitchFamily="34" charset="0"/>
              </a:rPr>
              <a:t>Pas du tout d’accord</a:t>
            </a:r>
            <a:endParaRPr kumimoji="0" lang="fr-FR" altLang="fr-FR" sz="2000" b="0" i="0" u="none" strike="noStrike" cap="none" normalizeH="0" baseline="0" dirty="0" smtClean="0">
              <a:ln>
                <a:noFill/>
              </a:ln>
              <a:solidFill>
                <a:schemeClr val="tx1"/>
              </a:solidFill>
              <a:effectLst/>
              <a:latin typeface="Arial" panose="020B0604020202020204" pitchFamily="34" charset="0"/>
            </a:endParaRPr>
          </a:p>
        </p:txBody>
      </p:sp>
      <p:sp>
        <p:nvSpPr>
          <p:cNvPr id="19" name="Rectangle 17"/>
          <p:cNvSpPr>
            <a:spLocks noChangeArrowheads="1"/>
          </p:cNvSpPr>
          <p:nvPr/>
        </p:nvSpPr>
        <p:spPr bwMode="auto">
          <a:xfrm>
            <a:off x="2362653" y="2278100"/>
            <a:ext cx="21700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009242"/>
                </a:solidFill>
                <a:effectLst/>
                <a:latin typeface="Arial Narrow" panose="020B0606020202030204" pitchFamily="34" charset="0"/>
              </a:rPr>
              <a:t>Etre aidé(e) dans sa pratique</a:t>
            </a:r>
            <a:endParaRPr kumimoji="0" lang="fr-FR" altLang="fr-FR" sz="2800" b="0" i="0" u="none" strike="noStrike" cap="none" normalizeH="0" baseline="0" dirty="0" smtClean="0">
              <a:ln>
                <a:noFill/>
              </a:ln>
              <a:solidFill>
                <a:srgbClr val="009242"/>
              </a:solidFill>
              <a:effectLst/>
            </a:endParaRPr>
          </a:p>
        </p:txBody>
      </p:sp>
      <p:sp>
        <p:nvSpPr>
          <p:cNvPr id="20" name="Rectangle 18"/>
          <p:cNvSpPr>
            <a:spLocks noChangeArrowheads="1"/>
          </p:cNvSpPr>
          <p:nvPr/>
        </p:nvSpPr>
        <p:spPr bwMode="auto">
          <a:xfrm>
            <a:off x="1432489" y="3184476"/>
            <a:ext cx="31894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009242"/>
                </a:solidFill>
                <a:effectLst/>
                <a:latin typeface="Arial Narrow" panose="020B0606020202030204" pitchFamily="34" charset="0"/>
              </a:rPr>
              <a:t>Etre aidé(e) dans sa gestion administrative</a:t>
            </a:r>
            <a:endParaRPr kumimoji="0" lang="fr-FR" altLang="fr-FR" sz="2800" b="0" i="0" u="none" strike="noStrike" cap="none" normalizeH="0" baseline="0" dirty="0" smtClean="0">
              <a:ln>
                <a:noFill/>
              </a:ln>
              <a:solidFill>
                <a:srgbClr val="009242"/>
              </a:solidFill>
              <a:effectLst/>
            </a:endParaRPr>
          </a:p>
        </p:txBody>
      </p:sp>
      <p:sp>
        <p:nvSpPr>
          <p:cNvPr id="21" name="Rectangle 19"/>
          <p:cNvSpPr>
            <a:spLocks noChangeArrowheads="1"/>
          </p:cNvSpPr>
          <p:nvPr/>
        </p:nvSpPr>
        <p:spPr bwMode="auto">
          <a:xfrm>
            <a:off x="236919" y="4082222"/>
            <a:ext cx="409647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009242"/>
                </a:solidFill>
                <a:effectLst/>
                <a:latin typeface="Arial Narrow" panose="020B0606020202030204" pitchFamily="34" charset="0"/>
              </a:rPr>
              <a:t>Mieux préparer les étudiants à exercer leur futur métier</a:t>
            </a:r>
            <a:endParaRPr kumimoji="0" lang="fr-FR" altLang="fr-FR" sz="2800" b="0" i="0" u="none" strike="noStrike" cap="none" normalizeH="0" baseline="0" dirty="0" smtClean="0">
              <a:ln>
                <a:noFill/>
              </a:ln>
              <a:solidFill>
                <a:srgbClr val="009242"/>
              </a:solidFill>
              <a:effectLst/>
            </a:endParaRPr>
          </a:p>
        </p:txBody>
      </p:sp>
      <p:sp>
        <p:nvSpPr>
          <p:cNvPr id="22" name="Rectangle 20"/>
          <p:cNvSpPr>
            <a:spLocks noChangeArrowheads="1"/>
          </p:cNvSpPr>
          <p:nvPr/>
        </p:nvSpPr>
        <p:spPr bwMode="auto">
          <a:xfrm>
            <a:off x="883877" y="4838790"/>
            <a:ext cx="346544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chemeClr val="tx1">
                    <a:lumMod val="65000"/>
                    <a:lumOff val="35000"/>
                  </a:schemeClr>
                </a:solidFill>
                <a:effectLst/>
                <a:latin typeface="Arial Narrow" panose="020B0606020202030204" pitchFamily="34" charset="0"/>
              </a:rPr>
              <a:t>Inciter et former les soignants à la prise en charge de collègues en difficulté</a:t>
            </a:r>
            <a:endParaRPr kumimoji="0" lang="fr-FR" altLang="fr-FR" sz="2800" b="0" i="0" u="none" strike="noStrike" cap="none" normalizeH="0" baseline="0" dirty="0" smtClean="0">
              <a:ln>
                <a:noFill/>
              </a:ln>
              <a:solidFill>
                <a:schemeClr val="tx1">
                  <a:lumMod val="65000"/>
                  <a:lumOff val="35000"/>
                </a:schemeClr>
              </a:solidFill>
              <a:effectLst/>
            </a:endParaRPr>
          </a:p>
        </p:txBody>
      </p:sp>
      <p:sp>
        <p:nvSpPr>
          <p:cNvPr id="24" name="Rectangle 22"/>
          <p:cNvSpPr>
            <a:spLocks noChangeArrowheads="1"/>
          </p:cNvSpPr>
          <p:nvPr/>
        </p:nvSpPr>
        <p:spPr bwMode="auto">
          <a:xfrm>
            <a:off x="4445066" y="4700754"/>
            <a:ext cx="864577" cy="808324"/>
          </a:xfrm>
          <a:prstGeom prst="rect">
            <a:avLst/>
          </a:prstGeom>
          <a:solidFill>
            <a:srgbClr val="40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Rectangle 23"/>
          <p:cNvSpPr>
            <a:spLocks noChangeArrowheads="1"/>
          </p:cNvSpPr>
          <p:nvPr/>
        </p:nvSpPr>
        <p:spPr bwMode="auto">
          <a:xfrm>
            <a:off x="4445066" y="4700754"/>
            <a:ext cx="864577" cy="808324"/>
          </a:xfrm>
          <a:prstGeom prst="rect">
            <a:avLst/>
          </a:prstGeom>
          <a:noFill/>
          <a:ln w="9525" cap="flat">
            <a:solidFill>
              <a:srgbClr val="0931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6" name="Rectangle 24"/>
          <p:cNvSpPr>
            <a:spLocks noChangeArrowheads="1"/>
          </p:cNvSpPr>
          <p:nvPr/>
        </p:nvSpPr>
        <p:spPr bwMode="auto">
          <a:xfrm>
            <a:off x="5293524" y="4700754"/>
            <a:ext cx="1614854" cy="808324"/>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Rectangle 25"/>
          <p:cNvSpPr>
            <a:spLocks noChangeArrowheads="1"/>
          </p:cNvSpPr>
          <p:nvPr/>
        </p:nvSpPr>
        <p:spPr bwMode="auto">
          <a:xfrm>
            <a:off x="5293524" y="4700754"/>
            <a:ext cx="1614854" cy="808324"/>
          </a:xfrm>
          <a:prstGeom prst="rect">
            <a:avLst/>
          </a:prstGeom>
          <a:noFill/>
          <a:ln w="9525" cap="flat">
            <a:solidFill>
              <a:srgbClr val="899C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8" name="Rectangle 26"/>
          <p:cNvSpPr>
            <a:spLocks noChangeArrowheads="1"/>
          </p:cNvSpPr>
          <p:nvPr/>
        </p:nvSpPr>
        <p:spPr bwMode="auto">
          <a:xfrm>
            <a:off x="6892257" y="4700754"/>
            <a:ext cx="740020" cy="808324"/>
          </a:xfrm>
          <a:prstGeom prst="rect">
            <a:avLst/>
          </a:prstGeom>
          <a:solidFill>
            <a:srgbClr val="FFD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Rectangle 27"/>
          <p:cNvSpPr>
            <a:spLocks noChangeArrowheads="1"/>
          </p:cNvSpPr>
          <p:nvPr/>
        </p:nvSpPr>
        <p:spPr bwMode="auto">
          <a:xfrm>
            <a:off x="6892257" y="4700754"/>
            <a:ext cx="740020" cy="808324"/>
          </a:xfrm>
          <a:prstGeom prst="rect">
            <a:avLst/>
          </a:prstGeom>
          <a:noFill/>
          <a:ln w="9525" cap="flat">
            <a:solidFill>
              <a:srgbClr val="CFB4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0" name="Rectangle 28"/>
          <p:cNvSpPr>
            <a:spLocks noChangeArrowheads="1"/>
          </p:cNvSpPr>
          <p:nvPr/>
        </p:nvSpPr>
        <p:spPr bwMode="auto">
          <a:xfrm>
            <a:off x="7616157" y="4700754"/>
            <a:ext cx="158262" cy="808324"/>
          </a:xfrm>
          <a:prstGeom prst="rect">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Rectangle 29"/>
          <p:cNvSpPr>
            <a:spLocks noChangeArrowheads="1"/>
          </p:cNvSpPr>
          <p:nvPr/>
        </p:nvSpPr>
        <p:spPr bwMode="auto">
          <a:xfrm>
            <a:off x="7616157" y="4700754"/>
            <a:ext cx="158262" cy="808324"/>
          </a:xfrm>
          <a:prstGeom prst="rect">
            <a:avLst/>
          </a:prstGeom>
          <a:noFill/>
          <a:ln w="9525" cap="flat">
            <a:solidFill>
              <a:srgbClr val="CD5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2" name="Rectangle 30"/>
          <p:cNvSpPr>
            <a:spLocks noChangeArrowheads="1"/>
          </p:cNvSpPr>
          <p:nvPr/>
        </p:nvSpPr>
        <p:spPr bwMode="auto">
          <a:xfrm>
            <a:off x="4739608" y="4984808"/>
            <a:ext cx="3156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smtClean="0">
                <a:ln>
                  <a:noFill/>
                </a:ln>
                <a:solidFill>
                  <a:srgbClr val="FFFFFF"/>
                </a:solidFill>
                <a:effectLst/>
                <a:latin typeface="Arial Narrow" panose="020B0606020202030204" pitchFamily="34" charset="0"/>
              </a:rPr>
              <a:t>26%</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33" name="Rectangle 31"/>
          <p:cNvSpPr>
            <a:spLocks noChangeArrowheads="1"/>
          </p:cNvSpPr>
          <p:nvPr/>
        </p:nvSpPr>
        <p:spPr bwMode="auto">
          <a:xfrm>
            <a:off x="5963205" y="4995329"/>
            <a:ext cx="3156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48%</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34" name="Rectangle 32"/>
          <p:cNvSpPr>
            <a:spLocks noChangeArrowheads="1"/>
          </p:cNvSpPr>
          <p:nvPr/>
        </p:nvSpPr>
        <p:spPr bwMode="auto">
          <a:xfrm>
            <a:off x="7120859" y="4995329"/>
            <a:ext cx="3156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22%</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35" name="Rectangle 33"/>
          <p:cNvSpPr>
            <a:spLocks noChangeArrowheads="1"/>
          </p:cNvSpPr>
          <p:nvPr/>
        </p:nvSpPr>
        <p:spPr bwMode="auto">
          <a:xfrm>
            <a:off x="7620553" y="4995329"/>
            <a:ext cx="22795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5%</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36" name="Rectangle 34"/>
          <p:cNvSpPr>
            <a:spLocks noChangeArrowheads="1"/>
          </p:cNvSpPr>
          <p:nvPr/>
        </p:nvSpPr>
        <p:spPr bwMode="auto">
          <a:xfrm>
            <a:off x="4445066" y="3803006"/>
            <a:ext cx="1755531" cy="808324"/>
          </a:xfrm>
          <a:prstGeom prst="rect">
            <a:avLst/>
          </a:prstGeom>
          <a:solidFill>
            <a:srgbClr val="40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7" name="Rectangle 35"/>
          <p:cNvSpPr>
            <a:spLocks noChangeArrowheads="1"/>
          </p:cNvSpPr>
          <p:nvPr/>
        </p:nvSpPr>
        <p:spPr bwMode="auto">
          <a:xfrm>
            <a:off x="4445066" y="3803006"/>
            <a:ext cx="1755531" cy="808324"/>
          </a:xfrm>
          <a:prstGeom prst="rect">
            <a:avLst/>
          </a:prstGeom>
          <a:noFill/>
          <a:ln w="9525" cap="flat">
            <a:solidFill>
              <a:srgbClr val="0931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8" name="Rectangle 36"/>
          <p:cNvSpPr>
            <a:spLocks noChangeArrowheads="1"/>
          </p:cNvSpPr>
          <p:nvPr/>
        </p:nvSpPr>
        <p:spPr bwMode="auto">
          <a:xfrm>
            <a:off x="6184477" y="3803006"/>
            <a:ext cx="1223597" cy="808324"/>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9" name="Rectangle 37"/>
          <p:cNvSpPr>
            <a:spLocks noChangeArrowheads="1"/>
          </p:cNvSpPr>
          <p:nvPr/>
        </p:nvSpPr>
        <p:spPr bwMode="auto">
          <a:xfrm>
            <a:off x="6184477" y="3803006"/>
            <a:ext cx="1223597" cy="808324"/>
          </a:xfrm>
          <a:prstGeom prst="rect">
            <a:avLst/>
          </a:prstGeom>
          <a:noFill/>
          <a:ln w="9525" cap="flat">
            <a:solidFill>
              <a:srgbClr val="899C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0" name="Rectangle 38"/>
          <p:cNvSpPr>
            <a:spLocks noChangeArrowheads="1"/>
          </p:cNvSpPr>
          <p:nvPr/>
        </p:nvSpPr>
        <p:spPr bwMode="auto">
          <a:xfrm>
            <a:off x="7391954" y="3803006"/>
            <a:ext cx="341435" cy="808324"/>
          </a:xfrm>
          <a:prstGeom prst="rect">
            <a:avLst/>
          </a:prstGeom>
          <a:solidFill>
            <a:srgbClr val="FFD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1" name="Rectangle 39"/>
          <p:cNvSpPr>
            <a:spLocks noChangeArrowheads="1"/>
          </p:cNvSpPr>
          <p:nvPr/>
        </p:nvSpPr>
        <p:spPr bwMode="auto">
          <a:xfrm>
            <a:off x="7391954" y="3803006"/>
            <a:ext cx="341435" cy="808324"/>
          </a:xfrm>
          <a:prstGeom prst="rect">
            <a:avLst/>
          </a:prstGeom>
          <a:noFill/>
          <a:ln w="9525" cap="flat">
            <a:solidFill>
              <a:srgbClr val="CFB4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2" name="Rectangle 40"/>
          <p:cNvSpPr>
            <a:spLocks noChangeArrowheads="1"/>
          </p:cNvSpPr>
          <p:nvPr/>
        </p:nvSpPr>
        <p:spPr bwMode="auto">
          <a:xfrm>
            <a:off x="7715805" y="3803006"/>
            <a:ext cx="58615" cy="808324"/>
          </a:xfrm>
          <a:prstGeom prst="rect">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3" name="Rectangle 41"/>
          <p:cNvSpPr>
            <a:spLocks noChangeArrowheads="1"/>
          </p:cNvSpPr>
          <p:nvPr/>
        </p:nvSpPr>
        <p:spPr bwMode="auto">
          <a:xfrm>
            <a:off x="7715805" y="3803006"/>
            <a:ext cx="58615" cy="808324"/>
          </a:xfrm>
          <a:prstGeom prst="rect">
            <a:avLst/>
          </a:prstGeom>
          <a:noFill/>
          <a:ln w="9525" cap="flat">
            <a:solidFill>
              <a:srgbClr val="CD5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4" name="Rectangle 42"/>
          <p:cNvSpPr>
            <a:spLocks noChangeArrowheads="1"/>
          </p:cNvSpPr>
          <p:nvPr/>
        </p:nvSpPr>
        <p:spPr bwMode="auto">
          <a:xfrm>
            <a:off x="5180690" y="4087059"/>
            <a:ext cx="3156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smtClean="0">
                <a:ln>
                  <a:noFill/>
                </a:ln>
                <a:solidFill>
                  <a:srgbClr val="FFFFFF"/>
                </a:solidFill>
                <a:effectLst/>
                <a:latin typeface="Arial Narrow" panose="020B0606020202030204" pitchFamily="34" charset="0"/>
              </a:rPr>
              <a:t>52%</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45" name="Rectangle 43"/>
          <p:cNvSpPr>
            <a:spLocks noChangeArrowheads="1"/>
          </p:cNvSpPr>
          <p:nvPr/>
        </p:nvSpPr>
        <p:spPr bwMode="auto">
          <a:xfrm>
            <a:off x="6654867" y="4097581"/>
            <a:ext cx="3156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36%</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46" name="Rectangle 44"/>
          <p:cNvSpPr>
            <a:spLocks noChangeArrowheads="1"/>
          </p:cNvSpPr>
          <p:nvPr/>
        </p:nvSpPr>
        <p:spPr bwMode="auto">
          <a:xfrm>
            <a:off x="7421262" y="4227333"/>
            <a:ext cx="3156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10%</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47" name="Rectangle 45"/>
          <p:cNvSpPr>
            <a:spLocks noChangeArrowheads="1"/>
          </p:cNvSpPr>
          <p:nvPr/>
        </p:nvSpPr>
        <p:spPr bwMode="auto">
          <a:xfrm>
            <a:off x="7654258" y="3967828"/>
            <a:ext cx="22795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2%</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48" name="Rectangle 46"/>
          <p:cNvSpPr>
            <a:spLocks noChangeArrowheads="1"/>
          </p:cNvSpPr>
          <p:nvPr/>
        </p:nvSpPr>
        <p:spPr bwMode="auto">
          <a:xfrm>
            <a:off x="4445066" y="2905257"/>
            <a:ext cx="1497623" cy="808324"/>
          </a:xfrm>
          <a:prstGeom prst="rect">
            <a:avLst/>
          </a:prstGeom>
          <a:solidFill>
            <a:srgbClr val="40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 name="Rectangle 47"/>
          <p:cNvSpPr>
            <a:spLocks noChangeArrowheads="1"/>
          </p:cNvSpPr>
          <p:nvPr/>
        </p:nvSpPr>
        <p:spPr bwMode="auto">
          <a:xfrm>
            <a:off x="4445066" y="2905257"/>
            <a:ext cx="1497623" cy="808324"/>
          </a:xfrm>
          <a:prstGeom prst="rect">
            <a:avLst/>
          </a:prstGeom>
          <a:noFill/>
          <a:ln w="9525" cap="flat">
            <a:solidFill>
              <a:srgbClr val="0931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0" name="Rectangle 48"/>
          <p:cNvSpPr>
            <a:spLocks noChangeArrowheads="1"/>
          </p:cNvSpPr>
          <p:nvPr/>
        </p:nvSpPr>
        <p:spPr bwMode="auto">
          <a:xfrm>
            <a:off x="5926569" y="2905257"/>
            <a:ext cx="1490297" cy="808324"/>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 name="Rectangle 49"/>
          <p:cNvSpPr>
            <a:spLocks noChangeArrowheads="1"/>
          </p:cNvSpPr>
          <p:nvPr/>
        </p:nvSpPr>
        <p:spPr bwMode="auto">
          <a:xfrm>
            <a:off x="5926569" y="2905257"/>
            <a:ext cx="1490297" cy="808324"/>
          </a:xfrm>
          <a:prstGeom prst="rect">
            <a:avLst/>
          </a:prstGeom>
          <a:noFill/>
          <a:ln w="9525" cap="flat">
            <a:solidFill>
              <a:srgbClr val="899C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2" name="Rectangle 50"/>
          <p:cNvSpPr>
            <a:spLocks noChangeArrowheads="1"/>
          </p:cNvSpPr>
          <p:nvPr/>
        </p:nvSpPr>
        <p:spPr bwMode="auto">
          <a:xfrm>
            <a:off x="7399282" y="2905257"/>
            <a:ext cx="325315" cy="808324"/>
          </a:xfrm>
          <a:prstGeom prst="rect">
            <a:avLst/>
          </a:prstGeom>
          <a:solidFill>
            <a:srgbClr val="FFD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 name="Rectangle 51"/>
          <p:cNvSpPr>
            <a:spLocks noChangeArrowheads="1"/>
          </p:cNvSpPr>
          <p:nvPr/>
        </p:nvSpPr>
        <p:spPr bwMode="auto">
          <a:xfrm>
            <a:off x="7399282" y="2905257"/>
            <a:ext cx="325315" cy="808324"/>
          </a:xfrm>
          <a:prstGeom prst="rect">
            <a:avLst/>
          </a:prstGeom>
          <a:noFill/>
          <a:ln w="9525" cap="flat">
            <a:solidFill>
              <a:srgbClr val="CFB4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4" name="Rectangle 52"/>
          <p:cNvSpPr>
            <a:spLocks noChangeArrowheads="1"/>
          </p:cNvSpPr>
          <p:nvPr/>
        </p:nvSpPr>
        <p:spPr bwMode="auto">
          <a:xfrm>
            <a:off x="7708477" y="2905257"/>
            <a:ext cx="65943" cy="808324"/>
          </a:xfrm>
          <a:prstGeom prst="rect">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5" name="Rectangle 53"/>
          <p:cNvSpPr>
            <a:spLocks noChangeArrowheads="1"/>
          </p:cNvSpPr>
          <p:nvPr/>
        </p:nvSpPr>
        <p:spPr bwMode="auto">
          <a:xfrm>
            <a:off x="7708477" y="2905257"/>
            <a:ext cx="65943" cy="808324"/>
          </a:xfrm>
          <a:prstGeom prst="rect">
            <a:avLst/>
          </a:prstGeom>
          <a:noFill/>
          <a:ln w="9525" cap="flat">
            <a:solidFill>
              <a:srgbClr val="CD5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6" name="Rectangle 54"/>
          <p:cNvSpPr>
            <a:spLocks noChangeArrowheads="1"/>
          </p:cNvSpPr>
          <p:nvPr/>
        </p:nvSpPr>
        <p:spPr bwMode="auto">
          <a:xfrm>
            <a:off x="5056132" y="3189312"/>
            <a:ext cx="3156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smtClean="0">
                <a:ln>
                  <a:noFill/>
                </a:ln>
                <a:solidFill>
                  <a:srgbClr val="FFFFFF"/>
                </a:solidFill>
                <a:effectLst/>
                <a:latin typeface="Arial Narrow" panose="020B0606020202030204" pitchFamily="34" charset="0"/>
              </a:rPr>
              <a:t>45%</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57" name="Rectangle 55"/>
          <p:cNvSpPr>
            <a:spLocks noChangeArrowheads="1"/>
          </p:cNvSpPr>
          <p:nvPr/>
        </p:nvSpPr>
        <p:spPr bwMode="auto">
          <a:xfrm>
            <a:off x="6530308" y="3199832"/>
            <a:ext cx="3156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44%</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58" name="Rectangle 56"/>
          <p:cNvSpPr>
            <a:spLocks noChangeArrowheads="1"/>
          </p:cNvSpPr>
          <p:nvPr/>
        </p:nvSpPr>
        <p:spPr bwMode="auto">
          <a:xfrm>
            <a:off x="7462292" y="3329585"/>
            <a:ext cx="22795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9%</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59" name="Rectangle 57"/>
          <p:cNvSpPr>
            <a:spLocks noChangeArrowheads="1"/>
          </p:cNvSpPr>
          <p:nvPr/>
        </p:nvSpPr>
        <p:spPr bwMode="auto">
          <a:xfrm>
            <a:off x="7654258" y="3070079"/>
            <a:ext cx="22795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2%</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60" name="Rectangle 58"/>
          <p:cNvSpPr>
            <a:spLocks noChangeArrowheads="1"/>
          </p:cNvSpPr>
          <p:nvPr/>
        </p:nvSpPr>
        <p:spPr bwMode="auto">
          <a:xfrm>
            <a:off x="4445067" y="2007509"/>
            <a:ext cx="948104" cy="808324"/>
          </a:xfrm>
          <a:prstGeom prst="rect">
            <a:avLst/>
          </a:prstGeom>
          <a:solidFill>
            <a:srgbClr val="40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1" name="Rectangle 59"/>
          <p:cNvSpPr>
            <a:spLocks noChangeArrowheads="1"/>
          </p:cNvSpPr>
          <p:nvPr/>
        </p:nvSpPr>
        <p:spPr bwMode="auto">
          <a:xfrm>
            <a:off x="4445067" y="2007509"/>
            <a:ext cx="948104" cy="808324"/>
          </a:xfrm>
          <a:prstGeom prst="rect">
            <a:avLst/>
          </a:prstGeom>
          <a:noFill/>
          <a:ln w="9525" cap="flat">
            <a:solidFill>
              <a:srgbClr val="0931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2" name="Rectangle 60"/>
          <p:cNvSpPr>
            <a:spLocks noChangeArrowheads="1"/>
          </p:cNvSpPr>
          <p:nvPr/>
        </p:nvSpPr>
        <p:spPr bwMode="auto">
          <a:xfrm>
            <a:off x="5377051" y="2007509"/>
            <a:ext cx="1756997" cy="808324"/>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3" name="Rectangle 61"/>
          <p:cNvSpPr>
            <a:spLocks noChangeArrowheads="1"/>
          </p:cNvSpPr>
          <p:nvPr/>
        </p:nvSpPr>
        <p:spPr bwMode="auto">
          <a:xfrm>
            <a:off x="5377051" y="2007509"/>
            <a:ext cx="1756997" cy="808324"/>
          </a:xfrm>
          <a:prstGeom prst="rect">
            <a:avLst/>
          </a:prstGeom>
          <a:noFill/>
          <a:ln w="9525" cap="flat">
            <a:solidFill>
              <a:srgbClr val="899C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4" name="Rectangle 62"/>
          <p:cNvSpPr>
            <a:spLocks noChangeArrowheads="1"/>
          </p:cNvSpPr>
          <p:nvPr/>
        </p:nvSpPr>
        <p:spPr bwMode="auto">
          <a:xfrm>
            <a:off x="7116462" y="2007509"/>
            <a:ext cx="540727" cy="808324"/>
          </a:xfrm>
          <a:prstGeom prst="rect">
            <a:avLst/>
          </a:prstGeom>
          <a:solidFill>
            <a:srgbClr val="FFD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5" name="Rectangle 63"/>
          <p:cNvSpPr>
            <a:spLocks noChangeArrowheads="1"/>
          </p:cNvSpPr>
          <p:nvPr/>
        </p:nvSpPr>
        <p:spPr bwMode="auto">
          <a:xfrm>
            <a:off x="7116462" y="2007509"/>
            <a:ext cx="540727" cy="808324"/>
          </a:xfrm>
          <a:prstGeom prst="rect">
            <a:avLst/>
          </a:prstGeom>
          <a:noFill/>
          <a:ln w="9525" cap="flat">
            <a:solidFill>
              <a:srgbClr val="CFB4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6" name="Rectangle 64"/>
          <p:cNvSpPr>
            <a:spLocks noChangeArrowheads="1"/>
          </p:cNvSpPr>
          <p:nvPr/>
        </p:nvSpPr>
        <p:spPr bwMode="auto">
          <a:xfrm>
            <a:off x="7641069" y="2007509"/>
            <a:ext cx="133350" cy="808324"/>
          </a:xfrm>
          <a:prstGeom prst="rect">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7" name="Rectangle 65"/>
          <p:cNvSpPr>
            <a:spLocks noChangeArrowheads="1"/>
          </p:cNvSpPr>
          <p:nvPr/>
        </p:nvSpPr>
        <p:spPr bwMode="auto">
          <a:xfrm>
            <a:off x="7641069" y="2007509"/>
            <a:ext cx="133350" cy="808324"/>
          </a:xfrm>
          <a:prstGeom prst="rect">
            <a:avLst/>
          </a:prstGeom>
          <a:noFill/>
          <a:ln w="9525" cap="flat">
            <a:solidFill>
              <a:srgbClr val="CD5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8" name="Rectangle 66"/>
          <p:cNvSpPr>
            <a:spLocks noChangeArrowheads="1"/>
          </p:cNvSpPr>
          <p:nvPr/>
        </p:nvSpPr>
        <p:spPr bwMode="auto">
          <a:xfrm>
            <a:off x="4782105" y="2291563"/>
            <a:ext cx="3156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smtClean="0">
                <a:ln>
                  <a:noFill/>
                </a:ln>
                <a:solidFill>
                  <a:srgbClr val="FFFFFF"/>
                </a:solidFill>
                <a:effectLst/>
                <a:latin typeface="Arial Narrow" panose="020B0606020202030204" pitchFamily="34" charset="0"/>
              </a:rPr>
              <a:t>28%</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69" name="Rectangle 67"/>
          <p:cNvSpPr>
            <a:spLocks noChangeArrowheads="1"/>
          </p:cNvSpPr>
          <p:nvPr/>
        </p:nvSpPr>
        <p:spPr bwMode="auto">
          <a:xfrm>
            <a:off x="6114139" y="2302084"/>
            <a:ext cx="3156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52%</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70" name="Rectangle 68"/>
          <p:cNvSpPr>
            <a:spLocks noChangeArrowheads="1"/>
          </p:cNvSpPr>
          <p:nvPr/>
        </p:nvSpPr>
        <p:spPr bwMode="auto">
          <a:xfrm>
            <a:off x="7245416" y="2302084"/>
            <a:ext cx="3156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16%</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71" name="Rectangle 69"/>
          <p:cNvSpPr>
            <a:spLocks noChangeArrowheads="1"/>
          </p:cNvSpPr>
          <p:nvPr/>
        </p:nvSpPr>
        <p:spPr bwMode="auto">
          <a:xfrm>
            <a:off x="7645465" y="2302084"/>
            <a:ext cx="22795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4%</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73" name="Espace réservé du numéro de diapositive 4"/>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164</a:t>
            </a:fld>
            <a:endParaRPr lang="fr-FR" dirty="0"/>
          </a:p>
        </p:txBody>
      </p:sp>
      <p:sp>
        <p:nvSpPr>
          <p:cNvPr id="74" name="Espace réservé du pied de page 4"/>
          <p:cNvSpPr>
            <a:spLocks noGrp="1"/>
          </p:cNvSpPr>
          <p:nvPr>
            <p:ph type="ftr" sz="quarter" idx="4294967295"/>
          </p:nvPr>
        </p:nvSpPr>
        <p:spPr bwMode="auto">
          <a:xfrm>
            <a:off x="92076" y="6450015"/>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dirty="0">
                <a:cs typeface="Arial" charset="0"/>
              </a:rPr>
              <a:t>1er Colloque National</a:t>
            </a:r>
            <a:r>
              <a:rPr lang="fr-FR" dirty="0">
                <a:cs typeface="Arial" charset="0"/>
              </a:rPr>
              <a:t>  Soigner les vulnérabilités des professionnels de santé </a:t>
            </a:r>
            <a:r>
              <a:rPr lang="fr-FR" b="0" dirty="0">
                <a:cs typeface="Arial" charset="0"/>
              </a:rPr>
              <a:t>– Académie Nationale de Médecine – Jeudi 3 décembre 2015</a:t>
            </a:r>
            <a:endParaRPr lang="fr-FR" dirty="0">
              <a:cs typeface="Arial" charset="0"/>
            </a:endParaRPr>
          </a:p>
        </p:txBody>
      </p:sp>
    </p:spTree>
    <p:extLst>
      <p:ext uri="{BB962C8B-B14F-4D97-AF65-F5344CB8AC3E}">
        <p14:creationId xmlns:p14="http://schemas.microsoft.com/office/powerpoint/2010/main" val="1839548745"/>
      </p:ext>
    </p:extLst>
  </p:cSld>
  <p:clrMapOvr>
    <a:masterClrMapping/>
  </p:clrMapOvr>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
          <p:cNvSpPr txBox="1">
            <a:spLocks noGrp="1"/>
          </p:cNvSpPr>
          <p:nvPr>
            <p:ph type="title"/>
          </p:nvPr>
        </p:nvSpPr>
        <p:spPr/>
        <p:txBody>
          <a:bodyPr>
            <a:normAutofit fontScale="90000"/>
          </a:bodyPr>
          <a:lstStyle/>
          <a:p>
            <a:r>
              <a:rPr lang="fr-FR" dirty="0">
                <a:latin typeface="Helvetica" charset="0"/>
                <a:ea typeface="MS PGothic" charset="0"/>
                <a:cs typeface="Helvetica" charset="0"/>
              </a:rPr>
              <a:t>Le repérage des professionnels de santé vulnérables</a:t>
            </a:r>
            <a:endParaRPr lang="fr-FR" dirty="0"/>
          </a:p>
        </p:txBody>
      </p:sp>
      <p:sp>
        <p:nvSpPr>
          <p:cNvPr id="3" name="Espace réservé du contenu 2"/>
          <p:cNvSpPr>
            <a:spLocks noGrp="1"/>
          </p:cNvSpPr>
          <p:nvPr>
            <p:ph idx="1"/>
          </p:nvPr>
        </p:nvSpPr>
        <p:spPr/>
        <p:txBody>
          <a:bodyPr/>
          <a:lstStyle/>
          <a:p>
            <a:pPr marL="0" indent="0">
              <a:buNone/>
            </a:pPr>
            <a:r>
              <a:rPr lang="fr-FR" dirty="0" smtClean="0"/>
              <a:t>Au niveau professionnel / prise en charge</a:t>
            </a:r>
            <a:endParaRPr lang="fr-FR" dirty="0"/>
          </a:p>
        </p:txBody>
      </p:sp>
      <p:sp>
        <p:nvSpPr>
          <p:cNvPr id="5" name="AutoShape 3"/>
          <p:cNvSpPr>
            <a:spLocks noChangeAspect="1" noChangeArrowheads="1" noTextEdit="1"/>
          </p:cNvSpPr>
          <p:nvPr/>
        </p:nvSpPr>
        <p:spPr bwMode="auto">
          <a:xfrm>
            <a:off x="1056210" y="2178238"/>
            <a:ext cx="6784732" cy="34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Rectangle 17"/>
          <p:cNvSpPr>
            <a:spLocks noChangeArrowheads="1"/>
          </p:cNvSpPr>
          <p:nvPr/>
        </p:nvSpPr>
        <p:spPr bwMode="auto">
          <a:xfrm>
            <a:off x="363083" y="2541779"/>
            <a:ext cx="395214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009242"/>
                </a:solidFill>
                <a:effectLst/>
                <a:latin typeface="Arial Narrow" panose="020B0606020202030204" pitchFamily="34" charset="0"/>
              </a:rPr>
              <a:t>Mise en place de lignes téléphoniques d’écoute de conseils médicaux, juridiques</a:t>
            </a:r>
            <a:endParaRPr kumimoji="0" lang="fr-FR" altLang="fr-FR" sz="2800" b="0" i="0" u="none" strike="noStrike" cap="none" normalizeH="0" baseline="0" dirty="0" smtClean="0">
              <a:ln>
                <a:noFill/>
              </a:ln>
              <a:solidFill>
                <a:srgbClr val="009242"/>
              </a:solidFill>
              <a:effectLst/>
            </a:endParaRPr>
          </a:p>
        </p:txBody>
      </p:sp>
      <p:sp>
        <p:nvSpPr>
          <p:cNvPr id="20" name="Rectangle 19"/>
          <p:cNvSpPr>
            <a:spLocks noChangeArrowheads="1"/>
          </p:cNvSpPr>
          <p:nvPr/>
        </p:nvSpPr>
        <p:spPr bwMode="auto">
          <a:xfrm>
            <a:off x="651903" y="3633978"/>
            <a:ext cx="36853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chemeClr val="tx1">
                    <a:lumMod val="65000"/>
                    <a:lumOff val="35000"/>
                  </a:schemeClr>
                </a:solidFill>
                <a:effectLst/>
                <a:latin typeface="Arial Narrow" panose="020B0606020202030204" pitchFamily="34" charset="0"/>
              </a:rPr>
              <a:t>Mise en place de cellules d’intervention policières</a:t>
            </a:r>
            <a:endParaRPr kumimoji="0" lang="fr-FR" altLang="fr-FR" sz="2800" b="0" i="0" u="none" strike="noStrike" cap="none" normalizeH="0" baseline="0" dirty="0" smtClean="0">
              <a:ln>
                <a:noFill/>
              </a:ln>
              <a:solidFill>
                <a:schemeClr val="tx1">
                  <a:lumMod val="65000"/>
                  <a:lumOff val="35000"/>
                </a:schemeClr>
              </a:solidFill>
              <a:effectLst/>
            </a:endParaRPr>
          </a:p>
        </p:txBody>
      </p:sp>
      <p:sp>
        <p:nvSpPr>
          <p:cNvPr id="21" name="Rectangle 20"/>
          <p:cNvSpPr>
            <a:spLocks noChangeArrowheads="1"/>
          </p:cNvSpPr>
          <p:nvPr/>
        </p:nvSpPr>
        <p:spPr bwMode="auto">
          <a:xfrm>
            <a:off x="258868" y="4618229"/>
            <a:ext cx="40783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chemeClr val="tx1">
                    <a:lumMod val="65000"/>
                    <a:lumOff val="35000"/>
                  </a:schemeClr>
                </a:solidFill>
                <a:effectLst/>
                <a:latin typeface="Arial Narrow" panose="020B0606020202030204" pitchFamily="34" charset="0"/>
              </a:rPr>
              <a:t>Développement de groupes de paroles entre confrères</a:t>
            </a:r>
            <a:endParaRPr kumimoji="0" lang="fr-FR" altLang="fr-FR" sz="2800" b="0" i="0" u="none" strike="noStrike" cap="none" normalizeH="0" baseline="0" smtClean="0">
              <a:ln>
                <a:noFill/>
              </a:ln>
              <a:solidFill>
                <a:schemeClr val="tx1">
                  <a:lumMod val="65000"/>
                  <a:lumOff val="35000"/>
                </a:schemeClr>
              </a:solidFill>
              <a:effectLst/>
            </a:endParaRPr>
          </a:p>
        </p:txBody>
      </p:sp>
      <p:sp>
        <p:nvSpPr>
          <p:cNvPr id="22" name="Rectangle 21"/>
          <p:cNvSpPr>
            <a:spLocks noChangeArrowheads="1"/>
          </p:cNvSpPr>
          <p:nvPr/>
        </p:nvSpPr>
        <p:spPr bwMode="auto">
          <a:xfrm>
            <a:off x="4407547" y="4286438"/>
            <a:ext cx="631581" cy="884238"/>
          </a:xfrm>
          <a:prstGeom prst="rect">
            <a:avLst/>
          </a:prstGeom>
          <a:solidFill>
            <a:srgbClr val="40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Rectangle 22"/>
          <p:cNvSpPr>
            <a:spLocks noChangeArrowheads="1"/>
          </p:cNvSpPr>
          <p:nvPr/>
        </p:nvSpPr>
        <p:spPr bwMode="auto">
          <a:xfrm>
            <a:off x="4407547" y="4286438"/>
            <a:ext cx="631581" cy="884238"/>
          </a:xfrm>
          <a:prstGeom prst="rect">
            <a:avLst/>
          </a:prstGeom>
          <a:noFill/>
          <a:ln w="9525" cap="flat">
            <a:solidFill>
              <a:srgbClr val="0931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4" name="Rectangle 23"/>
          <p:cNvSpPr>
            <a:spLocks noChangeArrowheads="1"/>
          </p:cNvSpPr>
          <p:nvPr/>
        </p:nvSpPr>
        <p:spPr bwMode="auto">
          <a:xfrm>
            <a:off x="5023008" y="4286438"/>
            <a:ext cx="1614854" cy="884238"/>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Rectangle 24"/>
          <p:cNvSpPr>
            <a:spLocks noChangeArrowheads="1"/>
          </p:cNvSpPr>
          <p:nvPr/>
        </p:nvSpPr>
        <p:spPr bwMode="auto">
          <a:xfrm>
            <a:off x="5023008" y="4286438"/>
            <a:ext cx="1614854" cy="884238"/>
          </a:xfrm>
          <a:prstGeom prst="rect">
            <a:avLst/>
          </a:prstGeom>
          <a:noFill/>
          <a:ln w="9525" cap="flat">
            <a:solidFill>
              <a:srgbClr val="899C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6" name="Rectangle 25"/>
          <p:cNvSpPr>
            <a:spLocks noChangeArrowheads="1"/>
          </p:cNvSpPr>
          <p:nvPr/>
        </p:nvSpPr>
        <p:spPr bwMode="auto">
          <a:xfrm>
            <a:off x="6621741" y="4286438"/>
            <a:ext cx="857250" cy="884238"/>
          </a:xfrm>
          <a:prstGeom prst="rect">
            <a:avLst/>
          </a:prstGeom>
          <a:solidFill>
            <a:srgbClr val="FFD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Rectangle 26"/>
          <p:cNvSpPr>
            <a:spLocks noChangeArrowheads="1"/>
          </p:cNvSpPr>
          <p:nvPr/>
        </p:nvSpPr>
        <p:spPr bwMode="auto">
          <a:xfrm>
            <a:off x="6621741" y="4286438"/>
            <a:ext cx="857250" cy="884238"/>
          </a:xfrm>
          <a:prstGeom prst="rect">
            <a:avLst/>
          </a:prstGeom>
          <a:noFill/>
          <a:ln w="9525" cap="flat">
            <a:solidFill>
              <a:srgbClr val="CFB4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8" name="Rectangle 27"/>
          <p:cNvSpPr>
            <a:spLocks noChangeArrowheads="1"/>
          </p:cNvSpPr>
          <p:nvPr/>
        </p:nvSpPr>
        <p:spPr bwMode="auto">
          <a:xfrm>
            <a:off x="7462874" y="4286438"/>
            <a:ext cx="274027" cy="884238"/>
          </a:xfrm>
          <a:prstGeom prst="rect">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Rectangle 28"/>
          <p:cNvSpPr>
            <a:spLocks noChangeArrowheads="1"/>
          </p:cNvSpPr>
          <p:nvPr/>
        </p:nvSpPr>
        <p:spPr bwMode="auto">
          <a:xfrm>
            <a:off x="7462874" y="4286438"/>
            <a:ext cx="274027" cy="884238"/>
          </a:xfrm>
          <a:prstGeom prst="rect">
            <a:avLst/>
          </a:prstGeom>
          <a:noFill/>
          <a:ln w="9525" cap="flat">
            <a:solidFill>
              <a:srgbClr val="CD5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0" name="Rectangle 29"/>
          <p:cNvSpPr>
            <a:spLocks noChangeArrowheads="1"/>
          </p:cNvSpPr>
          <p:nvPr/>
        </p:nvSpPr>
        <p:spPr bwMode="auto">
          <a:xfrm>
            <a:off x="4586324" y="4624577"/>
            <a:ext cx="3156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smtClean="0">
                <a:ln>
                  <a:noFill/>
                </a:ln>
                <a:solidFill>
                  <a:srgbClr val="FFFFFF"/>
                </a:solidFill>
                <a:effectLst/>
                <a:latin typeface="Arial Narrow" panose="020B0606020202030204" pitchFamily="34" charset="0"/>
              </a:rPr>
              <a:t>19%</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31" name="Rectangle 30"/>
          <p:cNvSpPr>
            <a:spLocks noChangeArrowheads="1"/>
          </p:cNvSpPr>
          <p:nvPr/>
        </p:nvSpPr>
        <p:spPr bwMode="auto">
          <a:xfrm>
            <a:off x="5692689" y="4634102"/>
            <a:ext cx="3156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48%</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32" name="Rectangle 31"/>
          <p:cNvSpPr>
            <a:spLocks noChangeArrowheads="1"/>
          </p:cNvSpPr>
          <p:nvPr/>
        </p:nvSpPr>
        <p:spPr bwMode="auto">
          <a:xfrm>
            <a:off x="6908958" y="4634102"/>
            <a:ext cx="3156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25%</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33" name="Rectangle 32"/>
          <p:cNvSpPr>
            <a:spLocks noChangeArrowheads="1"/>
          </p:cNvSpPr>
          <p:nvPr/>
        </p:nvSpPr>
        <p:spPr bwMode="auto">
          <a:xfrm>
            <a:off x="7499508" y="4634102"/>
            <a:ext cx="22795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8%</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34" name="Rectangle 33"/>
          <p:cNvSpPr>
            <a:spLocks noChangeArrowheads="1"/>
          </p:cNvSpPr>
          <p:nvPr/>
        </p:nvSpPr>
        <p:spPr bwMode="auto">
          <a:xfrm>
            <a:off x="4407546" y="3302188"/>
            <a:ext cx="323850" cy="884238"/>
          </a:xfrm>
          <a:prstGeom prst="rect">
            <a:avLst/>
          </a:prstGeom>
          <a:solidFill>
            <a:srgbClr val="40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Rectangle 34"/>
          <p:cNvSpPr>
            <a:spLocks noChangeArrowheads="1"/>
          </p:cNvSpPr>
          <p:nvPr/>
        </p:nvSpPr>
        <p:spPr bwMode="auto">
          <a:xfrm>
            <a:off x="4407546" y="3302188"/>
            <a:ext cx="323850" cy="884238"/>
          </a:xfrm>
          <a:prstGeom prst="rect">
            <a:avLst/>
          </a:prstGeom>
          <a:noFill/>
          <a:ln w="9525" cap="flat">
            <a:solidFill>
              <a:srgbClr val="0931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6" name="Rectangle 35"/>
          <p:cNvSpPr>
            <a:spLocks noChangeArrowheads="1"/>
          </p:cNvSpPr>
          <p:nvPr/>
        </p:nvSpPr>
        <p:spPr bwMode="auto">
          <a:xfrm>
            <a:off x="4715278" y="3302188"/>
            <a:ext cx="973015" cy="884238"/>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7" name="Rectangle 36"/>
          <p:cNvSpPr>
            <a:spLocks noChangeArrowheads="1"/>
          </p:cNvSpPr>
          <p:nvPr/>
        </p:nvSpPr>
        <p:spPr bwMode="auto">
          <a:xfrm>
            <a:off x="4715278" y="3302188"/>
            <a:ext cx="973015" cy="884238"/>
          </a:xfrm>
          <a:prstGeom prst="rect">
            <a:avLst/>
          </a:prstGeom>
          <a:noFill/>
          <a:ln w="9525" cap="flat">
            <a:solidFill>
              <a:srgbClr val="899C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8" name="Rectangle 37"/>
          <p:cNvSpPr>
            <a:spLocks noChangeArrowheads="1"/>
          </p:cNvSpPr>
          <p:nvPr/>
        </p:nvSpPr>
        <p:spPr bwMode="auto">
          <a:xfrm>
            <a:off x="5672173" y="3302188"/>
            <a:ext cx="1424354" cy="884238"/>
          </a:xfrm>
          <a:prstGeom prst="rect">
            <a:avLst/>
          </a:prstGeom>
          <a:solidFill>
            <a:srgbClr val="FFD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9" name="Rectangle 38"/>
          <p:cNvSpPr>
            <a:spLocks noChangeArrowheads="1"/>
          </p:cNvSpPr>
          <p:nvPr/>
        </p:nvSpPr>
        <p:spPr bwMode="auto">
          <a:xfrm>
            <a:off x="5672173" y="3302188"/>
            <a:ext cx="1424354" cy="884238"/>
          </a:xfrm>
          <a:prstGeom prst="rect">
            <a:avLst/>
          </a:prstGeom>
          <a:noFill/>
          <a:ln w="9525" cap="flat">
            <a:solidFill>
              <a:srgbClr val="CFB4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0" name="Rectangle 39"/>
          <p:cNvSpPr>
            <a:spLocks noChangeArrowheads="1"/>
          </p:cNvSpPr>
          <p:nvPr/>
        </p:nvSpPr>
        <p:spPr bwMode="auto">
          <a:xfrm>
            <a:off x="7078941" y="3302188"/>
            <a:ext cx="657958" cy="884238"/>
          </a:xfrm>
          <a:prstGeom prst="rect">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1" name="Rectangle 40"/>
          <p:cNvSpPr>
            <a:spLocks noChangeArrowheads="1"/>
          </p:cNvSpPr>
          <p:nvPr/>
        </p:nvSpPr>
        <p:spPr bwMode="auto">
          <a:xfrm>
            <a:off x="7078941" y="3302188"/>
            <a:ext cx="657958" cy="884238"/>
          </a:xfrm>
          <a:prstGeom prst="rect">
            <a:avLst/>
          </a:prstGeom>
          <a:noFill/>
          <a:ln w="9525" cap="flat">
            <a:solidFill>
              <a:srgbClr val="CD5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2" name="Rectangle 41"/>
          <p:cNvSpPr>
            <a:spLocks noChangeArrowheads="1"/>
          </p:cNvSpPr>
          <p:nvPr/>
        </p:nvSpPr>
        <p:spPr bwMode="auto">
          <a:xfrm>
            <a:off x="4428063" y="3640327"/>
            <a:ext cx="3156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smtClean="0">
                <a:ln>
                  <a:noFill/>
                </a:ln>
                <a:solidFill>
                  <a:srgbClr val="FFFFFF"/>
                </a:solidFill>
                <a:effectLst/>
                <a:latin typeface="Arial Narrow" panose="020B0606020202030204" pitchFamily="34" charset="0"/>
              </a:rPr>
              <a:t>10%</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43" name="Rectangle 42"/>
          <p:cNvSpPr>
            <a:spLocks noChangeArrowheads="1"/>
          </p:cNvSpPr>
          <p:nvPr/>
        </p:nvSpPr>
        <p:spPr bwMode="auto">
          <a:xfrm>
            <a:off x="5061109" y="3649852"/>
            <a:ext cx="3156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29%</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44" name="Rectangle 43"/>
          <p:cNvSpPr>
            <a:spLocks noChangeArrowheads="1"/>
          </p:cNvSpPr>
          <p:nvPr/>
        </p:nvSpPr>
        <p:spPr bwMode="auto">
          <a:xfrm>
            <a:off x="6242209" y="3649852"/>
            <a:ext cx="3156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42%</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45" name="Rectangle 44"/>
          <p:cNvSpPr>
            <a:spLocks noChangeArrowheads="1"/>
          </p:cNvSpPr>
          <p:nvPr/>
        </p:nvSpPr>
        <p:spPr bwMode="auto">
          <a:xfrm>
            <a:off x="7266512" y="3649852"/>
            <a:ext cx="3156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19%</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46" name="Rectangle 45"/>
          <p:cNvSpPr>
            <a:spLocks noChangeArrowheads="1"/>
          </p:cNvSpPr>
          <p:nvPr/>
        </p:nvSpPr>
        <p:spPr bwMode="auto">
          <a:xfrm>
            <a:off x="4407546" y="2317938"/>
            <a:ext cx="981808" cy="884238"/>
          </a:xfrm>
          <a:prstGeom prst="rect">
            <a:avLst/>
          </a:prstGeom>
          <a:solidFill>
            <a:srgbClr val="40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7" name="Rectangle 46"/>
          <p:cNvSpPr>
            <a:spLocks noChangeArrowheads="1"/>
          </p:cNvSpPr>
          <p:nvPr/>
        </p:nvSpPr>
        <p:spPr bwMode="auto">
          <a:xfrm>
            <a:off x="4407546" y="2317938"/>
            <a:ext cx="981808" cy="884238"/>
          </a:xfrm>
          <a:prstGeom prst="rect">
            <a:avLst/>
          </a:prstGeom>
          <a:noFill/>
          <a:ln w="9525" cap="flat">
            <a:solidFill>
              <a:srgbClr val="0931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8" name="Rectangle 47"/>
          <p:cNvSpPr>
            <a:spLocks noChangeArrowheads="1"/>
          </p:cNvSpPr>
          <p:nvPr/>
        </p:nvSpPr>
        <p:spPr bwMode="auto">
          <a:xfrm>
            <a:off x="5373235" y="2317938"/>
            <a:ext cx="1773115" cy="884238"/>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 name="Rectangle 48"/>
          <p:cNvSpPr>
            <a:spLocks noChangeArrowheads="1"/>
          </p:cNvSpPr>
          <p:nvPr/>
        </p:nvSpPr>
        <p:spPr bwMode="auto">
          <a:xfrm>
            <a:off x="5373235" y="2317938"/>
            <a:ext cx="1773115" cy="884238"/>
          </a:xfrm>
          <a:prstGeom prst="rect">
            <a:avLst/>
          </a:prstGeom>
          <a:noFill/>
          <a:ln w="9525" cap="flat">
            <a:solidFill>
              <a:srgbClr val="899C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0" name="Rectangle 49"/>
          <p:cNvSpPr>
            <a:spLocks noChangeArrowheads="1"/>
          </p:cNvSpPr>
          <p:nvPr/>
        </p:nvSpPr>
        <p:spPr bwMode="auto">
          <a:xfrm>
            <a:off x="7128765" y="2317938"/>
            <a:ext cx="499697" cy="884238"/>
          </a:xfrm>
          <a:prstGeom prst="rect">
            <a:avLst/>
          </a:prstGeom>
          <a:solidFill>
            <a:srgbClr val="FFD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 name="Rectangle 50"/>
          <p:cNvSpPr>
            <a:spLocks noChangeArrowheads="1"/>
          </p:cNvSpPr>
          <p:nvPr/>
        </p:nvSpPr>
        <p:spPr bwMode="auto">
          <a:xfrm>
            <a:off x="7128765" y="2317938"/>
            <a:ext cx="499697" cy="884238"/>
          </a:xfrm>
          <a:prstGeom prst="rect">
            <a:avLst/>
          </a:prstGeom>
          <a:noFill/>
          <a:ln w="9525" cap="flat">
            <a:solidFill>
              <a:srgbClr val="CFB4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2" name="Rectangle 51"/>
          <p:cNvSpPr>
            <a:spLocks noChangeArrowheads="1"/>
          </p:cNvSpPr>
          <p:nvPr/>
        </p:nvSpPr>
        <p:spPr bwMode="auto">
          <a:xfrm>
            <a:off x="7612341" y="2317938"/>
            <a:ext cx="124558" cy="884238"/>
          </a:xfrm>
          <a:prstGeom prst="rect">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 name="Rectangle 52"/>
          <p:cNvSpPr>
            <a:spLocks noChangeArrowheads="1"/>
          </p:cNvSpPr>
          <p:nvPr/>
        </p:nvSpPr>
        <p:spPr bwMode="auto">
          <a:xfrm>
            <a:off x="7612341" y="2317938"/>
            <a:ext cx="124558" cy="884238"/>
          </a:xfrm>
          <a:prstGeom prst="rect">
            <a:avLst/>
          </a:prstGeom>
          <a:noFill/>
          <a:ln w="9525" cap="flat">
            <a:solidFill>
              <a:srgbClr val="CD5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4" name="Rectangle 53"/>
          <p:cNvSpPr>
            <a:spLocks noChangeArrowheads="1"/>
          </p:cNvSpPr>
          <p:nvPr/>
        </p:nvSpPr>
        <p:spPr bwMode="auto">
          <a:xfrm>
            <a:off x="4760704" y="2656077"/>
            <a:ext cx="3156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smtClean="0">
                <a:ln>
                  <a:noFill/>
                </a:ln>
                <a:solidFill>
                  <a:srgbClr val="FFFFFF"/>
                </a:solidFill>
                <a:effectLst/>
                <a:latin typeface="Arial Narrow" panose="020B0606020202030204" pitchFamily="34" charset="0"/>
              </a:rPr>
              <a:t>29%</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55" name="Rectangle 54"/>
          <p:cNvSpPr>
            <a:spLocks noChangeArrowheads="1"/>
          </p:cNvSpPr>
          <p:nvPr/>
        </p:nvSpPr>
        <p:spPr bwMode="auto">
          <a:xfrm>
            <a:off x="6117651" y="2665602"/>
            <a:ext cx="3156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53%</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56" name="Rectangle 55"/>
          <p:cNvSpPr>
            <a:spLocks noChangeArrowheads="1"/>
          </p:cNvSpPr>
          <p:nvPr/>
        </p:nvSpPr>
        <p:spPr bwMode="auto">
          <a:xfrm>
            <a:off x="7241601" y="2665602"/>
            <a:ext cx="3156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14%</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57" name="Rectangle 56"/>
          <p:cNvSpPr>
            <a:spLocks noChangeArrowheads="1"/>
          </p:cNvSpPr>
          <p:nvPr/>
        </p:nvSpPr>
        <p:spPr bwMode="auto">
          <a:xfrm>
            <a:off x="7616738" y="2665602"/>
            <a:ext cx="22795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4%</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58" name="Rectangle 5"/>
          <p:cNvSpPr>
            <a:spLocks noChangeArrowheads="1"/>
          </p:cNvSpPr>
          <p:nvPr/>
        </p:nvSpPr>
        <p:spPr bwMode="auto">
          <a:xfrm>
            <a:off x="3836902" y="5433818"/>
            <a:ext cx="76200" cy="89424"/>
          </a:xfrm>
          <a:prstGeom prst="rect">
            <a:avLst/>
          </a:prstGeom>
          <a:solidFill>
            <a:srgbClr val="40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9" name="Rectangle 6"/>
          <p:cNvSpPr>
            <a:spLocks noChangeArrowheads="1"/>
          </p:cNvSpPr>
          <p:nvPr/>
        </p:nvSpPr>
        <p:spPr bwMode="auto">
          <a:xfrm>
            <a:off x="3836902" y="5433818"/>
            <a:ext cx="76200" cy="89424"/>
          </a:xfrm>
          <a:prstGeom prst="rect">
            <a:avLst/>
          </a:prstGeom>
          <a:noFill/>
          <a:ln w="9525" cap="flat">
            <a:solidFill>
              <a:srgbClr val="405E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0" name="Rectangle 7"/>
          <p:cNvSpPr>
            <a:spLocks noChangeArrowheads="1"/>
          </p:cNvSpPr>
          <p:nvPr/>
        </p:nvSpPr>
        <p:spPr bwMode="auto">
          <a:xfrm>
            <a:off x="3961225" y="5388230"/>
            <a:ext cx="105941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000000"/>
                </a:solidFill>
                <a:effectLst/>
                <a:latin typeface="Arial Narrow" panose="020B0606020202030204" pitchFamily="34" charset="0"/>
              </a:rPr>
              <a:t>Tout à fait d’accord</a:t>
            </a:r>
            <a:endParaRPr kumimoji="0" lang="fr-FR" altLang="fr-FR" sz="2000" b="0" i="0" u="none" strike="noStrike" cap="none" normalizeH="0" baseline="0" dirty="0" smtClean="0">
              <a:ln>
                <a:noFill/>
              </a:ln>
              <a:solidFill>
                <a:schemeClr val="tx1"/>
              </a:solidFill>
              <a:effectLst/>
              <a:latin typeface="Arial" panose="020B0604020202020204" pitchFamily="34" charset="0"/>
            </a:endParaRPr>
          </a:p>
        </p:txBody>
      </p:sp>
      <p:sp>
        <p:nvSpPr>
          <p:cNvPr id="61" name="Rectangle 8"/>
          <p:cNvSpPr>
            <a:spLocks noChangeArrowheads="1"/>
          </p:cNvSpPr>
          <p:nvPr/>
        </p:nvSpPr>
        <p:spPr bwMode="auto">
          <a:xfrm>
            <a:off x="5062323" y="5433818"/>
            <a:ext cx="74735" cy="89424"/>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2" name="Rectangle 9"/>
          <p:cNvSpPr>
            <a:spLocks noChangeArrowheads="1"/>
          </p:cNvSpPr>
          <p:nvPr/>
        </p:nvSpPr>
        <p:spPr bwMode="auto">
          <a:xfrm>
            <a:off x="5062323" y="5433818"/>
            <a:ext cx="74735" cy="89424"/>
          </a:xfrm>
          <a:prstGeom prst="rect">
            <a:avLst/>
          </a:prstGeom>
          <a:noFill/>
          <a:ln w="9525" cap="flat">
            <a:solidFill>
              <a:srgbClr val="C0CA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3" name="Rectangle 10"/>
          <p:cNvSpPr>
            <a:spLocks noChangeArrowheads="1"/>
          </p:cNvSpPr>
          <p:nvPr/>
        </p:nvSpPr>
        <p:spPr bwMode="auto">
          <a:xfrm>
            <a:off x="5186646" y="5388230"/>
            <a:ext cx="83481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Plutôt d’accord</a:t>
            </a:r>
            <a:endParaRPr kumimoji="0" lang="fr-FR" altLang="fr-FR" sz="2000" b="0" i="0" u="none" strike="noStrike" cap="none" normalizeH="0" baseline="0" smtClean="0">
              <a:ln>
                <a:noFill/>
              </a:ln>
              <a:solidFill>
                <a:schemeClr val="tx1"/>
              </a:solidFill>
              <a:effectLst/>
              <a:latin typeface="Arial" panose="020B0604020202020204" pitchFamily="34" charset="0"/>
            </a:endParaRPr>
          </a:p>
        </p:txBody>
      </p:sp>
      <p:sp>
        <p:nvSpPr>
          <p:cNvPr id="64" name="Rectangle 11"/>
          <p:cNvSpPr>
            <a:spLocks noChangeArrowheads="1"/>
          </p:cNvSpPr>
          <p:nvPr/>
        </p:nvSpPr>
        <p:spPr bwMode="auto">
          <a:xfrm>
            <a:off x="6103550" y="5433818"/>
            <a:ext cx="74735" cy="89424"/>
          </a:xfrm>
          <a:prstGeom prst="rect">
            <a:avLst/>
          </a:prstGeom>
          <a:solidFill>
            <a:srgbClr val="FFD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5" name="Rectangle 12"/>
          <p:cNvSpPr>
            <a:spLocks noChangeArrowheads="1"/>
          </p:cNvSpPr>
          <p:nvPr/>
        </p:nvSpPr>
        <p:spPr bwMode="auto">
          <a:xfrm>
            <a:off x="6103550" y="5433818"/>
            <a:ext cx="74735" cy="89424"/>
          </a:xfrm>
          <a:prstGeom prst="rect">
            <a:avLst/>
          </a:prstGeom>
          <a:noFill/>
          <a:ln w="9525" cap="flat">
            <a:solidFill>
              <a:srgbClr val="FFDF0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6" name="Rectangle 13"/>
          <p:cNvSpPr>
            <a:spLocks noChangeArrowheads="1"/>
          </p:cNvSpPr>
          <p:nvPr/>
        </p:nvSpPr>
        <p:spPr bwMode="auto">
          <a:xfrm>
            <a:off x="6207590" y="5388230"/>
            <a:ext cx="107338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Plutôt pas d’accord</a:t>
            </a:r>
            <a:endParaRPr kumimoji="0" lang="fr-FR" altLang="fr-FR" sz="2000" b="0" i="0" u="none" strike="noStrike" cap="none" normalizeH="0" baseline="0" smtClean="0">
              <a:ln>
                <a:noFill/>
              </a:ln>
              <a:solidFill>
                <a:schemeClr val="tx1"/>
              </a:solidFill>
              <a:effectLst/>
              <a:latin typeface="Arial" panose="020B0604020202020204" pitchFamily="34" charset="0"/>
            </a:endParaRPr>
          </a:p>
        </p:txBody>
      </p:sp>
      <p:sp>
        <p:nvSpPr>
          <p:cNvPr id="67" name="Rectangle 14"/>
          <p:cNvSpPr>
            <a:spLocks noChangeArrowheads="1"/>
          </p:cNvSpPr>
          <p:nvPr/>
        </p:nvSpPr>
        <p:spPr bwMode="auto">
          <a:xfrm>
            <a:off x="7273231" y="5442445"/>
            <a:ext cx="74735" cy="89424"/>
          </a:xfrm>
          <a:prstGeom prst="rect">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8" name="Rectangle 15"/>
          <p:cNvSpPr>
            <a:spLocks noChangeArrowheads="1"/>
          </p:cNvSpPr>
          <p:nvPr/>
        </p:nvSpPr>
        <p:spPr bwMode="auto">
          <a:xfrm>
            <a:off x="7273231" y="5442445"/>
            <a:ext cx="74735" cy="89424"/>
          </a:xfrm>
          <a:prstGeom prst="rect">
            <a:avLst/>
          </a:prstGeom>
          <a:noFill/>
          <a:ln w="9525" cap="flat">
            <a:solidFill>
              <a:srgbClr val="FF69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9" name="Rectangle 16"/>
          <p:cNvSpPr>
            <a:spLocks noChangeArrowheads="1"/>
          </p:cNvSpPr>
          <p:nvPr/>
        </p:nvSpPr>
        <p:spPr bwMode="auto">
          <a:xfrm>
            <a:off x="7377272" y="5396857"/>
            <a:ext cx="115063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000000"/>
                </a:solidFill>
                <a:effectLst/>
                <a:latin typeface="Arial Narrow" panose="020B0606020202030204" pitchFamily="34" charset="0"/>
              </a:rPr>
              <a:t>Pas du tout d’accord</a:t>
            </a:r>
            <a:endParaRPr kumimoji="0" lang="fr-FR" altLang="fr-FR" sz="2000" b="0" i="0" u="none" strike="noStrike" cap="none" normalizeH="0" baseline="0" dirty="0" smtClean="0">
              <a:ln>
                <a:noFill/>
              </a:ln>
              <a:solidFill>
                <a:schemeClr val="tx1"/>
              </a:solidFill>
              <a:effectLst/>
              <a:latin typeface="Arial" panose="020B0604020202020204" pitchFamily="34" charset="0"/>
            </a:endParaRPr>
          </a:p>
        </p:txBody>
      </p:sp>
      <p:sp>
        <p:nvSpPr>
          <p:cNvPr id="71" name="Espace réservé du numéro de diapositive 4"/>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165</a:t>
            </a:fld>
            <a:endParaRPr lang="fr-FR" dirty="0"/>
          </a:p>
        </p:txBody>
      </p:sp>
      <p:sp>
        <p:nvSpPr>
          <p:cNvPr id="72" name="Espace réservé du pied de page 4"/>
          <p:cNvSpPr>
            <a:spLocks noGrp="1"/>
          </p:cNvSpPr>
          <p:nvPr>
            <p:ph type="ftr" sz="quarter" idx="4294967295"/>
          </p:nvPr>
        </p:nvSpPr>
        <p:spPr bwMode="auto">
          <a:xfrm>
            <a:off x="92076" y="6450015"/>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dirty="0">
                <a:cs typeface="Arial" charset="0"/>
              </a:rPr>
              <a:t>1er Colloque National</a:t>
            </a:r>
            <a:r>
              <a:rPr lang="fr-FR" dirty="0">
                <a:cs typeface="Arial" charset="0"/>
              </a:rPr>
              <a:t>  Soigner les vulnérabilités des professionnels de santé </a:t>
            </a:r>
            <a:r>
              <a:rPr lang="fr-FR" b="0" dirty="0">
                <a:cs typeface="Arial" charset="0"/>
              </a:rPr>
              <a:t>– Académie Nationale de Médecine – Jeudi 3 décembre 2015</a:t>
            </a:r>
            <a:endParaRPr lang="fr-FR" dirty="0">
              <a:cs typeface="Arial" charset="0"/>
            </a:endParaRPr>
          </a:p>
        </p:txBody>
      </p:sp>
    </p:spTree>
    <p:extLst>
      <p:ext uri="{BB962C8B-B14F-4D97-AF65-F5344CB8AC3E}">
        <p14:creationId xmlns:p14="http://schemas.microsoft.com/office/powerpoint/2010/main" val="604646492"/>
      </p:ext>
    </p:extLst>
  </p:cSld>
  <p:clrMapOvr>
    <a:masterClrMapping/>
  </p:clrMapOvr>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
          <p:cNvSpPr txBox="1">
            <a:spLocks noGrp="1"/>
          </p:cNvSpPr>
          <p:nvPr>
            <p:ph type="title"/>
          </p:nvPr>
        </p:nvSpPr>
        <p:spPr/>
        <p:txBody>
          <a:bodyPr>
            <a:normAutofit fontScale="90000"/>
          </a:bodyPr>
          <a:lstStyle/>
          <a:p>
            <a:r>
              <a:rPr lang="fr-FR" dirty="0">
                <a:latin typeface="Helvetica" charset="0"/>
                <a:ea typeface="MS PGothic" charset="0"/>
                <a:cs typeface="Helvetica" charset="0"/>
              </a:rPr>
              <a:t>Le repérage des professionnels de santé vulnérables</a:t>
            </a:r>
            <a:endParaRPr lang="fr-FR" dirty="0"/>
          </a:p>
        </p:txBody>
      </p:sp>
      <p:sp>
        <p:nvSpPr>
          <p:cNvPr id="3" name="Espace réservé du contenu 2"/>
          <p:cNvSpPr>
            <a:spLocks noGrp="1"/>
          </p:cNvSpPr>
          <p:nvPr>
            <p:ph idx="1"/>
          </p:nvPr>
        </p:nvSpPr>
        <p:spPr/>
        <p:txBody>
          <a:bodyPr/>
          <a:lstStyle/>
          <a:p>
            <a:pPr marL="0" indent="0">
              <a:buNone/>
            </a:pPr>
            <a:r>
              <a:rPr lang="fr-FR" dirty="0" smtClean="0"/>
              <a:t>Au niveau social</a:t>
            </a:r>
            <a:endParaRPr lang="fr-FR" dirty="0"/>
          </a:p>
        </p:txBody>
      </p:sp>
      <p:sp>
        <p:nvSpPr>
          <p:cNvPr id="18" name="Rectangle 17"/>
          <p:cNvSpPr>
            <a:spLocks noChangeArrowheads="1"/>
          </p:cNvSpPr>
          <p:nvPr/>
        </p:nvSpPr>
        <p:spPr bwMode="auto">
          <a:xfrm>
            <a:off x="410858" y="2252710"/>
            <a:ext cx="44243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000000"/>
                </a:solidFill>
                <a:effectLst/>
                <a:latin typeface="Arial Narrow" panose="020B0606020202030204" pitchFamily="34" charset="0"/>
              </a:rPr>
              <a:t>Amélioration de la protection sociale des soignants libéraux</a:t>
            </a:r>
            <a:endParaRPr kumimoji="0" lang="fr-FR" altLang="fr-FR" sz="2800" b="0" i="0" u="none" strike="noStrike" cap="none" normalizeH="0" baseline="0" dirty="0" smtClean="0">
              <a:ln>
                <a:noFill/>
              </a:ln>
              <a:solidFill>
                <a:schemeClr val="tx1"/>
              </a:solidFill>
              <a:effectLst/>
              <a:latin typeface="Arial" panose="020B0604020202020204" pitchFamily="34" charset="0"/>
            </a:endParaRPr>
          </a:p>
        </p:txBody>
      </p:sp>
      <p:sp>
        <p:nvSpPr>
          <p:cNvPr id="19" name="Rectangle 18"/>
          <p:cNvSpPr>
            <a:spLocks noChangeArrowheads="1"/>
          </p:cNvSpPr>
          <p:nvPr/>
        </p:nvSpPr>
        <p:spPr bwMode="auto">
          <a:xfrm>
            <a:off x="1171784" y="3049636"/>
            <a:ext cx="3650274"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000000"/>
                </a:solidFill>
                <a:effectLst/>
                <a:latin typeface="Arial Narrow" panose="020B0606020202030204" pitchFamily="34" charset="0"/>
              </a:rPr>
              <a:t>Reconnaissance du syndrome d’épuisement professionnel comme maladie prof.</a:t>
            </a:r>
            <a:endParaRPr kumimoji="0" lang="fr-FR" altLang="fr-FR" sz="2800" b="0" i="0" u="none" strike="noStrike" cap="none" normalizeH="0" baseline="0" dirty="0" smtClean="0">
              <a:ln>
                <a:noFill/>
              </a:ln>
              <a:solidFill>
                <a:schemeClr val="tx1"/>
              </a:solidFill>
              <a:effectLst/>
              <a:latin typeface="Arial" panose="020B0604020202020204" pitchFamily="34" charset="0"/>
            </a:endParaRPr>
          </a:p>
        </p:txBody>
      </p:sp>
      <p:sp>
        <p:nvSpPr>
          <p:cNvPr id="21" name="Rectangle 20"/>
          <p:cNvSpPr>
            <a:spLocks noChangeArrowheads="1"/>
          </p:cNvSpPr>
          <p:nvPr/>
        </p:nvSpPr>
        <p:spPr bwMode="auto">
          <a:xfrm>
            <a:off x="1056019" y="3960861"/>
            <a:ext cx="377776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000000"/>
                </a:solidFill>
                <a:effectLst/>
                <a:latin typeface="Arial Narrow" panose="020B0606020202030204" pitchFamily="34" charset="0"/>
              </a:rPr>
              <a:t>Instauration d’une prise en charge médicale et psy dédiée aux prof. de santé</a:t>
            </a:r>
            <a:endParaRPr kumimoji="0" lang="fr-FR" altLang="fr-FR" sz="2800" b="0" i="0" u="none" strike="noStrike" cap="none" normalizeH="0" baseline="0" dirty="0" smtClean="0">
              <a:ln>
                <a:noFill/>
              </a:ln>
              <a:solidFill>
                <a:schemeClr val="tx1"/>
              </a:solidFill>
              <a:effectLst/>
              <a:latin typeface="Arial" panose="020B0604020202020204" pitchFamily="34" charset="0"/>
            </a:endParaRPr>
          </a:p>
        </p:txBody>
      </p:sp>
      <p:sp>
        <p:nvSpPr>
          <p:cNvPr id="23" name="Rectangle 22"/>
          <p:cNvSpPr>
            <a:spLocks noChangeArrowheads="1"/>
          </p:cNvSpPr>
          <p:nvPr/>
        </p:nvSpPr>
        <p:spPr bwMode="auto">
          <a:xfrm>
            <a:off x="578974" y="5014961"/>
            <a:ext cx="425627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000000"/>
                </a:solidFill>
                <a:effectLst/>
                <a:latin typeface="Arial Narrow" panose="020B0606020202030204" pitchFamily="34" charset="0"/>
              </a:rPr>
              <a:t>Instauration d’une médecine du travail pour les soignants</a:t>
            </a:r>
            <a:endParaRPr kumimoji="0" lang="fr-FR" altLang="fr-FR" sz="2800" b="0" i="0" u="none" strike="noStrike" cap="none" normalizeH="0" baseline="0" dirty="0" smtClean="0">
              <a:ln>
                <a:noFill/>
              </a:ln>
              <a:solidFill>
                <a:schemeClr val="tx1"/>
              </a:solidFill>
              <a:effectLst/>
              <a:latin typeface="Arial" panose="020B0604020202020204" pitchFamily="34" charset="0"/>
            </a:endParaRPr>
          </a:p>
        </p:txBody>
      </p:sp>
      <p:sp>
        <p:nvSpPr>
          <p:cNvPr id="24" name="Rectangle 23"/>
          <p:cNvSpPr>
            <a:spLocks noChangeArrowheads="1"/>
          </p:cNvSpPr>
          <p:nvPr/>
        </p:nvSpPr>
        <p:spPr bwMode="auto">
          <a:xfrm>
            <a:off x="4943686" y="4676820"/>
            <a:ext cx="1822939" cy="831850"/>
          </a:xfrm>
          <a:prstGeom prst="rect">
            <a:avLst/>
          </a:prstGeom>
          <a:solidFill>
            <a:srgbClr val="40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Rectangle 24"/>
          <p:cNvSpPr>
            <a:spLocks noChangeArrowheads="1"/>
          </p:cNvSpPr>
          <p:nvPr/>
        </p:nvSpPr>
        <p:spPr bwMode="auto">
          <a:xfrm>
            <a:off x="4943686" y="4676820"/>
            <a:ext cx="1822939" cy="831850"/>
          </a:xfrm>
          <a:prstGeom prst="rect">
            <a:avLst/>
          </a:prstGeom>
          <a:noFill/>
          <a:ln w="9525" cap="flat">
            <a:solidFill>
              <a:srgbClr val="0931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6" name="Rectangle 25"/>
          <p:cNvSpPr>
            <a:spLocks noChangeArrowheads="1"/>
          </p:cNvSpPr>
          <p:nvPr/>
        </p:nvSpPr>
        <p:spPr bwMode="auto">
          <a:xfrm>
            <a:off x="6749040" y="4676820"/>
            <a:ext cx="1099039" cy="831850"/>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Rectangle 26"/>
          <p:cNvSpPr>
            <a:spLocks noChangeArrowheads="1"/>
          </p:cNvSpPr>
          <p:nvPr/>
        </p:nvSpPr>
        <p:spPr bwMode="auto">
          <a:xfrm>
            <a:off x="6749040" y="4676820"/>
            <a:ext cx="1099039" cy="831850"/>
          </a:xfrm>
          <a:prstGeom prst="rect">
            <a:avLst/>
          </a:prstGeom>
          <a:noFill/>
          <a:ln w="9525" cap="flat">
            <a:solidFill>
              <a:srgbClr val="899C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8" name="Rectangle 27"/>
          <p:cNvSpPr>
            <a:spLocks noChangeArrowheads="1"/>
          </p:cNvSpPr>
          <p:nvPr/>
        </p:nvSpPr>
        <p:spPr bwMode="auto">
          <a:xfrm>
            <a:off x="7831959" y="4676820"/>
            <a:ext cx="400050" cy="831850"/>
          </a:xfrm>
          <a:prstGeom prst="rect">
            <a:avLst/>
          </a:prstGeom>
          <a:solidFill>
            <a:srgbClr val="FFD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Rectangle 28"/>
          <p:cNvSpPr>
            <a:spLocks noChangeArrowheads="1"/>
          </p:cNvSpPr>
          <p:nvPr/>
        </p:nvSpPr>
        <p:spPr bwMode="auto">
          <a:xfrm>
            <a:off x="7831959" y="4676820"/>
            <a:ext cx="400050" cy="831850"/>
          </a:xfrm>
          <a:prstGeom prst="rect">
            <a:avLst/>
          </a:prstGeom>
          <a:noFill/>
          <a:ln w="9525" cap="flat">
            <a:solidFill>
              <a:srgbClr val="CFB4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0" name="Rectangle 29"/>
          <p:cNvSpPr>
            <a:spLocks noChangeArrowheads="1"/>
          </p:cNvSpPr>
          <p:nvPr/>
        </p:nvSpPr>
        <p:spPr bwMode="auto">
          <a:xfrm>
            <a:off x="8214426" y="4676820"/>
            <a:ext cx="58615" cy="831850"/>
          </a:xfrm>
          <a:prstGeom prst="rect">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Rectangle 30"/>
          <p:cNvSpPr>
            <a:spLocks noChangeArrowheads="1"/>
          </p:cNvSpPr>
          <p:nvPr/>
        </p:nvSpPr>
        <p:spPr bwMode="auto">
          <a:xfrm>
            <a:off x="8214426" y="4676820"/>
            <a:ext cx="58615" cy="831850"/>
          </a:xfrm>
          <a:prstGeom prst="rect">
            <a:avLst/>
          </a:prstGeom>
          <a:noFill/>
          <a:ln w="9525" cap="flat">
            <a:solidFill>
              <a:srgbClr val="CD5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2" name="Rectangle 31"/>
          <p:cNvSpPr>
            <a:spLocks noChangeArrowheads="1"/>
          </p:cNvSpPr>
          <p:nvPr/>
        </p:nvSpPr>
        <p:spPr bwMode="auto">
          <a:xfrm>
            <a:off x="5713013" y="4987971"/>
            <a:ext cx="3156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smtClean="0">
                <a:ln>
                  <a:noFill/>
                </a:ln>
                <a:solidFill>
                  <a:srgbClr val="FFFFFF"/>
                </a:solidFill>
                <a:effectLst/>
                <a:latin typeface="Arial Narrow" panose="020B0606020202030204" pitchFamily="34" charset="0"/>
              </a:rPr>
              <a:t>55%</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33" name="Rectangle 32"/>
          <p:cNvSpPr>
            <a:spLocks noChangeArrowheads="1"/>
          </p:cNvSpPr>
          <p:nvPr/>
        </p:nvSpPr>
        <p:spPr bwMode="auto">
          <a:xfrm>
            <a:off x="7162279" y="4997496"/>
            <a:ext cx="3156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32%</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34" name="Rectangle 33"/>
          <p:cNvSpPr>
            <a:spLocks noChangeArrowheads="1"/>
          </p:cNvSpPr>
          <p:nvPr/>
        </p:nvSpPr>
        <p:spPr bwMode="auto">
          <a:xfrm>
            <a:off x="7894972" y="5114971"/>
            <a:ext cx="3156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12%</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35" name="Rectangle 34"/>
          <p:cNvSpPr>
            <a:spLocks noChangeArrowheads="1"/>
          </p:cNvSpPr>
          <p:nvPr/>
        </p:nvSpPr>
        <p:spPr bwMode="auto">
          <a:xfrm>
            <a:off x="8152879" y="4880021"/>
            <a:ext cx="22795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1%</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36" name="Rectangle 35"/>
          <p:cNvSpPr>
            <a:spLocks noChangeArrowheads="1"/>
          </p:cNvSpPr>
          <p:nvPr/>
        </p:nvSpPr>
        <p:spPr bwMode="auto">
          <a:xfrm>
            <a:off x="4943685" y="3756070"/>
            <a:ext cx="1689589" cy="831850"/>
          </a:xfrm>
          <a:prstGeom prst="rect">
            <a:avLst/>
          </a:prstGeom>
          <a:solidFill>
            <a:srgbClr val="40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7" name="Rectangle 36"/>
          <p:cNvSpPr>
            <a:spLocks noChangeArrowheads="1"/>
          </p:cNvSpPr>
          <p:nvPr/>
        </p:nvSpPr>
        <p:spPr bwMode="auto">
          <a:xfrm>
            <a:off x="4943685" y="3756070"/>
            <a:ext cx="1689589" cy="831850"/>
          </a:xfrm>
          <a:prstGeom prst="rect">
            <a:avLst/>
          </a:prstGeom>
          <a:noFill/>
          <a:ln w="9525" cap="flat">
            <a:solidFill>
              <a:srgbClr val="0931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8" name="Rectangle 37"/>
          <p:cNvSpPr>
            <a:spLocks noChangeArrowheads="1"/>
          </p:cNvSpPr>
          <p:nvPr/>
        </p:nvSpPr>
        <p:spPr bwMode="auto">
          <a:xfrm>
            <a:off x="6617155" y="3756070"/>
            <a:ext cx="1364274" cy="831850"/>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9" name="Rectangle 38"/>
          <p:cNvSpPr>
            <a:spLocks noChangeArrowheads="1"/>
          </p:cNvSpPr>
          <p:nvPr/>
        </p:nvSpPr>
        <p:spPr bwMode="auto">
          <a:xfrm>
            <a:off x="6617155" y="3756070"/>
            <a:ext cx="1364274" cy="831850"/>
          </a:xfrm>
          <a:prstGeom prst="rect">
            <a:avLst/>
          </a:prstGeom>
          <a:noFill/>
          <a:ln w="9525" cap="flat">
            <a:solidFill>
              <a:srgbClr val="899C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0" name="Rectangle 39"/>
          <p:cNvSpPr>
            <a:spLocks noChangeArrowheads="1"/>
          </p:cNvSpPr>
          <p:nvPr/>
        </p:nvSpPr>
        <p:spPr bwMode="auto">
          <a:xfrm>
            <a:off x="7965311" y="3756070"/>
            <a:ext cx="307731" cy="831850"/>
          </a:xfrm>
          <a:prstGeom prst="rect">
            <a:avLst/>
          </a:prstGeom>
          <a:solidFill>
            <a:srgbClr val="FFD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1" name="Rectangle 40"/>
          <p:cNvSpPr>
            <a:spLocks noChangeArrowheads="1"/>
          </p:cNvSpPr>
          <p:nvPr/>
        </p:nvSpPr>
        <p:spPr bwMode="auto">
          <a:xfrm>
            <a:off x="7965311" y="3756070"/>
            <a:ext cx="307731" cy="831850"/>
          </a:xfrm>
          <a:prstGeom prst="rect">
            <a:avLst/>
          </a:prstGeom>
          <a:noFill/>
          <a:ln w="9525" cap="flat">
            <a:solidFill>
              <a:srgbClr val="CFB4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2" name="Rectangle 41"/>
          <p:cNvSpPr>
            <a:spLocks noChangeArrowheads="1"/>
          </p:cNvSpPr>
          <p:nvPr/>
        </p:nvSpPr>
        <p:spPr bwMode="auto">
          <a:xfrm>
            <a:off x="8256921" y="3756070"/>
            <a:ext cx="16120" cy="831850"/>
          </a:xfrm>
          <a:prstGeom prst="rect">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3" name="Rectangle 42"/>
          <p:cNvSpPr>
            <a:spLocks noChangeArrowheads="1"/>
          </p:cNvSpPr>
          <p:nvPr/>
        </p:nvSpPr>
        <p:spPr bwMode="auto">
          <a:xfrm>
            <a:off x="8256921" y="3756070"/>
            <a:ext cx="16120" cy="831850"/>
          </a:xfrm>
          <a:prstGeom prst="rect">
            <a:avLst/>
          </a:prstGeom>
          <a:noFill/>
          <a:ln w="9525" cap="flat">
            <a:solidFill>
              <a:srgbClr val="CD5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4" name="Rectangle 43"/>
          <p:cNvSpPr>
            <a:spLocks noChangeArrowheads="1"/>
          </p:cNvSpPr>
          <p:nvPr/>
        </p:nvSpPr>
        <p:spPr bwMode="auto">
          <a:xfrm>
            <a:off x="5647072" y="4067220"/>
            <a:ext cx="3156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smtClean="0">
                <a:ln>
                  <a:noFill/>
                </a:ln>
                <a:solidFill>
                  <a:srgbClr val="FFFFFF"/>
                </a:solidFill>
                <a:effectLst/>
                <a:latin typeface="Arial Narrow" panose="020B0606020202030204" pitchFamily="34" charset="0"/>
              </a:rPr>
              <a:t>50%</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45" name="Rectangle 44"/>
          <p:cNvSpPr>
            <a:spLocks noChangeArrowheads="1"/>
          </p:cNvSpPr>
          <p:nvPr/>
        </p:nvSpPr>
        <p:spPr bwMode="auto">
          <a:xfrm>
            <a:off x="7162279" y="4076745"/>
            <a:ext cx="3156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41%</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46" name="Rectangle 45"/>
          <p:cNvSpPr>
            <a:spLocks noChangeArrowheads="1"/>
          </p:cNvSpPr>
          <p:nvPr/>
        </p:nvSpPr>
        <p:spPr bwMode="auto">
          <a:xfrm>
            <a:off x="8019528" y="4194221"/>
            <a:ext cx="22795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9%</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47" name="Rectangle 46"/>
          <p:cNvSpPr>
            <a:spLocks noChangeArrowheads="1"/>
          </p:cNvSpPr>
          <p:nvPr/>
        </p:nvSpPr>
        <p:spPr bwMode="auto">
          <a:xfrm>
            <a:off x="8152879" y="3959271"/>
            <a:ext cx="22795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0%</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48" name="Rectangle 47"/>
          <p:cNvSpPr>
            <a:spLocks noChangeArrowheads="1"/>
          </p:cNvSpPr>
          <p:nvPr/>
        </p:nvSpPr>
        <p:spPr bwMode="auto">
          <a:xfrm>
            <a:off x="4943685" y="2835320"/>
            <a:ext cx="2114550" cy="831850"/>
          </a:xfrm>
          <a:prstGeom prst="rect">
            <a:avLst/>
          </a:prstGeom>
          <a:solidFill>
            <a:srgbClr val="40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 name="Rectangle 48"/>
          <p:cNvSpPr>
            <a:spLocks noChangeArrowheads="1"/>
          </p:cNvSpPr>
          <p:nvPr/>
        </p:nvSpPr>
        <p:spPr bwMode="auto">
          <a:xfrm>
            <a:off x="4943685" y="2835320"/>
            <a:ext cx="2114550" cy="831850"/>
          </a:xfrm>
          <a:prstGeom prst="rect">
            <a:avLst/>
          </a:prstGeom>
          <a:noFill/>
          <a:ln w="9525" cap="flat">
            <a:solidFill>
              <a:srgbClr val="0931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0" name="Rectangle 49"/>
          <p:cNvSpPr>
            <a:spLocks noChangeArrowheads="1"/>
          </p:cNvSpPr>
          <p:nvPr/>
        </p:nvSpPr>
        <p:spPr bwMode="auto">
          <a:xfrm>
            <a:off x="7040651" y="2835320"/>
            <a:ext cx="974481" cy="831850"/>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 name="Rectangle 50"/>
          <p:cNvSpPr>
            <a:spLocks noChangeArrowheads="1"/>
          </p:cNvSpPr>
          <p:nvPr/>
        </p:nvSpPr>
        <p:spPr bwMode="auto">
          <a:xfrm>
            <a:off x="7040651" y="2835320"/>
            <a:ext cx="974481" cy="831850"/>
          </a:xfrm>
          <a:prstGeom prst="rect">
            <a:avLst/>
          </a:prstGeom>
          <a:noFill/>
          <a:ln w="9525" cap="flat">
            <a:solidFill>
              <a:srgbClr val="899C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2" name="Rectangle 51"/>
          <p:cNvSpPr>
            <a:spLocks noChangeArrowheads="1"/>
          </p:cNvSpPr>
          <p:nvPr/>
        </p:nvSpPr>
        <p:spPr bwMode="auto">
          <a:xfrm>
            <a:off x="7999014" y="2835320"/>
            <a:ext cx="249115" cy="831850"/>
          </a:xfrm>
          <a:prstGeom prst="rect">
            <a:avLst/>
          </a:prstGeom>
          <a:solidFill>
            <a:srgbClr val="FFD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 name="Rectangle 52"/>
          <p:cNvSpPr>
            <a:spLocks noChangeArrowheads="1"/>
          </p:cNvSpPr>
          <p:nvPr/>
        </p:nvSpPr>
        <p:spPr bwMode="auto">
          <a:xfrm>
            <a:off x="7999014" y="2835320"/>
            <a:ext cx="249115" cy="831850"/>
          </a:xfrm>
          <a:prstGeom prst="rect">
            <a:avLst/>
          </a:prstGeom>
          <a:noFill/>
          <a:ln w="9525" cap="flat">
            <a:solidFill>
              <a:srgbClr val="CFB4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4" name="Rectangle 53"/>
          <p:cNvSpPr>
            <a:spLocks noChangeArrowheads="1"/>
          </p:cNvSpPr>
          <p:nvPr/>
        </p:nvSpPr>
        <p:spPr bwMode="auto">
          <a:xfrm>
            <a:off x="8232010" y="2835320"/>
            <a:ext cx="41031" cy="831850"/>
          </a:xfrm>
          <a:prstGeom prst="rect">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5" name="Rectangle 54"/>
          <p:cNvSpPr>
            <a:spLocks noChangeArrowheads="1"/>
          </p:cNvSpPr>
          <p:nvPr/>
        </p:nvSpPr>
        <p:spPr bwMode="auto">
          <a:xfrm>
            <a:off x="8232010" y="2835320"/>
            <a:ext cx="41031" cy="831850"/>
          </a:xfrm>
          <a:prstGeom prst="rect">
            <a:avLst/>
          </a:prstGeom>
          <a:noFill/>
          <a:ln w="9525" cap="flat">
            <a:solidFill>
              <a:srgbClr val="CD5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6" name="Rectangle 55"/>
          <p:cNvSpPr>
            <a:spLocks noChangeArrowheads="1"/>
          </p:cNvSpPr>
          <p:nvPr/>
        </p:nvSpPr>
        <p:spPr bwMode="auto">
          <a:xfrm>
            <a:off x="5862483" y="3146471"/>
            <a:ext cx="3156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smtClean="0">
                <a:ln>
                  <a:noFill/>
                </a:ln>
                <a:solidFill>
                  <a:srgbClr val="FFFFFF"/>
                </a:solidFill>
                <a:effectLst/>
                <a:latin typeface="Arial Narrow" panose="020B0606020202030204" pitchFamily="34" charset="0"/>
              </a:rPr>
              <a:t>63%</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57" name="Rectangle 56"/>
          <p:cNvSpPr>
            <a:spLocks noChangeArrowheads="1"/>
          </p:cNvSpPr>
          <p:nvPr/>
        </p:nvSpPr>
        <p:spPr bwMode="auto">
          <a:xfrm>
            <a:off x="7386484" y="3155996"/>
            <a:ext cx="3156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29%</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58" name="Rectangle 57"/>
          <p:cNvSpPr>
            <a:spLocks noChangeArrowheads="1"/>
          </p:cNvSpPr>
          <p:nvPr/>
        </p:nvSpPr>
        <p:spPr bwMode="auto">
          <a:xfrm>
            <a:off x="8026856" y="3273471"/>
            <a:ext cx="22795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7%</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59" name="Rectangle 58"/>
          <p:cNvSpPr>
            <a:spLocks noChangeArrowheads="1"/>
          </p:cNvSpPr>
          <p:nvPr/>
        </p:nvSpPr>
        <p:spPr bwMode="auto">
          <a:xfrm>
            <a:off x="8152879" y="3038521"/>
            <a:ext cx="22795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1%</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60" name="Rectangle 59"/>
          <p:cNvSpPr>
            <a:spLocks noChangeArrowheads="1"/>
          </p:cNvSpPr>
          <p:nvPr/>
        </p:nvSpPr>
        <p:spPr bwMode="auto">
          <a:xfrm>
            <a:off x="4943685" y="1914570"/>
            <a:ext cx="2221524" cy="831850"/>
          </a:xfrm>
          <a:prstGeom prst="rect">
            <a:avLst/>
          </a:prstGeom>
          <a:solidFill>
            <a:srgbClr val="40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1" name="Rectangle 60"/>
          <p:cNvSpPr>
            <a:spLocks noChangeArrowheads="1"/>
          </p:cNvSpPr>
          <p:nvPr/>
        </p:nvSpPr>
        <p:spPr bwMode="auto">
          <a:xfrm>
            <a:off x="4943685" y="1914570"/>
            <a:ext cx="2221524" cy="831850"/>
          </a:xfrm>
          <a:prstGeom prst="rect">
            <a:avLst/>
          </a:prstGeom>
          <a:noFill/>
          <a:ln w="9525" cap="flat">
            <a:solidFill>
              <a:srgbClr val="0931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2" name="Rectangle 61"/>
          <p:cNvSpPr>
            <a:spLocks noChangeArrowheads="1"/>
          </p:cNvSpPr>
          <p:nvPr/>
        </p:nvSpPr>
        <p:spPr bwMode="auto">
          <a:xfrm>
            <a:off x="7149090" y="1914570"/>
            <a:ext cx="956897" cy="831850"/>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3" name="Rectangle 62"/>
          <p:cNvSpPr>
            <a:spLocks noChangeArrowheads="1"/>
          </p:cNvSpPr>
          <p:nvPr/>
        </p:nvSpPr>
        <p:spPr bwMode="auto">
          <a:xfrm>
            <a:off x="7149090" y="1914570"/>
            <a:ext cx="956897" cy="831850"/>
          </a:xfrm>
          <a:prstGeom prst="rect">
            <a:avLst/>
          </a:prstGeom>
          <a:noFill/>
          <a:ln w="9525" cap="flat">
            <a:solidFill>
              <a:srgbClr val="899C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4" name="Rectangle 63"/>
          <p:cNvSpPr>
            <a:spLocks noChangeArrowheads="1"/>
          </p:cNvSpPr>
          <p:nvPr/>
        </p:nvSpPr>
        <p:spPr bwMode="auto">
          <a:xfrm>
            <a:off x="8089866" y="1914570"/>
            <a:ext cx="183174" cy="831850"/>
          </a:xfrm>
          <a:prstGeom prst="rect">
            <a:avLst/>
          </a:prstGeom>
          <a:solidFill>
            <a:srgbClr val="FFD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5" name="Rectangle 64"/>
          <p:cNvSpPr>
            <a:spLocks noChangeArrowheads="1"/>
          </p:cNvSpPr>
          <p:nvPr/>
        </p:nvSpPr>
        <p:spPr bwMode="auto">
          <a:xfrm>
            <a:off x="8089866" y="1914570"/>
            <a:ext cx="183174" cy="831850"/>
          </a:xfrm>
          <a:prstGeom prst="rect">
            <a:avLst/>
          </a:prstGeom>
          <a:noFill/>
          <a:ln w="9525" cap="flat">
            <a:solidFill>
              <a:srgbClr val="CFB4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6" name="Rectangle 65"/>
          <p:cNvSpPr>
            <a:spLocks noChangeArrowheads="1"/>
          </p:cNvSpPr>
          <p:nvPr/>
        </p:nvSpPr>
        <p:spPr bwMode="auto">
          <a:xfrm>
            <a:off x="5912306" y="2225721"/>
            <a:ext cx="3156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smtClean="0">
                <a:ln>
                  <a:noFill/>
                </a:ln>
                <a:solidFill>
                  <a:srgbClr val="FFFFFF"/>
                </a:solidFill>
                <a:effectLst/>
                <a:latin typeface="Arial Narrow" panose="020B0606020202030204" pitchFamily="34" charset="0"/>
              </a:rPr>
              <a:t>67%</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67" name="Rectangle 66"/>
          <p:cNvSpPr>
            <a:spLocks noChangeArrowheads="1"/>
          </p:cNvSpPr>
          <p:nvPr/>
        </p:nvSpPr>
        <p:spPr bwMode="auto">
          <a:xfrm>
            <a:off x="7486130" y="2235246"/>
            <a:ext cx="3156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28%</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68" name="Rectangle 67"/>
          <p:cNvSpPr>
            <a:spLocks noChangeArrowheads="1"/>
          </p:cNvSpPr>
          <p:nvPr/>
        </p:nvSpPr>
        <p:spPr bwMode="auto">
          <a:xfrm>
            <a:off x="8094264" y="2235246"/>
            <a:ext cx="22795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5%</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69" name="Rectangle 5"/>
          <p:cNvSpPr>
            <a:spLocks noChangeArrowheads="1"/>
          </p:cNvSpPr>
          <p:nvPr/>
        </p:nvSpPr>
        <p:spPr bwMode="auto">
          <a:xfrm>
            <a:off x="4314674" y="5810511"/>
            <a:ext cx="76200" cy="89424"/>
          </a:xfrm>
          <a:prstGeom prst="rect">
            <a:avLst/>
          </a:prstGeom>
          <a:solidFill>
            <a:srgbClr val="40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0" name="Rectangle 6"/>
          <p:cNvSpPr>
            <a:spLocks noChangeArrowheads="1"/>
          </p:cNvSpPr>
          <p:nvPr/>
        </p:nvSpPr>
        <p:spPr bwMode="auto">
          <a:xfrm>
            <a:off x="4314674" y="5810511"/>
            <a:ext cx="76200" cy="89424"/>
          </a:xfrm>
          <a:prstGeom prst="rect">
            <a:avLst/>
          </a:prstGeom>
          <a:noFill/>
          <a:ln w="9525" cap="flat">
            <a:solidFill>
              <a:srgbClr val="405E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1" name="Rectangle 7"/>
          <p:cNvSpPr>
            <a:spLocks noChangeArrowheads="1"/>
          </p:cNvSpPr>
          <p:nvPr/>
        </p:nvSpPr>
        <p:spPr bwMode="auto">
          <a:xfrm>
            <a:off x="4438997" y="5764923"/>
            <a:ext cx="105941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000000"/>
                </a:solidFill>
                <a:effectLst/>
                <a:latin typeface="Arial Narrow" panose="020B0606020202030204" pitchFamily="34" charset="0"/>
              </a:rPr>
              <a:t>Tout à fait d’accord</a:t>
            </a:r>
            <a:endParaRPr kumimoji="0" lang="fr-FR" altLang="fr-FR" sz="2000" b="0" i="0" u="none" strike="noStrike" cap="none" normalizeH="0" baseline="0" dirty="0" smtClean="0">
              <a:ln>
                <a:noFill/>
              </a:ln>
              <a:solidFill>
                <a:schemeClr val="tx1"/>
              </a:solidFill>
              <a:effectLst/>
              <a:latin typeface="Arial" panose="020B0604020202020204" pitchFamily="34" charset="0"/>
            </a:endParaRPr>
          </a:p>
        </p:txBody>
      </p:sp>
      <p:sp>
        <p:nvSpPr>
          <p:cNvPr id="72" name="Rectangle 8"/>
          <p:cNvSpPr>
            <a:spLocks noChangeArrowheads="1"/>
          </p:cNvSpPr>
          <p:nvPr/>
        </p:nvSpPr>
        <p:spPr bwMode="auto">
          <a:xfrm>
            <a:off x="5540095" y="5810511"/>
            <a:ext cx="74735" cy="89424"/>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3" name="Rectangle 9"/>
          <p:cNvSpPr>
            <a:spLocks noChangeArrowheads="1"/>
          </p:cNvSpPr>
          <p:nvPr/>
        </p:nvSpPr>
        <p:spPr bwMode="auto">
          <a:xfrm>
            <a:off x="5540095" y="5810511"/>
            <a:ext cx="74735" cy="89424"/>
          </a:xfrm>
          <a:prstGeom prst="rect">
            <a:avLst/>
          </a:prstGeom>
          <a:noFill/>
          <a:ln w="9525" cap="flat">
            <a:solidFill>
              <a:srgbClr val="C0CA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4" name="Rectangle 10"/>
          <p:cNvSpPr>
            <a:spLocks noChangeArrowheads="1"/>
          </p:cNvSpPr>
          <p:nvPr/>
        </p:nvSpPr>
        <p:spPr bwMode="auto">
          <a:xfrm>
            <a:off x="5664417" y="5764923"/>
            <a:ext cx="83481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Plutôt d’accord</a:t>
            </a:r>
            <a:endParaRPr kumimoji="0" lang="fr-FR" altLang="fr-FR" sz="2000" b="0" i="0" u="none" strike="noStrike" cap="none" normalizeH="0" baseline="0" smtClean="0">
              <a:ln>
                <a:noFill/>
              </a:ln>
              <a:solidFill>
                <a:schemeClr val="tx1"/>
              </a:solidFill>
              <a:effectLst/>
              <a:latin typeface="Arial" panose="020B0604020202020204" pitchFamily="34" charset="0"/>
            </a:endParaRPr>
          </a:p>
        </p:txBody>
      </p:sp>
      <p:sp>
        <p:nvSpPr>
          <p:cNvPr id="75" name="Rectangle 11"/>
          <p:cNvSpPr>
            <a:spLocks noChangeArrowheads="1"/>
          </p:cNvSpPr>
          <p:nvPr/>
        </p:nvSpPr>
        <p:spPr bwMode="auto">
          <a:xfrm>
            <a:off x="6581321" y="5810511"/>
            <a:ext cx="74735" cy="89424"/>
          </a:xfrm>
          <a:prstGeom prst="rect">
            <a:avLst/>
          </a:prstGeom>
          <a:solidFill>
            <a:srgbClr val="FFD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6" name="Rectangle 12"/>
          <p:cNvSpPr>
            <a:spLocks noChangeArrowheads="1"/>
          </p:cNvSpPr>
          <p:nvPr/>
        </p:nvSpPr>
        <p:spPr bwMode="auto">
          <a:xfrm>
            <a:off x="6581321" y="5810511"/>
            <a:ext cx="74735" cy="89424"/>
          </a:xfrm>
          <a:prstGeom prst="rect">
            <a:avLst/>
          </a:prstGeom>
          <a:noFill/>
          <a:ln w="9525" cap="flat">
            <a:solidFill>
              <a:srgbClr val="FFDF0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7" name="Rectangle 13"/>
          <p:cNvSpPr>
            <a:spLocks noChangeArrowheads="1"/>
          </p:cNvSpPr>
          <p:nvPr/>
        </p:nvSpPr>
        <p:spPr bwMode="auto">
          <a:xfrm>
            <a:off x="6685361" y="5764923"/>
            <a:ext cx="107338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Plutôt pas d’accord</a:t>
            </a:r>
            <a:endParaRPr kumimoji="0" lang="fr-FR" altLang="fr-FR" sz="2000" b="0" i="0" u="none" strike="noStrike" cap="none" normalizeH="0" baseline="0" smtClean="0">
              <a:ln>
                <a:noFill/>
              </a:ln>
              <a:solidFill>
                <a:schemeClr val="tx1"/>
              </a:solidFill>
              <a:effectLst/>
              <a:latin typeface="Arial" panose="020B0604020202020204" pitchFamily="34" charset="0"/>
            </a:endParaRPr>
          </a:p>
        </p:txBody>
      </p:sp>
      <p:sp>
        <p:nvSpPr>
          <p:cNvPr id="78" name="Rectangle 14"/>
          <p:cNvSpPr>
            <a:spLocks noChangeArrowheads="1"/>
          </p:cNvSpPr>
          <p:nvPr/>
        </p:nvSpPr>
        <p:spPr bwMode="auto">
          <a:xfrm>
            <a:off x="7751003" y="5819138"/>
            <a:ext cx="74735" cy="89424"/>
          </a:xfrm>
          <a:prstGeom prst="rect">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9" name="Rectangle 15"/>
          <p:cNvSpPr>
            <a:spLocks noChangeArrowheads="1"/>
          </p:cNvSpPr>
          <p:nvPr/>
        </p:nvSpPr>
        <p:spPr bwMode="auto">
          <a:xfrm>
            <a:off x="7751003" y="5819138"/>
            <a:ext cx="74735" cy="89424"/>
          </a:xfrm>
          <a:prstGeom prst="rect">
            <a:avLst/>
          </a:prstGeom>
          <a:noFill/>
          <a:ln w="9525" cap="flat">
            <a:solidFill>
              <a:srgbClr val="FF69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0" name="Rectangle 16"/>
          <p:cNvSpPr>
            <a:spLocks noChangeArrowheads="1"/>
          </p:cNvSpPr>
          <p:nvPr/>
        </p:nvSpPr>
        <p:spPr bwMode="auto">
          <a:xfrm>
            <a:off x="7855044" y="5773550"/>
            <a:ext cx="115063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000000"/>
                </a:solidFill>
                <a:effectLst/>
                <a:latin typeface="Arial Narrow" panose="020B0606020202030204" pitchFamily="34" charset="0"/>
              </a:rPr>
              <a:t>Pas du tout d’accord</a:t>
            </a:r>
            <a:endParaRPr kumimoji="0" lang="fr-FR" altLang="fr-FR" sz="2000" b="0" i="0" u="none" strike="noStrike" cap="none" normalizeH="0" baseline="0" dirty="0" smtClean="0">
              <a:ln>
                <a:noFill/>
              </a:ln>
              <a:solidFill>
                <a:schemeClr val="tx1"/>
              </a:solidFill>
              <a:effectLst/>
              <a:latin typeface="Arial" panose="020B0604020202020204" pitchFamily="34" charset="0"/>
            </a:endParaRPr>
          </a:p>
        </p:txBody>
      </p:sp>
      <p:sp>
        <p:nvSpPr>
          <p:cNvPr id="82" name="Espace réservé du numéro de diapositive 4"/>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166</a:t>
            </a:fld>
            <a:endParaRPr lang="fr-FR" dirty="0"/>
          </a:p>
        </p:txBody>
      </p:sp>
      <p:sp>
        <p:nvSpPr>
          <p:cNvPr id="83" name="Espace réservé du pied de page 4"/>
          <p:cNvSpPr>
            <a:spLocks noGrp="1"/>
          </p:cNvSpPr>
          <p:nvPr>
            <p:ph type="ftr" sz="quarter" idx="4294967295"/>
          </p:nvPr>
        </p:nvSpPr>
        <p:spPr bwMode="auto">
          <a:xfrm>
            <a:off x="92076" y="6450015"/>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dirty="0">
                <a:cs typeface="Arial" charset="0"/>
              </a:rPr>
              <a:t>1er Colloque National</a:t>
            </a:r>
            <a:r>
              <a:rPr lang="fr-FR" dirty="0">
                <a:cs typeface="Arial" charset="0"/>
              </a:rPr>
              <a:t>  Soigner les vulnérabilités des professionnels de santé </a:t>
            </a:r>
            <a:r>
              <a:rPr lang="fr-FR" b="0" dirty="0">
                <a:cs typeface="Arial" charset="0"/>
              </a:rPr>
              <a:t>– Académie Nationale de Médecine – Jeudi 3 décembre 2015</a:t>
            </a:r>
            <a:endParaRPr lang="fr-FR" dirty="0">
              <a:cs typeface="Arial" charset="0"/>
            </a:endParaRPr>
          </a:p>
        </p:txBody>
      </p:sp>
    </p:spTree>
    <p:extLst>
      <p:ext uri="{BB962C8B-B14F-4D97-AF65-F5344CB8AC3E}">
        <p14:creationId xmlns:p14="http://schemas.microsoft.com/office/powerpoint/2010/main" val="2722446811"/>
      </p:ext>
    </p:extLst>
  </p:cSld>
  <p:clrMapOvr>
    <a:masterClrMapping/>
  </p:clrMapOvr>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fontScale="90000"/>
          </a:bodyPr>
          <a:lstStyle/>
          <a:p>
            <a:r>
              <a:rPr lang="fr-FR" dirty="0">
                <a:latin typeface="Helvetica" charset="0"/>
                <a:ea typeface="MS PGothic" charset="0"/>
                <a:cs typeface="Helvetica" charset="0"/>
              </a:rPr>
              <a:t>Le repérage des professionnels de santé vulnérables</a:t>
            </a:r>
            <a:endParaRPr lang="fr-FR" dirty="0"/>
          </a:p>
        </p:txBody>
      </p:sp>
      <p:sp>
        <p:nvSpPr>
          <p:cNvPr id="2" name="Espace réservé du contenu 1"/>
          <p:cNvSpPr>
            <a:spLocks noGrp="1"/>
          </p:cNvSpPr>
          <p:nvPr>
            <p:ph idx="1"/>
          </p:nvPr>
        </p:nvSpPr>
        <p:spPr>
          <a:xfrm>
            <a:off x="457200" y="1333607"/>
            <a:ext cx="8229600" cy="5012687"/>
          </a:xfrm>
        </p:spPr>
        <p:txBody>
          <a:bodyPr/>
          <a:lstStyle/>
          <a:p>
            <a:pPr marL="0" indent="0">
              <a:buNone/>
            </a:pPr>
            <a:r>
              <a:rPr lang="fr-FR" dirty="0" smtClean="0"/>
              <a:t>Au niveau culturel</a:t>
            </a:r>
            <a:endParaRPr lang="fr-FR" dirty="0"/>
          </a:p>
        </p:txBody>
      </p:sp>
      <p:sp>
        <p:nvSpPr>
          <p:cNvPr id="5" name="AutoShape 3"/>
          <p:cNvSpPr>
            <a:spLocks noChangeAspect="1" noChangeArrowheads="1" noTextEdit="1"/>
          </p:cNvSpPr>
          <p:nvPr/>
        </p:nvSpPr>
        <p:spPr bwMode="auto">
          <a:xfrm>
            <a:off x="1043354" y="2513010"/>
            <a:ext cx="6784731"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Rectangle 17"/>
          <p:cNvSpPr>
            <a:spLocks noChangeArrowheads="1"/>
          </p:cNvSpPr>
          <p:nvPr/>
        </p:nvSpPr>
        <p:spPr bwMode="auto">
          <a:xfrm>
            <a:off x="779157" y="2987826"/>
            <a:ext cx="348893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000000"/>
                </a:solidFill>
                <a:effectLst/>
                <a:latin typeface="Arial Narrow" panose="020B0606020202030204" pitchFamily="34" charset="0"/>
              </a:rPr>
              <a:t>Mieux définir la nature et les limites de la responsabilité du soignant</a:t>
            </a:r>
            <a:endParaRPr kumimoji="0" lang="fr-FR" altLang="fr-FR" sz="2800" b="0" i="0" u="none" strike="noStrike" cap="none" normalizeH="0" baseline="0" dirty="0" smtClean="0">
              <a:ln>
                <a:noFill/>
              </a:ln>
              <a:solidFill>
                <a:schemeClr val="tx1"/>
              </a:solidFill>
              <a:effectLst/>
              <a:latin typeface="Arial" panose="020B0604020202020204" pitchFamily="34" charset="0"/>
            </a:endParaRPr>
          </a:p>
        </p:txBody>
      </p:sp>
      <p:sp>
        <p:nvSpPr>
          <p:cNvPr id="19" name="Rectangle 18"/>
          <p:cNvSpPr>
            <a:spLocks noChangeArrowheads="1"/>
          </p:cNvSpPr>
          <p:nvPr/>
        </p:nvSpPr>
        <p:spPr bwMode="auto">
          <a:xfrm>
            <a:off x="912280" y="4133372"/>
            <a:ext cx="341389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000000"/>
                </a:solidFill>
                <a:effectLst/>
                <a:latin typeface="Arial Narrow" panose="020B0606020202030204" pitchFamily="34" charset="0"/>
              </a:rPr>
              <a:t>Prendre en compte le soignant pour lui-même</a:t>
            </a:r>
            <a:endParaRPr kumimoji="0" lang="fr-FR" altLang="fr-FR" sz="2800" b="0" i="0" u="none" strike="noStrike" cap="none" normalizeH="0" baseline="0" dirty="0" smtClean="0">
              <a:ln>
                <a:noFill/>
              </a:ln>
              <a:solidFill>
                <a:schemeClr val="tx1"/>
              </a:solidFill>
              <a:effectLst/>
              <a:latin typeface="Arial" panose="020B0604020202020204" pitchFamily="34" charset="0"/>
            </a:endParaRPr>
          </a:p>
        </p:txBody>
      </p:sp>
      <p:sp>
        <p:nvSpPr>
          <p:cNvPr id="20" name="Rectangle 19"/>
          <p:cNvSpPr>
            <a:spLocks noChangeArrowheads="1"/>
          </p:cNvSpPr>
          <p:nvPr/>
        </p:nvSpPr>
        <p:spPr bwMode="auto">
          <a:xfrm>
            <a:off x="4394690" y="3746498"/>
            <a:ext cx="1698381" cy="985838"/>
          </a:xfrm>
          <a:prstGeom prst="rect">
            <a:avLst/>
          </a:prstGeom>
          <a:solidFill>
            <a:srgbClr val="40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Rectangle 20"/>
          <p:cNvSpPr>
            <a:spLocks noChangeArrowheads="1"/>
          </p:cNvSpPr>
          <p:nvPr/>
        </p:nvSpPr>
        <p:spPr bwMode="auto">
          <a:xfrm>
            <a:off x="4394690" y="3746498"/>
            <a:ext cx="1698381" cy="985838"/>
          </a:xfrm>
          <a:prstGeom prst="rect">
            <a:avLst/>
          </a:prstGeom>
          <a:noFill/>
          <a:ln w="9525" cap="flat">
            <a:solidFill>
              <a:srgbClr val="0931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2" name="Rectangle 21"/>
          <p:cNvSpPr>
            <a:spLocks noChangeArrowheads="1"/>
          </p:cNvSpPr>
          <p:nvPr/>
        </p:nvSpPr>
        <p:spPr bwMode="auto">
          <a:xfrm>
            <a:off x="6075486" y="3746498"/>
            <a:ext cx="1499089" cy="985838"/>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Rectangle 22"/>
          <p:cNvSpPr>
            <a:spLocks noChangeArrowheads="1"/>
          </p:cNvSpPr>
          <p:nvPr/>
        </p:nvSpPr>
        <p:spPr bwMode="auto">
          <a:xfrm>
            <a:off x="6075486" y="3746498"/>
            <a:ext cx="1499089" cy="985838"/>
          </a:xfrm>
          <a:prstGeom prst="rect">
            <a:avLst/>
          </a:prstGeom>
          <a:noFill/>
          <a:ln w="9525" cap="flat">
            <a:solidFill>
              <a:srgbClr val="899C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4" name="Rectangle 23"/>
          <p:cNvSpPr>
            <a:spLocks noChangeArrowheads="1"/>
          </p:cNvSpPr>
          <p:nvPr/>
        </p:nvSpPr>
        <p:spPr bwMode="auto">
          <a:xfrm>
            <a:off x="7556990" y="3746498"/>
            <a:ext cx="133350" cy="985838"/>
          </a:xfrm>
          <a:prstGeom prst="rect">
            <a:avLst/>
          </a:prstGeom>
          <a:solidFill>
            <a:srgbClr val="FFD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Rectangle 24"/>
          <p:cNvSpPr>
            <a:spLocks noChangeArrowheads="1"/>
          </p:cNvSpPr>
          <p:nvPr/>
        </p:nvSpPr>
        <p:spPr bwMode="auto">
          <a:xfrm>
            <a:off x="7556990" y="3746498"/>
            <a:ext cx="133350" cy="985838"/>
          </a:xfrm>
          <a:prstGeom prst="rect">
            <a:avLst/>
          </a:prstGeom>
          <a:noFill/>
          <a:ln w="9525" cap="flat">
            <a:solidFill>
              <a:srgbClr val="CFB4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6" name="Rectangle 25"/>
          <p:cNvSpPr>
            <a:spLocks noChangeArrowheads="1"/>
          </p:cNvSpPr>
          <p:nvPr/>
        </p:nvSpPr>
        <p:spPr bwMode="auto">
          <a:xfrm>
            <a:off x="7674221" y="3746498"/>
            <a:ext cx="49823" cy="985838"/>
          </a:xfrm>
          <a:prstGeom prst="rect">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7" name="Rectangle 26"/>
          <p:cNvSpPr>
            <a:spLocks noChangeArrowheads="1"/>
          </p:cNvSpPr>
          <p:nvPr/>
        </p:nvSpPr>
        <p:spPr bwMode="auto">
          <a:xfrm>
            <a:off x="7674221" y="3746498"/>
            <a:ext cx="49823" cy="985838"/>
          </a:xfrm>
          <a:prstGeom prst="rect">
            <a:avLst/>
          </a:prstGeom>
          <a:noFill/>
          <a:ln w="9525" cap="flat">
            <a:solidFill>
              <a:srgbClr val="CD5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8" name="Rectangle 27"/>
          <p:cNvSpPr>
            <a:spLocks noChangeArrowheads="1"/>
          </p:cNvSpPr>
          <p:nvPr/>
        </p:nvSpPr>
        <p:spPr bwMode="auto">
          <a:xfrm>
            <a:off x="5105401" y="4140198"/>
            <a:ext cx="3156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smtClean="0">
                <a:ln>
                  <a:noFill/>
                </a:ln>
                <a:solidFill>
                  <a:srgbClr val="FFFFFF"/>
                </a:solidFill>
                <a:effectLst/>
                <a:latin typeface="Arial Narrow" panose="020B0606020202030204" pitchFamily="34" charset="0"/>
              </a:rPr>
              <a:t>51%</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29" name="Rectangle 28"/>
          <p:cNvSpPr>
            <a:spLocks noChangeArrowheads="1"/>
          </p:cNvSpPr>
          <p:nvPr/>
        </p:nvSpPr>
        <p:spPr bwMode="auto">
          <a:xfrm>
            <a:off x="6688016" y="4149723"/>
            <a:ext cx="3156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44%</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30" name="Rectangle 29"/>
          <p:cNvSpPr>
            <a:spLocks noChangeArrowheads="1"/>
          </p:cNvSpPr>
          <p:nvPr/>
        </p:nvSpPr>
        <p:spPr bwMode="auto">
          <a:xfrm>
            <a:off x="7561385" y="4267198"/>
            <a:ext cx="22795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4%</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31" name="Rectangle 30"/>
          <p:cNvSpPr>
            <a:spLocks noChangeArrowheads="1"/>
          </p:cNvSpPr>
          <p:nvPr/>
        </p:nvSpPr>
        <p:spPr bwMode="auto">
          <a:xfrm>
            <a:off x="7603882" y="4032248"/>
            <a:ext cx="22795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1%</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32" name="Rectangle 31"/>
          <p:cNvSpPr>
            <a:spLocks noChangeArrowheads="1"/>
          </p:cNvSpPr>
          <p:nvPr/>
        </p:nvSpPr>
        <p:spPr bwMode="auto">
          <a:xfrm>
            <a:off x="4394690" y="2652710"/>
            <a:ext cx="1597269" cy="985838"/>
          </a:xfrm>
          <a:prstGeom prst="rect">
            <a:avLst/>
          </a:prstGeom>
          <a:solidFill>
            <a:srgbClr val="40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Rectangle 32"/>
          <p:cNvSpPr>
            <a:spLocks noChangeArrowheads="1"/>
          </p:cNvSpPr>
          <p:nvPr/>
        </p:nvSpPr>
        <p:spPr bwMode="auto">
          <a:xfrm>
            <a:off x="4394690" y="2652710"/>
            <a:ext cx="1597269" cy="985838"/>
          </a:xfrm>
          <a:prstGeom prst="rect">
            <a:avLst/>
          </a:prstGeom>
          <a:noFill/>
          <a:ln w="9525" cap="flat">
            <a:solidFill>
              <a:srgbClr val="0931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4" name="Rectangle 33"/>
          <p:cNvSpPr>
            <a:spLocks noChangeArrowheads="1"/>
          </p:cNvSpPr>
          <p:nvPr/>
        </p:nvSpPr>
        <p:spPr bwMode="auto">
          <a:xfrm>
            <a:off x="5975840" y="2652710"/>
            <a:ext cx="1422889" cy="985838"/>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Rectangle 34"/>
          <p:cNvSpPr>
            <a:spLocks noChangeArrowheads="1"/>
          </p:cNvSpPr>
          <p:nvPr/>
        </p:nvSpPr>
        <p:spPr bwMode="auto">
          <a:xfrm>
            <a:off x="5975840" y="2652710"/>
            <a:ext cx="1422889" cy="985838"/>
          </a:xfrm>
          <a:prstGeom prst="rect">
            <a:avLst/>
          </a:prstGeom>
          <a:noFill/>
          <a:ln w="9525" cap="flat">
            <a:solidFill>
              <a:srgbClr val="899C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6" name="Rectangle 35"/>
          <p:cNvSpPr>
            <a:spLocks noChangeArrowheads="1"/>
          </p:cNvSpPr>
          <p:nvPr/>
        </p:nvSpPr>
        <p:spPr bwMode="auto">
          <a:xfrm>
            <a:off x="7382609" y="2652710"/>
            <a:ext cx="307731" cy="985838"/>
          </a:xfrm>
          <a:prstGeom prst="rect">
            <a:avLst/>
          </a:prstGeom>
          <a:solidFill>
            <a:srgbClr val="FFD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7" name="Rectangle 36"/>
          <p:cNvSpPr>
            <a:spLocks noChangeArrowheads="1"/>
          </p:cNvSpPr>
          <p:nvPr/>
        </p:nvSpPr>
        <p:spPr bwMode="auto">
          <a:xfrm>
            <a:off x="7382609" y="2652710"/>
            <a:ext cx="307731" cy="985838"/>
          </a:xfrm>
          <a:prstGeom prst="rect">
            <a:avLst/>
          </a:prstGeom>
          <a:noFill/>
          <a:ln w="9525" cap="flat">
            <a:solidFill>
              <a:srgbClr val="CFB4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8" name="Rectangle 37"/>
          <p:cNvSpPr>
            <a:spLocks noChangeArrowheads="1"/>
          </p:cNvSpPr>
          <p:nvPr/>
        </p:nvSpPr>
        <p:spPr bwMode="auto">
          <a:xfrm>
            <a:off x="7674221" y="2652710"/>
            <a:ext cx="49823" cy="985838"/>
          </a:xfrm>
          <a:prstGeom prst="rect">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9" name="Rectangle 38"/>
          <p:cNvSpPr>
            <a:spLocks noChangeArrowheads="1"/>
          </p:cNvSpPr>
          <p:nvPr/>
        </p:nvSpPr>
        <p:spPr bwMode="auto">
          <a:xfrm>
            <a:off x="7674221" y="2652710"/>
            <a:ext cx="49823" cy="985838"/>
          </a:xfrm>
          <a:prstGeom prst="rect">
            <a:avLst/>
          </a:prstGeom>
          <a:noFill/>
          <a:ln w="9525" cap="flat">
            <a:solidFill>
              <a:srgbClr val="CD5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0" name="Rectangle 39"/>
          <p:cNvSpPr>
            <a:spLocks noChangeArrowheads="1"/>
          </p:cNvSpPr>
          <p:nvPr/>
        </p:nvSpPr>
        <p:spPr bwMode="auto">
          <a:xfrm>
            <a:off x="5055578" y="3046410"/>
            <a:ext cx="3156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smtClean="0">
                <a:ln>
                  <a:noFill/>
                </a:ln>
                <a:solidFill>
                  <a:srgbClr val="FFFFFF"/>
                </a:solidFill>
                <a:effectLst/>
                <a:latin typeface="Arial Narrow" panose="020B0606020202030204" pitchFamily="34" charset="0"/>
              </a:rPr>
              <a:t>48%</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41" name="Rectangle 40"/>
          <p:cNvSpPr>
            <a:spLocks noChangeArrowheads="1"/>
          </p:cNvSpPr>
          <p:nvPr/>
        </p:nvSpPr>
        <p:spPr bwMode="auto">
          <a:xfrm>
            <a:off x="6545874" y="3055935"/>
            <a:ext cx="3156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42%</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42" name="Rectangle 41"/>
          <p:cNvSpPr>
            <a:spLocks noChangeArrowheads="1"/>
          </p:cNvSpPr>
          <p:nvPr/>
        </p:nvSpPr>
        <p:spPr bwMode="auto">
          <a:xfrm>
            <a:off x="7436828" y="3173410"/>
            <a:ext cx="22795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9%</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43" name="Rectangle 42"/>
          <p:cNvSpPr>
            <a:spLocks noChangeArrowheads="1"/>
          </p:cNvSpPr>
          <p:nvPr/>
        </p:nvSpPr>
        <p:spPr bwMode="auto">
          <a:xfrm>
            <a:off x="7603882" y="2938460"/>
            <a:ext cx="22795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1%</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44" name="Rectangle 5"/>
          <p:cNvSpPr>
            <a:spLocks noChangeArrowheads="1"/>
          </p:cNvSpPr>
          <p:nvPr/>
        </p:nvSpPr>
        <p:spPr bwMode="auto">
          <a:xfrm>
            <a:off x="3932456" y="5019439"/>
            <a:ext cx="76200" cy="89424"/>
          </a:xfrm>
          <a:prstGeom prst="rect">
            <a:avLst/>
          </a:prstGeom>
          <a:solidFill>
            <a:srgbClr val="405E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5" name="Rectangle 6"/>
          <p:cNvSpPr>
            <a:spLocks noChangeArrowheads="1"/>
          </p:cNvSpPr>
          <p:nvPr/>
        </p:nvSpPr>
        <p:spPr bwMode="auto">
          <a:xfrm>
            <a:off x="3932456" y="5019439"/>
            <a:ext cx="76200" cy="89424"/>
          </a:xfrm>
          <a:prstGeom prst="rect">
            <a:avLst/>
          </a:prstGeom>
          <a:noFill/>
          <a:ln w="9525" cap="flat">
            <a:solidFill>
              <a:srgbClr val="405E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6" name="Rectangle 7"/>
          <p:cNvSpPr>
            <a:spLocks noChangeArrowheads="1"/>
          </p:cNvSpPr>
          <p:nvPr/>
        </p:nvSpPr>
        <p:spPr bwMode="auto">
          <a:xfrm>
            <a:off x="4056779" y="4973851"/>
            <a:ext cx="105941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000000"/>
                </a:solidFill>
                <a:effectLst/>
                <a:latin typeface="Arial Narrow" panose="020B0606020202030204" pitchFamily="34" charset="0"/>
              </a:rPr>
              <a:t>Tout à fait d’accord</a:t>
            </a:r>
            <a:endParaRPr kumimoji="0" lang="fr-FR" altLang="fr-FR" sz="2000" b="0" i="0" u="none" strike="noStrike" cap="none" normalizeH="0" baseline="0" dirty="0" smtClean="0">
              <a:ln>
                <a:noFill/>
              </a:ln>
              <a:solidFill>
                <a:schemeClr val="tx1"/>
              </a:solidFill>
              <a:effectLst/>
              <a:latin typeface="Arial" panose="020B0604020202020204" pitchFamily="34" charset="0"/>
            </a:endParaRPr>
          </a:p>
        </p:txBody>
      </p:sp>
      <p:sp>
        <p:nvSpPr>
          <p:cNvPr id="47" name="Rectangle 8"/>
          <p:cNvSpPr>
            <a:spLocks noChangeArrowheads="1"/>
          </p:cNvSpPr>
          <p:nvPr/>
        </p:nvSpPr>
        <p:spPr bwMode="auto">
          <a:xfrm>
            <a:off x="5157878" y="5019439"/>
            <a:ext cx="74735" cy="89424"/>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8" name="Rectangle 9"/>
          <p:cNvSpPr>
            <a:spLocks noChangeArrowheads="1"/>
          </p:cNvSpPr>
          <p:nvPr/>
        </p:nvSpPr>
        <p:spPr bwMode="auto">
          <a:xfrm>
            <a:off x="5157878" y="5019439"/>
            <a:ext cx="74735" cy="89424"/>
          </a:xfrm>
          <a:prstGeom prst="rect">
            <a:avLst/>
          </a:prstGeom>
          <a:noFill/>
          <a:ln w="9525" cap="flat">
            <a:solidFill>
              <a:srgbClr val="C0CA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9" name="Rectangle 10"/>
          <p:cNvSpPr>
            <a:spLocks noChangeArrowheads="1"/>
          </p:cNvSpPr>
          <p:nvPr/>
        </p:nvSpPr>
        <p:spPr bwMode="auto">
          <a:xfrm>
            <a:off x="5282200" y="4973851"/>
            <a:ext cx="83481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Plutôt d’accord</a:t>
            </a:r>
            <a:endParaRPr kumimoji="0" lang="fr-FR" altLang="fr-FR" sz="2000" b="0" i="0" u="none" strike="noStrike" cap="none" normalizeH="0" baseline="0" smtClean="0">
              <a:ln>
                <a:noFill/>
              </a:ln>
              <a:solidFill>
                <a:schemeClr val="tx1"/>
              </a:solidFill>
              <a:effectLst/>
              <a:latin typeface="Arial" panose="020B0604020202020204" pitchFamily="34" charset="0"/>
            </a:endParaRPr>
          </a:p>
        </p:txBody>
      </p:sp>
      <p:sp>
        <p:nvSpPr>
          <p:cNvPr id="50" name="Rectangle 11"/>
          <p:cNvSpPr>
            <a:spLocks noChangeArrowheads="1"/>
          </p:cNvSpPr>
          <p:nvPr/>
        </p:nvSpPr>
        <p:spPr bwMode="auto">
          <a:xfrm>
            <a:off x="6199104" y="5019439"/>
            <a:ext cx="74735" cy="89424"/>
          </a:xfrm>
          <a:prstGeom prst="rect">
            <a:avLst/>
          </a:prstGeom>
          <a:solidFill>
            <a:srgbClr val="FFD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 name="Rectangle 12"/>
          <p:cNvSpPr>
            <a:spLocks noChangeArrowheads="1"/>
          </p:cNvSpPr>
          <p:nvPr/>
        </p:nvSpPr>
        <p:spPr bwMode="auto">
          <a:xfrm>
            <a:off x="6199104" y="5019439"/>
            <a:ext cx="74735" cy="89424"/>
          </a:xfrm>
          <a:prstGeom prst="rect">
            <a:avLst/>
          </a:prstGeom>
          <a:noFill/>
          <a:ln w="9525" cap="flat">
            <a:solidFill>
              <a:srgbClr val="FFDF0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2" name="Rectangle 13"/>
          <p:cNvSpPr>
            <a:spLocks noChangeArrowheads="1"/>
          </p:cNvSpPr>
          <p:nvPr/>
        </p:nvSpPr>
        <p:spPr bwMode="auto">
          <a:xfrm>
            <a:off x="6303144" y="4973851"/>
            <a:ext cx="107338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Plutôt pas d’accord</a:t>
            </a:r>
            <a:endParaRPr kumimoji="0" lang="fr-FR" altLang="fr-FR" sz="2000" b="0" i="0" u="none" strike="noStrike" cap="none" normalizeH="0" baseline="0" smtClean="0">
              <a:ln>
                <a:noFill/>
              </a:ln>
              <a:solidFill>
                <a:schemeClr val="tx1"/>
              </a:solidFill>
              <a:effectLst/>
              <a:latin typeface="Arial" panose="020B0604020202020204" pitchFamily="34" charset="0"/>
            </a:endParaRPr>
          </a:p>
        </p:txBody>
      </p:sp>
      <p:sp>
        <p:nvSpPr>
          <p:cNvPr id="53" name="Rectangle 14"/>
          <p:cNvSpPr>
            <a:spLocks noChangeArrowheads="1"/>
          </p:cNvSpPr>
          <p:nvPr/>
        </p:nvSpPr>
        <p:spPr bwMode="auto">
          <a:xfrm>
            <a:off x="7368785" y="5028066"/>
            <a:ext cx="74735" cy="89424"/>
          </a:xfrm>
          <a:prstGeom prst="rect">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4" name="Rectangle 15"/>
          <p:cNvSpPr>
            <a:spLocks noChangeArrowheads="1"/>
          </p:cNvSpPr>
          <p:nvPr/>
        </p:nvSpPr>
        <p:spPr bwMode="auto">
          <a:xfrm>
            <a:off x="7368785" y="5028066"/>
            <a:ext cx="74735" cy="89424"/>
          </a:xfrm>
          <a:prstGeom prst="rect">
            <a:avLst/>
          </a:prstGeom>
          <a:noFill/>
          <a:ln w="9525" cap="flat">
            <a:solidFill>
              <a:srgbClr val="FF69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5" name="Rectangle 16"/>
          <p:cNvSpPr>
            <a:spLocks noChangeArrowheads="1"/>
          </p:cNvSpPr>
          <p:nvPr/>
        </p:nvSpPr>
        <p:spPr bwMode="auto">
          <a:xfrm>
            <a:off x="7472826" y="4982478"/>
            <a:ext cx="115063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000000"/>
                </a:solidFill>
                <a:effectLst/>
                <a:latin typeface="Arial Narrow" panose="020B0606020202030204" pitchFamily="34" charset="0"/>
              </a:rPr>
              <a:t>Pas du tout d’accord</a:t>
            </a:r>
            <a:endParaRPr kumimoji="0" lang="fr-FR" altLang="fr-FR" sz="2000" b="0" i="0" u="none" strike="noStrike" cap="none" normalizeH="0" baseline="0" dirty="0" smtClean="0">
              <a:ln>
                <a:noFill/>
              </a:ln>
              <a:solidFill>
                <a:schemeClr val="tx1"/>
              </a:solidFill>
              <a:effectLst/>
              <a:latin typeface="Arial" panose="020B0604020202020204" pitchFamily="34" charset="0"/>
            </a:endParaRPr>
          </a:p>
        </p:txBody>
      </p:sp>
      <p:sp>
        <p:nvSpPr>
          <p:cNvPr id="57" name="Espace réservé du numéro de diapositive 4"/>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167</a:t>
            </a:fld>
            <a:endParaRPr lang="fr-FR" dirty="0"/>
          </a:p>
        </p:txBody>
      </p:sp>
      <p:sp>
        <p:nvSpPr>
          <p:cNvPr id="58" name="Espace réservé du pied de page 4"/>
          <p:cNvSpPr>
            <a:spLocks noGrp="1"/>
          </p:cNvSpPr>
          <p:nvPr>
            <p:ph type="ftr" sz="quarter" idx="4294967295"/>
          </p:nvPr>
        </p:nvSpPr>
        <p:spPr bwMode="auto">
          <a:xfrm>
            <a:off x="92076" y="6450015"/>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dirty="0">
                <a:cs typeface="Arial" charset="0"/>
              </a:rPr>
              <a:t>1er Colloque National</a:t>
            </a:r>
            <a:r>
              <a:rPr lang="fr-FR" dirty="0">
                <a:cs typeface="Arial" charset="0"/>
              </a:rPr>
              <a:t>  Soigner les vulnérabilités des professionnels de santé </a:t>
            </a:r>
            <a:r>
              <a:rPr lang="fr-FR" b="0" dirty="0">
                <a:cs typeface="Arial" charset="0"/>
              </a:rPr>
              <a:t>– Académie Nationale de Médecine – Jeudi 3 décembre 2015</a:t>
            </a:r>
            <a:endParaRPr lang="fr-FR" dirty="0">
              <a:cs typeface="Arial" charset="0"/>
            </a:endParaRPr>
          </a:p>
        </p:txBody>
      </p:sp>
    </p:spTree>
    <p:extLst>
      <p:ext uri="{BB962C8B-B14F-4D97-AF65-F5344CB8AC3E}">
        <p14:creationId xmlns:p14="http://schemas.microsoft.com/office/powerpoint/2010/main" val="4108040698"/>
      </p:ext>
    </p:extLst>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Image 51"/>
          <p:cNvPicPr>
            <a:picLocks noChangeAspect="1"/>
          </p:cNvPicPr>
          <p:nvPr/>
        </p:nvPicPr>
        <p:blipFill>
          <a:blip r:embed="rId2"/>
          <a:srcRect/>
          <a:stretch>
            <a:fillRect/>
          </a:stretch>
        </p:blipFill>
        <p:spPr>
          <a:xfrm>
            <a:off x="488853" y="1633633"/>
            <a:ext cx="6462346" cy="4943475"/>
          </a:xfrm>
          <a:prstGeom prst="rect">
            <a:avLst/>
          </a:prstGeom>
          <a:noFill/>
          <a:ln>
            <a:noFill/>
          </a:ln>
        </p:spPr>
      </p:pic>
      <p:sp>
        <p:nvSpPr>
          <p:cNvPr id="3" name="Titre 2"/>
          <p:cNvSpPr>
            <a:spLocks noGrp="1"/>
          </p:cNvSpPr>
          <p:nvPr>
            <p:ph type="title"/>
          </p:nvPr>
        </p:nvSpPr>
        <p:spPr/>
        <p:txBody>
          <a:bodyPr>
            <a:normAutofit fontScale="90000"/>
          </a:bodyPr>
          <a:lstStyle/>
          <a:p>
            <a:r>
              <a:rPr lang="fr-FR" dirty="0">
                <a:latin typeface="Helvetica" charset="0"/>
                <a:ea typeface="MS PGothic" charset="0"/>
                <a:cs typeface="Helvetica" charset="0"/>
              </a:rPr>
              <a:t>Le repérage des professionnels de santé vulnérables</a:t>
            </a:r>
            <a:endParaRPr lang="fr-FR" dirty="0"/>
          </a:p>
        </p:txBody>
      </p:sp>
      <p:sp>
        <p:nvSpPr>
          <p:cNvPr id="2" name="Espace réservé du contenu 1"/>
          <p:cNvSpPr>
            <a:spLocks noGrp="1"/>
          </p:cNvSpPr>
          <p:nvPr>
            <p:ph idx="1"/>
          </p:nvPr>
        </p:nvSpPr>
        <p:spPr>
          <a:xfrm>
            <a:off x="457200" y="920353"/>
            <a:ext cx="8229600" cy="5012687"/>
          </a:xfrm>
        </p:spPr>
        <p:txBody>
          <a:bodyPr/>
          <a:lstStyle/>
          <a:p>
            <a:pPr marL="0" indent="0">
              <a:buNone/>
            </a:pPr>
            <a:r>
              <a:rPr lang="fr-FR" dirty="0" smtClean="0"/>
              <a:t>Concernés par le </a:t>
            </a:r>
            <a:r>
              <a:rPr lang="fr-FR" dirty="0" err="1" smtClean="0"/>
              <a:t>burnout</a:t>
            </a:r>
            <a:r>
              <a:rPr lang="fr-FR" dirty="0" smtClean="0"/>
              <a:t> ?</a:t>
            </a:r>
            <a:endParaRPr lang="fr-FR" dirty="0"/>
          </a:p>
        </p:txBody>
      </p:sp>
      <p:sp>
        <p:nvSpPr>
          <p:cNvPr id="5" name="Rectangle 4"/>
          <p:cNvSpPr/>
          <p:nvPr/>
        </p:nvSpPr>
        <p:spPr>
          <a:xfrm>
            <a:off x="1751429" y="3312147"/>
            <a:ext cx="3791243" cy="1379220"/>
          </a:xfrm>
          <a:prstGeom prst="rect">
            <a:avLst/>
          </a:prstGeom>
          <a:noFill/>
          <a:ln w="9525">
            <a:solidFill>
              <a:srgbClr val="C475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1744395" y="4737087"/>
            <a:ext cx="3151163" cy="1379220"/>
          </a:xfrm>
          <a:prstGeom prst="rect">
            <a:avLst/>
          </a:prstGeom>
          <a:noFill/>
          <a:ln w="952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4670474" y="5311973"/>
            <a:ext cx="563488" cy="369332"/>
          </a:xfrm>
          <a:prstGeom prst="rect">
            <a:avLst/>
          </a:prstGeom>
          <a:solidFill>
            <a:schemeClr val="bg1"/>
          </a:solidFill>
        </p:spPr>
        <p:txBody>
          <a:bodyPr wrap="none" rtlCol="0">
            <a:spAutoFit/>
          </a:bodyPr>
          <a:lstStyle/>
          <a:p>
            <a:r>
              <a:rPr lang="fr-FR" dirty="0" smtClean="0">
                <a:solidFill>
                  <a:srgbClr val="0070C0"/>
                </a:solidFill>
                <a:latin typeface="Arial Narrow" panose="020B0606020202030204" pitchFamily="34" charset="0"/>
              </a:rPr>
              <a:t>44%</a:t>
            </a:r>
            <a:endParaRPr lang="fr-FR" dirty="0">
              <a:solidFill>
                <a:srgbClr val="0070C0"/>
              </a:solidFill>
              <a:latin typeface="Arial Narrow" panose="020B0606020202030204" pitchFamily="34" charset="0"/>
            </a:endParaRPr>
          </a:p>
        </p:txBody>
      </p:sp>
      <p:sp>
        <p:nvSpPr>
          <p:cNvPr id="8" name="ZoneTexte 7"/>
          <p:cNvSpPr txBox="1"/>
          <p:nvPr/>
        </p:nvSpPr>
        <p:spPr>
          <a:xfrm>
            <a:off x="4813317" y="3496962"/>
            <a:ext cx="4169356" cy="1015663"/>
          </a:xfrm>
          <a:prstGeom prst="rect">
            <a:avLst/>
          </a:prstGeom>
          <a:solidFill>
            <a:schemeClr val="bg1"/>
          </a:solidFill>
        </p:spPr>
        <p:txBody>
          <a:bodyPr wrap="square" rtlCol="0">
            <a:spAutoFit/>
          </a:bodyPr>
          <a:lstStyle/>
          <a:p>
            <a:r>
              <a:rPr lang="fr-FR" sz="2400" dirty="0">
                <a:solidFill>
                  <a:srgbClr val="FF9900"/>
                </a:solidFill>
                <a:latin typeface="Arial Narrow" panose="020B0606020202030204" pitchFamily="34" charset="0"/>
              </a:rPr>
              <a:t>5</a:t>
            </a:r>
            <a:r>
              <a:rPr lang="fr-FR" sz="2400" dirty="0" smtClean="0">
                <a:solidFill>
                  <a:srgbClr val="FF9900"/>
                </a:solidFill>
                <a:latin typeface="Arial Narrow" panose="020B0606020202030204" pitchFamily="34" charset="0"/>
              </a:rPr>
              <a:t>6% </a:t>
            </a:r>
            <a:r>
              <a:rPr lang="fr-FR" dirty="0" smtClean="0">
                <a:solidFill>
                  <a:srgbClr val="FF9900"/>
                </a:solidFill>
                <a:latin typeface="Arial Narrow" panose="020B0606020202030204" pitchFamily="34" charset="0"/>
              </a:rPr>
              <a:t>des répondants se sentent personnellement menacés par l’épuisement professionnel</a:t>
            </a:r>
            <a:endParaRPr lang="fr-FR" dirty="0">
              <a:solidFill>
                <a:srgbClr val="FF9900"/>
              </a:solidFill>
              <a:latin typeface="Arial Narrow" panose="020B0606020202030204" pitchFamily="34" charset="0"/>
            </a:endParaRPr>
          </a:p>
        </p:txBody>
      </p:sp>
      <p:sp>
        <p:nvSpPr>
          <p:cNvPr id="10" name="Espace réservé du numéro de diapositive 4"/>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168</a:t>
            </a:fld>
            <a:endParaRPr lang="fr-FR" dirty="0"/>
          </a:p>
        </p:txBody>
      </p:sp>
      <p:sp>
        <p:nvSpPr>
          <p:cNvPr id="11" name="Espace réservé du pied de page 4"/>
          <p:cNvSpPr>
            <a:spLocks noGrp="1"/>
          </p:cNvSpPr>
          <p:nvPr>
            <p:ph type="ftr" sz="quarter" idx="4294967295"/>
          </p:nvPr>
        </p:nvSpPr>
        <p:spPr bwMode="auto">
          <a:xfrm>
            <a:off x="92076" y="6450015"/>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dirty="0">
                <a:cs typeface="Arial" charset="0"/>
              </a:rPr>
              <a:t>1er Colloque National</a:t>
            </a:r>
            <a:r>
              <a:rPr lang="fr-FR" dirty="0">
                <a:cs typeface="Arial" charset="0"/>
              </a:rPr>
              <a:t>  Soigner les vulnérabilités des professionnels de santé </a:t>
            </a:r>
            <a:r>
              <a:rPr lang="fr-FR" b="0" dirty="0">
                <a:cs typeface="Arial" charset="0"/>
              </a:rPr>
              <a:t>– Académie Nationale de Médecine – Jeudi 3 décembre 2015</a:t>
            </a:r>
            <a:endParaRPr lang="fr-FR" dirty="0">
              <a:cs typeface="Arial" charset="0"/>
            </a:endParaRPr>
          </a:p>
        </p:txBody>
      </p:sp>
    </p:spTree>
    <p:extLst>
      <p:ext uri="{BB962C8B-B14F-4D97-AF65-F5344CB8AC3E}">
        <p14:creationId xmlns:p14="http://schemas.microsoft.com/office/powerpoint/2010/main" val="2186476090"/>
      </p:ext>
    </p:extLst>
  </p:cSld>
  <p:clrMapOvr>
    <a:masterClrMapping/>
  </p:clrMapOvr>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r>
              <a:rPr lang="fr-FR" dirty="0">
                <a:latin typeface="Helvetica" charset="0"/>
                <a:ea typeface="MS PGothic" charset="0"/>
                <a:cs typeface="Helvetica" charset="0"/>
              </a:rPr>
              <a:t>Le repérage des professionnels de santé vulnérables</a:t>
            </a:r>
            <a:endParaRPr lang="fr-FR" dirty="0"/>
          </a:p>
        </p:txBody>
      </p:sp>
      <p:sp>
        <p:nvSpPr>
          <p:cNvPr id="3" name="Espace réservé du contenu 2"/>
          <p:cNvSpPr>
            <a:spLocks noGrp="1"/>
          </p:cNvSpPr>
          <p:nvPr>
            <p:ph idx="1"/>
          </p:nvPr>
        </p:nvSpPr>
        <p:spPr>
          <a:xfrm>
            <a:off x="457200" y="1045746"/>
            <a:ext cx="8229600" cy="5012687"/>
          </a:xfrm>
        </p:spPr>
        <p:txBody>
          <a:bodyPr/>
          <a:lstStyle/>
          <a:p>
            <a:pPr marL="0" indent="0">
              <a:buNone/>
            </a:pPr>
            <a:r>
              <a:rPr lang="fr-FR" dirty="0" smtClean="0"/>
              <a:t>Concernés par le </a:t>
            </a:r>
            <a:r>
              <a:rPr lang="fr-FR" dirty="0" err="1" smtClean="0"/>
              <a:t>burnout</a:t>
            </a:r>
            <a:endParaRPr lang="fr-FR" dirty="0"/>
          </a:p>
        </p:txBody>
      </p:sp>
      <p:sp>
        <p:nvSpPr>
          <p:cNvPr id="5" name="Accolade fermante 4"/>
          <p:cNvSpPr/>
          <p:nvPr/>
        </p:nvSpPr>
        <p:spPr>
          <a:xfrm>
            <a:off x="4663441" y="4138490"/>
            <a:ext cx="154745" cy="1767840"/>
          </a:xfrm>
          <a:prstGeom prst="rightBrace">
            <a:avLst/>
          </a:prstGeom>
          <a:ln>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7" name="Connecteur droit avec flèche 6"/>
          <p:cNvCxnSpPr/>
          <p:nvPr/>
        </p:nvCxnSpPr>
        <p:spPr>
          <a:xfrm flipV="1">
            <a:off x="4841631" y="5022410"/>
            <a:ext cx="436098"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5"/>
          <p:cNvSpPr>
            <a:spLocks noChangeArrowheads="1"/>
          </p:cNvSpPr>
          <p:nvPr/>
        </p:nvSpPr>
        <p:spPr bwMode="auto">
          <a:xfrm>
            <a:off x="539261" y="1822964"/>
            <a:ext cx="249054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F4F62"/>
                </a:solidFill>
                <a:effectLst/>
                <a:latin typeface="Arial Narrow" panose="020B0606020202030204" pitchFamily="34" charset="0"/>
              </a:rPr>
              <a:t>Si oui, qu’envisagez-vous de faire ?</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0" name="Rectangle 6"/>
          <p:cNvSpPr>
            <a:spLocks noChangeArrowheads="1"/>
          </p:cNvSpPr>
          <p:nvPr/>
        </p:nvSpPr>
        <p:spPr bwMode="auto">
          <a:xfrm>
            <a:off x="805963" y="3412051"/>
            <a:ext cx="173612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rien en particulier pour le</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1" name="Rectangle 7"/>
          <p:cNvSpPr>
            <a:spLocks noChangeArrowheads="1"/>
          </p:cNvSpPr>
          <p:nvPr/>
        </p:nvSpPr>
        <p:spPr bwMode="auto">
          <a:xfrm>
            <a:off x="1872763" y="3645414"/>
            <a:ext cx="56984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moment</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2" name="Rectangle 8"/>
          <p:cNvSpPr>
            <a:spLocks noChangeArrowheads="1"/>
          </p:cNvSpPr>
          <p:nvPr/>
        </p:nvSpPr>
        <p:spPr bwMode="auto">
          <a:xfrm>
            <a:off x="597880" y="4304226"/>
            <a:ext cx="197291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modifier profondément votre</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3" name="Rectangle 9"/>
          <p:cNvSpPr>
            <a:spLocks noChangeArrowheads="1"/>
          </p:cNvSpPr>
          <p:nvPr/>
        </p:nvSpPr>
        <p:spPr bwMode="auto">
          <a:xfrm>
            <a:off x="1855178" y="4539176"/>
            <a:ext cx="58741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exercice</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4" name="Rectangle 10"/>
          <p:cNvSpPr>
            <a:spLocks noChangeArrowheads="1"/>
          </p:cNvSpPr>
          <p:nvPr/>
        </p:nvSpPr>
        <p:spPr bwMode="auto">
          <a:xfrm>
            <a:off x="1230924" y="5305939"/>
            <a:ext cx="127147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changer de métier</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5" name="Rectangle 11"/>
          <p:cNvSpPr>
            <a:spLocks noChangeArrowheads="1"/>
          </p:cNvSpPr>
          <p:nvPr/>
        </p:nvSpPr>
        <p:spPr bwMode="auto">
          <a:xfrm>
            <a:off x="2451589" y="5050353"/>
            <a:ext cx="332642" cy="766763"/>
          </a:xfrm>
          <a:prstGeom prst="rect">
            <a:avLst/>
          </a:prstGeom>
          <a:solidFill>
            <a:srgbClr val="FFC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Rectangle 12"/>
          <p:cNvSpPr>
            <a:spLocks noChangeArrowheads="1"/>
          </p:cNvSpPr>
          <p:nvPr/>
        </p:nvSpPr>
        <p:spPr bwMode="auto">
          <a:xfrm>
            <a:off x="2451589" y="5050353"/>
            <a:ext cx="332642" cy="766763"/>
          </a:xfrm>
          <a:prstGeom prst="rect">
            <a:avLst/>
          </a:prstGeom>
          <a:noFill/>
          <a:ln w="9525" cap="flat">
            <a:solidFill>
              <a:srgbClr val="CDA4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 name="Rectangle 13"/>
          <p:cNvSpPr>
            <a:spLocks noChangeArrowheads="1"/>
          </p:cNvSpPr>
          <p:nvPr/>
        </p:nvSpPr>
        <p:spPr bwMode="auto">
          <a:xfrm>
            <a:off x="2451591" y="4156590"/>
            <a:ext cx="1748203" cy="766763"/>
          </a:xfrm>
          <a:prstGeom prst="rect">
            <a:avLst/>
          </a:prstGeom>
          <a:solidFill>
            <a:srgbClr val="FFC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Rectangle 14"/>
          <p:cNvSpPr>
            <a:spLocks noChangeArrowheads="1"/>
          </p:cNvSpPr>
          <p:nvPr/>
        </p:nvSpPr>
        <p:spPr bwMode="auto">
          <a:xfrm>
            <a:off x="2451591" y="4156590"/>
            <a:ext cx="1748203" cy="766763"/>
          </a:xfrm>
          <a:prstGeom prst="rect">
            <a:avLst/>
          </a:prstGeom>
          <a:noFill/>
          <a:ln w="9525" cap="flat">
            <a:solidFill>
              <a:srgbClr val="CDA4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9" name="Rectangle 15"/>
          <p:cNvSpPr>
            <a:spLocks noChangeArrowheads="1"/>
          </p:cNvSpPr>
          <p:nvPr/>
        </p:nvSpPr>
        <p:spPr bwMode="auto">
          <a:xfrm>
            <a:off x="2451590" y="3262827"/>
            <a:ext cx="816219" cy="766763"/>
          </a:xfrm>
          <a:prstGeom prst="rect">
            <a:avLst/>
          </a:prstGeom>
          <a:solidFill>
            <a:srgbClr val="C47500"/>
          </a:solidFill>
          <a:ln w="9525">
            <a:solidFill>
              <a:srgbClr val="C475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 name="Rectangle 16"/>
          <p:cNvSpPr>
            <a:spLocks noChangeArrowheads="1"/>
          </p:cNvSpPr>
          <p:nvPr/>
        </p:nvSpPr>
        <p:spPr bwMode="auto">
          <a:xfrm>
            <a:off x="2451590" y="3262827"/>
            <a:ext cx="816219" cy="766763"/>
          </a:xfrm>
          <a:prstGeom prst="rect">
            <a:avLst/>
          </a:prstGeom>
          <a:noFill/>
          <a:ln w="9525" cap="flat">
            <a:solidFill>
              <a:srgbClr val="C475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1" name="Rectangle 17"/>
          <p:cNvSpPr>
            <a:spLocks noChangeArrowheads="1"/>
          </p:cNvSpPr>
          <p:nvPr/>
        </p:nvSpPr>
        <p:spPr bwMode="auto">
          <a:xfrm>
            <a:off x="3322029" y="3546989"/>
            <a:ext cx="3156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28%</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22" name="Rectangle 18"/>
          <p:cNvSpPr>
            <a:spLocks noChangeArrowheads="1"/>
          </p:cNvSpPr>
          <p:nvPr/>
        </p:nvSpPr>
        <p:spPr bwMode="auto">
          <a:xfrm>
            <a:off x="4254013" y="4440751"/>
            <a:ext cx="3156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60%</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23" name="Rectangle 19"/>
          <p:cNvSpPr>
            <a:spLocks noChangeArrowheads="1"/>
          </p:cNvSpPr>
          <p:nvPr/>
        </p:nvSpPr>
        <p:spPr bwMode="auto">
          <a:xfrm>
            <a:off x="2838452" y="5332926"/>
            <a:ext cx="3041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11%</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24" name="Rectangle 20"/>
          <p:cNvSpPr>
            <a:spLocks noChangeArrowheads="1"/>
          </p:cNvSpPr>
          <p:nvPr/>
        </p:nvSpPr>
        <p:spPr bwMode="auto">
          <a:xfrm>
            <a:off x="534867" y="2297625"/>
            <a:ext cx="49823" cy="198438"/>
          </a:xfrm>
          <a:prstGeom prst="rect">
            <a:avLst/>
          </a:prstGeom>
          <a:solidFill>
            <a:srgbClr val="7F9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5" name="Rectangle 21"/>
          <p:cNvSpPr>
            <a:spLocks noChangeArrowheads="1"/>
          </p:cNvSpPr>
          <p:nvPr/>
        </p:nvSpPr>
        <p:spPr bwMode="auto">
          <a:xfrm>
            <a:off x="534867" y="2297625"/>
            <a:ext cx="49823" cy="198438"/>
          </a:xfrm>
          <a:prstGeom prst="rect">
            <a:avLst/>
          </a:prstGeom>
          <a:noFill/>
          <a:ln w="9525" cap="flat">
            <a:solidFill>
              <a:srgbClr val="7F93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6" name="Rectangle 22"/>
          <p:cNvSpPr>
            <a:spLocks noChangeArrowheads="1"/>
          </p:cNvSpPr>
          <p:nvPr/>
        </p:nvSpPr>
        <p:spPr bwMode="auto">
          <a:xfrm>
            <a:off x="613997" y="2302389"/>
            <a:ext cx="219318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rgbClr val="000000"/>
                </a:solidFill>
                <a:effectLst/>
                <a:latin typeface="Arial Narrow" panose="020B0606020202030204" pitchFamily="34" charset="0"/>
              </a:rPr>
              <a:t>rien en particulier pour le moment</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27" name="Rectangle 23"/>
          <p:cNvSpPr>
            <a:spLocks noChangeArrowheads="1"/>
          </p:cNvSpPr>
          <p:nvPr/>
        </p:nvSpPr>
        <p:spPr bwMode="auto">
          <a:xfrm>
            <a:off x="534867" y="2496063"/>
            <a:ext cx="49823" cy="198438"/>
          </a:xfrm>
          <a:prstGeom prst="rect">
            <a:avLst/>
          </a:prstGeom>
          <a:solidFill>
            <a:srgbClr val="FFC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8" name="Rectangle 24"/>
          <p:cNvSpPr>
            <a:spLocks noChangeArrowheads="1"/>
          </p:cNvSpPr>
          <p:nvPr/>
        </p:nvSpPr>
        <p:spPr bwMode="auto">
          <a:xfrm>
            <a:off x="534867" y="2496063"/>
            <a:ext cx="49823" cy="198438"/>
          </a:xfrm>
          <a:prstGeom prst="rect">
            <a:avLst/>
          </a:prstGeom>
          <a:noFill/>
          <a:ln w="9525" cap="flat">
            <a:solidFill>
              <a:srgbClr val="FFCE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9" name="Rectangle 25"/>
          <p:cNvSpPr>
            <a:spLocks noChangeArrowheads="1"/>
          </p:cNvSpPr>
          <p:nvPr/>
        </p:nvSpPr>
        <p:spPr bwMode="auto">
          <a:xfrm>
            <a:off x="613997" y="2500825"/>
            <a:ext cx="243057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rgbClr val="000000"/>
                </a:solidFill>
                <a:effectLst/>
                <a:latin typeface="Arial Narrow" panose="020B0606020202030204" pitchFamily="34" charset="0"/>
              </a:rPr>
              <a:t>modifier profondément votre exercice</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30" name="Rectangle 26"/>
          <p:cNvSpPr>
            <a:spLocks noChangeArrowheads="1"/>
          </p:cNvSpPr>
          <p:nvPr/>
        </p:nvSpPr>
        <p:spPr bwMode="auto">
          <a:xfrm>
            <a:off x="534867" y="2694500"/>
            <a:ext cx="49823" cy="198438"/>
          </a:xfrm>
          <a:prstGeom prst="rect">
            <a:avLst/>
          </a:prstGeom>
          <a:solidFill>
            <a:srgbClr val="FFC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Rectangle 27"/>
          <p:cNvSpPr>
            <a:spLocks noChangeArrowheads="1"/>
          </p:cNvSpPr>
          <p:nvPr/>
        </p:nvSpPr>
        <p:spPr bwMode="auto">
          <a:xfrm>
            <a:off x="534867" y="2694500"/>
            <a:ext cx="49823" cy="198438"/>
          </a:xfrm>
          <a:prstGeom prst="rect">
            <a:avLst/>
          </a:prstGeom>
          <a:noFill/>
          <a:ln w="9525" cap="flat">
            <a:solidFill>
              <a:srgbClr val="FFCE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2" name="Rectangle 28"/>
          <p:cNvSpPr>
            <a:spLocks noChangeArrowheads="1"/>
          </p:cNvSpPr>
          <p:nvPr/>
        </p:nvSpPr>
        <p:spPr bwMode="auto">
          <a:xfrm>
            <a:off x="613999" y="2699264"/>
            <a:ext cx="118671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rgbClr val="000000"/>
                </a:solidFill>
                <a:effectLst/>
                <a:latin typeface="Arial Narrow" panose="020B0606020202030204" pitchFamily="34" charset="0"/>
              </a:rPr>
              <a:t>changer de métier</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33" name="Rectangle 29"/>
          <p:cNvSpPr>
            <a:spLocks noChangeArrowheads="1"/>
          </p:cNvSpPr>
          <p:nvPr/>
        </p:nvSpPr>
        <p:spPr bwMode="auto">
          <a:xfrm>
            <a:off x="564175" y="2907226"/>
            <a:ext cx="3110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rgbClr val="000000"/>
                </a:solidFill>
                <a:effectLst/>
                <a:latin typeface="Arial Narrow" panose="020B0606020202030204" pitchFamily="34" charset="0"/>
              </a:rPr>
              <a:t>Total</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34" name="Rectangle 30"/>
          <p:cNvSpPr>
            <a:spLocks noChangeArrowheads="1"/>
          </p:cNvSpPr>
          <p:nvPr/>
        </p:nvSpPr>
        <p:spPr bwMode="auto">
          <a:xfrm>
            <a:off x="3171094" y="2096014"/>
            <a:ext cx="52125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rgbClr val="000000"/>
                </a:solidFill>
                <a:effectLst/>
                <a:latin typeface="Arial Narrow" panose="020B0606020202030204" pitchFamily="34" charset="0"/>
              </a:rPr>
              <a:t>Effectifs</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35" name="Rectangle 31"/>
          <p:cNvSpPr>
            <a:spLocks noChangeArrowheads="1"/>
          </p:cNvSpPr>
          <p:nvPr/>
        </p:nvSpPr>
        <p:spPr bwMode="auto">
          <a:xfrm>
            <a:off x="3604847" y="2302389"/>
            <a:ext cx="16375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rgbClr val="000000"/>
                </a:solidFill>
                <a:effectLst/>
                <a:latin typeface="Arial Narrow" panose="020B0606020202030204" pitchFamily="34" charset="0"/>
              </a:rPr>
              <a:t>54</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36" name="Rectangle 32"/>
          <p:cNvSpPr>
            <a:spLocks noChangeArrowheads="1"/>
          </p:cNvSpPr>
          <p:nvPr/>
        </p:nvSpPr>
        <p:spPr bwMode="auto">
          <a:xfrm>
            <a:off x="3530112" y="2500825"/>
            <a:ext cx="2348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rgbClr val="000000"/>
                </a:solidFill>
                <a:effectLst/>
                <a:latin typeface="Arial Narrow" panose="020B0606020202030204" pitchFamily="34" charset="0"/>
              </a:rPr>
              <a:t>116</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37" name="Rectangle 33"/>
          <p:cNvSpPr>
            <a:spLocks noChangeArrowheads="1"/>
          </p:cNvSpPr>
          <p:nvPr/>
        </p:nvSpPr>
        <p:spPr bwMode="auto">
          <a:xfrm>
            <a:off x="3604847" y="2699264"/>
            <a:ext cx="16375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rgbClr val="000000"/>
                </a:solidFill>
                <a:effectLst/>
                <a:latin typeface="Arial Narrow" panose="020B0606020202030204" pitchFamily="34" charset="0"/>
              </a:rPr>
              <a:t>22</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38" name="Rectangle 34"/>
          <p:cNvSpPr>
            <a:spLocks noChangeArrowheads="1"/>
          </p:cNvSpPr>
          <p:nvPr/>
        </p:nvSpPr>
        <p:spPr bwMode="auto">
          <a:xfrm>
            <a:off x="3530113" y="2907226"/>
            <a:ext cx="24563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rgbClr val="000000"/>
                </a:solidFill>
                <a:effectLst/>
                <a:latin typeface="Arial Narrow" panose="020B0606020202030204" pitchFamily="34" charset="0"/>
              </a:rPr>
              <a:t>192</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39" name="Line 35"/>
          <p:cNvSpPr>
            <a:spLocks noChangeShapeType="1"/>
          </p:cNvSpPr>
          <p:nvPr/>
        </p:nvSpPr>
        <p:spPr bwMode="auto">
          <a:xfrm>
            <a:off x="3033346" y="2089663"/>
            <a:ext cx="0" cy="1011238"/>
          </a:xfrm>
          <a:prstGeom prst="line">
            <a:avLst/>
          </a:prstGeom>
          <a:noFill/>
          <a:ln w="4763" cap="flat">
            <a:solidFill>
              <a:srgbClr val="DDDDD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0" name="Line 36"/>
          <p:cNvSpPr>
            <a:spLocks noChangeShapeType="1"/>
          </p:cNvSpPr>
          <p:nvPr/>
        </p:nvSpPr>
        <p:spPr bwMode="auto">
          <a:xfrm>
            <a:off x="534867" y="2496063"/>
            <a:ext cx="3232638" cy="0"/>
          </a:xfrm>
          <a:prstGeom prst="line">
            <a:avLst/>
          </a:prstGeom>
          <a:noFill/>
          <a:ln w="4763" cap="flat">
            <a:solidFill>
              <a:srgbClr val="DDDDD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1" name="Line 37"/>
          <p:cNvSpPr>
            <a:spLocks noChangeShapeType="1"/>
          </p:cNvSpPr>
          <p:nvPr/>
        </p:nvSpPr>
        <p:spPr bwMode="auto">
          <a:xfrm>
            <a:off x="534867" y="2694500"/>
            <a:ext cx="3232638" cy="0"/>
          </a:xfrm>
          <a:prstGeom prst="line">
            <a:avLst/>
          </a:prstGeom>
          <a:noFill/>
          <a:ln w="4763" cap="flat">
            <a:solidFill>
              <a:srgbClr val="DDDDD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2" name="Line 38"/>
          <p:cNvSpPr>
            <a:spLocks noChangeShapeType="1"/>
          </p:cNvSpPr>
          <p:nvPr/>
        </p:nvSpPr>
        <p:spPr bwMode="auto">
          <a:xfrm>
            <a:off x="534867" y="2292863"/>
            <a:ext cx="3232638" cy="0"/>
          </a:xfrm>
          <a:prstGeom prst="line">
            <a:avLst/>
          </a:prstGeom>
          <a:noFill/>
          <a:ln w="4763" cap="flat">
            <a:solidFill>
              <a:srgbClr val="AAAAA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3" name="Line 39"/>
          <p:cNvSpPr>
            <a:spLocks noChangeShapeType="1"/>
          </p:cNvSpPr>
          <p:nvPr/>
        </p:nvSpPr>
        <p:spPr bwMode="auto">
          <a:xfrm>
            <a:off x="534867" y="2888175"/>
            <a:ext cx="3232638" cy="0"/>
          </a:xfrm>
          <a:prstGeom prst="line">
            <a:avLst/>
          </a:prstGeom>
          <a:noFill/>
          <a:ln w="4763" cap="flat">
            <a:solidFill>
              <a:srgbClr val="AAAAA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4" name="Line 40"/>
          <p:cNvSpPr>
            <a:spLocks noChangeShapeType="1"/>
          </p:cNvSpPr>
          <p:nvPr/>
        </p:nvSpPr>
        <p:spPr bwMode="auto">
          <a:xfrm>
            <a:off x="534866" y="2089666"/>
            <a:ext cx="0" cy="1006475"/>
          </a:xfrm>
          <a:prstGeom prst="line">
            <a:avLst/>
          </a:prstGeom>
          <a:noFill/>
          <a:ln w="4763" cap="flat">
            <a:solidFill>
              <a:srgbClr val="DDDDD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5" name="Line 41"/>
          <p:cNvSpPr>
            <a:spLocks noChangeShapeType="1"/>
          </p:cNvSpPr>
          <p:nvPr/>
        </p:nvSpPr>
        <p:spPr bwMode="auto">
          <a:xfrm>
            <a:off x="3767504" y="2089666"/>
            <a:ext cx="0" cy="1006475"/>
          </a:xfrm>
          <a:prstGeom prst="line">
            <a:avLst/>
          </a:prstGeom>
          <a:noFill/>
          <a:ln w="4763" cap="flat">
            <a:solidFill>
              <a:srgbClr val="DDDDD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6" name="Line 42"/>
          <p:cNvSpPr>
            <a:spLocks noChangeShapeType="1"/>
          </p:cNvSpPr>
          <p:nvPr/>
        </p:nvSpPr>
        <p:spPr bwMode="auto">
          <a:xfrm>
            <a:off x="534867" y="2089663"/>
            <a:ext cx="3232638" cy="0"/>
          </a:xfrm>
          <a:prstGeom prst="line">
            <a:avLst/>
          </a:prstGeom>
          <a:noFill/>
          <a:ln w="4763" cap="flat">
            <a:solidFill>
              <a:srgbClr val="DDDDD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7" name="Line 43"/>
          <p:cNvSpPr>
            <a:spLocks noChangeShapeType="1"/>
          </p:cNvSpPr>
          <p:nvPr/>
        </p:nvSpPr>
        <p:spPr bwMode="auto">
          <a:xfrm>
            <a:off x="534867" y="3096138"/>
            <a:ext cx="3232638" cy="0"/>
          </a:xfrm>
          <a:prstGeom prst="line">
            <a:avLst/>
          </a:prstGeom>
          <a:noFill/>
          <a:ln w="4763" cap="flat">
            <a:solidFill>
              <a:srgbClr val="DDDDD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2" name="Group 4"/>
          <p:cNvGrpSpPr>
            <a:grpSpLocks noChangeAspect="1"/>
          </p:cNvGrpSpPr>
          <p:nvPr/>
        </p:nvGrpSpPr>
        <p:grpSpPr bwMode="auto">
          <a:xfrm>
            <a:off x="5367705" y="4288350"/>
            <a:ext cx="3034811" cy="1576388"/>
            <a:chOff x="3663" y="2168"/>
            <a:chExt cx="2071" cy="993"/>
          </a:xfrm>
        </p:grpSpPr>
        <p:sp>
          <p:nvSpPr>
            <p:cNvPr id="6" name="AutoShape 3"/>
            <p:cNvSpPr>
              <a:spLocks noChangeAspect="1" noChangeArrowheads="1" noTextEdit="1"/>
            </p:cNvSpPr>
            <p:nvPr/>
          </p:nvSpPr>
          <p:spPr bwMode="auto">
            <a:xfrm>
              <a:off x="3663" y="2168"/>
              <a:ext cx="2071" cy="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 name="Rectangle 5"/>
            <p:cNvSpPr>
              <a:spLocks noChangeArrowheads="1"/>
            </p:cNvSpPr>
            <p:nvPr/>
          </p:nvSpPr>
          <p:spPr bwMode="auto">
            <a:xfrm>
              <a:off x="3680" y="2180"/>
              <a:ext cx="196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dirty="0" smtClean="0">
                  <a:ln>
                    <a:noFill/>
                  </a:ln>
                  <a:solidFill>
                    <a:srgbClr val="FFC000"/>
                  </a:solidFill>
                  <a:effectLst/>
                  <a:latin typeface="Arial Narrow" panose="020B0606020202030204" pitchFamily="34" charset="0"/>
                </a:rPr>
                <a:t>Si modification profonde de l' exercice ou</a:t>
              </a:r>
              <a:endParaRPr kumimoji="0" lang="fr-FR" altLang="fr-FR" sz="1800" b="0" i="0" u="none" strike="noStrike" cap="none" normalizeH="0" baseline="0" dirty="0" smtClean="0">
                <a:ln>
                  <a:noFill/>
                </a:ln>
                <a:solidFill>
                  <a:srgbClr val="FFC000"/>
                </a:solidFill>
                <a:effectLst/>
              </a:endParaRPr>
            </a:p>
          </p:txBody>
        </p:sp>
        <p:sp>
          <p:nvSpPr>
            <p:cNvPr id="48" name="Rectangle 6"/>
            <p:cNvSpPr>
              <a:spLocks noChangeArrowheads="1"/>
            </p:cNvSpPr>
            <p:nvPr/>
          </p:nvSpPr>
          <p:spPr bwMode="auto">
            <a:xfrm>
              <a:off x="3680" y="2328"/>
              <a:ext cx="1071"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dirty="0" smtClean="0">
                  <a:ln>
                    <a:noFill/>
                  </a:ln>
                  <a:solidFill>
                    <a:srgbClr val="FFC000"/>
                  </a:solidFill>
                  <a:effectLst/>
                  <a:latin typeface="Arial Narrow" panose="020B0606020202030204" pitchFamily="34" charset="0"/>
                </a:rPr>
                <a:t>changement de métier</a:t>
              </a:r>
              <a:endParaRPr kumimoji="0" lang="fr-FR" altLang="fr-FR" sz="1800" b="0" i="0" u="none" strike="noStrike" cap="none" normalizeH="0" baseline="0" dirty="0" smtClean="0">
                <a:ln>
                  <a:noFill/>
                </a:ln>
                <a:solidFill>
                  <a:srgbClr val="FFC000"/>
                </a:solidFill>
                <a:effectLst/>
              </a:endParaRPr>
            </a:p>
          </p:txBody>
        </p:sp>
        <p:sp>
          <p:nvSpPr>
            <p:cNvPr id="49" name="Rectangle 7"/>
            <p:cNvSpPr>
              <a:spLocks noChangeArrowheads="1"/>
            </p:cNvSpPr>
            <p:nvPr/>
          </p:nvSpPr>
          <p:spPr bwMode="auto">
            <a:xfrm>
              <a:off x="4918" y="2759"/>
              <a:ext cx="403" cy="97"/>
            </a:xfrm>
            <a:prstGeom prst="rect">
              <a:avLst/>
            </a:prstGeom>
            <a:solidFill>
              <a:srgbClr val="FFC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0" name="Rectangle 8"/>
            <p:cNvSpPr>
              <a:spLocks noChangeArrowheads="1"/>
            </p:cNvSpPr>
            <p:nvPr/>
          </p:nvSpPr>
          <p:spPr bwMode="auto">
            <a:xfrm>
              <a:off x="4918" y="2759"/>
              <a:ext cx="403" cy="97"/>
            </a:xfrm>
            <a:prstGeom prst="rect">
              <a:avLst/>
            </a:prstGeom>
            <a:noFill/>
            <a:ln w="9525" cap="flat">
              <a:solidFill>
                <a:srgbClr val="CDA4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1" name="Rectangle 9"/>
            <p:cNvSpPr>
              <a:spLocks noChangeArrowheads="1"/>
            </p:cNvSpPr>
            <p:nvPr/>
          </p:nvSpPr>
          <p:spPr bwMode="auto">
            <a:xfrm>
              <a:off x="4918" y="2633"/>
              <a:ext cx="517" cy="97"/>
            </a:xfrm>
            <a:prstGeom prst="rect">
              <a:avLst/>
            </a:prstGeom>
            <a:solidFill>
              <a:srgbClr val="FFC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2" name="Rectangle 10"/>
            <p:cNvSpPr>
              <a:spLocks noChangeArrowheads="1"/>
            </p:cNvSpPr>
            <p:nvPr/>
          </p:nvSpPr>
          <p:spPr bwMode="auto">
            <a:xfrm>
              <a:off x="4918" y="2633"/>
              <a:ext cx="517" cy="97"/>
            </a:xfrm>
            <a:prstGeom prst="rect">
              <a:avLst/>
            </a:prstGeom>
            <a:noFill/>
            <a:ln w="9525" cap="flat">
              <a:solidFill>
                <a:srgbClr val="CDA4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3" name="Rectangle 11"/>
            <p:cNvSpPr>
              <a:spLocks noChangeArrowheads="1"/>
            </p:cNvSpPr>
            <p:nvPr/>
          </p:nvSpPr>
          <p:spPr bwMode="auto">
            <a:xfrm>
              <a:off x="5472" y="2625"/>
              <a:ext cx="215"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56%</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54" name="Rectangle 12"/>
            <p:cNvSpPr>
              <a:spLocks noChangeArrowheads="1"/>
            </p:cNvSpPr>
            <p:nvPr/>
          </p:nvSpPr>
          <p:spPr bwMode="auto">
            <a:xfrm>
              <a:off x="5358" y="2751"/>
              <a:ext cx="215"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smtClean="0">
                  <a:ln>
                    <a:noFill/>
                  </a:ln>
                  <a:solidFill>
                    <a:srgbClr val="000000"/>
                  </a:solidFill>
                  <a:effectLst/>
                  <a:latin typeface="Arial Narrow" panose="020B0606020202030204" pitchFamily="34" charset="0"/>
                </a:rPr>
                <a:t>44%</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55" name="Rectangle 13"/>
            <p:cNvSpPr>
              <a:spLocks noChangeArrowheads="1"/>
            </p:cNvSpPr>
            <p:nvPr/>
          </p:nvSpPr>
          <p:spPr bwMode="auto">
            <a:xfrm>
              <a:off x="3697" y="2619"/>
              <a:ext cx="54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rgbClr val="000000"/>
                  </a:solidFill>
                  <a:effectLst/>
                  <a:latin typeface="Arial Narrow" panose="020B0606020202030204" pitchFamily="34" charset="0"/>
                </a:rPr>
                <a:t>Rapidement</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56" name="Rectangle 14"/>
            <p:cNvSpPr>
              <a:spLocks noChangeArrowheads="1"/>
            </p:cNvSpPr>
            <p:nvPr/>
          </p:nvSpPr>
          <p:spPr bwMode="auto">
            <a:xfrm>
              <a:off x="3697" y="2744"/>
              <a:ext cx="39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rgbClr val="000000"/>
                  </a:solidFill>
                  <a:effectLst/>
                  <a:latin typeface="Arial Narrow" panose="020B0606020202030204" pitchFamily="34" charset="0"/>
                </a:rPr>
                <a:t>Plus tard</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57" name="Rectangle 15"/>
            <p:cNvSpPr>
              <a:spLocks noChangeArrowheads="1"/>
            </p:cNvSpPr>
            <p:nvPr/>
          </p:nvSpPr>
          <p:spPr bwMode="auto">
            <a:xfrm>
              <a:off x="3697" y="2875"/>
              <a:ext cx="21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rgbClr val="000000"/>
                  </a:solidFill>
                  <a:effectLst/>
                  <a:latin typeface="Arial Narrow" panose="020B0606020202030204" pitchFamily="34" charset="0"/>
                </a:rPr>
                <a:t>Total</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58" name="Rectangle 16"/>
            <p:cNvSpPr>
              <a:spLocks noChangeArrowheads="1"/>
            </p:cNvSpPr>
            <p:nvPr/>
          </p:nvSpPr>
          <p:spPr bwMode="auto">
            <a:xfrm>
              <a:off x="4454" y="2487"/>
              <a:ext cx="35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rgbClr val="000000"/>
                  </a:solidFill>
                  <a:effectLst/>
                  <a:latin typeface="Arial Narrow" panose="020B0606020202030204" pitchFamily="34" charset="0"/>
                </a:rPr>
                <a:t>Effectifs</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59" name="Rectangle 17"/>
            <p:cNvSpPr>
              <a:spLocks noChangeArrowheads="1"/>
            </p:cNvSpPr>
            <p:nvPr/>
          </p:nvSpPr>
          <p:spPr bwMode="auto">
            <a:xfrm>
              <a:off x="4750" y="2619"/>
              <a:ext cx="11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rgbClr val="000000"/>
                  </a:solidFill>
                  <a:effectLst/>
                  <a:latin typeface="Arial Narrow" panose="020B0606020202030204" pitchFamily="34" charset="0"/>
                </a:rPr>
                <a:t>74</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60" name="Rectangle 18"/>
            <p:cNvSpPr>
              <a:spLocks noChangeArrowheads="1"/>
            </p:cNvSpPr>
            <p:nvPr/>
          </p:nvSpPr>
          <p:spPr bwMode="auto">
            <a:xfrm>
              <a:off x="4750" y="2744"/>
              <a:ext cx="11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rgbClr val="000000"/>
                  </a:solidFill>
                  <a:effectLst/>
                  <a:latin typeface="Arial Narrow" panose="020B0606020202030204" pitchFamily="34" charset="0"/>
                </a:rPr>
                <a:t>58</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61" name="Rectangle 19"/>
            <p:cNvSpPr>
              <a:spLocks noChangeArrowheads="1"/>
            </p:cNvSpPr>
            <p:nvPr/>
          </p:nvSpPr>
          <p:spPr bwMode="auto">
            <a:xfrm>
              <a:off x="4698" y="2875"/>
              <a:ext cx="16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rgbClr val="000000"/>
                  </a:solidFill>
                  <a:effectLst/>
                  <a:latin typeface="Arial Narrow" panose="020B0606020202030204" pitchFamily="34" charset="0"/>
                </a:rPr>
                <a:t>132</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62" name="Line 20"/>
            <p:cNvSpPr>
              <a:spLocks noChangeShapeType="1"/>
            </p:cNvSpPr>
            <p:nvPr/>
          </p:nvSpPr>
          <p:spPr bwMode="auto">
            <a:xfrm>
              <a:off x="4360" y="2485"/>
              <a:ext cx="0" cy="513"/>
            </a:xfrm>
            <a:prstGeom prst="line">
              <a:avLst/>
            </a:prstGeom>
            <a:noFill/>
            <a:ln w="4763" cap="flat">
              <a:solidFill>
                <a:srgbClr val="DDDDD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3" name="Line 21"/>
            <p:cNvSpPr>
              <a:spLocks noChangeShapeType="1"/>
            </p:cNvSpPr>
            <p:nvPr/>
          </p:nvSpPr>
          <p:spPr bwMode="auto">
            <a:xfrm>
              <a:off x="3677" y="2742"/>
              <a:ext cx="1184" cy="0"/>
            </a:xfrm>
            <a:prstGeom prst="line">
              <a:avLst/>
            </a:prstGeom>
            <a:noFill/>
            <a:ln w="4763" cap="flat">
              <a:solidFill>
                <a:srgbClr val="DDDDD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4" name="Line 22"/>
            <p:cNvSpPr>
              <a:spLocks noChangeShapeType="1"/>
            </p:cNvSpPr>
            <p:nvPr/>
          </p:nvSpPr>
          <p:spPr bwMode="auto">
            <a:xfrm>
              <a:off x="3677" y="2613"/>
              <a:ext cx="1184" cy="0"/>
            </a:xfrm>
            <a:prstGeom prst="line">
              <a:avLst/>
            </a:prstGeom>
            <a:noFill/>
            <a:ln w="4763" cap="flat">
              <a:solidFill>
                <a:srgbClr val="AAAAA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5" name="Line 23"/>
            <p:cNvSpPr>
              <a:spLocks noChangeShapeType="1"/>
            </p:cNvSpPr>
            <p:nvPr/>
          </p:nvSpPr>
          <p:spPr bwMode="auto">
            <a:xfrm>
              <a:off x="3677" y="2864"/>
              <a:ext cx="1184" cy="0"/>
            </a:xfrm>
            <a:prstGeom prst="line">
              <a:avLst/>
            </a:prstGeom>
            <a:noFill/>
            <a:ln w="4763" cap="flat">
              <a:solidFill>
                <a:srgbClr val="AAAAA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6" name="Line 24"/>
            <p:cNvSpPr>
              <a:spLocks noChangeShapeType="1"/>
            </p:cNvSpPr>
            <p:nvPr/>
          </p:nvSpPr>
          <p:spPr bwMode="auto">
            <a:xfrm>
              <a:off x="3677" y="2485"/>
              <a:ext cx="0" cy="511"/>
            </a:xfrm>
            <a:prstGeom prst="line">
              <a:avLst/>
            </a:prstGeom>
            <a:noFill/>
            <a:ln w="4763" cap="flat">
              <a:solidFill>
                <a:srgbClr val="DDDDD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7" name="Line 25"/>
            <p:cNvSpPr>
              <a:spLocks noChangeShapeType="1"/>
            </p:cNvSpPr>
            <p:nvPr/>
          </p:nvSpPr>
          <p:spPr bwMode="auto">
            <a:xfrm>
              <a:off x="4861" y="2485"/>
              <a:ext cx="0" cy="511"/>
            </a:xfrm>
            <a:prstGeom prst="line">
              <a:avLst/>
            </a:prstGeom>
            <a:noFill/>
            <a:ln w="4763" cap="flat">
              <a:solidFill>
                <a:srgbClr val="DDDDD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8" name="Line 26"/>
            <p:cNvSpPr>
              <a:spLocks noChangeShapeType="1"/>
            </p:cNvSpPr>
            <p:nvPr/>
          </p:nvSpPr>
          <p:spPr bwMode="auto">
            <a:xfrm>
              <a:off x="3677" y="2485"/>
              <a:ext cx="1184" cy="0"/>
            </a:xfrm>
            <a:prstGeom prst="line">
              <a:avLst/>
            </a:prstGeom>
            <a:noFill/>
            <a:ln w="4763" cap="flat">
              <a:solidFill>
                <a:srgbClr val="DDDDD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9" name="Line 27"/>
            <p:cNvSpPr>
              <a:spLocks noChangeShapeType="1"/>
            </p:cNvSpPr>
            <p:nvPr/>
          </p:nvSpPr>
          <p:spPr bwMode="auto">
            <a:xfrm>
              <a:off x="3677" y="2996"/>
              <a:ext cx="1184" cy="0"/>
            </a:xfrm>
            <a:prstGeom prst="line">
              <a:avLst/>
            </a:prstGeom>
            <a:noFill/>
            <a:ln w="4763" cap="flat">
              <a:solidFill>
                <a:srgbClr val="DDDDD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sp>
        <p:nvSpPr>
          <p:cNvPr id="70" name="ZoneTexte 69"/>
          <p:cNvSpPr txBox="1"/>
          <p:nvPr/>
        </p:nvSpPr>
        <p:spPr>
          <a:xfrm>
            <a:off x="4423998" y="2110379"/>
            <a:ext cx="4512214" cy="1938992"/>
          </a:xfrm>
          <a:prstGeom prst="rect">
            <a:avLst/>
          </a:prstGeom>
          <a:noFill/>
        </p:spPr>
        <p:txBody>
          <a:bodyPr wrap="square" rtlCol="0">
            <a:spAutoFit/>
          </a:bodyPr>
          <a:lstStyle/>
          <a:p>
            <a:r>
              <a:rPr lang="fr-FR" dirty="0" smtClean="0">
                <a:solidFill>
                  <a:srgbClr val="E7501E"/>
                </a:solidFill>
                <a:latin typeface="Arial Narrow" panose="020B0606020202030204" pitchFamily="34" charset="0"/>
              </a:rPr>
              <a:t>60% des praticiens</a:t>
            </a:r>
            <a:r>
              <a:rPr lang="fr-FR" dirty="0" smtClean="0">
                <a:solidFill>
                  <a:srgbClr val="FF9900"/>
                </a:solidFill>
                <a:latin typeface="Arial Narrow" panose="020B0606020202030204" pitchFamily="34" charset="0"/>
              </a:rPr>
              <a:t> </a:t>
            </a:r>
            <a:r>
              <a:rPr lang="fr-FR" dirty="0" smtClean="0">
                <a:latin typeface="Arial Narrow" panose="020B0606020202030204" pitchFamily="34" charset="0"/>
              </a:rPr>
              <a:t>se sentant personnellement menacé par l’épuisement professionnel envisagent de </a:t>
            </a:r>
            <a:r>
              <a:rPr lang="fr-FR" dirty="0" smtClean="0">
                <a:solidFill>
                  <a:srgbClr val="E7501E"/>
                </a:solidFill>
                <a:latin typeface="Arial Narrow" panose="020B0606020202030204" pitchFamily="34" charset="0"/>
              </a:rPr>
              <a:t>modifier  profondément leur exercice.</a:t>
            </a:r>
          </a:p>
          <a:p>
            <a:r>
              <a:rPr lang="fr-FR" sz="1600" dirty="0" smtClean="0">
                <a:latin typeface="Arial Narrow" panose="020B0606020202030204" pitchFamily="34" charset="0"/>
              </a:rPr>
              <a:t>Rapporté à l’ensemble des répondants c’est 1/3 des praticiens (34%) qui envisagent </a:t>
            </a:r>
            <a:r>
              <a:rPr lang="fr-FR" sz="1600" dirty="0">
                <a:latin typeface="Arial Narrow" panose="020B0606020202030204" pitchFamily="34" charset="0"/>
              </a:rPr>
              <a:t>de modifier </a:t>
            </a:r>
            <a:r>
              <a:rPr lang="fr-FR" sz="1600" dirty="0" smtClean="0">
                <a:latin typeface="Arial Narrow" panose="020B0606020202030204" pitchFamily="34" charset="0"/>
              </a:rPr>
              <a:t>profondément </a:t>
            </a:r>
            <a:r>
              <a:rPr lang="fr-FR" sz="1600" dirty="0">
                <a:latin typeface="Arial Narrow" panose="020B0606020202030204" pitchFamily="34" charset="0"/>
              </a:rPr>
              <a:t>leur </a:t>
            </a:r>
            <a:r>
              <a:rPr lang="fr-FR" sz="1600" dirty="0" smtClean="0">
                <a:latin typeface="Arial Narrow" panose="020B0606020202030204" pitchFamily="34" charset="0"/>
              </a:rPr>
              <a:t>exercice.</a:t>
            </a:r>
            <a:endParaRPr lang="fr-FR" sz="1600" dirty="0">
              <a:latin typeface="Arial Narrow" panose="020B0606020202030204" pitchFamily="34" charset="0"/>
            </a:endParaRPr>
          </a:p>
          <a:p>
            <a:endParaRPr lang="fr-FR" dirty="0">
              <a:latin typeface="Arial Narrow" panose="020B0606020202030204" pitchFamily="34" charset="0"/>
            </a:endParaRPr>
          </a:p>
        </p:txBody>
      </p:sp>
      <p:sp>
        <p:nvSpPr>
          <p:cNvPr id="72" name="Espace réservé du numéro de diapositive 4"/>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169</a:t>
            </a:fld>
            <a:endParaRPr lang="fr-FR" dirty="0"/>
          </a:p>
        </p:txBody>
      </p:sp>
      <p:sp>
        <p:nvSpPr>
          <p:cNvPr id="73" name="Espace réservé du pied de page 4"/>
          <p:cNvSpPr>
            <a:spLocks noGrp="1"/>
          </p:cNvSpPr>
          <p:nvPr>
            <p:ph type="ftr" sz="quarter" idx="4294967295"/>
          </p:nvPr>
        </p:nvSpPr>
        <p:spPr bwMode="auto">
          <a:xfrm>
            <a:off x="92076" y="6450015"/>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dirty="0">
                <a:cs typeface="Arial" charset="0"/>
              </a:rPr>
              <a:t>1er Colloque National</a:t>
            </a:r>
            <a:r>
              <a:rPr lang="fr-FR" dirty="0">
                <a:cs typeface="Arial" charset="0"/>
              </a:rPr>
              <a:t>  Soigner les vulnérabilités des professionnels de santé </a:t>
            </a:r>
            <a:r>
              <a:rPr lang="fr-FR" b="0" dirty="0">
                <a:cs typeface="Arial" charset="0"/>
              </a:rPr>
              <a:t>– Académie Nationale de Médecine – Jeudi 3 décembre 2015</a:t>
            </a:r>
            <a:endParaRPr lang="fr-FR" dirty="0">
              <a:cs typeface="Arial" charset="0"/>
            </a:endParaRPr>
          </a:p>
        </p:txBody>
      </p:sp>
    </p:spTree>
    <p:extLst>
      <p:ext uri="{BB962C8B-B14F-4D97-AF65-F5344CB8AC3E}">
        <p14:creationId xmlns:p14="http://schemas.microsoft.com/office/powerpoint/2010/main" val="8395980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re 1"/>
          <p:cNvSpPr>
            <a:spLocks noGrp="1"/>
          </p:cNvSpPr>
          <p:nvPr>
            <p:ph type="title"/>
          </p:nvPr>
        </p:nvSpPr>
        <p:spPr>
          <a:xfrm>
            <a:off x="581632" y="1039859"/>
            <a:ext cx="7042975" cy="673533"/>
          </a:xfrm>
        </p:spPr>
        <p:txBody>
          <a:bodyPr/>
          <a:lstStyle/>
          <a:p>
            <a:pPr>
              <a:spcBef>
                <a:spcPct val="20000"/>
              </a:spcBef>
              <a:buClr>
                <a:schemeClr val="tx2"/>
              </a:buClr>
              <a:buSzPct val="85000"/>
              <a:defRPr/>
            </a:pPr>
            <a:r>
              <a:rPr lang="fr-FR" dirty="0">
                <a:solidFill>
                  <a:schemeClr val="tx2"/>
                </a:solidFill>
                <a:ea typeface="+mn-ea"/>
              </a:rPr>
              <a:t>Participants</a:t>
            </a:r>
          </a:p>
        </p:txBody>
      </p:sp>
      <p:sp>
        <p:nvSpPr>
          <p:cNvPr id="5" name="Espace réservé du contenu 2"/>
          <p:cNvSpPr>
            <a:spLocks noGrp="1"/>
          </p:cNvSpPr>
          <p:nvPr>
            <p:ph idx="1"/>
          </p:nvPr>
        </p:nvSpPr>
        <p:spPr>
          <a:xfrm>
            <a:off x="457201" y="1930402"/>
            <a:ext cx="8435975" cy="4221163"/>
          </a:xfrm>
        </p:spPr>
        <p:txBody>
          <a:bodyPr rtlCol="0">
            <a:normAutofit/>
          </a:bodyPr>
          <a:lstStyle/>
          <a:p>
            <a:pPr marL="0" indent="0" eaLnBrk="1" fontAlgn="auto" hangingPunct="1">
              <a:spcAft>
                <a:spcPts val="0"/>
              </a:spcAft>
              <a:buFont typeface="Arial" pitchFamily="34" charset="0"/>
              <a:buNone/>
              <a:defRPr/>
            </a:pPr>
            <a:r>
              <a:rPr lang="fr-FR" sz="2400" dirty="0" smtClean="0">
                <a:solidFill>
                  <a:schemeClr val="tx1"/>
                </a:solidFill>
              </a:rPr>
              <a:t>1890 médecins généralistes</a:t>
            </a:r>
          </a:p>
          <a:p>
            <a:pPr marL="0" indent="0" eaLnBrk="1" fontAlgn="auto" hangingPunct="1">
              <a:spcAft>
                <a:spcPts val="0"/>
              </a:spcAft>
              <a:buFont typeface="Arial" pitchFamily="34" charset="0"/>
              <a:buNone/>
              <a:defRPr/>
            </a:pPr>
            <a:endParaRPr lang="fr-FR" sz="2400" dirty="0" smtClean="0">
              <a:solidFill>
                <a:schemeClr val="tx1"/>
              </a:solidFill>
            </a:endParaRPr>
          </a:p>
          <a:p>
            <a:pPr marL="0" indent="0" eaLnBrk="1" fontAlgn="auto" hangingPunct="1">
              <a:spcAft>
                <a:spcPts val="0"/>
              </a:spcAft>
              <a:buFont typeface="Arial" pitchFamily="34" charset="0"/>
              <a:buNone/>
              <a:defRPr/>
            </a:pPr>
            <a:r>
              <a:rPr lang="fr-FR" sz="2400" dirty="0" smtClean="0">
                <a:solidFill>
                  <a:schemeClr val="tx1"/>
                </a:solidFill>
              </a:rPr>
              <a:t>26% de femmes</a:t>
            </a:r>
          </a:p>
          <a:p>
            <a:pPr marL="0" indent="0" eaLnBrk="1" fontAlgn="auto" hangingPunct="1">
              <a:spcAft>
                <a:spcPts val="0"/>
              </a:spcAft>
              <a:buFont typeface="Arial" pitchFamily="34" charset="0"/>
              <a:buNone/>
              <a:defRPr/>
            </a:pPr>
            <a:endParaRPr lang="fr-FR" sz="2400" dirty="0" smtClean="0">
              <a:solidFill>
                <a:schemeClr val="tx1"/>
              </a:solidFill>
            </a:endParaRPr>
          </a:p>
          <a:p>
            <a:pPr marL="0" indent="0" eaLnBrk="1" fontAlgn="auto" hangingPunct="1">
              <a:spcAft>
                <a:spcPts val="0"/>
              </a:spcAft>
              <a:buFont typeface="Arial" pitchFamily="34" charset="0"/>
              <a:buNone/>
              <a:defRPr/>
            </a:pPr>
            <a:r>
              <a:rPr lang="fr-FR" sz="2400" dirty="0" smtClean="0">
                <a:solidFill>
                  <a:schemeClr val="tx1"/>
                </a:solidFill>
              </a:rPr>
              <a:t>Agés de 30 à 72 ans (m=50, ET = 7,6)</a:t>
            </a:r>
          </a:p>
          <a:p>
            <a:pPr marL="0" indent="0" eaLnBrk="1" fontAlgn="auto" hangingPunct="1">
              <a:spcAft>
                <a:spcPts val="0"/>
              </a:spcAft>
              <a:buFont typeface="Arial" pitchFamily="34" charset="0"/>
              <a:buNone/>
              <a:defRPr/>
            </a:pPr>
            <a:endParaRPr lang="fr-FR" sz="2400" dirty="0">
              <a:solidFill>
                <a:schemeClr val="tx1"/>
              </a:solidFill>
            </a:endParaRPr>
          </a:p>
          <a:p>
            <a:pPr marL="0" indent="0" eaLnBrk="1" fontAlgn="auto" hangingPunct="1">
              <a:spcAft>
                <a:spcPts val="0"/>
              </a:spcAft>
              <a:buFont typeface="Arial" pitchFamily="34" charset="0"/>
              <a:buNone/>
              <a:defRPr/>
            </a:pPr>
            <a:endParaRPr lang="fr-FR" sz="2400" dirty="0" smtClean="0">
              <a:solidFill>
                <a:schemeClr val="tx1"/>
              </a:solidFill>
            </a:endParaRPr>
          </a:p>
          <a:p>
            <a:pPr marL="0" indent="0" eaLnBrk="1" fontAlgn="auto" hangingPunct="1">
              <a:spcAft>
                <a:spcPts val="0"/>
              </a:spcAft>
              <a:buFont typeface="Arial" pitchFamily="34" charset="0"/>
              <a:buNone/>
              <a:defRPr/>
            </a:pPr>
            <a:r>
              <a:rPr lang="fr-FR" sz="2400" dirty="0" smtClean="0">
                <a:solidFill>
                  <a:schemeClr val="tx1"/>
                </a:solidFill>
              </a:rPr>
              <a:t>Installés dans 5 régions de France….</a:t>
            </a:r>
          </a:p>
        </p:txBody>
      </p:sp>
      <p:sp>
        <p:nvSpPr>
          <p:cNvPr id="4" name="Espace réservé du pied de page 4"/>
          <p:cNvSpPr>
            <a:spLocks noGrp="1"/>
          </p:cNvSpPr>
          <p:nvPr>
            <p:ph type="ftr" sz="quarter" idx="4294967295"/>
          </p:nvPr>
        </p:nvSpPr>
        <p:spPr>
          <a:xfrm>
            <a:off x="107498" y="6497761"/>
            <a:ext cx="8899733"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6"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pPr/>
              <a:t>17</a:t>
            </a:fld>
            <a:endParaRPr lang="fr-FR" dirty="0"/>
          </a:p>
        </p:txBody>
      </p:sp>
      <p:sp>
        <p:nvSpPr>
          <p:cNvPr id="7" name="Titre 1"/>
          <p:cNvSpPr txBox="1">
            <a:spLocks/>
          </p:cNvSpPr>
          <p:nvPr/>
        </p:nvSpPr>
        <p:spPr>
          <a:xfrm>
            <a:off x="125902" y="78712"/>
            <a:ext cx="7510040" cy="96114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Enquêtes épidémiologiques et études récentes sur les souffrances des professionnels de santé</a:t>
            </a:r>
            <a:endParaRPr lang="fr-FR" sz="2400" b="1" dirty="0"/>
          </a:p>
        </p:txBody>
      </p:sp>
    </p:spTree>
    <p:extLst>
      <p:ext uri="{BB962C8B-B14F-4D97-AF65-F5344CB8AC3E}">
        <p14:creationId xmlns:p14="http://schemas.microsoft.com/office/powerpoint/2010/main" val="2833196613"/>
      </p:ext>
    </p:extLst>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latin typeface="Helvetica" charset="0"/>
                <a:ea typeface="MS PGothic" charset="0"/>
                <a:cs typeface="Helvetica" charset="0"/>
              </a:rPr>
              <a:t>Le repérage des professionnels de santé vulnérables</a:t>
            </a:r>
            <a:endParaRPr lang="fr-FR" dirty="0"/>
          </a:p>
        </p:txBody>
      </p:sp>
      <p:sp>
        <p:nvSpPr>
          <p:cNvPr id="2" name="Espace réservé du contenu 1"/>
          <p:cNvSpPr>
            <a:spLocks noGrp="1"/>
          </p:cNvSpPr>
          <p:nvPr>
            <p:ph idx="1"/>
          </p:nvPr>
        </p:nvSpPr>
        <p:spPr>
          <a:xfrm>
            <a:off x="457200" y="2726267"/>
            <a:ext cx="8229600" cy="3399896"/>
          </a:xfrm>
        </p:spPr>
        <p:txBody>
          <a:bodyPr/>
          <a:lstStyle/>
          <a:p>
            <a:pPr marL="0" indent="0" algn="ctr">
              <a:buNone/>
            </a:pPr>
            <a:r>
              <a:rPr lang="fr-FR" dirty="0" smtClean="0"/>
              <a:t>Éléments de synthèse</a:t>
            </a:r>
            <a:endParaRPr lang="fr-FR" dirty="0"/>
          </a:p>
        </p:txBody>
      </p:sp>
      <p:pic>
        <p:nvPicPr>
          <p:cNvPr id="4" name="Picture 2" descr="C:\Users\DANIEL\Desktop\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9028" y="5568475"/>
            <a:ext cx="3984688" cy="747661"/>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4"/>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170</a:t>
            </a:fld>
            <a:endParaRPr lang="fr-FR" dirty="0"/>
          </a:p>
        </p:txBody>
      </p:sp>
      <p:sp>
        <p:nvSpPr>
          <p:cNvPr id="6" name="Espace réservé du pied de page 4"/>
          <p:cNvSpPr>
            <a:spLocks noGrp="1"/>
          </p:cNvSpPr>
          <p:nvPr>
            <p:ph type="ftr" sz="quarter" idx="4294967295"/>
          </p:nvPr>
        </p:nvSpPr>
        <p:spPr bwMode="auto">
          <a:xfrm>
            <a:off x="92076" y="6450015"/>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dirty="0">
                <a:cs typeface="Arial" charset="0"/>
              </a:rPr>
              <a:t>1er Colloque National</a:t>
            </a:r>
            <a:r>
              <a:rPr lang="fr-FR" dirty="0">
                <a:cs typeface="Arial" charset="0"/>
              </a:rPr>
              <a:t>  Soigner les vulnérabilités des professionnels de santé </a:t>
            </a:r>
            <a:r>
              <a:rPr lang="fr-FR" b="0" dirty="0">
                <a:cs typeface="Arial" charset="0"/>
              </a:rPr>
              <a:t>– Académie Nationale de Médecine – Jeudi 3 décembre 2015</a:t>
            </a:r>
            <a:endParaRPr lang="fr-FR" dirty="0">
              <a:cs typeface="Arial" charset="0"/>
            </a:endParaRPr>
          </a:p>
        </p:txBody>
      </p:sp>
    </p:spTree>
    <p:extLst>
      <p:ext uri="{BB962C8B-B14F-4D97-AF65-F5344CB8AC3E}">
        <p14:creationId xmlns:p14="http://schemas.microsoft.com/office/powerpoint/2010/main" val="3834746593"/>
      </p:ext>
    </p:extLst>
  </p:cSld>
  <p:clrMapOvr>
    <a:masterClrMapping/>
  </p:clrMapOvr>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fontScale="90000"/>
          </a:bodyPr>
          <a:lstStyle/>
          <a:p>
            <a:r>
              <a:rPr lang="fr-FR" dirty="0">
                <a:latin typeface="Helvetica" charset="0"/>
                <a:ea typeface="MS PGothic" charset="0"/>
                <a:cs typeface="Helvetica" charset="0"/>
              </a:rPr>
              <a:t>Le repérage des professionnels de santé vulnérables</a:t>
            </a:r>
            <a:endParaRPr lang="fr-FR" dirty="0"/>
          </a:p>
        </p:txBody>
      </p:sp>
      <p:sp>
        <p:nvSpPr>
          <p:cNvPr id="2" name="Espace réservé du contenu 1"/>
          <p:cNvSpPr>
            <a:spLocks noGrp="1"/>
          </p:cNvSpPr>
          <p:nvPr>
            <p:ph idx="1"/>
          </p:nvPr>
        </p:nvSpPr>
        <p:spPr>
          <a:xfrm>
            <a:off x="457200" y="757885"/>
            <a:ext cx="8229600" cy="5012687"/>
          </a:xfrm>
        </p:spPr>
        <p:txBody>
          <a:bodyPr/>
          <a:lstStyle/>
          <a:p>
            <a:pPr marL="0" indent="0">
              <a:buNone/>
            </a:pPr>
            <a:r>
              <a:rPr lang="fr-FR" dirty="0" smtClean="0"/>
              <a:t>Causes </a:t>
            </a:r>
            <a:endParaRPr lang="fr-FR" dirty="0"/>
          </a:p>
        </p:txBody>
      </p:sp>
      <p:sp>
        <p:nvSpPr>
          <p:cNvPr id="6" name="AutoShape 3"/>
          <p:cNvSpPr>
            <a:spLocks noChangeAspect="1" noChangeArrowheads="1" noTextEdit="1"/>
          </p:cNvSpPr>
          <p:nvPr/>
        </p:nvSpPr>
        <p:spPr bwMode="auto">
          <a:xfrm>
            <a:off x="674078" y="1443560"/>
            <a:ext cx="6594231"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nvGrpSpPr>
          <p:cNvPr id="157" name="Groupe 156"/>
          <p:cNvGrpSpPr/>
          <p:nvPr/>
        </p:nvGrpSpPr>
        <p:grpSpPr>
          <a:xfrm>
            <a:off x="4613237" y="6400368"/>
            <a:ext cx="1548292" cy="177595"/>
            <a:chOff x="4430896" y="6107047"/>
            <a:chExt cx="1677317" cy="177595"/>
          </a:xfrm>
        </p:grpSpPr>
        <p:sp>
          <p:nvSpPr>
            <p:cNvPr id="7" name="Rectangle 5"/>
            <p:cNvSpPr>
              <a:spLocks noChangeArrowheads="1"/>
            </p:cNvSpPr>
            <p:nvPr/>
          </p:nvSpPr>
          <p:spPr bwMode="auto">
            <a:xfrm>
              <a:off x="4430896" y="6159881"/>
              <a:ext cx="85725" cy="85725"/>
            </a:xfrm>
            <a:prstGeom prst="rect">
              <a:avLst/>
            </a:prstGeom>
            <a:solidFill>
              <a:srgbClr val="7F9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 name="Rectangle 6"/>
            <p:cNvSpPr>
              <a:spLocks noChangeArrowheads="1"/>
            </p:cNvSpPr>
            <p:nvPr/>
          </p:nvSpPr>
          <p:spPr bwMode="auto">
            <a:xfrm>
              <a:off x="4430896" y="6159881"/>
              <a:ext cx="85725" cy="85725"/>
            </a:xfrm>
            <a:prstGeom prst="rect">
              <a:avLst/>
            </a:prstGeom>
            <a:noFill/>
            <a:ln w="9525" cap="flat">
              <a:solidFill>
                <a:srgbClr val="7F93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Rectangle 7"/>
            <p:cNvSpPr>
              <a:spLocks noChangeArrowheads="1"/>
            </p:cNvSpPr>
            <p:nvPr/>
          </p:nvSpPr>
          <p:spPr bwMode="auto">
            <a:xfrm>
              <a:off x="4575175" y="6107047"/>
              <a:ext cx="49442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smtClean="0">
                  <a:ln>
                    <a:noFill/>
                  </a:ln>
                  <a:solidFill>
                    <a:srgbClr val="000000"/>
                  </a:solidFill>
                  <a:effectLst/>
                  <a:latin typeface="Arial Narrow" panose="020B0606020202030204" pitchFamily="34" charset="0"/>
                </a:rPr>
                <a:t>D’accord</a:t>
              </a:r>
              <a:endParaRPr kumimoji="0" lang="fr-FR" altLang="fr-FR" sz="2400" b="0" i="0" u="none" strike="noStrike" cap="none" normalizeH="0" baseline="0" dirty="0" smtClean="0">
                <a:ln>
                  <a:noFill/>
                </a:ln>
                <a:solidFill>
                  <a:schemeClr val="tx1"/>
                </a:solidFill>
                <a:effectLst/>
                <a:latin typeface="Arial" panose="020B0604020202020204" pitchFamily="34" charset="0"/>
              </a:endParaRPr>
            </a:p>
          </p:txBody>
        </p:sp>
        <p:sp>
          <p:nvSpPr>
            <p:cNvPr id="10" name="Rectangle 8"/>
            <p:cNvSpPr>
              <a:spLocks noChangeArrowheads="1"/>
            </p:cNvSpPr>
            <p:nvPr/>
          </p:nvSpPr>
          <p:spPr bwMode="auto">
            <a:xfrm>
              <a:off x="5245808" y="6159881"/>
              <a:ext cx="85725" cy="85725"/>
            </a:xfrm>
            <a:prstGeom prst="rect">
              <a:avLst/>
            </a:prstGeom>
            <a:solidFill>
              <a:srgbClr val="FFC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Rectangle 9"/>
            <p:cNvSpPr>
              <a:spLocks noChangeArrowheads="1"/>
            </p:cNvSpPr>
            <p:nvPr/>
          </p:nvSpPr>
          <p:spPr bwMode="auto">
            <a:xfrm>
              <a:off x="5245808" y="6159881"/>
              <a:ext cx="85725" cy="85725"/>
            </a:xfrm>
            <a:prstGeom prst="rect">
              <a:avLst/>
            </a:prstGeom>
            <a:noFill/>
            <a:ln w="9525" cap="flat">
              <a:solidFill>
                <a:srgbClr val="FFC7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Rectangle 10"/>
            <p:cNvSpPr>
              <a:spLocks noChangeArrowheads="1"/>
            </p:cNvSpPr>
            <p:nvPr/>
          </p:nvSpPr>
          <p:spPr bwMode="auto">
            <a:xfrm>
              <a:off x="5387542" y="6115365"/>
              <a:ext cx="72067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smtClean="0">
                  <a:ln>
                    <a:noFill/>
                  </a:ln>
                  <a:solidFill>
                    <a:srgbClr val="000000"/>
                  </a:solidFill>
                  <a:effectLst/>
                  <a:latin typeface="Arial Narrow" panose="020B0606020202030204" pitchFamily="34" charset="0"/>
                </a:rPr>
                <a:t>Pas d'accord</a:t>
              </a:r>
              <a:endParaRPr kumimoji="0" lang="fr-FR" altLang="fr-FR" sz="2400" b="0" i="0" u="none" strike="noStrike" cap="none" normalizeH="0" baseline="0" dirty="0" smtClean="0">
                <a:ln>
                  <a:noFill/>
                </a:ln>
                <a:solidFill>
                  <a:schemeClr val="tx1"/>
                </a:solidFill>
                <a:effectLst/>
                <a:latin typeface="Arial" panose="020B0604020202020204" pitchFamily="34" charset="0"/>
              </a:endParaRPr>
            </a:p>
          </p:txBody>
        </p:sp>
      </p:grpSp>
      <p:grpSp>
        <p:nvGrpSpPr>
          <p:cNvPr id="156" name="Groupe 155"/>
          <p:cNvGrpSpPr/>
          <p:nvPr/>
        </p:nvGrpSpPr>
        <p:grpSpPr>
          <a:xfrm>
            <a:off x="541484" y="1568213"/>
            <a:ext cx="7070343" cy="4716621"/>
            <a:chOff x="95401" y="1214438"/>
            <a:chExt cx="7659537" cy="4716621"/>
          </a:xfrm>
        </p:grpSpPr>
        <p:sp>
          <p:nvSpPr>
            <p:cNvPr id="13" name="Rectangle 11"/>
            <p:cNvSpPr>
              <a:spLocks noChangeArrowheads="1"/>
            </p:cNvSpPr>
            <p:nvPr/>
          </p:nvSpPr>
          <p:spPr bwMode="auto">
            <a:xfrm>
              <a:off x="1862749" y="1234629"/>
              <a:ext cx="202732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smtClean="0">
                  <a:ln>
                    <a:noFill/>
                  </a:ln>
                  <a:solidFill>
                    <a:srgbClr val="000000"/>
                  </a:solidFill>
                  <a:effectLst/>
                  <a:latin typeface="Arial Narrow" panose="020B0606020202030204" pitchFamily="34" charset="0"/>
                </a:rPr>
                <a:t>Manque de temps pour sa vie privée</a:t>
              </a:r>
              <a:endParaRPr kumimoji="0" lang="fr-FR" altLang="fr-FR" sz="2400" b="0" i="0" u="none" strike="noStrike" cap="none" normalizeH="0" baseline="0" dirty="0" smtClean="0">
                <a:ln>
                  <a:noFill/>
                </a:ln>
                <a:solidFill>
                  <a:schemeClr val="tx1"/>
                </a:solidFill>
                <a:effectLst/>
                <a:latin typeface="Arial" panose="020B0604020202020204" pitchFamily="34" charset="0"/>
              </a:endParaRPr>
            </a:p>
          </p:txBody>
        </p:sp>
        <p:sp>
          <p:nvSpPr>
            <p:cNvPr id="14" name="Rectangle 12"/>
            <p:cNvSpPr>
              <a:spLocks noChangeArrowheads="1"/>
            </p:cNvSpPr>
            <p:nvPr/>
          </p:nvSpPr>
          <p:spPr bwMode="auto">
            <a:xfrm>
              <a:off x="2615208" y="1483867"/>
              <a:ext cx="127486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smtClean="0">
                  <a:ln>
                    <a:noFill/>
                  </a:ln>
                  <a:solidFill>
                    <a:srgbClr val="000000"/>
                  </a:solidFill>
                  <a:effectLst/>
                  <a:latin typeface="Arial Narrow" panose="020B0606020202030204" pitchFamily="34" charset="0"/>
                </a:rPr>
                <a:t>Excès de paperasserie</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5" name="Rectangle 13"/>
            <p:cNvSpPr>
              <a:spLocks noChangeArrowheads="1"/>
            </p:cNvSpPr>
            <p:nvPr/>
          </p:nvSpPr>
          <p:spPr bwMode="auto">
            <a:xfrm>
              <a:off x="531994" y="1731517"/>
              <a:ext cx="335807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smtClean="0">
                  <a:ln>
                    <a:noFill/>
                  </a:ln>
                  <a:solidFill>
                    <a:srgbClr val="000000"/>
                  </a:solidFill>
                  <a:effectLst/>
                  <a:latin typeface="Arial Narrow" panose="020B0606020202030204" pitchFamily="34" charset="0"/>
                </a:rPr>
                <a:t>Longueur des journées de travail, trop grand nombre d’actes</a:t>
              </a:r>
              <a:endParaRPr kumimoji="0" lang="fr-FR" altLang="fr-FR" sz="2400" b="0" i="0" u="none" strike="noStrike" cap="none" normalizeH="0" baseline="0" dirty="0" smtClean="0">
                <a:ln>
                  <a:noFill/>
                </a:ln>
                <a:solidFill>
                  <a:schemeClr val="tx1"/>
                </a:solidFill>
                <a:effectLst/>
                <a:latin typeface="Arial" panose="020B0604020202020204" pitchFamily="34" charset="0"/>
              </a:endParaRPr>
            </a:p>
          </p:txBody>
        </p:sp>
        <p:sp>
          <p:nvSpPr>
            <p:cNvPr id="16" name="Rectangle 14"/>
            <p:cNvSpPr>
              <a:spLocks noChangeArrowheads="1"/>
            </p:cNvSpPr>
            <p:nvPr/>
          </p:nvSpPr>
          <p:spPr bwMode="auto">
            <a:xfrm>
              <a:off x="1987884" y="1979167"/>
              <a:ext cx="190218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smtClean="0">
                  <a:ln>
                    <a:noFill/>
                  </a:ln>
                  <a:solidFill>
                    <a:srgbClr val="000000"/>
                  </a:solidFill>
                  <a:effectLst/>
                  <a:latin typeface="Arial Narrow" panose="020B0606020202030204" pitchFamily="34" charset="0"/>
                </a:rPr>
                <a:t>Patients de plus en plus exigeants</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7" name="Rectangle 15"/>
            <p:cNvSpPr>
              <a:spLocks noChangeArrowheads="1"/>
            </p:cNvSpPr>
            <p:nvPr/>
          </p:nvSpPr>
          <p:spPr bwMode="auto">
            <a:xfrm>
              <a:off x="364999" y="2226817"/>
              <a:ext cx="352507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smtClean="0">
                  <a:ln>
                    <a:noFill/>
                  </a:ln>
                  <a:solidFill>
                    <a:srgbClr val="000000"/>
                  </a:solidFill>
                  <a:effectLst/>
                  <a:latin typeface="Arial Narrow" panose="020B0606020202030204" pitchFamily="34" charset="0"/>
                </a:rPr>
                <a:t>Charge de travail trop lourde, trop contraignante, trop complexe</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18" name="Rectangle 16"/>
            <p:cNvSpPr>
              <a:spLocks noChangeArrowheads="1"/>
            </p:cNvSpPr>
            <p:nvPr/>
          </p:nvSpPr>
          <p:spPr bwMode="auto">
            <a:xfrm>
              <a:off x="1816335" y="2476054"/>
              <a:ext cx="207373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smtClean="0">
                  <a:ln>
                    <a:noFill/>
                  </a:ln>
                  <a:solidFill>
                    <a:srgbClr val="000000"/>
                  </a:solidFill>
                  <a:effectLst/>
                  <a:latin typeface="Arial Narrow" panose="020B0606020202030204" pitchFamily="34" charset="0"/>
                </a:rPr>
                <a:t>Vie privée trop parasitée par le travail</a:t>
              </a:r>
              <a:endParaRPr kumimoji="0" lang="fr-FR" altLang="fr-FR" sz="2400" b="0" i="0" u="none" strike="noStrike" cap="none" normalizeH="0" baseline="0" dirty="0" smtClean="0">
                <a:ln>
                  <a:noFill/>
                </a:ln>
                <a:solidFill>
                  <a:schemeClr val="tx1"/>
                </a:solidFill>
                <a:effectLst/>
                <a:latin typeface="Arial" panose="020B0604020202020204" pitchFamily="34" charset="0"/>
              </a:endParaRPr>
            </a:p>
          </p:txBody>
        </p:sp>
        <p:sp>
          <p:nvSpPr>
            <p:cNvPr id="19" name="Rectangle 17"/>
            <p:cNvSpPr>
              <a:spLocks noChangeArrowheads="1"/>
            </p:cNvSpPr>
            <p:nvPr/>
          </p:nvSpPr>
          <p:spPr bwMode="auto">
            <a:xfrm>
              <a:off x="1618895" y="2723704"/>
              <a:ext cx="227117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smtClean="0">
                  <a:ln>
                    <a:noFill/>
                  </a:ln>
                  <a:solidFill>
                    <a:srgbClr val="000000"/>
                  </a:solidFill>
                  <a:effectLst/>
                  <a:latin typeface="Arial Narrow" panose="020B0606020202030204" pitchFamily="34" charset="0"/>
                </a:rPr>
                <a:t>Augmentation des contraintes collectives</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30" name="Rectangle 28"/>
            <p:cNvSpPr>
              <a:spLocks noChangeArrowheads="1"/>
            </p:cNvSpPr>
            <p:nvPr/>
          </p:nvSpPr>
          <p:spPr bwMode="auto">
            <a:xfrm>
              <a:off x="3346696" y="5452617"/>
              <a:ext cx="54337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smtClean="0">
                  <a:ln>
                    <a:noFill/>
                  </a:ln>
                  <a:solidFill>
                    <a:srgbClr val="000000"/>
                  </a:solidFill>
                  <a:effectLst/>
                  <a:latin typeface="Arial Narrow" panose="020B0606020202030204" pitchFamily="34" charset="0"/>
                </a:rPr>
                <a:t>Isolement</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31" name="Rectangle 29"/>
            <p:cNvSpPr>
              <a:spLocks noChangeArrowheads="1"/>
            </p:cNvSpPr>
            <p:nvPr/>
          </p:nvSpPr>
          <p:spPr bwMode="auto">
            <a:xfrm>
              <a:off x="1974305" y="5700267"/>
              <a:ext cx="19157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smtClean="0">
                  <a:ln>
                    <a:noFill/>
                  </a:ln>
                  <a:solidFill>
                    <a:srgbClr val="000000"/>
                  </a:solidFill>
                  <a:effectLst/>
                  <a:latin typeface="Arial Narrow" panose="020B0606020202030204" pitchFamily="34" charset="0"/>
                </a:rPr>
                <a:t>Sentiment d’insécurité grandissant</a:t>
              </a:r>
              <a:endParaRPr kumimoji="0" lang="fr-FR" altLang="fr-FR" sz="2400" b="0" i="0" u="none" strike="noStrike" cap="none" normalizeH="0" baseline="0" dirty="0" smtClean="0">
                <a:ln>
                  <a:noFill/>
                </a:ln>
                <a:solidFill>
                  <a:schemeClr val="tx1"/>
                </a:solidFill>
                <a:effectLst/>
                <a:latin typeface="Arial" panose="020B0604020202020204" pitchFamily="34" charset="0"/>
              </a:endParaRPr>
            </a:p>
          </p:txBody>
        </p:sp>
        <p:sp>
          <p:nvSpPr>
            <p:cNvPr id="32" name="Rectangle 30"/>
            <p:cNvSpPr>
              <a:spLocks noChangeArrowheads="1"/>
            </p:cNvSpPr>
            <p:nvPr/>
          </p:nvSpPr>
          <p:spPr bwMode="auto">
            <a:xfrm>
              <a:off x="3940175" y="5680075"/>
              <a:ext cx="1020763" cy="219075"/>
            </a:xfrm>
            <a:prstGeom prst="rect">
              <a:avLst/>
            </a:prstGeom>
            <a:solidFill>
              <a:srgbClr val="7F9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Rectangle 31"/>
            <p:cNvSpPr>
              <a:spLocks noChangeArrowheads="1"/>
            </p:cNvSpPr>
            <p:nvPr/>
          </p:nvSpPr>
          <p:spPr bwMode="auto">
            <a:xfrm>
              <a:off x="3940175" y="5680075"/>
              <a:ext cx="1020763" cy="219075"/>
            </a:xfrm>
            <a:prstGeom prst="rect">
              <a:avLst/>
            </a:prstGeom>
            <a:noFill/>
            <a:ln w="9525" cap="flat">
              <a:solidFill>
                <a:srgbClr val="4564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4" name="Rectangle 32"/>
            <p:cNvSpPr>
              <a:spLocks noChangeArrowheads="1"/>
            </p:cNvSpPr>
            <p:nvPr/>
          </p:nvSpPr>
          <p:spPr bwMode="auto">
            <a:xfrm>
              <a:off x="4941888" y="5680075"/>
              <a:ext cx="2813050" cy="219075"/>
            </a:xfrm>
            <a:prstGeom prst="rect">
              <a:avLst/>
            </a:prstGeom>
            <a:solidFill>
              <a:srgbClr val="FFC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Rectangle 33"/>
            <p:cNvSpPr>
              <a:spLocks noChangeArrowheads="1"/>
            </p:cNvSpPr>
            <p:nvPr/>
          </p:nvSpPr>
          <p:spPr bwMode="auto">
            <a:xfrm>
              <a:off x="4941888" y="5680075"/>
              <a:ext cx="2813050" cy="219075"/>
            </a:xfrm>
            <a:prstGeom prst="rect">
              <a:avLst/>
            </a:prstGeom>
            <a:noFill/>
            <a:ln w="9525" cap="flat">
              <a:solidFill>
                <a:srgbClr val="D0A2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6" name="Rectangle 34"/>
            <p:cNvSpPr>
              <a:spLocks noChangeArrowheads="1"/>
            </p:cNvSpPr>
            <p:nvPr/>
          </p:nvSpPr>
          <p:spPr bwMode="auto">
            <a:xfrm>
              <a:off x="4287838" y="5684838"/>
              <a:ext cx="364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27%</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37" name="Rectangle 35"/>
            <p:cNvSpPr>
              <a:spLocks noChangeArrowheads="1"/>
            </p:cNvSpPr>
            <p:nvPr/>
          </p:nvSpPr>
          <p:spPr bwMode="auto">
            <a:xfrm>
              <a:off x="6186488" y="5684838"/>
              <a:ext cx="3195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chemeClr val="tx1">
                      <a:lumMod val="65000"/>
                      <a:lumOff val="35000"/>
                    </a:schemeClr>
                  </a:solidFill>
                  <a:effectLst/>
                  <a:latin typeface="Arial Narrow" panose="020B0606020202030204" pitchFamily="34" charset="0"/>
                </a:rPr>
                <a:t>73%</a:t>
              </a:r>
              <a:endParaRPr kumimoji="0" lang="fr-FR" altLang="fr-FR" sz="1600" b="0" i="0" u="none" strike="noStrike" cap="none" normalizeH="0" baseline="0" smtClean="0">
                <a:ln>
                  <a:noFill/>
                </a:ln>
                <a:solidFill>
                  <a:schemeClr val="tx1">
                    <a:lumMod val="65000"/>
                    <a:lumOff val="35000"/>
                  </a:schemeClr>
                </a:solidFill>
                <a:effectLst/>
              </a:endParaRPr>
            </a:p>
          </p:txBody>
        </p:sp>
        <p:sp>
          <p:nvSpPr>
            <p:cNvPr id="38" name="Rectangle 36"/>
            <p:cNvSpPr>
              <a:spLocks noChangeArrowheads="1"/>
            </p:cNvSpPr>
            <p:nvPr/>
          </p:nvSpPr>
          <p:spPr bwMode="auto">
            <a:xfrm>
              <a:off x="3940175" y="5432425"/>
              <a:ext cx="1296988" cy="219075"/>
            </a:xfrm>
            <a:prstGeom prst="rect">
              <a:avLst/>
            </a:prstGeom>
            <a:solidFill>
              <a:srgbClr val="7F9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9" name="Rectangle 37"/>
            <p:cNvSpPr>
              <a:spLocks noChangeArrowheads="1"/>
            </p:cNvSpPr>
            <p:nvPr/>
          </p:nvSpPr>
          <p:spPr bwMode="auto">
            <a:xfrm>
              <a:off x="3940175" y="5432425"/>
              <a:ext cx="1296988" cy="219075"/>
            </a:xfrm>
            <a:prstGeom prst="rect">
              <a:avLst/>
            </a:prstGeom>
            <a:noFill/>
            <a:ln w="9525" cap="flat">
              <a:solidFill>
                <a:srgbClr val="4564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0" name="Rectangle 38"/>
            <p:cNvSpPr>
              <a:spLocks noChangeArrowheads="1"/>
            </p:cNvSpPr>
            <p:nvPr/>
          </p:nvSpPr>
          <p:spPr bwMode="auto">
            <a:xfrm>
              <a:off x="5218113" y="5432425"/>
              <a:ext cx="2536825" cy="219075"/>
            </a:xfrm>
            <a:prstGeom prst="rect">
              <a:avLst/>
            </a:prstGeom>
            <a:solidFill>
              <a:srgbClr val="FFC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1" name="Rectangle 39"/>
            <p:cNvSpPr>
              <a:spLocks noChangeArrowheads="1"/>
            </p:cNvSpPr>
            <p:nvPr/>
          </p:nvSpPr>
          <p:spPr bwMode="auto">
            <a:xfrm>
              <a:off x="5218113" y="5432425"/>
              <a:ext cx="2536825" cy="219075"/>
            </a:xfrm>
            <a:prstGeom prst="rect">
              <a:avLst/>
            </a:prstGeom>
            <a:noFill/>
            <a:ln w="9525" cap="flat">
              <a:solidFill>
                <a:srgbClr val="D0A2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2" name="Rectangle 40"/>
            <p:cNvSpPr>
              <a:spLocks noChangeArrowheads="1"/>
            </p:cNvSpPr>
            <p:nvPr/>
          </p:nvSpPr>
          <p:spPr bwMode="auto">
            <a:xfrm>
              <a:off x="4430713" y="5437188"/>
              <a:ext cx="364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34%</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43" name="Rectangle 41"/>
            <p:cNvSpPr>
              <a:spLocks noChangeArrowheads="1"/>
            </p:cNvSpPr>
            <p:nvPr/>
          </p:nvSpPr>
          <p:spPr bwMode="auto">
            <a:xfrm>
              <a:off x="6329363" y="5437188"/>
              <a:ext cx="3195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chemeClr val="tx1">
                      <a:lumMod val="65000"/>
                      <a:lumOff val="35000"/>
                    </a:schemeClr>
                  </a:solidFill>
                  <a:effectLst/>
                  <a:latin typeface="Arial Narrow" panose="020B0606020202030204" pitchFamily="34" charset="0"/>
                </a:rPr>
                <a:t>66%</a:t>
              </a:r>
              <a:endParaRPr kumimoji="0" lang="fr-FR" altLang="fr-FR" sz="1600" b="0" i="0" u="none" strike="noStrike" cap="none" normalizeH="0" baseline="0" smtClean="0">
                <a:ln>
                  <a:noFill/>
                </a:ln>
                <a:solidFill>
                  <a:schemeClr val="tx1">
                    <a:lumMod val="65000"/>
                    <a:lumOff val="35000"/>
                  </a:schemeClr>
                </a:solidFill>
                <a:effectLst/>
              </a:endParaRPr>
            </a:p>
          </p:txBody>
        </p:sp>
        <p:sp>
          <p:nvSpPr>
            <p:cNvPr id="24" name="Rectangle 22"/>
            <p:cNvSpPr>
              <a:spLocks noChangeArrowheads="1"/>
            </p:cNvSpPr>
            <p:nvPr/>
          </p:nvSpPr>
          <p:spPr bwMode="auto">
            <a:xfrm>
              <a:off x="581239" y="5202921"/>
              <a:ext cx="330882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r"/>
              <a:r>
                <a:rPr lang="fr-FR" altLang="fr-FR" sz="1100" dirty="0">
                  <a:solidFill>
                    <a:srgbClr val="000000"/>
                  </a:solidFill>
                  <a:latin typeface="Arial Narrow" panose="020B0606020202030204" pitchFamily="34" charset="0"/>
                </a:rPr>
                <a:t>Impression de ne pas (ou plus) s’accomplir dans son métier</a:t>
              </a:r>
            </a:p>
          </p:txBody>
        </p:sp>
        <p:sp>
          <p:nvSpPr>
            <p:cNvPr id="74" name="Rectangle 72"/>
            <p:cNvSpPr>
              <a:spLocks noChangeArrowheads="1"/>
            </p:cNvSpPr>
            <p:nvPr/>
          </p:nvSpPr>
          <p:spPr bwMode="auto">
            <a:xfrm>
              <a:off x="3940171" y="5182729"/>
              <a:ext cx="1306513" cy="219075"/>
            </a:xfrm>
            <a:prstGeom prst="rect">
              <a:avLst/>
            </a:prstGeom>
            <a:solidFill>
              <a:srgbClr val="7F9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5" name="Rectangle 73"/>
            <p:cNvSpPr>
              <a:spLocks noChangeArrowheads="1"/>
            </p:cNvSpPr>
            <p:nvPr/>
          </p:nvSpPr>
          <p:spPr bwMode="auto">
            <a:xfrm>
              <a:off x="3940171" y="5182729"/>
              <a:ext cx="1306513" cy="219075"/>
            </a:xfrm>
            <a:prstGeom prst="rect">
              <a:avLst/>
            </a:prstGeom>
            <a:noFill/>
            <a:ln w="9525" cap="flat">
              <a:solidFill>
                <a:srgbClr val="4564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6" name="Rectangle 74"/>
            <p:cNvSpPr>
              <a:spLocks noChangeArrowheads="1"/>
            </p:cNvSpPr>
            <p:nvPr/>
          </p:nvSpPr>
          <p:spPr bwMode="auto">
            <a:xfrm>
              <a:off x="5227634" y="5182729"/>
              <a:ext cx="2527300" cy="219075"/>
            </a:xfrm>
            <a:prstGeom prst="rect">
              <a:avLst/>
            </a:prstGeom>
            <a:solidFill>
              <a:srgbClr val="FFC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7" name="Rectangle 75"/>
            <p:cNvSpPr>
              <a:spLocks noChangeArrowheads="1"/>
            </p:cNvSpPr>
            <p:nvPr/>
          </p:nvSpPr>
          <p:spPr bwMode="auto">
            <a:xfrm>
              <a:off x="5227634" y="5182729"/>
              <a:ext cx="2527300" cy="219075"/>
            </a:xfrm>
            <a:prstGeom prst="rect">
              <a:avLst/>
            </a:prstGeom>
            <a:noFill/>
            <a:ln w="9525" cap="flat">
              <a:solidFill>
                <a:srgbClr val="D0A2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8" name="Rectangle 76"/>
            <p:cNvSpPr>
              <a:spLocks noChangeArrowheads="1"/>
            </p:cNvSpPr>
            <p:nvPr/>
          </p:nvSpPr>
          <p:spPr bwMode="auto">
            <a:xfrm>
              <a:off x="4430709" y="5187492"/>
              <a:ext cx="364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34%</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79" name="Rectangle 77"/>
            <p:cNvSpPr>
              <a:spLocks noChangeArrowheads="1"/>
            </p:cNvSpPr>
            <p:nvPr/>
          </p:nvSpPr>
          <p:spPr bwMode="auto">
            <a:xfrm>
              <a:off x="6329359" y="5187492"/>
              <a:ext cx="3195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chemeClr val="tx1">
                      <a:lumMod val="65000"/>
                      <a:lumOff val="35000"/>
                    </a:schemeClr>
                  </a:solidFill>
                  <a:effectLst/>
                  <a:latin typeface="Arial Narrow" panose="020B0606020202030204" pitchFamily="34" charset="0"/>
                </a:rPr>
                <a:t>66%</a:t>
              </a:r>
              <a:endParaRPr kumimoji="0" lang="fr-FR" altLang="fr-FR" sz="1600" b="0" i="0" u="none" strike="noStrike" cap="none" normalizeH="0" baseline="0" smtClean="0">
                <a:ln>
                  <a:noFill/>
                </a:ln>
                <a:solidFill>
                  <a:schemeClr val="tx1">
                    <a:lumMod val="65000"/>
                    <a:lumOff val="35000"/>
                  </a:schemeClr>
                </a:solidFill>
                <a:effectLst/>
              </a:endParaRPr>
            </a:p>
          </p:txBody>
        </p:sp>
        <p:sp>
          <p:nvSpPr>
            <p:cNvPr id="25" name="Rectangle 23"/>
            <p:cNvSpPr>
              <a:spLocks noChangeArrowheads="1"/>
            </p:cNvSpPr>
            <p:nvPr/>
          </p:nvSpPr>
          <p:spPr bwMode="auto">
            <a:xfrm>
              <a:off x="1144990" y="3963397"/>
              <a:ext cx="274508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smtClean="0">
                  <a:ln>
                    <a:noFill/>
                  </a:ln>
                  <a:solidFill>
                    <a:srgbClr val="000000"/>
                  </a:solidFill>
                  <a:effectLst/>
                  <a:latin typeface="Arial Narrow" panose="020B0606020202030204" pitchFamily="34" charset="0"/>
                </a:rPr>
                <a:t>Augmentation du risque de contentieux juridiques</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26" name="Rectangle 24"/>
            <p:cNvSpPr>
              <a:spLocks noChangeArrowheads="1"/>
            </p:cNvSpPr>
            <p:nvPr/>
          </p:nvSpPr>
          <p:spPr bwMode="auto">
            <a:xfrm>
              <a:off x="1477120" y="4211047"/>
              <a:ext cx="241295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smtClean="0">
                  <a:ln>
                    <a:noFill/>
                  </a:ln>
                  <a:solidFill>
                    <a:srgbClr val="000000"/>
                  </a:solidFill>
                  <a:effectLst/>
                  <a:latin typeface="Arial Narrow" panose="020B0606020202030204" pitchFamily="34" charset="0"/>
                </a:rPr>
                <a:t>Difficultés d’ordre affectif dans sa vie privée</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27" name="Rectangle 25"/>
            <p:cNvSpPr>
              <a:spLocks noChangeArrowheads="1"/>
            </p:cNvSpPr>
            <p:nvPr/>
          </p:nvSpPr>
          <p:spPr bwMode="auto">
            <a:xfrm>
              <a:off x="1370561" y="4458697"/>
              <a:ext cx="251950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smtClean="0">
                  <a:ln>
                    <a:noFill/>
                  </a:ln>
                  <a:solidFill>
                    <a:srgbClr val="000000"/>
                  </a:solidFill>
                  <a:effectLst/>
                  <a:latin typeface="Arial Narrow" panose="020B0606020202030204" pitchFamily="34" charset="0"/>
                </a:rPr>
                <a:t>Difficultés d’ordre financier dans sa vie privée</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28" name="Rectangle 26"/>
            <p:cNvSpPr>
              <a:spLocks noChangeArrowheads="1"/>
            </p:cNvSpPr>
            <p:nvPr/>
          </p:nvSpPr>
          <p:spPr bwMode="auto">
            <a:xfrm>
              <a:off x="1252066" y="4707935"/>
              <a:ext cx="263800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smtClean="0">
                  <a:ln>
                    <a:noFill/>
                  </a:ln>
                  <a:solidFill>
                    <a:srgbClr val="000000"/>
                  </a:solidFill>
                  <a:effectLst/>
                  <a:latin typeface="Arial Narrow" panose="020B0606020202030204" pitchFamily="34" charset="0"/>
                </a:rPr>
                <a:t>Difficultés à maintenir à jour ses connaissances</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29" name="Rectangle 27"/>
            <p:cNvSpPr>
              <a:spLocks noChangeArrowheads="1"/>
            </p:cNvSpPr>
            <p:nvPr/>
          </p:nvSpPr>
          <p:spPr bwMode="auto">
            <a:xfrm>
              <a:off x="771372" y="4955585"/>
              <a:ext cx="311869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smtClean="0">
                  <a:ln>
                    <a:noFill/>
                  </a:ln>
                  <a:solidFill>
                    <a:srgbClr val="000000"/>
                  </a:solidFill>
                  <a:effectLst/>
                  <a:latin typeface="Arial Narrow" panose="020B0606020202030204" pitchFamily="34" charset="0"/>
                </a:rPr>
                <a:t>Interruption récurrente des soins, rythmes trop différents</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44" name="Rectangle 42"/>
            <p:cNvSpPr>
              <a:spLocks noChangeArrowheads="1"/>
            </p:cNvSpPr>
            <p:nvPr/>
          </p:nvSpPr>
          <p:spPr bwMode="auto">
            <a:xfrm>
              <a:off x="3940175" y="4935393"/>
              <a:ext cx="1516063" cy="219075"/>
            </a:xfrm>
            <a:prstGeom prst="rect">
              <a:avLst/>
            </a:prstGeom>
            <a:solidFill>
              <a:srgbClr val="7F9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5" name="Rectangle 43"/>
            <p:cNvSpPr>
              <a:spLocks noChangeArrowheads="1"/>
            </p:cNvSpPr>
            <p:nvPr/>
          </p:nvSpPr>
          <p:spPr bwMode="auto">
            <a:xfrm>
              <a:off x="3940175" y="4935393"/>
              <a:ext cx="1516063" cy="219075"/>
            </a:xfrm>
            <a:prstGeom prst="rect">
              <a:avLst/>
            </a:prstGeom>
            <a:noFill/>
            <a:ln w="9525" cap="flat">
              <a:solidFill>
                <a:srgbClr val="4564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6" name="Rectangle 44"/>
            <p:cNvSpPr>
              <a:spLocks noChangeArrowheads="1"/>
            </p:cNvSpPr>
            <p:nvPr/>
          </p:nvSpPr>
          <p:spPr bwMode="auto">
            <a:xfrm>
              <a:off x="5437188" y="4935393"/>
              <a:ext cx="2317750" cy="219075"/>
            </a:xfrm>
            <a:prstGeom prst="rect">
              <a:avLst/>
            </a:prstGeom>
            <a:solidFill>
              <a:srgbClr val="FFC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7" name="Rectangle 45"/>
            <p:cNvSpPr>
              <a:spLocks noChangeArrowheads="1"/>
            </p:cNvSpPr>
            <p:nvPr/>
          </p:nvSpPr>
          <p:spPr bwMode="auto">
            <a:xfrm>
              <a:off x="5437188" y="4935393"/>
              <a:ext cx="2317750" cy="219075"/>
            </a:xfrm>
            <a:prstGeom prst="rect">
              <a:avLst/>
            </a:prstGeom>
            <a:noFill/>
            <a:ln w="9525" cap="flat">
              <a:solidFill>
                <a:srgbClr val="D0A2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8" name="Rectangle 46"/>
            <p:cNvSpPr>
              <a:spLocks noChangeArrowheads="1"/>
            </p:cNvSpPr>
            <p:nvPr/>
          </p:nvSpPr>
          <p:spPr bwMode="auto">
            <a:xfrm>
              <a:off x="4535488" y="4940156"/>
              <a:ext cx="364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39%</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49" name="Rectangle 47"/>
            <p:cNvSpPr>
              <a:spLocks noChangeArrowheads="1"/>
            </p:cNvSpPr>
            <p:nvPr/>
          </p:nvSpPr>
          <p:spPr bwMode="auto">
            <a:xfrm>
              <a:off x="6434138" y="4940156"/>
              <a:ext cx="3195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chemeClr val="tx1">
                      <a:lumMod val="65000"/>
                      <a:lumOff val="35000"/>
                    </a:schemeClr>
                  </a:solidFill>
                  <a:effectLst/>
                  <a:latin typeface="Arial Narrow" panose="020B0606020202030204" pitchFamily="34" charset="0"/>
                </a:rPr>
                <a:t>61%</a:t>
              </a:r>
              <a:endParaRPr kumimoji="0" lang="fr-FR" altLang="fr-FR" sz="1600" b="0" i="0" u="none" strike="noStrike" cap="none" normalizeH="0" baseline="0" smtClean="0">
                <a:ln>
                  <a:noFill/>
                </a:ln>
                <a:solidFill>
                  <a:schemeClr val="tx1">
                    <a:lumMod val="65000"/>
                    <a:lumOff val="35000"/>
                  </a:schemeClr>
                </a:solidFill>
                <a:effectLst/>
              </a:endParaRPr>
            </a:p>
          </p:txBody>
        </p:sp>
        <p:sp>
          <p:nvSpPr>
            <p:cNvPr id="50" name="Rectangle 48"/>
            <p:cNvSpPr>
              <a:spLocks noChangeArrowheads="1"/>
            </p:cNvSpPr>
            <p:nvPr/>
          </p:nvSpPr>
          <p:spPr bwMode="auto">
            <a:xfrm>
              <a:off x="3940175" y="4686156"/>
              <a:ext cx="1830388" cy="220663"/>
            </a:xfrm>
            <a:prstGeom prst="rect">
              <a:avLst/>
            </a:prstGeom>
            <a:solidFill>
              <a:srgbClr val="7F9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 name="Rectangle 49"/>
            <p:cNvSpPr>
              <a:spLocks noChangeArrowheads="1"/>
            </p:cNvSpPr>
            <p:nvPr/>
          </p:nvSpPr>
          <p:spPr bwMode="auto">
            <a:xfrm>
              <a:off x="3940175" y="4686156"/>
              <a:ext cx="1830388" cy="220663"/>
            </a:xfrm>
            <a:prstGeom prst="rect">
              <a:avLst/>
            </a:prstGeom>
            <a:noFill/>
            <a:ln w="9525" cap="flat">
              <a:solidFill>
                <a:srgbClr val="4564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2" name="Rectangle 50"/>
            <p:cNvSpPr>
              <a:spLocks noChangeArrowheads="1"/>
            </p:cNvSpPr>
            <p:nvPr/>
          </p:nvSpPr>
          <p:spPr bwMode="auto">
            <a:xfrm>
              <a:off x="5751513" y="4686156"/>
              <a:ext cx="2003425" cy="220663"/>
            </a:xfrm>
            <a:prstGeom prst="rect">
              <a:avLst/>
            </a:prstGeom>
            <a:solidFill>
              <a:srgbClr val="FFC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 name="Rectangle 51"/>
            <p:cNvSpPr>
              <a:spLocks noChangeArrowheads="1"/>
            </p:cNvSpPr>
            <p:nvPr/>
          </p:nvSpPr>
          <p:spPr bwMode="auto">
            <a:xfrm>
              <a:off x="5751513" y="4686156"/>
              <a:ext cx="2003425" cy="220663"/>
            </a:xfrm>
            <a:prstGeom prst="rect">
              <a:avLst/>
            </a:prstGeom>
            <a:noFill/>
            <a:ln w="9525" cap="flat">
              <a:solidFill>
                <a:srgbClr val="D0A2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4" name="Rectangle 52"/>
            <p:cNvSpPr>
              <a:spLocks noChangeArrowheads="1"/>
            </p:cNvSpPr>
            <p:nvPr/>
          </p:nvSpPr>
          <p:spPr bwMode="auto">
            <a:xfrm>
              <a:off x="4697413" y="4692506"/>
              <a:ext cx="364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48%</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55" name="Rectangle 53"/>
            <p:cNvSpPr>
              <a:spLocks noChangeArrowheads="1"/>
            </p:cNvSpPr>
            <p:nvPr/>
          </p:nvSpPr>
          <p:spPr bwMode="auto">
            <a:xfrm>
              <a:off x="6596063" y="4692506"/>
              <a:ext cx="3195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chemeClr val="tx1">
                      <a:lumMod val="65000"/>
                      <a:lumOff val="35000"/>
                    </a:schemeClr>
                  </a:solidFill>
                  <a:effectLst/>
                  <a:latin typeface="Arial Narrow" panose="020B0606020202030204" pitchFamily="34" charset="0"/>
                </a:rPr>
                <a:t>52%</a:t>
              </a:r>
              <a:endParaRPr kumimoji="0" lang="fr-FR" altLang="fr-FR" sz="1600" b="0" i="0" u="none" strike="noStrike" cap="none" normalizeH="0" baseline="0" smtClean="0">
                <a:ln>
                  <a:noFill/>
                </a:ln>
                <a:solidFill>
                  <a:schemeClr val="tx1">
                    <a:lumMod val="65000"/>
                    <a:lumOff val="35000"/>
                  </a:schemeClr>
                </a:solidFill>
                <a:effectLst/>
              </a:endParaRPr>
            </a:p>
          </p:txBody>
        </p:sp>
        <p:sp>
          <p:nvSpPr>
            <p:cNvPr id="56" name="Rectangle 54"/>
            <p:cNvSpPr>
              <a:spLocks noChangeArrowheads="1"/>
            </p:cNvSpPr>
            <p:nvPr/>
          </p:nvSpPr>
          <p:spPr bwMode="auto">
            <a:xfrm>
              <a:off x="3940175" y="4438506"/>
              <a:ext cx="1887538" cy="219075"/>
            </a:xfrm>
            <a:prstGeom prst="rect">
              <a:avLst/>
            </a:prstGeom>
            <a:solidFill>
              <a:srgbClr val="7F9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7" name="Rectangle 55"/>
            <p:cNvSpPr>
              <a:spLocks noChangeArrowheads="1"/>
            </p:cNvSpPr>
            <p:nvPr/>
          </p:nvSpPr>
          <p:spPr bwMode="auto">
            <a:xfrm>
              <a:off x="3940175" y="4438506"/>
              <a:ext cx="1887538" cy="219075"/>
            </a:xfrm>
            <a:prstGeom prst="rect">
              <a:avLst/>
            </a:prstGeom>
            <a:noFill/>
            <a:ln w="9525" cap="flat">
              <a:solidFill>
                <a:srgbClr val="4564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8" name="Rectangle 56"/>
            <p:cNvSpPr>
              <a:spLocks noChangeArrowheads="1"/>
            </p:cNvSpPr>
            <p:nvPr/>
          </p:nvSpPr>
          <p:spPr bwMode="auto">
            <a:xfrm>
              <a:off x="5808663" y="4438506"/>
              <a:ext cx="1946275" cy="219075"/>
            </a:xfrm>
            <a:prstGeom prst="rect">
              <a:avLst/>
            </a:prstGeom>
            <a:solidFill>
              <a:srgbClr val="FFC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9" name="Rectangle 57"/>
            <p:cNvSpPr>
              <a:spLocks noChangeArrowheads="1"/>
            </p:cNvSpPr>
            <p:nvPr/>
          </p:nvSpPr>
          <p:spPr bwMode="auto">
            <a:xfrm>
              <a:off x="5808663" y="4438506"/>
              <a:ext cx="1946275" cy="219075"/>
            </a:xfrm>
            <a:prstGeom prst="rect">
              <a:avLst/>
            </a:prstGeom>
            <a:noFill/>
            <a:ln w="9525" cap="flat">
              <a:solidFill>
                <a:srgbClr val="D0A2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0" name="Rectangle 58"/>
            <p:cNvSpPr>
              <a:spLocks noChangeArrowheads="1"/>
            </p:cNvSpPr>
            <p:nvPr/>
          </p:nvSpPr>
          <p:spPr bwMode="auto">
            <a:xfrm>
              <a:off x="4725988" y="4443268"/>
              <a:ext cx="364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49%</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61" name="Rectangle 59"/>
            <p:cNvSpPr>
              <a:spLocks noChangeArrowheads="1"/>
            </p:cNvSpPr>
            <p:nvPr/>
          </p:nvSpPr>
          <p:spPr bwMode="auto">
            <a:xfrm>
              <a:off x="6624638" y="4443268"/>
              <a:ext cx="3195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chemeClr val="tx1">
                      <a:lumMod val="65000"/>
                      <a:lumOff val="35000"/>
                    </a:schemeClr>
                  </a:solidFill>
                  <a:effectLst/>
                  <a:latin typeface="Arial Narrow" panose="020B0606020202030204" pitchFamily="34" charset="0"/>
                </a:rPr>
                <a:t>51%</a:t>
              </a:r>
              <a:endParaRPr kumimoji="0" lang="fr-FR" altLang="fr-FR" sz="1600" b="0" i="0" u="none" strike="noStrike" cap="none" normalizeH="0" baseline="0" smtClean="0">
                <a:ln>
                  <a:noFill/>
                </a:ln>
                <a:solidFill>
                  <a:schemeClr val="tx1">
                    <a:lumMod val="65000"/>
                    <a:lumOff val="35000"/>
                  </a:schemeClr>
                </a:solidFill>
                <a:effectLst/>
              </a:endParaRPr>
            </a:p>
          </p:txBody>
        </p:sp>
        <p:sp>
          <p:nvSpPr>
            <p:cNvPr id="62" name="Rectangle 60"/>
            <p:cNvSpPr>
              <a:spLocks noChangeArrowheads="1"/>
            </p:cNvSpPr>
            <p:nvPr/>
          </p:nvSpPr>
          <p:spPr bwMode="auto">
            <a:xfrm>
              <a:off x="3940175" y="4190856"/>
              <a:ext cx="1935163" cy="219075"/>
            </a:xfrm>
            <a:prstGeom prst="rect">
              <a:avLst/>
            </a:prstGeom>
            <a:solidFill>
              <a:srgbClr val="7F9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3" name="Rectangle 61"/>
            <p:cNvSpPr>
              <a:spLocks noChangeArrowheads="1"/>
            </p:cNvSpPr>
            <p:nvPr/>
          </p:nvSpPr>
          <p:spPr bwMode="auto">
            <a:xfrm>
              <a:off x="3940175" y="4190856"/>
              <a:ext cx="1935163" cy="219075"/>
            </a:xfrm>
            <a:prstGeom prst="rect">
              <a:avLst/>
            </a:prstGeom>
            <a:noFill/>
            <a:ln w="9525" cap="flat">
              <a:solidFill>
                <a:srgbClr val="4564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4" name="Rectangle 62"/>
            <p:cNvSpPr>
              <a:spLocks noChangeArrowheads="1"/>
            </p:cNvSpPr>
            <p:nvPr/>
          </p:nvSpPr>
          <p:spPr bwMode="auto">
            <a:xfrm>
              <a:off x="5856288" y="4190856"/>
              <a:ext cx="1898650" cy="219075"/>
            </a:xfrm>
            <a:prstGeom prst="rect">
              <a:avLst/>
            </a:prstGeom>
            <a:solidFill>
              <a:srgbClr val="FFC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5" name="Rectangle 63"/>
            <p:cNvSpPr>
              <a:spLocks noChangeArrowheads="1"/>
            </p:cNvSpPr>
            <p:nvPr/>
          </p:nvSpPr>
          <p:spPr bwMode="auto">
            <a:xfrm>
              <a:off x="5856288" y="4190856"/>
              <a:ext cx="1898650" cy="219075"/>
            </a:xfrm>
            <a:prstGeom prst="rect">
              <a:avLst/>
            </a:prstGeom>
            <a:noFill/>
            <a:ln w="9525" cap="flat">
              <a:solidFill>
                <a:srgbClr val="D0A2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6" name="Rectangle 64"/>
            <p:cNvSpPr>
              <a:spLocks noChangeArrowheads="1"/>
            </p:cNvSpPr>
            <p:nvPr/>
          </p:nvSpPr>
          <p:spPr bwMode="auto">
            <a:xfrm>
              <a:off x="4745038" y="4195618"/>
              <a:ext cx="364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51%</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67" name="Rectangle 65"/>
            <p:cNvSpPr>
              <a:spLocks noChangeArrowheads="1"/>
            </p:cNvSpPr>
            <p:nvPr/>
          </p:nvSpPr>
          <p:spPr bwMode="auto">
            <a:xfrm>
              <a:off x="6643688" y="4195618"/>
              <a:ext cx="3195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chemeClr val="tx1">
                      <a:lumMod val="65000"/>
                      <a:lumOff val="35000"/>
                    </a:schemeClr>
                  </a:solidFill>
                  <a:effectLst/>
                  <a:latin typeface="Arial Narrow" panose="020B0606020202030204" pitchFamily="34" charset="0"/>
                </a:rPr>
                <a:t>49%</a:t>
              </a:r>
              <a:endParaRPr kumimoji="0" lang="fr-FR" altLang="fr-FR" sz="1600" b="0" i="0" u="none" strike="noStrike" cap="none" normalizeH="0" baseline="0" smtClean="0">
                <a:ln>
                  <a:noFill/>
                </a:ln>
                <a:solidFill>
                  <a:schemeClr val="tx1">
                    <a:lumMod val="65000"/>
                    <a:lumOff val="35000"/>
                  </a:schemeClr>
                </a:solidFill>
                <a:effectLst/>
              </a:endParaRPr>
            </a:p>
          </p:txBody>
        </p:sp>
        <p:sp>
          <p:nvSpPr>
            <p:cNvPr id="68" name="Rectangle 66"/>
            <p:cNvSpPr>
              <a:spLocks noChangeArrowheads="1"/>
            </p:cNvSpPr>
            <p:nvPr/>
          </p:nvSpPr>
          <p:spPr bwMode="auto">
            <a:xfrm>
              <a:off x="3940175" y="3943206"/>
              <a:ext cx="1992313" cy="219075"/>
            </a:xfrm>
            <a:prstGeom prst="rect">
              <a:avLst/>
            </a:prstGeom>
            <a:solidFill>
              <a:srgbClr val="7F9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9" name="Rectangle 67"/>
            <p:cNvSpPr>
              <a:spLocks noChangeArrowheads="1"/>
            </p:cNvSpPr>
            <p:nvPr/>
          </p:nvSpPr>
          <p:spPr bwMode="auto">
            <a:xfrm>
              <a:off x="3940175" y="3943206"/>
              <a:ext cx="1992313" cy="219075"/>
            </a:xfrm>
            <a:prstGeom prst="rect">
              <a:avLst/>
            </a:prstGeom>
            <a:noFill/>
            <a:ln w="9525" cap="flat">
              <a:solidFill>
                <a:srgbClr val="4564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0" name="Rectangle 68"/>
            <p:cNvSpPr>
              <a:spLocks noChangeArrowheads="1"/>
            </p:cNvSpPr>
            <p:nvPr/>
          </p:nvSpPr>
          <p:spPr bwMode="auto">
            <a:xfrm>
              <a:off x="5913438" y="3943206"/>
              <a:ext cx="1841500" cy="219075"/>
            </a:xfrm>
            <a:prstGeom prst="rect">
              <a:avLst/>
            </a:prstGeom>
            <a:solidFill>
              <a:srgbClr val="FFC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1" name="Rectangle 69"/>
            <p:cNvSpPr>
              <a:spLocks noChangeArrowheads="1"/>
            </p:cNvSpPr>
            <p:nvPr/>
          </p:nvSpPr>
          <p:spPr bwMode="auto">
            <a:xfrm>
              <a:off x="5913438" y="3943206"/>
              <a:ext cx="1841500" cy="219075"/>
            </a:xfrm>
            <a:prstGeom prst="rect">
              <a:avLst/>
            </a:prstGeom>
            <a:noFill/>
            <a:ln w="9525" cap="flat">
              <a:solidFill>
                <a:srgbClr val="D0A2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2" name="Rectangle 70"/>
            <p:cNvSpPr>
              <a:spLocks noChangeArrowheads="1"/>
            </p:cNvSpPr>
            <p:nvPr/>
          </p:nvSpPr>
          <p:spPr bwMode="auto">
            <a:xfrm>
              <a:off x="4773613" y="3947968"/>
              <a:ext cx="364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52%</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73" name="Rectangle 71"/>
            <p:cNvSpPr>
              <a:spLocks noChangeArrowheads="1"/>
            </p:cNvSpPr>
            <p:nvPr/>
          </p:nvSpPr>
          <p:spPr bwMode="auto">
            <a:xfrm>
              <a:off x="6672263" y="3947968"/>
              <a:ext cx="3195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chemeClr val="tx1">
                      <a:lumMod val="65000"/>
                      <a:lumOff val="35000"/>
                    </a:schemeClr>
                  </a:solidFill>
                  <a:effectLst/>
                  <a:latin typeface="Arial Narrow" panose="020B0606020202030204" pitchFamily="34" charset="0"/>
                </a:rPr>
                <a:t>48%</a:t>
              </a:r>
              <a:endParaRPr kumimoji="0" lang="fr-FR" altLang="fr-FR" sz="1600" b="0" i="0" u="none" strike="noStrike" cap="none" normalizeH="0" baseline="0" smtClean="0">
                <a:ln>
                  <a:noFill/>
                </a:ln>
                <a:solidFill>
                  <a:schemeClr val="tx1">
                    <a:lumMod val="65000"/>
                    <a:lumOff val="35000"/>
                  </a:schemeClr>
                </a:solidFill>
                <a:effectLst/>
              </a:endParaRPr>
            </a:p>
          </p:txBody>
        </p:sp>
        <p:sp>
          <p:nvSpPr>
            <p:cNvPr id="22" name="Rectangle 20"/>
            <p:cNvSpPr>
              <a:spLocks noChangeArrowheads="1"/>
            </p:cNvSpPr>
            <p:nvPr/>
          </p:nvSpPr>
          <p:spPr bwMode="auto">
            <a:xfrm>
              <a:off x="1660606" y="3475799"/>
              <a:ext cx="222946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smtClean="0">
                  <a:ln>
                    <a:noFill/>
                  </a:ln>
                  <a:solidFill>
                    <a:srgbClr val="000000"/>
                  </a:solidFill>
                  <a:effectLst/>
                  <a:latin typeface="Arial Narrow" panose="020B0606020202030204" pitchFamily="34" charset="0"/>
                </a:rPr>
                <a:t>Confrontation à des problèmes de santé</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23" name="Rectangle 21"/>
            <p:cNvSpPr>
              <a:spLocks noChangeArrowheads="1"/>
            </p:cNvSpPr>
            <p:nvPr/>
          </p:nvSpPr>
          <p:spPr bwMode="auto">
            <a:xfrm>
              <a:off x="1632997" y="3723449"/>
              <a:ext cx="22570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smtClean="0">
                  <a:ln>
                    <a:noFill/>
                  </a:ln>
                  <a:solidFill>
                    <a:srgbClr val="000000"/>
                  </a:solidFill>
                  <a:effectLst/>
                  <a:latin typeface="Arial Narrow" panose="020B0606020202030204" pitchFamily="34" charset="0"/>
                </a:rPr>
                <a:t>Fragilité psychologique propre à certains</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80" name="Rectangle 78"/>
            <p:cNvSpPr>
              <a:spLocks noChangeArrowheads="1"/>
            </p:cNvSpPr>
            <p:nvPr/>
          </p:nvSpPr>
          <p:spPr bwMode="auto">
            <a:xfrm>
              <a:off x="3940175" y="3703257"/>
              <a:ext cx="2165350" cy="219075"/>
            </a:xfrm>
            <a:prstGeom prst="rect">
              <a:avLst/>
            </a:prstGeom>
            <a:solidFill>
              <a:srgbClr val="7F9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1" name="Rectangle 79"/>
            <p:cNvSpPr>
              <a:spLocks noChangeArrowheads="1"/>
            </p:cNvSpPr>
            <p:nvPr/>
          </p:nvSpPr>
          <p:spPr bwMode="auto">
            <a:xfrm>
              <a:off x="3940175" y="3703257"/>
              <a:ext cx="2165350" cy="219075"/>
            </a:xfrm>
            <a:prstGeom prst="rect">
              <a:avLst/>
            </a:prstGeom>
            <a:noFill/>
            <a:ln w="9525" cap="flat">
              <a:solidFill>
                <a:srgbClr val="4564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2" name="Rectangle 80"/>
            <p:cNvSpPr>
              <a:spLocks noChangeArrowheads="1"/>
            </p:cNvSpPr>
            <p:nvPr/>
          </p:nvSpPr>
          <p:spPr bwMode="auto">
            <a:xfrm>
              <a:off x="6086475" y="3703257"/>
              <a:ext cx="1668463" cy="219075"/>
            </a:xfrm>
            <a:prstGeom prst="rect">
              <a:avLst/>
            </a:prstGeom>
            <a:solidFill>
              <a:srgbClr val="FFC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3" name="Rectangle 81"/>
            <p:cNvSpPr>
              <a:spLocks noChangeArrowheads="1"/>
            </p:cNvSpPr>
            <p:nvPr/>
          </p:nvSpPr>
          <p:spPr bwMode="auto">
            <a:xfrm>
              <a:off x="6086475" y="3703257"/>
              <a:ext cx="1668463" cy="219075"/>
            </a:xfrm>
            <a:prstGeom prst="rect">
              <a:avLst/>
            </a:prstGeom>
            <a:noFill/>
            <a:ln w="9525" cap="flat">
              <a:solidFill>
                <a:srgbClr val="D0A2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4" name="Rectangle 82"/>
            <p:cNvSpPr>
              <a:spLocks noChangeArrowheads="1"/>
            </p:cNvSpPr>
            <p:nvPr/>
          </p:nvSpPr>
          <p:spPr bwMode="auto">
            <a:xfrm>
              <a:off x="4859337" y="3708020"/>
              <a:ext cx="364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57%</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85" name="Rectangle 83"/>
            <p:cNvSpPr>
              <a:spLocks noChangeArrowheads="1"/>
            </p:cNvSpPr>
            <p:nvPr/>
          </p:nvSpPr>
          <p:spPr bwMode="auto">
            <a:xfrm>
              <a:off x="6757987" y="3708020"/>
              <a:ext cx="3195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chemeClr val="tx1">
                      <a:lumMod val="65000"/>
                      <a:lumOff val="35000"/>
                    </a:schemeClr>
                  </a:solidFill>
                  <a:effectLst/>
                  <a:latin typeface="Arial Narrow" panose="020B0606020202030204" pitchFamily="34" charset="0"/>
                </a:rPr>
                <a:t>43%</a:t>
              </a:r>
              <a:endParaRPr kumimoji="0" lang="fr-FR" altLang="fr-FR" sz="1600" b="0" i="0" u="none" strike="noStrike" cap="none" normalizeH="0" baseline="0" smtClean="0">
                <a:ln>
                  <a:noFill/>
                </a:ln>
                <a:solidFill>
                  <a:schemeClr val="tx1">
                    <a:lumMod val="65000"/>
                    <a:lumOff val="35000"/>
                  </a:schemeClr>
                </a:solidFill>
                <a:effectLst/>
              </a:endParaRPr>
            </a:p>
          </p:txBody>
        </p:sp>
        <p:sp>
          <p:nvSpPr>
            <p:cNvPr id="86" name="Rectangle 84"/>
            <p:cNvSpPr>
              <a:spLocks noChangeArrowheads="1"/>
            </p:cNvSpPr>
            <p:nvPr/>
          </p:nvSpPr>
          <p:spPr bwMode="auto">
            <a:xfrm>
              <a:off x="3940175" y="3455607"/>
              <a:ext cx="2346325" cy="219075"/>
            </a:xfrm>
            <a:prstGeom prst="rect">
              <a:avLst/>
            </a:prstGeom>
            <a:solidFill>
              <a:srgbClr val="7F9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7" name="Rectangle 85"/>
            <p:cNvSpPr>
              <a:spLocks noChangeArrowheads="1"/>
            </p:cNvSpPr>
            <p:nvPr/>
          </p:nvSpPr>
          <p:spPr bwMode="auto">
            <a:xfrm>
              <a:off x="3940175" y="3455607"/>
              <a:ext cx="2346325" cy="219075"/>
            </a:xfrm>
            <a:prstGeom prst="rect">
              <a:avLst/>
            </a:prstGeom>
            <a:noFill/>
            <a:ln w="9525" cap="flat">
              <a:solidFill>
                <a:srgbClr val="4564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8" name="Rectangle 86"/>
            <p:cNvSpPr>
              <a:spLocks noChangeArrowheads="1"/>
            </p:cNvSpPr>
            <p:nvPr/>
          </p:nvSpPr>
          <p:spPr bwMode="auto">
            <a:xfrm>
              <a:off x="6267450" y="3455607"/>
              <a:ext cx="1487488" cy="219075"/>
            </a:xfrm>
            <a:prstGeom prst="rect">
              <a:avLst/>
            </a:prstGeom>
            <a:solidFill>
              <a:srgbClr val="FFC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solidFill>
                  <a:schemeClr val="tx1">
                    <a:lumMod val="65000"/>
                    <a:lumOff val="35000"/>
                  </a:schemeClr>
                </a:solidFill>
              </a:endParaRPr>
            </a:p>
          </p:txBody>
        </p:sp>
        <p:sp>
          <p:nvSpPr>
            <p:cNvPr id="89" name="Rectangle 87"/>
            <p:cNvSpPr>
              <a:spLocks noChangeArrowheads="1"/>
            </p:cNvSpPr>
            <p:nvPr/>
          </p:nvSpPr>
          <p:spPr bwMode="auto">
            <a:xfrm>
              <a:off x="6267450" y="3455607"/>
              <a:ext cx="1487488" cy="219075"/>
            </a:xfrm>
            <a:prstGeom prst="rect">
              <a:avLst/>
            </a:prstGeom>
            <a:noFill/>
            <a:ln w="9525" cap="flat">
              <a:solidFill>
                <a:srgbClr val="D0A2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solidFill>
                  <a:schemeClr val="tx1">
                    <a:lumMod val="65000"/>
                    <a:lumOff val="35000"/>
                  </a:schemeClr>
                </a:solidFill>
              </a:endParaRPr>
            </a:p>
          </p:txBody>
        </p:sp>
        <p:sp>
          <p:nvSpPr>
            <p:cNvPr id="90" name="Rectangle 88"/>
            <p:cNvSpPr>
              <a:spLocks noChangeArrowheads="1"/>
            </p:cNvSpPr>
            <p:nvPr/>
          </p:nvSpPr>
          <p:spPr bwMode="auto">
            <a:xfrm>
              <a:off x="4956174" y="3460370"/>
              <a:ext cx="364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61%</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91" name="Rectangle 89"/>
            <p:cNvSpPr>
              <a:spLocks noChangeArrowheads="1"/>
            </p:cNvSpPr>
            <p:nvPr/>
          </p:nvSpPr>
          <p:spPr bwMode="auto">
            <a:xfrm>
              <a:off x="6853238" y="3460370"/>
              <a:ext cx="3195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chemeClr val="tx1">
                      <a:lumMod val="65000"/>
                      <a:lumOff val="35000"/>
                    </a:schemeClr>
                  </a:solidFill>
                  <a:effectLst/>
                  <a:latin typeface="Arial Narrow" panose="020B0606020202030204" pitchFamily="34" charset="0"/>
                </a:rPr>
                <a:t>39%</a:t>
              </a:r>
              <a:endParaRPr kumimoji="0" lang="fr-FR" altLang="fr-FR" sz="1600" b="0" i="0" u="none" strike="noStrike" cap="none" normalizeH="0" baseline="0" smtClean="0">
                <a:ln>
                  <a:noFill/>
                </a:ln>
                <a:solidFill>
                  <a:schemeClr val="tx1">
                    <a:lumMod val="65000"/>
                    <a:lumOff val="35000"/>
                  </a:schemeClr>
                </a:solidFill>
                <a:effectLst/>
              </a:endParaRPr>
            </a:p>
          </p:txBody>
        </p:sp>
        <p:sp>
          <p:nvSpPr>
            <p:cNvPr id="21" name="Rectangle 19"/>
            <p:cNvSpPr>
              <a:spLocks noChangeArrowheads="1"/>
            </p:cNvSpPr>
            <p:nvPr/>
          </p:nvSpPr>
          <p:spPr bwMode="auto">
            <a:xfrm>
              <a:off x="392602" y="2976796"/>
              <a:ext cx="349746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smtClean="0">
                  <a:ln>
                    <a:noFill/>
                  </a:ln>
                  <a:solidFill>
                    <a:srgbClr val="000000"/>
                  </a:solidFill>
                  <a:effectLst/>
                  <a:latin typeface="Arial Narrow" panose="020B0606020202030204" pitchFamily="34" charset="0"/>
                </a:rPr>
                <a:t>Non reconnaissance à sa juste valeur de l’action des soignants</a:t>
              </a:r>
              <a:endParaRPr kumimoji="0" lang="fr-FR" altLang="fr-FR" sz="2400" b="0" i="0" u="none" strike="noStrike" cap="none" normalizeH="0" baseline="0" dirty="0" smtClean="0">
                <a:ln>
                  <a:noFill/>
                </a:ln>
                <a:solidFill>
                  <a:schemeClr val="tx1"/>
                </a:solidFill>
                <a:effectLst/>
                <a:latin typeface="Arial" panose="020B0604020202020204" pitchFamily="34" charset="0"/>
              </a:endParaRPr>
            </a:p>
          </p:txBody>
        </p:sp>
        <p:sp>
          <p:nvSpPr>
            <p:cNvPr id="92" name="Rectangle 90"/>
            <p:cNvSpPr>
              <a:spLocks noChangeArrowheads="1"/>
            </p:cNvSpPr>
            <p:nvPr/>
          </p:nvSpPr>
          <p:spPr bwMode="auto">
            <a:xfrm>
              <a:off x="3940171" y="2955017"/>
              <a:ext cx="2917825" cy="220663"/>
            </a:xfrm>
            <a:prstGeom prst="rect">
              <a:avLst/>
            </a:prstGeom>
            <a:solidFill>
              <a:srgbClr val="7F9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3" name="Rectangle 91"/>
            <p:cNvSpPr>
              <a:spLocks noChangeArrowheads="1"/>
            </p:cNvSpPr>
            <p:nvPr/>
          </p:nvSpPr>
          <p:spPr bwMode="auto">
            <a:xfrm>
              <a:off x="3940171" y="2955017"/>
              <a:ext cx="2917825" cy="220663"/>
            </a:xfrm>
            <a:prstGeom prst="rect">
              <a:avLst/>
            </a:prstGeom>
            <a:noFill/>
            <a:ln w="9525" cap="flat">
              <a:solidFill>
                <a:srgbClr val="4564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4" name="Rectangle 92"/>
            <p:cNvSpPr>
              <a:spLocks noChangeArrowheads="1"/>
            </p:cNvSpPr>
            <p:nvPr/>
          </p:nvSpPr>
          <p:spPr bwMode="auto">
            <a:xfrm>
              <a:off x="6838946" y="2955017"/>
              <a:ext cx="915988" cy="220663"/>
            </a:xfrm>
            <a:prstGeom prst="rect">
              <a:avLst/>
            </a:prstGeom>
            <a:solidFill>
              <a:srgbClr val="FFC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solidFill>
                  <a:schemeClr val="tx1">
                    <a:lumMod val="65000"/>
                    <a:lumOff val="35000"/>
                  </a:schemeClr>
                </a:solidFill>
              </a:endParaRPr>
            </a:p>
          </p:txBody>
        </p:sp>
        <p:sp>
          <p:nvSpPr>
            <p:cNvPr id="95" name="Rectangle 93"/>
            <p:cNvSpPr>
              <a:spLocks noChangeArrowheads="1"/>
            </p:cNvSpPr>
            <p:nvPr/>
          </p:nvSpPr>
          <p:spPr bwMode="auto">
            <a:xfrm>
              <a:off x="6838946" y="2955017"/>
              <a:ext cx="915988" cy="220663"/>
            </a:xfrm>
            <a:prstGeom prst="rect">
              <a:avLst/>
            </a:prstGeom>
            <a:noFill/>
            <a:ln w="9525" cap="flat">
              <a:solidFill>
                <a:srgbClr val="D0A2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solidFill>
                  <a:schemeClr val="tx1">
                    <a:lumMod val="65000"/>
                    <a:lumOff val="35000"/>
                  </a:schemeClr>
                </a:solidFill>
              </a:endParaRPr>
            </a:p>
          </p:txBody>
        </p:sp>
        <p:sp>
          <p:nvSpPr>
            <p:cNvPr id="96" name="Rectangle 94"/>
            <p:cNvSpPr>
              <a:spLocks noChangeArrowheads="1"/>
            </p:cNvSpPr>
            <p:nvPr/>
          </p:nvSpPr>
          <p:spPr bwMode="auto">
            <a:xfrm>
              <a:off x="5241921" y="2961367"/>
              <a:ext cx="364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76%</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97" name="Rectangle 95"/>
            <p:cNvSpPr>
              <a:spLocks noChangeArrowheads="1"/>
            </p:cNvSpPr>
            <p:nvPr/>
          </p:nvSpPr>
          <p:spPr bwMode="auto">
            <a:xfrm>
              <a:off x="7138984" y="2961367"/>
              <a:ext cx="3195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chemeClr val="tx1">
                      <a:lumMod val="65000"/>
                      <a:lumOff val="35000"/>
                    </a:schemeClr>
                  </a:solidFill>
                  <a:effectLst/>
                  <a:latin typeface="Arial Narrow" panose="020B0606020202030204" pitchFamily="34" charset="0"/>
                </a:rPr>
                <a:t>24%</a:t>
              </a:r>
              <a:endParaRPr kumimoji="0" lang="fr-FR" altLang="fr-FR" sz="1600" b="0" i="0" u="none" strike="noStrike" cap="none" normalizeH="0" baseline="0" smtClean="0">
                <a:ln>
                  <a:noFill/>
                </a:ln>
                <a:solidFill>
                  <a:schemeClr val="tx1">
                    <a:lumMod val="65000"/>
                    <a:lumOff val="35000"/>
                  </a:schemeClr>
                </a:solidFill>
                <a:effectLst/>
              </a:endParaRPr>
            </a:p>
          </p:txBody>
        </p:sp>
        <p:sp>
          <p:nvSpPr>
            <p:cNvPr id="20" name="Rectangle 18"/>
            <p:cNvSpPr>
              <a:spLocks noChangeArrowheads="1"/>
            </p:cNvSpPr>
            <p:nvPr/>
          </p:nvSpPr>
          <p:spPr bwMode="auto">
            <a:xfrm>
              <a:off x="95401" y="3220736"/>
              <a:ext cx="379467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smtClean="0">
                  <a:ln>
                    <a:noFill/>
                  </a:ln>
                  <a:solidFill>
                    <a:srgbClr val="000000"/>
                  </a:solidFill>
                  <a:effectLst/>
                  <a:latin typeface="Arial Narrow" panose="020B0606020202030204" pitchFamily="34" charset="0"/>
                </a:rPr>
                <a:t>Difficultés à prendre en charge certains patients, certaines situations</a:t>
              </a:r>
              <a:endParaRPr kumimoji="0" lang="fr-FR" altLang="fr-FR" sz="2400" b="0" i="0" u="none" strike="noStrike" cap="none" normalizeH="0" baseline="0" smtClean="0">
                <a:ln>
                  <a:noFill/>
                </a:ln>
                <a:solidFill>
                  <a:schemeClr val="tx1"/>
                </a:solidFill>
                <a:effectLst/>
                <a:latin typeface="Arial" panose="020B0604020202020204" pitchFamily="34" charset="0"/>
              </a:endParaRPr>
            </a:p>
          </p:txBody>
        </p:sp>
        <p:sp>
          <p:nvSpPr>
            <p:cNvPr id="98" name="Rectangle 96"/>
            <p:cNvSpPr>
              <a:spLocks noChangeArrowheads="1"/>
            </p:cNvSpPr>
            <p:nvPr/>
          </p:nvSpPr>
          <p:spPr bwMode="auto">
            <a:xfrm>
              <a:off x="3940175" y="3200545"/>
              <a:ext cx="2746375" cy="219075"/>
            </a:xfrm>
            <a:prstGeom prst="rect">
              <a:avLst/>
            </a:prstGeom>
            <a:solidFill>
              <a:srgbClr val="7F9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9" name="Rectangle 97"/>
            <p:cNvSpPr>
              <a:spLocks noChangeArrowheads="1"/>
            </p:cNvSpPr>
            <p:nvPr/>
          </p:nvSpPr>
          <p:spPr bwMode="auto">
            <a:xfrm>
              <a:off x="3940175" y="3200545"/>
              <a:ext cx="2746375" cy="219075"/>
            </a:xfrm>
            <a:prstGeom prst="rect">
              <a:avLst/>
            </a:prstGeom>
            <a:noFill/>
            <a:ln w="9525" cap="flat">
              <a:solidFill>
                <a:srgbClr val="4564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0" name="Rectangle 98"/>
            <p:cNvSpPr>
              <a:spLocks noChangeArrowheads="1"/>
            </p:cNvSpPr>
            <p:nvPr/>
          </p:nvSpPr>
          <p:spPr bwMode="auto">
            <a:xfrm>
              <a:off x="6667500" y="3200545"/>
              <a:ext cx="1087438" cy="219075"/>
            </a:xfrm>
            <a:prstGeom prst="rect">
              <a:avLst/>
            </a:prstGeom>
            <a:solidFill>
              <a:srgbClr val="FFC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solidFill>
                  <a:schemeClr val="tx1">
                    <a:lumMod val="65000"/>
                    <a:lumOff val="35000"/>
                  </a:schemeClr>
                </a:solidFill>
              </a:endParaRPr>
            </a:p>
          </p:txBody>
        </p:sp>
        <p:sp>
          <p:nvSpPr>
            <p:cNvPr id="101" name="Rectangle 99"/>
            <p:cNvSpPr>
              <a:spLocks noChangeArrowheads="1"/>
            </p:cNvSpPr>
            <p:nvPr/>
          </p:nvSpPr>
          <p:spPr bwMode="auto">
            <a:xfrm>
              <a:off x="6667500" y="3200545"/>
              <a:ext cx="1087438" cy="219075"/>
            </a:xfrm>
            <a:prstGeom prst="rect">
              <a:avLst/>
            </a:prstGeom>
            <a:noFill/>
            <a:ln w="9525" cap="flat">
              <a:solidFill>
                <a:srgbClr val="D0A2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solidFill>
                  <a:schemeClr val="tx1">
                    <a:lumMod val="65000"/>
                    <a:lumOff val="35000"/>
                  </a:schemeClr>
                </a:solidFill>
              </a:endParaRPr>
            </a:p>
          </p:txBody>
        </p:sp>
        <p:sp>
          <p:nvSpPr>
            <p:cNvPr id="102" name="Rectangle 100"/>
            <p:cNvSpPr>
              <a:spLocks noChangeArrowheads="1"/>
            </p:cNvSpPr>
            <p:nvPr/>
          </p:nvSpPr>
          <p:spPr bwMode="auto">
            <a:xfrm>
              <a:off x="5156201" y="3205307"/>
              <a:ext cx="364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000000"/>
                  </a:solidFill>
                  <a:effectLst/>
                  <a:latin typeface="Arial Narrow" panose="020B0606020202030204" pitchFamily="34" charset="0"/>
                </a:rPr>
                <a:t>72%</a:t>
              </a: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sp>
          <p:nvSpPr>
            <p:cNvPr id="103" name="Rectangle 101"/>
            <p:cNvSpPr>
              <a:spLocks noChangeArrowheads="1"/>
            </p:cNvSpPr>
            <p:nvPr/>
          </p:nvSpPr>
          <p:spPr bwMode="auto">
            <a:xfrm>
              <a:off x="7053263" y="3205307"/>
              <a:ext cx="3195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smtClean="0">
                  <a:ln>
                    <a:noFill/>
                  </a:ln>
                  <a:solidFill>
                    <a:schemeClr val="tx1">
                      <a:lumMod val="65000"/>
                      <a:lumOff val="35000"/>
                    </a:schemeClr>
                  </a:solidFill>
                  <a:effectLst/>
                  <a:latin typeface="Arial Narrow" panose="020B0606020202030204" pitchFamily="34" charset="0"/>
                </a:rPr>
                <a:t>28%</a:t>
              </a:r>
              <a:endParaRPr kumimoji="0" lang="fr-FR" altLang="fr-FR" sz="1600" b="0" i="0" u="none" strike="noStrike" cap="none" normalizeH="0" baseline="0" dirty="0" smtClean="0">
                <a:ln>
                  <a:noFill/>
                </a:ln>
                <a:solidFill>
                  <a:schemeClr val="tx1">
                    <a:lumMod val="65000"/>
                    <a:lumOff val="35000"/>
                  </a:schemeClr>
                </a:solidFill>
                <a:effectLst/>
              </a:endParaRPr>
            </a:p>
          </p:txBody>
        </p:sp>
        <p:sp>
          <p:nvSpPr>
            <p:cNvPr id="104" name="Rectangle 102"/>
            <p:cNvSpPr>
              <a:spLocks noChangeArrowheads="1"/>
            </p:cNvSpPr>
            <p:nvPr/>
          </p:nvSpPr>
          <p:spPr bwMode="auto">
            <a:xfrm>
              <a:off x="3940175" y="2703513"/>
              <a:ext cx="2927350" cy="219075"/>
            </a:xfrm>
            <a:prstGeom prst="rect">
              <a:avLst/>
            </a:prstGeom>
            <a:solidFill>
              <a:srgbClr val="7F9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5" name="Rectangle 103"/>
            <p:cNvSpPr>
              <a:spLocks noChangeArrowheads="1"/>
            </p:cNvSpPr>
            <p:nvPr/>
          </p:nvSpPr>
          <p:spPr bwMode="auto">
            <a:xfrm>
              <a:off x="3940175" y="2703513"/>
              <a:ext cx="2927350" cy="219075"/>
            </a:xfrm>
            <a:prstGeom prst="rect">
              <a:avLst/>
            </a:prstGeom>
            <a:noFill/>
            <a:ln w="9525" cap="flat">
              <a:solidFill>
                <a:srgbClr val="4564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6" name="Rectangle 104"/>
            <p:cNvSpPr>
              <a:spLocks noChangeArrowheads="1"/>
            </p:cNvSpPr>
            <p:nvPr/>
          </p:nvSpPr>
          <p:spPr bwMode="auto">
            <a:xfrm>
              <a:off x="6848475" y="2703513"/>
              <a:ext cx="906463" cy="219075"/>
            </a:xfrm>
            <a:prstGeom prst="rect">
              <a:avLst/>
            </a:prstGeom>
            <a:solidFill>
              <a:srgbClr val="FFC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solidFill>
                  <a:schemeClr val="tx1">
                    <a:lumMod val="65000"/>
                    <a:lumOff val="35000"/>
                  </a:schemeClr>
                </a:solidFill>
              </a:endParaRPr>
            </a:p>
          </p:txBody>
        </p:sp>
        <p:sp>
          <p:nvSpPr>
            <p:cNvPr id="107" name="Rectangle 105"/>
            <p:cNvSpPr>
              <a:spLocks noChangeArrowheads="1"/>
            </p:cNvSpPr>
            <p:nvPr/>
          </p:nvSpPr>
          <p:spPr bwMode="auto">
            <a:xfrm>
              <a:off x="6848475" y="2703513"/>
              <a:ext cx="906463" cy="219075"/>
            </a:xfrm>
            <a:prstGeom prst="rect">
              <a:avLst/>
            </a:prstGeom>
            <a:noFill/>
            <a:ln w="9525" cap="flat">
              <a:solidFill>
                <a:srgbClr val="D0A2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solidFill>
                  <a:schemeClr val="tx1">
                    <a:lumMod val="65000"/>
                    <a:lumOff val="35000"/>
                  </a:schemeClr>
                </a:solidFill>
              </a:endParaRPr>
            </a:p>
          </p:txBody>
        </p:sp>
        <p:sp>
          <p:nvSpPr>
            <p:cNvPr id="108" name="Rectangle 106"/>
            <p:cNvSpPr>
              <a:spLocks noChangeArrowheads="1"/>
            </p:cNvSpPr>
            <p:nvPr/>
          </p:nvSpPr>
          <p:spPr bwMode="auto">
            <a:xfrm>
              <a:off x="5241925" y="2708275"/>
              <a:ext cx="364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77%</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09" name="Rectangle 107"/>
            <p:cNvSpPr>
              <a:spLocks noChangeArrowheads="1"/>
            </p:cNvSpPr>
            <p:nvPr/>
          </p:nvSpPr>
          <p:spPr bwMode="auto">
            <a:xfrm>
              <a:off x="7138988" y="2708275"/>
              <a:ext cx="3195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chemeClr val="tx1">
                      <a:lumMod val="65000"/>
                      <a:lumOff val="35000"/>
                    </a:schemeClr>
                  </a:solidFill>
                  <a:effectLst/>
                  <a:latin typeface="Arial Narrow" panose="020B0606020202030204" pitchFamily="34" charset="0"/>
                </a:rPr>
                <a:t>23%</a:t>
              </a:r>
              <a:endParaRPr kumimoji="0" lang="fr-FR" altLang="fr-FR" sz="1600" b="0" i="0" u="none" strike="noStrike" cap="none" normalizeH="0" baseline="0" smtClean="0">
                <a:ln>
                  <a:noFill/>
                </a:ln>
                <a:solidFill>
                  <a:schemeClr val="tx1">
                    <a:lumMod val="65000"/>
                    <a:lumOff val="35000"/>
                  </a:schemeClr>
                </a:solidFill>
                <a:effectLst/>
              </a:endParaRPr>
            </a:p>
          </p:txBody>
        </p:sp>
        <p:sp>
          <p:nvSpPr>
            <p:cNvPr id="110" name="Rectangle 108"/>
            <p:cNvSpPr>
              <a:spLocks noChangeArrowheads="1"/>
            </p:cNvSpPr>
            <p:nvPr/>
          </p:nvSpPr>
          <p:spPr bwMode="auto">
            <a:xfrm>
              <a:off x="3940175" y="2455863"/>
              <a:ext cx="2955925" cy="219075"/>
            </a:xfrm>
            <a:prstGeom prst="rect">
              <a:avLst/>
            </a:prstGeom>
            <a:solidFill>
              <a:srgbClr val="7F9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1" name="Rectangle 109"/>
            <p:cNvSpPr>
              <a:spLocks noChangeArrowheads="1"/>
            </p:cNvSpPr>
            <p:nvPr/>
          </p:nvSpPr>
          <p:spPr bwMode="auto">
            <a:xfrm>
              <a:off x="3940175" y="2455863"/>
              <a:ext cx="2955925" cy="219075"/>
            </a:xfrm>
            <a:prstGeom prst="rect">
              <a:avLst/>
            </a:prstGeom>
            <a:noFill/>
            <a:ln w="9525" cap="flat">
              <a:solidFill>
                <a:srgbClr val="4564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2" name="Rectangle 110"/>
            <p:cNvSpPr>
              <a:spLocks noChangeArrowheads="1"/>
            </p:cNvSpPr>
            <p:nvPr/>
          </p:nvSpPr>
          <p:spPr bwMode="auto">
            <a:xfrm>
              <a:off x="6877050" y="2455863"/>
              <a:ext cx="877888" cy="219075"/>
            </a:xfrm>
            <a:prstGeom prst="rect">
              <a:avLst/>
            </a:prstGeom>
            <a:solidFill>
              <a:srgbClr val="FFC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solidFill>
                  <a:schemeClr val="tx1">
                    <a:lumMod val="65000"/>
                    <a:lumOff val="35000"/>
                  </a:schemeClr>
                </a:solidFill>
              </a:endParaRPr>
            </a:p>
          </p:txBody>
        </p:sp>
        <p:sp>
          <p:nvSpPr>
            <p:cNvPr id="113" name="Rectangle 111"/>
            <p:cNvSpPr>
              <a:spLocks noChangeArrowheads="1"/>
            </p:cNvSpPr>
            <p:nvPr/>
          </p:nvSpPr>
          <p:spPr bwMode="auto">
            <a:xfrm>
              <a:off x="6877050" y="2455863"/>
              <a:ext cx="877888" cy="219075"/>
            </a:xfrm>
            <a:prstGeom prst="rect">
              <a:avLst/>
            </a:prstGeom>
            <a:noFill/>
            <a:ln w="9525" cap="flat">
              <a:solidFill>
                <a:srgbClr val="D0A2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solidFill>
                  <a:schemeClr val="tx1">
                    <a:lumMod val="65000"/>
                    <a:lumOff val="35000"/>
                  </a:schemeClr>
                </a:solidFill>
              </a:endParaRPr>
            </a:p>
          </p:txBody>
        </p:sp>
        <p:sp>
          <p:nvSpPr>
            <p:cNvPr id="114" name="Rectangle 112"/>
            <p:cNvSpPr>
              <a:spLocks noChangeArrowheads="1"/>
            </p:cNvSpPr>
            <p:nvPr/>
          </p:nvSpPr>
          <p:spPr bwMode="auto">
            <a:xfrm>
              <a:off x="5260975" y="2460625"/>
              <a:ext cx="364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77%</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15" name="Rectangle 113"/>
            <p:cNvSpPr>
              <a:spLocks noChangeArrowheads="1"/>
            </p:cNvSpPr>
            <p:nvPr/>
          </p:nvSpPr>
          <p:spPr bwMode="auto">
            <a:xfrm>
              <a:off x="7158038" y="2460625"/>
              <a:ext cx="3195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chemeClr val="tx1">
                      <a:lumMod val="65000"/>
                      <a:lumOff val="35000"/>
                    </a:schemeClr>
                  </a:solidFill>
                  <a:effectLst/>
                  <a:latin typeface="Arial Narrow" panose="020B0606020202030204" pitchFamily="34" charset="0"/>
                </a:rPr>
                <a:t>23%</a:t>
              </a:r>
              <a:endParaRPr kumimoji="0" lang="fr-FR" altLang="fr-FR" sz="1600" b="0" i="0" u="none" strike="noStrike" cap="none" normalizeH="0" baseline="0" smtClean="0">
                <a:ln>
                  <a:noFill/>
                </a:ln>
                <a:solidFill>
                  <a:schemeClr val="tx1">
                    <a:lumMod val="65000"/>
                    <a:lumOff val="35000"/>
                  </a:schemeClr>
                </a:solidFill>
                <a:effectLst/>
              </a:endParaRPr>
            </a:p>
          </p:txBody>
        </p:sp>
        <p:sp>
          <p:nvSpPr>
            <p:cNvPr id="116" name="Rectangle 114"/>
            <p:cNvSpPr>
              <a:spLocks noChangeArrowheads="1"/>
            </p:cNvSpPr>
            <p:nvPr/>
          </p:nvSpPr>
          <p:spPr bwMode="auto">
            <a:xfrm>
              <a:off x="3940175" y="2206625"/>
              <a:ext cx="3022600" cy="220663"/>
            </a:xfrm>
            <a:prstGeom prst="rect">
              <a:avLst/>
            </a:prstGeom>
            <a:solidFill>
              <a:srgbClr val="7F9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7" name="Rectangle 115"/>
            <p:cNvSpPr>
              <a:spLocks noChangeArrowheads="1"/>
            </p:cNvSpPr>
            <p:nvPr/>
          </p:nvSpPr>
          <p:spPr bwMode="auto">
            <a:xfrm>
              <a:off x="3940175" y="2206625"/>
              <a:ext cx="3022600" cy="220663"/>
            </a:xfrm>
            <a:prstGeom prst="rect">
              <a:avLst/>
            </a:prstGeom>
            <a:noFill/>
            <a:ln w="9525" cap="flat">
              <a:solidFill>
                <a:srgbClr val="4564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8" name="Rectangle 116"/>
            <p:cNvSpPr>
              <a:spLocks noChangeArrowheads="1"/>
            </p:cNvSpPr>
            <p:nvPr/>
          </p:nvSpPr>
          <p:spPr bwMode="auto">
            <a:xfrm>
              <a:off x="6943725" y="2206625"/>
              <a:ext cx="811213" cy="220663"/>
            </a:xfrm>
            <a:prstGeom prst="rect">
              <a:avLst/>
            </a:prstGeom>
            <a:solidFill>
              <a:srgbClr val="FFC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solidFill>
                  <a:schemeClr val="tx1">
                    <a:lumMod val="65000"/>
                    <a:lumOff val="35000"/>
                  </a:schemeClr>
                </a:solidFill>
              </a:endParaRPr>
            </a:p>
          </p:txBody>
        </p:sp>
        <p:sp>
          <p:nvSpPr>
            <p:cNvPr id="119" name="Rectangle 117"/>
            <p:cNvSpPr>
              <a:spLocks noChangeArrowheads="1"/>
            </p:cNvSpPr>
            <p:nvPr/>
          </p:nvSpPr>
          <p:spPr bwMode="auto">
            <a:xfrm>
              <a:off x="6943725" y="2206625"/>
              <a:ext cx="811213" cy="220663"/>
            </a:xfrm>
            <a:prstGeom prst="rect">
              <a:avLst/>
            </a:prstGeom>
            <a:noFill/>
            <a:ln w="9525" cap="flat">
              <a:solidFill>
                <a:srgbClr val="D0A2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solidFill>
                  <a:schemeClr val="tx1">
                    <a:lumMod val="65000"/>
                    <a:lumOff val="35000"/>
                  </a:schemeClr>
                </a:solidFill>
              </a:endParaRPr>
            </a:p>
          </p:txBody>
        </p:sp>
        <p:sp>
          <p:nvSpPr>
            <p:cNvPr id="120" name="Rectangle 118"/>
            <p:cNvSpPr>
              <a:spLocks noChangeArrowheads="1"/>
            </p:cNvSpPr>
            <p:nvPr/>
          </p:nvSpPr>
          <p:spPr bwMode="auto">
            <a:xfrm>
              <a:off x="5289550" y="2211388"/>
              <a:ext cx="364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79%</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21" name="Rectangle 119"/>
            <p:cNvSpPr>
              <a:spLocks noChangeArrowheads="1"/>
            </p:cNvSpPr>
            <p:nvPr/>
          </p:nvSpPr>
          <p:spPr bwMode="auto">
            <a:xfrm>
              <a:off x="7186613" y="2211388"/>
              <a:ext cx="3195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chemeClr val="tx1">
                      <a:lumMod val="65000"/>
                      <a:lumOff val="35000"/>
                    </a:schemeClr>
                  </a:solidFill>
                  <a:effectLst/>
                  <a:latin typeface="Arial Narrow" panose="020B0606020202030204" pitchFamily="34" charset="0"/>
                </a:rPr>
                <a:t>21%</a:t>
              </a:r>
              <a:endParaRPr kumimoji="0" lang="fr-FR" altLang="fr-FR" sz="1600" b="0" i="0" u="none" strike="noStrike" cap="none" normalizeH="0" baseline="0" smtClean="0">
                <a:ln>
                  <a:noFill/>
                </a:ln>
                <a:solidFill>
                  <a:schemeClr val="tx1">
                    <a:lumMod val="65000"/>
                    <a:lumOff val="35000"/>
                  </a:schemeClr>
                </a:solidFill>
                <a:effectLst/>
              </a:endParaRPr>
            </a:p>
          </p:txBody>
        </p:sp>
        <p:sp>
          <p:nvSpPr>
            <p:cNvPr id="122" name="Rectangle 120"/>
            <p:cNvSpPr>
              <a:spLocks noChangeArrowheads="1"/>
            </p:cNvSpPr>
            <p:nvPr/>
          </p:nvSpPr>
          <p:spPr bwMode="auto">
            <a:xfrm>
              <a:off x="3940175" y="1958975"/>
              <a:ext cx="3032125" cy="219075"/>
            </a:xfrm>
            <a:prstGeom prst="rect">
              <a:avLst/>
            </a:prstGeom>
            <a:solidFill>
              <a:srgbClr val="7F9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3" name="Rectangle 121"/>
            <p:cNvSpPr>
              <a:spLocks noChangeArrowheads="1"/>
            </p:cNvSpPr>
            <p:nvPr/>
          </p:nvSpPr>
          <p:spPr bwMode="auto">
            <a:xfrm>
              <a:off x="3940175" y="1958975"/>
              <a:ext cx="3032125" cy="219075"/>
            </a:xfrm>
            <a:prstGeom prst="rect">
              <a:avLst/>
            </a:prstGeom>
            <a:noFill/>
            <a:ln w="9525" cap="flat">
              <a:solidFill>
                <a:srgbClr val="4564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4" name="Rectangle 122"/>
            <p:cNvSpPr>
              <a:spLocks noChangeArrowheads="1"/>
            </p:cNvSpPr>
            <p:nvPr/>
          </p:nvSpPr>
          <p:spPr bwMode="auto">
            <a:xfrm>
              <a:off x="6953250" y="1958975"/>
              <a:ext cx="801688" cy="219075"/>
            </a:xfrm>
            <a:prstGeom prst="rect">
              <a:avLst/>
            </a:prstGeom>
            <a:solidFill>
              <a:srgbClr val="FFC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solidFill>
                  <a:schemeClr val="tx1">
                    <a:lumMod val="65000"/>
                    <a:lumOff val="35000"/>
                  </a:schemeClr>
                </a:solidFill>
              </a:endParaRPr>
            </a:p>
          </p:txBody>
        </p:sp>
        <p:sp>
          <p:nvSpPr>
            <p:cNvPr id="125" name="Rectangle 123"/>
            <p:cNvSpPr>
              <a:spLocks noChangeArrowheads="1"/>
            </p:cNvSpPr>
            <p:nvPr/>
          </p:nvSpPr>
          <p:spPr bwMode="auto">
            <a:xfrm>
              <a:off x="6953250" y="1958975"/>
              <a:ext cx="801688" cy="219075"/>
            </a:xfrm>
            <a:prstGeom prst="rect">
              <a:avLst/>
            </a:prstGeom>
            <a:noFill/>
            <a:ln w="9525" cap="flat">
              <a:solidFill>
                <a:srgbClr val="D0A2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solidFill>
                  <a:schemeClr val="tx1">
                    <a:lumMod val="65000"/>
                    <a:lumOff val="35000"/>
                  </a:schemeClr>
                </a:solidFill>
              </a:endParaRPr>
            </a:p>
          </p:txBody>
        </p:sp>
        <p:sp>
          <p:nvSpPr>
            <p:cNvPr id="126" name="Rectangle 124"/>
            <p:cNvSpPr>
              <a:spLocks noChangeArrowheads="1"/>
            </p:cNvSpPr>
            <p:nvPr/>
          </p:nvSpPr>
          <p:spPr bwMode="auto">
            <a:xfrm>
              <a:off x="5299074" y="1963738"/>
              <a:ext cx="364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79%</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27" name="Rectangle 125"/>
            <p:cNvSpPr>
              <a:spLocks noChangeArrowheads="1"/>
            </p:cNvSpPr>
            <p:nvPr/>
          </p:nvSpPr>
          <p:spPr bwMode="auto">
            <a:xfrm>
              <a:off x="7196139" y="1963738"/>
              <a:ext cx="3195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chemeClr val="tx1">
                      <a:lumMod val="65000"/>
                      <a:lumOff val="35000"/>
                    </a:schemeClr>
                  </a:solidFill>
                  <a:effectLst/>
                  <a:latin typeface="Arial Narrow" panose="020B0606020202030204" pitchFamily="34" charset="0"/>
                </a:rPr>
                <a:t>21%</a:t>
              </a:r>
              <a:endParaRPr kumimoji="0" lang="fr-FR" altLang="fr-FR" sz="1600" b="0" i="0" u="none" strike="noStrike" cap="none" normalizeH="0" baseline="0" smtClean="0">
                <a:ln>
                  <a:noFill/>
                </a:ln>
                <a:solidFill>
                  <a:schemeClr val="tx1">
                    <a:lumMod val="65000"/>
                    <a:lumOff val="35000"/>
                  </a:schemeClr>
                </a:solidFill>
                <a:effectLst/>
              </a:endParaRPr>
            </a:p>
          </p:txBody>
        </p:sp>
        <p:sp>
          <p:nvSpPr>
            <p:cNvPr id="128" name="Rectangle 126"/>
            <p:cNvSpPr>
              <a:spLocks noChangeArrowheads="1"/>
            </p:cNvSpPr>
            <p:nvPr/>
          </p:nvSpPr>
          <p:spPr bwMode="auto">
            <a:xfrm>
              <a:off x="3940175" y="1711325"/>
              <a:ext cx="3279775" cy="219075"/>
            </a:xfrm>
            <a:prstGeom prst="rect">
              <a:avLst/>
            </a:prstGeom>
            <a:solidFill>
              <a:srgbClr val="7F9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9" name="Rectangle 127"/>
            <p:cNvSpPr>
              <a:spLocks noChangeArrowheads="1"/>
            </p:cNvSpPr>
            <p:nvPr/>
          </p:nvSpPr>
          <p:spPr bwMode="auto">
            <a:xfrm>
              <a:off x="3940175" y="1711325"/>
              <a:ext cx="3279775" cy="219075"/>
            </a:xfrm>
            <a:prstGeom prst="rect">
              <a:avLst/>
            </a:prstGeom>
            <a:noFill/>
            <a:ln w="9525" cap="flat">
              <a:solidFill>
                <a:srgbClr val="4564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0" name="Rectangle 128"/>
            <p:cNvSpPr>
              <a:spLocks noChangeArrowheads="1"/>
            </p:cNvSpPr>
            <p:nvPr/>
          </p:nvSpPr>
          <p:spPr bwMode="auto">
            <a:xfrm>
              <a:off x="7200900" y="1711325"/>
              <a:ext cx="554038" cy="219075"/>
            </a:xfrm>
            <a:prstGeom prst="rect">
              <a:avLst/>
            </a:prstGeom>
            <a:solidFill>
              <a:srgbClr val="FFC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solidFill>
                  <a:schemeClr val="tx1">
                    <a:lumMod val="65000"/>
                    <a:lumOff val="35000"/>
                  </a:schemeClr>
                </a:solidFill>
              </a:endParaRPr>
            </a:p>
          </p:txBody>
        </p:sp>
        <p:sp>
          <p:nvSpPr>
            <p:cNvPr id="131" name="Rectangle 129"/>
            <p:cNvSpPr>
              <a:spLocks noChangeArrowheads="1"/>
            </p:cNvSpPr>
            <p:nvPr/>
          </p:nvSpPr>
          <p:spPr bwMode="auto">
            <a:xfrm>
              <a:off x="7200900" y="1711325"/>
              <a:ext cx="554038" cy="219075"/>
            </a:xfrm>
            <a:prstGeom prst="rect">
              <a:avLst/>
            </a:prstGeom>
            <a:noFill/>
            <a:ln w="9525" cap="flat">
              <a:solidFill>
                <a:srgbClr val="D0A2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solidFill>
                  <a:schemeClr val="tx1">
                    <a:lumMod val="65000"/>
                    <a:lumOff val="35000"/>
                  </a:schemeClr>
                </a:solidFill>
              </a:endParaRPr>
            </a:p>
          </p:txBody>
        </p:sp>
        <p:sp>
          <p:nvSpPr>
            <p:cNvPr id="132" name="Rectangle 130"/>
            <p:cNvSpPr>
              <a:spLocks noChangeArrowheads="1"/>
            </p:cNvSpPr>
            <p:nvPr/>
          </p:nvSpPr>
          <p:spPr bwMode="auto">
            <a:xfrm>
              <a:off x="5422899" y="1716088"/>
              <a:ext cx="364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86%</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33" name="Rectangle 131"/>
            <p:cNvSpPr>
              <a:spLocks noChangeArrowheads="1"/>
            </p:cNvSpPr>
            <p:nvPr/>
          </p:nvSpPr>
          <p:spPr bwMode="auto">
            <a:xfrm>
              <a:off x="7321551" y="1716088"/>
              <a:ext cx="3195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chemeClr val="tx1">
                      <a:lumMod val="65000"/>
                      <a:lumOff val="35000"/>
                    </a:schemeClr>
                  </a:solidFill>
                  <a:effectLst/>
                  <a:latin typeface="Arial Narrow" panose="020B0606020202030204" pitchFamily="34" charset="0"/>
                </a:rPr>
                <a:t>14%</a:t>
              </a:r>
              <a:endParaRPr kumimoji="0" lang="fr-FR" altLang="fr-FR" sz="1600" b="0" i="0" u="none" strike="noStrike" cap="none" normalizeH="0" baseline="0" smtClean="0">
                <a:ln>
                  <a:noFill/>
                </a:ln>
                <a:solidFill>
                  <a:schemeClr val="tx1">
                    <a:lumMod val="65000"/>
                    <a:lumOff val="35000"/>
                  </a:schemeClr>
                </a:solidFill>
                <a:effectLst/>
              </a:endParaRPr>
            </a:p>
          </p:txBody>
        </p:sp>
        <p:sp>
          <p:nvSpPr>
            <p:cNvPr id="134" name="Rectangle 132"/>
            <p:cNvSpPr>
              <a:spLocks noChangeArrowheads="1"/>
            </p:cNvSpPr>
            <p:nvPr/>
          </p:nvSpPr>
          <p:spPr bwMode="auto">
            <a:xfrm>
              <a:off x="3940175" y="1462088"/>
              <a:ext cx="3433763" cy="220663"/>
            </a:xfrm>
            <a:prstGeom prst="rect">
              <a:avLst/>
            </a:prstGeom>
            <a:solidFill>
              <a:srgbClr val="7F9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5" name="Rectangle 133"/>
            <p:cNvSpPr>
              <a:spLocks noChangeArrowheads="1"/>
            </p:cNvSpPr>
            <p:nvPr/>
          </p:nvSpPr>
          <p:spPr bwMode="auto">
            <a:xfrm>
              <a:off x="3940175" y="1462088"/>
              <a:ext cx="3433763" cy="220663"/>
            </a:xfrm>
            <a:prstGeom prst="rect">
              <a:avLst/>
            </a:prstGeom>
            <a:noFill/>
            <a:ln w="9525" cap="flat">
              <a:solidFill>
                <a:srgbClr val="4564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6" name="Rectangle 134"/>
            <p:cNvSpPr>
              <a:spLocks noChangeArrowheads="1"/>
            </p:cNvSpPr>
            <p:nvPr/>
          </p:nvSpPr>
          <p:spPr bwMode="auto">
            <a:xfrm>
              <a:off x="7354888" y="1462088"/>
              <a:ext cx="400050" cy="220663"/>
            </a:xfrm>
            <a:prstGeom prst="rect">
              <a:avLst/>
            </a:prstGeom>
            <a:solidFill>
              <a:srgbClr val="FFC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solidFill>
                  <a:schemeClr val="tx1">
                    <a:lumMod val="65000"/>
                    <a:lumOff val="35000"/>
                  </a:schemeClr>
                </a:solidFill>
              </a:endParaRPr>
            </a:p>
          </p:txBody>
        </p:sp>
        <p:sp>
          <p:nvSpPr>
            <p:cNvPr id="137" name="Rectangle 135"/>
            <p:cNvSpPr>
              <a:spLocks noChangeArrowheads="1"/>
            </p:cNvSpPr>
            <p:nvPr/>
          </p:nvSpPr>
          <p:spPr bwMode="auto">
            <a:xfrm>
              <a:off x="7354888" y="1462088"/>
              <a:ext cx="400050" cy="220663"/>
            </a:xfrm>
            <a:prstGeom prst="rect">
              <a:avLst/>
            </a:prstGeom>
            <a:noFill/>
            <a:ln w="9525" cap="flat">
              <a:solidFill>
                <a:srgbClr val="D0A2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solidFill>
                  <a:schemeClr val="tx1">
                    <a:lumMod val="65000"/>
                    <a:lumOff val="35000"/>
                  </a:schemeClr>
                </a:solidFill>
              </a:endParaRPr>
            </a:p>
          </p:txBody>
        </p:sp>
        <p:sp>
          <p:nvSpPr>
            <p:cNvPr id="138" name="Rectangle 136"/>
            <p:cNvSpPr>
              <a:spLocks noChangeArrowheads="1"/>
            </p:cNvSpPr>
            <p:nvPr/>
          </p:nvSpPr>
          <p:spPr bwMode="auto">
            <a:xfrm>
              <a:off x="5499100" y="1468438"/>
              <a:ext cx="364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90%</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39" name="Rectangle 137"/>
            <p:cNvSpPr>
              <a:spLocks noChangeArrowheads="1"/>
            </p:cNvSpPr>
            <p:nvPr/>
          </p:nvSpPr>
          <p:spPr bwMode="auto">
            <a:xfrm>
              <a:off x="7397750" y="1468438"/>
              <a:ext cx="3195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chemeClr val="tx1">
                      <a:lumMod val="65000"/>
                      <a:lumOff val="35000"/>
                    </a:schemeClr>
                  </a:solidFill>
                  <a:effectLst/>
                  <a:latin typeface="Arial Narrow" panose="020B0606020202030204" pitchFamily="34" charset="0"/>
                </a:rPr>
                <a:t>10%</a:t>
              </a:r>
              <a:endParaRPr kumimoji="0" lang="fr-FR" altLang="fr-FR" sz="1600" b="0" i="0" u="none" strike="noStrike" cap="none" normalizeH="0" baseline="0" smtClean="0">
                <a:ln>
                  <a:noFill/>
                </a:ln>
                <a:solidFill>
                  <a:schemeClr val="tx1">
                    <a:lumMod val="65000"/>
                    <a:lumOff val="35000"/>
                  </a:schemeClr>
                </a:solidFill>
                <a:effectLst/>
              </a:endParaRPr>
            </a:p>
          </p:txBody>
        </p:sp>
        <p:sp>
          <p:nvSpPr>
            <p:cNvPr id="140" name="Rectangle 138"/>
            <p:cNvSpPr>
              <a:spLocks noChangeArrowheads="1"/>
            </p:cNvSpPr>
            <p:nvPr/>
          </p:nvSpPr>
          <p:spPr bwMode="auto">
            <a:xfrm>
              <a:off x="3940175" y="1214438"/>
              <a:ext cx="3519488" cy="219075"/>
            </a:xfrm>
            <a:prstGeom prst="rect">
              <a:avLst/>
            </a:prstGeom>
            <a:solidFill>
              <a:srgbClr val="7F9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1" name="Rectangle 139"/>
            <p:cNvSpPr>
              <a:spLocks noChangeArrowheads="1"/>
            </p:cNvSpPr>
            <p:nvPr/>
          </p:nvSpPr>
          <p:spPr bwMode="auto">
            <a:xfrm>
              <a:off x="3940175" y="1214438"/>
              <a:ext cx="3519488" cy="219075"/>
            </a:xfrm>
            <a:prstGeom prst="rect">
              <a:avLst/>
            </a:prstGeom>
            <a:noFill/>
            <a:ln w="9525" cap="flat">
              <a:solidFill>
                <a:srgbClr val="4564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42" name="Rectangle 140"/>
            <p:cNvSpPr>
              <a:spLocks noChangeArrowheads="1"/>
            </p:cNvSpPr>
            <p:nvPr/>
          </p:nvSpPr>
          <p:spPr bwMode="auto">
            <a:xfrm>
              <a:off x="7440613" y="1214438"/>
              <a:ext cx="314325" cy="219075"/>
            </a:xfrm>
            <a:prstGeom prst="rect">
              <a:avLst/>
            </a:prstGeom>
            <a:solidFill>
              <a:srgbClr val="FFC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solidFill>
                  <a:schemeClr val="tx1">
                    <a:lumMod val="65000"/>
                    <a:lumOff val="35000"/>
                  </a:schemeClr>
                </a:solidFill>
              </a:endParaRPr>
            </a:p>
          </p:txBody>
        </p:sp>
        <p:sp>
          <p:nvSpPr>
            <p:cNvPr id="143" name="Rectangle 141"/>
            <p:cNvSpPr>
              <a:spLocks noChangeArrowheads="1"/>
            </p:cNvSpPr>
            <p:nvPr/>
          </p:nvSpPr>
          <p:spPr bwMode="auto">
            <a:xfrm>
              <a:off x="7440613" y="1214438"/>
              <a:ext cx="314325" cy="219075"/>
            </a:xfrm>
            <a:prstGeom prst="rect">
              <a:avLst/>
            </a:prstGeom>
            <a:noFill/>
            <a:ln w="9525" cap="flat">
              <a:solidFill>
                <a:srgbClr val="D0A2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solidFill>
                  <a:schemeClr val="tx1">
                    <a:lumMod val="65000"/>
                    <a:lumOff val="35000"/>
                  </a:schemeClr>
                </a:solidFill>
              </a:endParaRPr>
            </a:p>
          </p:txBody>
        </p:sp>
        <p:sp>
          <p:nvSpPr>
            <p:cNvPr id="144" name="Rectangle 142"/>
            <p:cNvSpPr>
              <a:spLocks noChangeArrowheads="1"/>
            </p:cNvSpPr>
            <p:nvPr/>
          </p:nvSpPr>
          <p:spPr bwMode="auto">
            <a:xfrm>
              <a:off x="5537200" y="1219200"/>
              <a:ext cx="364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92%</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45" name="Rectangle 143"/>
            <p:cNvSpPr>
              <a:spLocks noChangeArrowheads="1"/>
            </p:cNvSpPr>
            <p:nvPr/>
          </p:nvSpPr>
          <p:spPr bwMode="auto">
            <a:xfrm>
              <a:off x="7483475" y="1219200"/>
              <a:ext cx="2304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chemeClr val="tx1">
                      <a:lumMod val="65000"/>
                      <a:lumOff val="35000"/>
                    </a:schemeClr>
                  </a:solidFill>
                  <a:effectLst/>
                  <a:latin typeface="Arial Narrow" panose="020B0606020202030204" pitchFamily="34" charset="0"/>
                </a:rPr>
                <a:t>8%</a:t>
              </a:r>
              <a:endParaRPr kumimoji="0" lang="fr-FR" altLang="fr-FR" sz="1600" b="0" i="0" u="none" strike="noStrike" cap="none" normalizeH="0" baseline="0" smtClean="0">
                <a:ln>
                  <a:noFill/>
                </a:ln>
                <a:solidFill>
                  <a:schemeClr val="tx1">
                    <a:lumMod val="65000"/>
                    <a:lumOff val="35000"/>
                  </a:schemeClr>
                </a:solidFill>
                <a:effectLst/>
              </a:endParaRPr>
            </a:p>
          </p:txBody>
        </p:sp>
      </p:grpSp>
      <p:sp>
        <p:nvSpPr>
          <p:cNvPr id="158" name="Rectangle 157"/>
          <p:cNvSpPr/>
          <p:nvPr/>
        </p:nvSpPr>
        <p:spPr>
          <a:xfrm>
            <a:off x="461002" y="1263014"/>
            <a:ext cx="6861648" cy="276999"/>
          </a:xfrm>
          <a:prstGeom prst="rect">
            <a:avLst/>
          </a:prstGeom>
        </p:spPr>
        <p:txBody>
          <a:bodyPr wrap="square">
            <a:spAutoFit/>
          </a:bodyPr>
          <a:lstStyle/>
          <a:p>
            <a:r>
              <a:rPr lang="fr-FR" sz="1200" dirty="0">
                <a:solidFill>
                  <a:srgbClr val="009242"/>
                </a:solidFill>
                <a:latin typeface="Calibri" panose="020F0502020204030204" pitchFamily="34" charset="0"/>
              </a:rPr>
              <a:t>A VOTRE AVIS, LES CAUSES POSSIBLES DE L’EPUISEMENT PROFESSIONNEL DE VOTRE PROFESSION SONT…</a:t>
            </a:r>
            <a:endParaRPr lang="fr-FR" sz="1200" dirty="0">
              <a:solidFill>
                <a:srgbClr val="009242"/>
              </a:solidFill>
            </a:endParaRPr>
          </a:p>
        </p:txBody>
      </p:sp>
      <p:sp>
        <p:nvSpPr>
          <p:cNvPr id="147" name="Espace réservé du numéro de diapositive 4"/>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171</a:t>
            </a:fld>
            <a:endParaRPr lang="fr-FR" dirty="0"/>
          </a:p>
        </p:txBody>
      </p:sp>
      <p:sp>
        <p:nvSpPr>
          <p:cNvPr id="149" name="Espace réservé du pied de page 4"/>
          <p:cNvSpPr>
            <a:spLocks noGrp="1"/>
          </p:cNvSpPr>
          <p:nvPr>
            <p:ph type="ftr" sz="quarter" idx="4294967295"/>
          </p:nvPr>
        </p:nvSpPr>
        <p:spPr bwMode="auto">
          <a:xfrm>
            <a:off x="92076" y="6568546"/>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dirty="0">
                <a:cs typeface="Arial" charset="0"/>
              </a:rPr>
              <a:t>1er Colloque National</a:t>
            </a:r>
            <a:r>
              <a:rPr lang="fr-FR" dirty="0">
                <a:cs typeface="Arial" charset="0"/>
              </a:rPr>
              <a:t>  Soigner les vulnérabilités des professionnels de santé </a:t>
            </a:r>
            <a:r>
              <a:rPr lang="fr-FR" b="0" dirty="0">
                <a:cs typeface="Arial" charset="0"/>
              </a:rPr>
              <a:t>– Académie Nationale de Médecine – Jeudi 3 décembre 2015</a:t>
            </a:r>
            <a:endParaRPr lang="fr-FR" dirty="0">
              <a:cs typeface="Arial" charset="0"/>
            </a:endParaRPr>
          </a:p>
        </p:txBody>
      </p:sp>
    </p:spTree>
    <p:extLst>
      <p:ext uri="{BB962C8B-B14F-4D97-AF65-F5344CB8AC3E}">
        <p14:creationId xmlns:p14="http://schemas.microsoft.com/office/powerpoint/2010/main" val="3735988510"/>
      </p:ext>
    </p:extLst>
  </p:cSld>
  <p:clrMapOvr>
    <a:masterClrMapping/>
  </p:clrMapOvr>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latin typeface="Helvetica" charset="0"/>
                <a:ea typeface="MS PGothic" charset="0"/>
                <a:cs typeface="Helvetica" charset="0"/>
              </a:rPr>
              <a:t>Le repérage des professionnels de santé vulnérables</a:t>
            </a:r>
            <a:endParaRPr lang="fr-FR" dirty="0"/>
          </a:p>
        </p:txBody>
      </p:sp>
      <p:sp>
        <p:nvSpPr>
          <p:cNvPr id="5" name="Espace réservé du contenu 4"/>
          <p:cNvSpPr>
            <a:spLocks noGrp="1"/>
          </p:cNvSpPr>
          <p:nvPr>
            <p:ph idx="1"/>
          </p:nvPr>
        </p:nvSpPr>
        <p:spPr>
          <a:xfrm>
            <a:off x="259010" y="790842"/>
            <a:ext cx="8229600" cy="5012687"/>
          </a:xfrm>
        </p:spPr>
        <p:txBody>
          <a:bodyPr/>
          <a:lstStyle/>
          <a:p>
            <a:pPr marL="0" indent="0">
              <a:buNone/>
            </a:pPr>
            <a:r>
              <a:rPr lang="fr-FR" dirty="0" smtClean="0"/>
              <a:t>Causes – concernés (global)</a:t>
            </a:r>
            <a:endParaRPr lang="fr-FR" dirty="0"/>
          </a:p>
        </p:txBody>
      </p:sp>
      <p:grpSp>
        <p:nvGrpSpPr>
          <p:cNvPr id="145" name="Groupe 144"/>
          <p:cNvGrpSpPr/>
          <p:nvPr/>
        </p:nvGrpSpPr>
        <p:grpSpPr>
          <a:xfrm>
            <a:off x="8004916" y="3465628"/>
            <a:ext cx="342468" cy="419557"/>
            <a:chOff x="8810334" y="3139959"/>
            <a:chExt cx="371006" cy="419557"/>
          </a:xfrm>
        </p:grpSpPr>
        <p:sp>
          <p:nvSpPr>
            <p:cNvPr id="6" name="Rectangle 5"/>
            <p:cNvSpPr>
              <a:spLocks noChangeArrowheads="1"/>
            </p:cNvSpPr>
            <p:nvPr/>
          </p:nvSpPr>
          <p:spPr bwMode="auto">
            <a:xfrm>
              <a:off x="8810334" y="3182822"/>
              <a:ext cx="85725" cy="85725"/>
            </a:xfrm>
            <a:prstGeom prst="rect">
              <a:avLst/>
            </a:prstGeom>
            <a:solidFill>
              <a:srgbClr val="FF4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 name="Rectangle 6"/>
            <p:cNvSpPr>
              <a:spLocks noChangeArrowheads="1"/>
            </p:cNvSpPr>
            <p:nvPr/>
          </p:nvSpPr>
          <p:spPr bwMode="auto">
            <a:xfrm>
              <a:off x="8810334" y="3182822"/>
              <a:ext cx="85725" cy="85725"/>
            </a:xfrm>
            <a:prstGeom prst="rect">
              <a:avLst/>
            </a:prstGeom>
            <a:noFill/>
            <a:ln w="9525" cap="flat">
              <a:solidFill>
                <a:srgbClr val="FF4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Rectangle 7"/>
            <p:cNvSpPr>
              <a:spLocks noChangeArrowheads="1"/>
            </p:cNvSpPr>
            <p:nvPr/>
          </p:nvSpPr>
          <p:spPr bwMode="auto">
            <a:xfrm>
              <a:off x="8929397" y="3139959"/>
              <a:ext cx="21278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000000"/>
                  </a:solidFill>
                  <a:effectLst/>
                  <a:latin typeface="Arial Narrow" panose="020B0606020202030204" pitchFamily="34" charset="0"/>
                </a:rPr>
                <a:t>Oui</a:t>
              </a: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8811557" y="3417713"/>
              <a:ext cx="85725" cy="85725"/>
            </a:xfrm>
            <a:prstGeom prst="rect">
              <a:avLst/>
            </a:prstGeom>
            <a:solidFill>
              <a:srgbClr val="FFC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Rectangle 9"/>
            <p:cNvSpPr>
              <a:spLocks noChangeArrowheads="1"/>
            </p:cNvSpPr>
            <p:nvPr/>
          </p:nvSpPr>
          <p:spPr bwMode="auto">
            <a:xfrm>
              <a:off x="8811557" y="3417713"/>
              <a:ext cx="85725" cy="85725"/>
            </a:xfrm>
            <a:prstGeom prst="rect">
              <a:avLst/>
            </a:prstGeom>
            <a:noFill/>
            <a:ln w="9525" cap="flat">
              <a:solidFill>
                <a:srgbClr val="FFC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 name="Rectangle 10"/>
            <p:cNvSpPr>
              <a:spLocks noChangeArrowheads="1"/>
            </p:cNvSpPr>
            <p:nvPr/>
          </p:nvSpPr>
          <p:spPr bwMode="auto">
            <a:xfrm>
              <a:off x="8930621" y="3374850"/>
              <a:ext cx="25071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Non</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grpSp>
      <p:grpSp>
        <p:nvGrpSpPr>
          <p:cNvPr id="3" name="Groupe 2"/>
          <p:cNvGrpSpPr/>
          <p:nvPr/>
        </p:nvGrpSpPr>
        <p:grpSpPr>
          <a:xfrm>
            <a:off x="273723" y="1337386"/>
            <a:ext cx="7095496" cy="5276775"/>
            <a:chOff x="263580" y="1002383"/>
            <a:chExt cx="7686789" cy="5276775"/>
          </a:xfrm>
        </p:grpSpPr>
        <p:sp>
          <p:nvSpPr>
            <p:cNvPr id="27" name="Rectangle 26"/>
            <p:cNvSpPr>
              <a:spLocks noChangeArrowheads="1"/>
            </p:cNvSpPr>
            <p:nvPr/>
          </p:nvSpPr>
          <p:spPr bwMode="auto">
            <a:xfrm>
              <a:off x="3810451" y="5212200"/>
              <a:ext cx="59277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Isolement</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28" name="Rectangle 27"/>
            <p:cNvSpPr>
              <a:spLocks noChangeArrowheads="1"/>
            </p:cNvSpPr>
            <p:nvPr/>
          </p:nvSpPr>
          <p:spPr bwMode="auto">
            <a:xfrm>
              <a:off x="1408588" y="5488425"/>
              <a:ext cx="299463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Augmentation du risque de contentieux juridiques</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29" name="Rectangle 28"/>
            <p:cNvSpPr>
              <a:spLocks noChangeArrowheads="1"/>
            </p:cNvSpPr>
            <p:nvPr/>
          </p:nvSpPr>
          <p:spPr bwMode="auto">
            <a:xfrm>
              <a:off x="1940962" y="5764650"/>
              <a:ext cx="246226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Fragilité psychologique propre à certains</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30" name="Rectangle 29"/>
            <p:cNvSpPr>
              <a:spLocks noChangeArrowheads="1"/>
            </p:cNvSpPr>
            <p:nvPr/>
          </p:nvSpPr>
          <p:spPr bwMode="auto">
            <a:xfrm>
              <a:off x="2313296" y="6040875"/>
              <a:ext cx="20899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000000"/>
                  </a:solidFill>
                  <a:effectLst/>
                  <a:latin typeface="Arial Narrow" panose="020B0606020202030204" pitchFamily="34" charset="0"/>
                </a:rPr>
                <a:t>Sentiment d’insécurité grandissant</a:t>
              </a: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sp>
          <p:nvSpPr>
            <p:cNvPr id="31" name="Rectangle 30"/>
            <p:cNvSpPr>
              <a:spLocks noChangeArrowheads="1"/>
            </p:cNvSpPr>
            <p:nvPr/>
          </p:nvSpPr>
          <p:spPr bwMode="auto">
            <a:xfrm>
              <a:off x="4449931" y="6007537"/>
              <a:ext cx="839788" cy="249238"/>
            </a:xfrm>
            <a:prstGeom prst="rect">
              <a:avLst/>
            </a:prstGeom>
            <a:solidFill>
              <a:srgbClr val="FF4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Rectangle 31"/>
            <p:cNvSpPr>
              <a:spLocks noChangeArrowheads="1"/>
            </p:cNvSpPr>
            <p:nvPr/>
          </p:nvSpPr>
          <p:spPr bwMode="auto">
            <a:xfrm>
              <a:off x="4449931" y="6007537"/>
              <a:ext cx="839788" cy="249238"/>
            </a:xfrm>
            <a:prstGeom prst="rect">
              <a:avLst/>
            </a:prstGeom>
            <a:noFill/>
            <a:ln w="9525" cap="flat">
              <a:solidFill>
                <a:srgbClr val="FF09F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3" name="Rectangle 32"/>
            <p:cNvSpPr>
              <a:spLocks noChangeArrowheads="1"/>
            </p:cNvSpPr>
            <p:nvPr/>
          </p:nvSpPr>
          <p:spPr bwMode="auto">
            <a:xfrm>
              <a:off x="5270669" y="6007537"/>
              <a:ext cx="2679700" cy="249238"/>
            </a:xfrm>
            <a:prstGeom prst="rect">
              <a:avLst/>
            </a:prstGeom>
            <a:solidFill>
              <a:srgbClr val="FFC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Rectangle 33"/>
            <p:cNvSpPr>
              <a:spLocks noChangeArrowheads="1"/>
            </p:cNvSpPr>
            <p:nvPr/>
          </p:nvSpPr>
          <p:spPr bwMode="auto">
            <a:xfrm>
              <a:off x="5270669" y="6007537"/>
              <a:ext cx="2679700" cy="249238"/>
            </a:xfrm>
            <a:prstGeom prst="rect">
              <a:avLst/>
            </a:prstGeom>
            <a:noFill/>
            <a:ln w="9525" cap="flat">
              <a:solidFill>
                <a:srgbClr val="FF89F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5" name="Rectangle 34"/>
            <p:cNvSpPr>
              <a:spLocks noChangeArrowheads="1"/>
            </p:cNvSpPr>
            <p:nvPr/>
          </p:nvSpPr>
          <p:spPr bwMode="auto">
            <a:xfrm>
              <a:off x="4711869" y="6032937"/>
              <a:ext cx="364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24%</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36" name="Rectangle 35"/>
            <p:cNvSpPr>
              <a:spLocks noChangeArrowheads="1"/>
            </p:cNvSpPr>
            <p:nvPr/>
          </p:nvSpPr>
          <p:spPr bwMode="auto">
            <a:xfrm>
              <a:off x="6448594" y="6032937"/>
              <a:ext cx="3195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smtClean="0">
                  <a:ln>
                    <a:noFill/>
                  </a:ln>
                  <a:solidFill>
                    <a:schemeClr val="tx1">
                      <a:lumMod val="50000"/>
                      <a:lumOff val="50000"/>
                    </a:schemeClr>
                  </a:solidFill>
                  <a:effectLst/>
                  <a:latin typeface="Arial Narrow" panose="020B0606020202030204" pitchFamily="34" charset="0"/>
                </a:rPr>
                <a:t>76%</a:t>
              </a:r>
              <a:endParaRPr kumimoji="0" lang="fr-FR" altLang="fr-FR" sz="1600" b="0" i="0" u="none" strike="noStrike" cap="none" normalizeH="0" baseline="0" dirty="0" smtClean="0">
                <a:ln>
                  <a:noFill/>
                </a:ln>
                <a:solidFill>
                  <a:schemeClr val="tx1">
                    <a:lumMod val="50000"/>
                    <a:lumOff val="50000"/>
                  </a:schemeClr>
                </a:solidFill>
                <a:effectLst/>
              </a:endParaRPr>
            </a:p>
          </p:txBody>
        </p:sp>
        <p:sp>
          <p:nvSpPr>
            <p:cNvPr id="37" name="Rectangle 36"/>
            <p:cNvSpPr>
              <a:spLocks noChangeArrowheads="1"/>
            </p:cNvSpPr>
            <p:nvPr/>
          </p:nvSpPr>
          <p:spPr bwMode="auto">
            <a:xfrm>
              <a:off x="4449931" y="5731312"/>
              <a:ext cx="877888" cy="247650"/>
            </a:xfrm>
            <a:prstGeom prst="rect">
              <a:avLst/>
            </a:prstGeom>
            <a:solidFill>
              <a:srgbClr val="FF4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8" name="Rectangle 37"/>
            <p:cNvSpPr>
              <a:spLocks noChangeArrowheads="1"/>
            </p:cNvSpPr>
            <p:nvPr/>
          </p:nvSpPr>
          <p:spPr bwMode="auto">
            <a:xfrm>
              <a:off x="4449931" y="5731312"/>
              <a:ext cx="877888" cy="247650"/>
            </a:xfrm>
            <a:prstGeom prst="rect">
              <a:avLst/>
            </a:prstGeom>
            <a:noFill/>
            <a:ln w="9525" cap="flat">
              <a:solidFill>
                <a:srgbClr val="FF09F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9" name="Rectangle 38"/>
            <p:cNvSpPr>
              <a:spLocks noChangeArrowheads="1"/>
            </p:cNvSpPr>
            <p:nvPr/>
          </p:nvSpPr>
          <p:spPr bwMode="auto">
            <a:xfrm>
              <a:off x="5308769" y="5731312"/>
              <a:ext cx="2641600" cy="247650"/>
            </a:xfrm>
            <a:prstGeom prst="rect">
              <a:avLst/>
            </a:prstGeom>
            <a:solidFill>
              <a:srgbClr val="FFC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0" name="Rectangle 39"/>
            <p:cNvSpPr>
              <a:spLocks noChangeArrowheads="1"/>
            </p:cNvSpPr>
            <p:nvPr/>
          </p:nvSpPr>
          <p:spPr bwMode="auto">
            <a:xfrm>
              <a:off x="5308769" y="5731312"/>
              <a:ext cx="2641600" cy="247650"/>
            </a:xfrm>
            <a:prstGeom prst="rect">
              <a:avLst/>
            </a:prstGeom>
            <a:noFill/>
            <a:ln w="9525" cap="flat">
              <a:solidFill>
                <a:srgbClr val="FF89F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1" name="Rectangle 40"/>
            <p:cNvSpPr>
              <a:spLocks noChangeArrowheads="1"/>
            </p:cNvSpPr>
            <p:nvPr/>
          </p:nvSpPr>
          <p:spPr bwMode="auto">
            <a:xfrm>
              <a:off x="4730918" y="5755125"/>
              <a:ext cx="364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000000"/>
                  </a:solidFill>
                  <a:effectLst/>
                  <a:latin typeface="Arial Narrow" panose="020B0606020202030204" pitchFamily="34" charset="0"/>
                </a:rPr>
                <a:t>25%</a:t>
              </a: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sp>
          <p:nvSpPr>
            <p:cNvPr id="42" name="Rectangle 41"/>
            <p:cNvSpPr>
              <a:spLocks noChangeArrowheads="1"/>
            </p:cNvSpPr>
            <p:nvPr/>
          </p:nvSpPr>
          <p:spPr bwMode="auto">
            <a:xfrm>
              <a:off x="6467644" y="5755125"/>
              <a:ext cx="3195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chemeClr val="tx1">
                      <a:lumMod val="50000"/>
                      <a:lumOff val="50000"/>
                    </a:schemeClr>
                  </a:solidFill>
                  <a:effectLst/>
                  <a:latin typeface="Arial Narrow" panose="020B0606020202030204" pitchFamily="34" charset="0"/>
                </a:rPr>
                <a:t>75%</a:t>
              </a:r>
              <a:endParaRPr kumimoji="0" lang="fr-FR" altLang="fr-FR" sz="1600" b="0" i="0" u="none" strike="noStrike" cap="none" normalizeH="0" baseline="0" smtClean="0">
                <a:ln>
                  <a:noFill/>
                </a:ln>
                <a:solidFill>
                  <a:schemeClr val="tx1">
                    <a:lumMod val="50000"/>
                    <a:lumOff val="50000"/>
                  </a:schemeClr>
                </a:solidFill>
                <a:effectLst/>
              </a:endParaRPr>
            </a:p>
          </p:txBody>
        </p:sp>
        <p:sp>
          <p:nvSpPr>
            <p:cNvPr id="43" name="Rectangle 42"/>
            <p:cNvSpPr>
              <a:spLocks noChangeArrowheads="1"/>
            </p:cNvSpPr>
            <p:nvPr/>
          </p:nvSpPr>
          <p:spPr bwMode="auto">
            <a:xfrm>
              <a:off x="4449931" y="5455087"/>
              <a:ext cx="896938" cy="247650"/>
            </a:xfrm>
            <a:prstGeom prst="rect">
              <a:avLst/>
            </a:prstGeom>
            <a:solidFill>
              <a:srgbClr val="FF4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4" name="Rectangle 43"/>
            <p:cNvSpPr>
              <a:spLocks noChangeArrowheads="1"/>
            </p:cNvSpPr>
            <p:nvPr/>
          </p:nvSpPr>
          <p:spPr bwMode="auto">
            <a:xfrm>
              <a:off x="4449931" y="5455087"/>
              <a:ext cx="896938" cy="247650"/>
            </a:xfrm>
            <a:prstGeom prst="rect">
              <a:avLst/>
            </a:prstGeom>
            <a:noFill/>
            <a:ln w="9525" cap="flat">
              <a:solidFill>
                <a:srgbClr val="FF09F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5" name="Rectangle 44"/>
            <p:cNvSpPr>
              <a:spLocks noChangeArrowheads="1"/>
            </p:cNvSpPr>
            <p:nvPr/>
          </p:nvSpPr>
          <p:spPr bwMode="auto">
            <a:xfrm>
              <a:off x="5327819" y="5455087"/>
              <a:ext cx="2622550" cy="247650"/>
            </a:xfrm>
            <a:prstGeom prst="rect">
              <a:avLst/>
            </a:prstGeom>
            <a:solidFill>
              <a:srgbClr val="FFC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6" name="Rectangle 45"/>
            <p:cNvSpPr>
              <a:spLocks noChangeArrowheads="1"/>
            </p:cNvSpPr>
            <p:nvPr/>
          </p:nvSpPr>
          <p:spPr bwMode="auto">
            <a:xfrm>
              <a:off x="5327819" y="5455087"/>
              <a:ext cx="2622550" cy="247650"/>
            </a:xfrm>
            <a:prstGeom prst="rect">
              <a:avLst/>
            </a:prstGeom>
            <a:noFill/>
            <a:ln w="9525" cap="flat">
              <a:solidFill>
                <a:srgbClr val="FF89F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7" name="Rectangle 46"/>
            <p:cNvSpPr>
              <a:spLocks noChangeArrowheads="1"/>
            </p:cNvSpPr>
            <p:nvPr/>
          </p:nvSpPr>
          <p:spPr bwMode="auto">
            <a:xfrm>
              <a:off x="4740444" y="5478900"/>
              <a:ext cx="364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25%</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48" name="Rectangle 47"/>
            <p:cNvSpPr>
              <a:spLocks noChangeArrowheads="1"/>
            </p:cNvSpPr>
            <p:nvPr/>
          </p:nvSpPr>
          <p:spPr bwMode="auto">
            <a:xfrm>
              <a:off x="6477169" y="5478900"/>
              <a:ext cx="3195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smtClean="0">
                  <a:ln>
                    <a:noFill/>
                  </a:ln>
                  <a:solidFill>
                    <a:schemeClr val="tx1">
                      <a:lumMod val="50000"/>
                      <a:lumOff val="50000"/>
                    </a:schemeClr>
                  </a:solidFill>
                  <a:effectLst/>
                  <a:latin typeface="Arial Narrow" panose="020B0606020202030204" pitchFamily="34" charset="0"/>
                </a:rPr>
                <a:t>75%</a:t>
              </a:r>
              <a:endParaRPr kumimoji="0" lang="fr-FR" altLang="fr-FR" sz="1600" b="0" i="0" u="none" strike="noStrike" cap="none" normalizeH="0" baseline="0" dirty="0" smtClean="0">
                <a:ln>
                  <a:noFill/>
                </a:ln>
                <a:solidFill>
                  <a:schemeClr val="tx1">
                    <a:lumMod val="50000"/>
                    <a:lumOff val="50000"/>
                  </a:schemeClr>
                </a:solidFill>
                <a:effectLst/>
              </a:endParaRPr>
            </a:p>
          </p:txBody>
        </p:sp>
        <p:sp>
          <p:nvSpPr>
            <p:cNvPr id="49" name="Rectangle 48"/>
            <p:cNvSpPr>
              <a:spLocks noChangeArrowheads="1"/>
            </p:cNvSpPr>
            <p:nvPr/>
          </p:nvSpPr>
          <p:spPr bwMode="auto">
            <a:xfrm>
              <a:off x="4449931" y="5177275"/>
              <a:ext cx="1030288" cy="249238"/>
            </a:xfrm>
            <a:prstGeom prst="rect">
              <a:avLst/>
            </a:prstGeom>
            <a:solidFill>
              <a:srgbClr val="FF4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0" name="Rectangle 49"/>
            <p:cNvSpPr>
              <a:spLocks noChangeArrowheads="1"/>
            </p:cNvSpPr>
            <p:nvPr/>
          </p:nvSpPr>
          <p:spPr bwMode="auto">
            <a:xfrm>
              <a:off x="4449931" y="5177275"/>
              <a:ext cx="1030288" cy="249238"/>
            </a:xfrm>
            <a:prstGeom prst="rect">
              <a:avLst/>
            </a:prstGeom>
            <a:noFill/>
            <a:ln w="9525" cap="flat">
              <a:solidFill>
                <a:srgbClr val="FF09F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1" name="Rectangle 50"/>
            <p:cNvSpPr>
              <a:spLocks noChangeArrowheads="1"/>
            </p:cNvSpPr>
            <p:nvPr/>
          </p:nvSpPr>
          <p:spPr bwMode="auto">
            <a:xfrm>
              <a:off x="5461169" y="5177275"/>
              <a:ext cx="2489200" cy="249238"/>
            </a:xfrm>
            <a:prstGeom prst="rect">
              <a:avLst/>
            </a:prstGeom>
            <a:solidFill>
              <a:srgbClr val="FFC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2" name="Rectangle 51"/>
            <p:cNvSpPr>
              <a:spLocks noChangeArrowheads="1"/>
            </p:cNvSpPr>
            <p:nvPr/>
          </p:nvSpPr>
          <p:spPr bwMode="auto">
            <a:xfrm>
              <a:off x="5461169" y="5177275"/>
              <a:ext cx="2489200" cy="249238"/>
            </a:xfrm>
            <a:prstGeom prst="rect">
              <a:avLst/>
            </a:prstGeom>
            <a:noFill/>
            <a:ln w="9525" cap="flat">
              <a:solidFill>
                <a:srgbClr val="FF89F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3" name="Rectangle 52"/>
            <p:cNvSpPr>
              <a:spLocks noChangeArrowheads="1"/>
            </p:cNvSpPr>
            <p:nvPr/>
          </p:nvSpPr>
          <p:spPr bwMode="auto">
            <a:xfrm>
              <a:off x="4807119" y="5202675"/>
              <a:ext cx="364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29%</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54" name="Rectangle 53"/>
            <p:cNvSpPr>
              <a:spLocks noChangeArrowheads="1"/>
            </p:cNvSpPr>
            <p:nvPr/>
          </p:nvSpPr>
          <p:spPr bwMode="auto">
            <a:xfrm>
              <a:off x="6543844" y="5202675"/>
              <a:ext cx="3195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chemeClr val="tx1">
                      <a:lumMod val="50000"/>
                      <a:lumOff val="50000"/>
                    </a:schemeClr>
                  </a:solidFill>
                  <a:effectLst/>
                  <a:latin typeface="Arial Narrow" panose="020B0606020202030204" pitchFamily="34" charset="0"/>
                </a:rPr>
                <a:t>71%</a:t>
              </a:r>
              <a:endParaRPr kumimoji="0" lang="fr-FR" altLang="fr-FR" sz="1600" b="0" i="0" u="none" strike="noStrike" cap="none" normalizeH="0" baseline="0" smtClean="0">
                <a:ln>
                  <a:noFill/>
                </a:ln>
                <a:solidFill>
                  <a:schemeClr val="tx1">
                    <a:lumMod val="50000"/>
                    <a:lumOff val="50000"/>
                  </a:schemeClr>
                </a:solidFill>
                <a:effectLst/>
              </a:endParaRPr>
            </a:p>
          </p:txBody>
        </p:sp>
        <p:sp>
          <p:nvSpPr>
            <p:cNvPr id="22" name="Rectangle 21"/>
            <p:cNvSpPr>
              <a:spLocks noChangeArrowheads="1"/>
            </p:cNvSpPr>
            <p:nvPr/>
          </p:nvSpPr>
          <p:spPr bwMode="auto">
            <a:xfrm>
              <a:off x="1654669" y="3551063"/>
              <a:ext cx="27485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Difficultés d’ordre financier dans sa vie privée</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23" name="Rectangle 22"/>
            <p:cNvSpPr>
              <a:spLocks noChangeArrowheads="1"/>
            </p:cNvSpPr>
            <p:nvPr/>
          </p:nvSpPr>
          <p:spPr bwMode="auto">
            <a:xfrm>
              <a:off x="1525402" y="3827288"/>
              <a:ext cx="287782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Difficultés à maintenir à jour ses connaissances</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24" name="Rectangle 23"/>
            <p:cNvSpPr>
              <a:spLocks noChangeArrowheads="1"/>
            </p:cNvSpPr>
            <p:nvPr/>
          </p:nvSpPr>
          <p:spPr bwMode="auto">
            <a:xfrm>
              <a:off x="1971081" y="4105100"/>
              <a:ext cx="243214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Confrontation à des problèmes de santé</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25" name="Rectangle 24"/>
            <p:cNvSpPr>
              <a:spLocks noChangeArrowheads="1"/>
            </p:cNvSpPr>
            <p:nvPr/>
          </p:nvSpPr>
          <p:spPr bwMode="auto">
            <a:xfrm>
              <a:off x="1770910" y="4381325"/>
              <a:ext cx="263231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Difficultés d’ordre affectif dans sa vie privée</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26" name="Rectangle 25"/>
            <p:cNvSpPr>
              <a:spLocks noChangeArrowheads="1"/>
            </p:cNvSpPr>
            <p:nvPr/>
          </p:nvSpPr>
          <p:spPr bwMode="auto">
            <a:xfrm>
              <a:off x="1001007" y="4657550"/>
              <a:ext cx="34022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Interruption récurrente des soins, rythmes trop différents</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55" name="Rectangle 54"/>
            <p:cNvSpPr>
              <a:spLocks noChangeArrowheads="1"/>
            </p:cNvSpPr>
            <p:nvPr/>
          </p:nvSpPr>
          <p:spPr bwMode="auto">
            <a:xfrm>
              <a:off x="4449931" y="4624213"/>
              <a:ext cx="1182688" cy="247650"/>
            </a:xfrm>
            <a:prstGeom prst="rect">
              <a:avLst/>
            </a:prstGeom>
            <a:solidFill>
              <a:srgbClr val="FF4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6" name="Rectangle 55"/>
            <p:cNvSpPr>
              <a:spLocks noChangeArrowheads="1"/>
            </p:cNvSpPr>
            <p:nvPr/>
          </p:nvSpPr>
          <p:spPr bwMode="auto">
            <a:xfrm>
              <a:off x="4449931" y="4624213"/>
              <a:ext cx="1182688" cy="247650"/>
            </a:xfrm>
            <a:prstGeom prst="rect">
              <a:avLst/>
            </a:prstGeom>
            <a:noFill/>
            <a:ln w="9525" cap="flat">
              <a:solidFill>
                <a:srgbClr val="FF09F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7" name="Rectangle 56"/>
            <p:cNvSpPr>
              <a:spLocks noChangeArrowheads="1"/>
            </p:cNvSpPr>
            <p:nvPr/>
          </p:nvSpPr>
          <p:spPr bwMode="auto">
            <a:xfrm>
              <a:off x="5613569" y="4624213"/>
              <a:ext cx="2336800" cy="247650"/>
            </a:xfrm>
            <a:prstGeom prst="rect">
              <a:avLst/>
            </a:prstGeom>
            <a:solidFill>
              <a:srgbClr val="FFC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8" name="Rectangle 57"/>
            <p:cNvSpPr>
              <a:spLocks noChangeArrowheads="1"/>
            </p:cNvSpPr>
            <p:nvPr/>
          </p:nvSpPr>
          <p:spPr bwMode="auto">
            <a:xfrm>
              <a:off x="5613569" y="4624213"/>
              <a:ext cx="2336800" cy="247650"/>
            </a:xfrm>
            <a:prstGeom prst="rect">
              <a:avLst/>
            </a:prstGeom>
            <a:noFill/>
            <a:ln w="9525" cap="flat">
              <a:solidFill>
                <a:srgbClr val="FF89F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9" name="Rectangle 58"/>
            <p:cNvSpPr>
              <a:spLocks noChangeArrowheads="1"/>
            </p:cNvSpPr>
            <p:nvPr/>
          </p:nvSpPr>
          <p:spPr bwMode="auto">
            <a:xfrm>
              <a:off x="4883319" y="4648025"/>
              <a:ext cx="364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33%</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60" name="Rectangle 59"/>
            <p:cNvSpPr>
              <a:spLocks noChangeArrowheads="1"/>
            </p:cNvSpPr>
            <p:nvPr/>
          </p:nvSpPr>
          <p:spPr bwMode="auto">
            <a:xfrm>
              <a:off x="6620044" y="4648025"/>
              <a:ext cx="3195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chemeClr val="tx1">
                      <a:lumMod val="50000"/>
                      <a:lumOff val="50000"/>
                    </a:schemeClr>
                  </a:solidFill>
                  <a:effectLst/>
                  <a:latin typeface="Arial Narrow" panose="020B0606020202030204" pitchFamily="34" charset="0"/>
                </a:rPr>
                <a:t>67%</a:t>
              </a:r>
              <a:endParaRPr kumimoji="0" lang="fr-FR" altLang="fr-FR" sz="1600" b="0" i="0" u="none" strike="noStrike" cap="none" normalizeH="0" baseline="0" smtClean="0">
                <a:ln>
                  <a:noFill/>
                </a:ln>
                <a:solidFill>
                  <a:schemeClr val="tx1">
                    <a:lumMod val="50000"/>
                    <a:lumOff val="50000"/>
                  </a:schemeClr>
                </a:solidFill>
                <a:effectLst/>
              </a:endParaRPr>
            </a:p>
          </p:txBody>
        </p:sp>
        <p:sp>
          <p:nvSpPr>
            <p:cNvPr id="61" name="Rectangle 60"/>
            <p:cNvSpPr>
              <a:spLocks noChangeArrowheads="1"/>
            </p:cNvSpPr>
            <p:nvPr/>
          </p:nvSpPr>
          <p:spPr bwMode="auto">
            <a:xfrm>
              <a:off x="4449931" y="4347988"/>
              <a:ext cx="1239838" cy="247650"/>
            </a:xfrm>
            <a:prstGeom prst="rect">
              <a:avLst/>
            </a:prstGeom>
            <a:solidFill>
              <a:srgbClr val="FF4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2" name="Rectangle 61"/>
            <p:cNvSpPr>
              <a:spLocks noChangeArrowheads="1"/>
            </p:cNvSpPr>
            <p:nvPr/>
          </p:nvSpPr>
          <p:spPr bwMode="auto">
            <a:xfrm>
              <a:off x="4449931" y="4347988"/>
              <a:ext cx="1239838" cy="247650"/>
            </a:xfrm>
            <a:prstGeom prst="rect">
              <a:avLst/>
            </a:prstGeom>
            <a:noFill/>
            <a:ln w="9525" cap="flat">
              <a:solidFill>
                <a:srgbClr val="FF09F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3" name="Rectangle 62"/>
            <p:cNvSpPr>
              <a:spLocks noChangeArrowheads="1"/>
            </p:cNvSpPr>
            <p:nvPr/>
          </p:nvSpPr>
          <p:spPr bwMode="auto">
            <a:xfrm>
              <a:off x="5670719" y="4347988"/>
              <a:ext cx="2279650" cy="247650"/>
            </a:xfrm>
            <a:prstGeom prst="rect">
              <a:avLst/>
            </a:prstGeom>
            <a:solidFill>
              <a:srgbClr val="FFC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4" name="Rectangle 63"/>
            <p:cNvSpPr>
              <a:spLocks noChangeArrowheads="1"/>
            </p:cNvSpPr>
            <p:nvPr/>
          </p:nvSpPr>
          <p:spPr bwMode="auto">
            <a:xfrm>
              <a:off x="5670719" y="4347988"/>
              <a:ext cx="2279650" cy="247650"/>
            </a:xfrm>
            <a:prstGeom prst="rect">
              <a:avLst/>
            </a:prstGeom>
            <a:noFill/>
            <a:ln w="9525" cap="flat">
              <a:solidFill>
                <a:srgbClr val="FF89F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5" name="Rectangle 64"/>
            <p:cNvSpPr>
              <a:spLocks noChangeArrowheads="1"/>
            </p:cNvSpPr>
            <p:nvPr/>
          </p:nvSpPr>
          <p:spPr bwMode="auto">
            <a:xfrm>
              <a:off x="4911894" y="4371800"/>
              <a:ext cx="364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35%</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66" name="Rectangle 65"/>
            <p:cNvSpPr>
              <a:spLocks noChangeArrowheads="1"/>
            </p:cNvSpPr>
            <p:nvPr/>
          </p:nvSpPr>
          <p:spPr bwMode="auto">
            <a:xfrm>
              <a:off x="6648619" y="4371800"/>
              <a:ext cx="3195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chemeClr val="tx1">
                      <a:lumMod val="50000"/>
                      <a:lumOff val="50000"/>
                    </a:schemeClr>
                  </a:solidFill>
                  <a:effectLst/>
                  <a:latin typeface="Arial Narrow" panose="020B0606020202030204" pitchFamily="34" charset="0"/>
                </a:rPr>
                <a:t>65%</a:t>
              </a:r>
              <a:endParaRPr kumimoji="0" lang="fr-FR" altLang="fr-FR" sz="1600" b="0" i="0" u="none" strike="noStrike" cap="none" normalizeH="0" baseline="0" smtClean="0">
                <a:ln>
                  <a:noFill/>
                </a:ln>
                <a:solidFill>
                  <a:schemeClr val="tx1">
                    <a:lumMod val="50000"/>
                    <a:lumOff val="50000"/>
                  </a:schemeClr>
                </a:solidFill>
                <a:effectLst/>
              </a:endParaRPr>
            </a:p>
          </p:txBody>
        </p:sp>
        <p:sp>
          <p:nvSpPr>
            <p:cNvPr id="67" name="Rectangle 66"/>
            <p:cNvSpPr>
              <a:spLocks noChangeArrowheads="1"/>
            </p:cNvSpPr>
            <p:nvPr/>
          </p:nvSpPr>
          <p:spPr bwMode="auto">
            <a:xfrm>
              <a:off x="4449931" y="4071763"/>
              <a:ext cx="1344613" cy="247650"/>
            </a:xfrm>
            <a:prstGeom prst="rect">
              <a:avLst/>
            </a:prstGeom>
            <a:solidFill>
              <a:srgbClr val="FF4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8" name="Rectangle 67"/>
            <p:cNvSpPr>
              <a:spLocks noChangeArrowheads="1"/>
            </p:cNvSpPr>
            <p:nvPr/>
          </p:nvSpPr>
          <p:spPr bwMode="auto">
            <a:xfrm>
              <a:off x="4449931" y="4071763"/>
              <a:ext cx="1344613" cy="247650"/>
            </a:xfrm>
            <a:prstGeom prst="rect">
              <a:avLst/>
            </a:prstGeom>
            <a:noFill/>
            <a:ln w="9525" cap="flat">
              <a:solidFill>
                <a:srgbClr val="FF09F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9" name="Rectangle 68"/>
            <p:cNvSpPr>
              <a:spLocks noChangeArrowheads="1"/>
            </p:cNvSpPr>
            <p:nvPr/>
          </p:nvSpPr>
          <p:spPr bwMode="auto">
            <a:xfrm>
              <a:off x="5775494" y="4071763"/>
              <a:ext cx="2174875" cy="247650"/>
            </a:xfrm>
            <a:prstGeom prst="rect">
              <a:avLst/>
            </a:prstGeom>
            <a:solidFill>
              <a:srgbClr val="FFC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0" name="Rectangle 69"/>
            <p:cNvSpPr>
              <a:spLocks noChangeArrowheads="1"/>
            </p:cNvSpPr>
            <p:nvPr/>
          </p:nvSpPr>
          <p:spPr bwMode="auto">
            <a:xfrm>
              <a:off x="5775494" y="4071763"/>
              <a:ext cx="2174875" cy="247650"/>
            </a:xfrm>
            <a:prstGeom prst="rect">
              <a:avLst/>
            </a:prstGeom>
            <a:noFill/>
            <a:ln w="9525" cap="flat">
              <a:solidFill>
                <a:srgbClr val="FF89F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1" name="Rectangle 70"/>
            <p:cNvSpPr>
              <a:spLocks noChangeArrowheads="1"/>
            </p:cNvSpPr>
            <p:nvPr/>
          </p:nvSpPr>
          <p:spPr bwMode="auto">
            <a:xfrm>
              <a:off x="4959519" y="4095575"/>
              <a:ext cx="364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38%</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72" name="Rectangle 71"/>
            <p:cNvSpPr>
              <a:spLocks noChangeArrowheads="1"/>
            </p:cNvSpPr>
            <p:nvPr/>
          </p:nvSpPr>
          <p:spPr bwMode="auto">
            <a:xfrm>
              <a:off x="6705769" y="4095575"/>
              <a:ext cx="3195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chemeClr val="tx1">
                      <a:lumMod val="50000"/>
                      <a:lumOff val="50000"/>
                    </a:schemeClr>
                  </a:solidFill>
                  <a:effectLst/>
                  <a:latin typeface="Arial Narrow" panose="020B0606020202030204" pitchFamily="34" charset="0"/>
                </a:rPr>
                <a:t>62%</a:t>
              </a:r>
              <a:endParaRPr kumimoji="0" lang="fr-FR" altLang="fr-FR" sz="1600" b="0" i="0" u="none" strike="noStrike" cap="none" normalizeH="0" baseline="0" smtClean="0">
                <a:ln>
                  <a:noFill/>
                </a:ln>
                <a:solidFill>
                  <a:schemeClr val="tx1">
                    <a:lumMod val="50000"/>
                    <a:lumOff val="50000"/>
                  </a:schemeClr>
                </a:solidFill>
                <a:effectLst/>
              </a:endParaRPr>
            </a:p>
          </p:txBody>
        </p:sp>
        <p:sp>
          <p:nvSpPr>
            <p:cNvPr id="73" name="Rectangle 72"/>
            <p:cNvSpPr>
              <a:spLocks noChangeArrowheads="1"/>
            </p:cNvSpPr>
            <p:nvPr/>
          </p:nvSpPr>
          <p:spPr bwMode="auto">
            <a:xfrm>
              <a:off x="4449931" y="3793950"/>
              <a:ext cx="1477963" cy="249238"/>
            </a:xfrm>
            <a:prstGeom prst="rect">
              <a:avLst/>
            </a:prstGeom>
            <a:solidFill>
              <a:srgbClr val="FF4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4" name="Rectangle 73"/>
            <p:cNvSpPr>
              <a:spLocks noChangeArrowheads="1"/>
            </p:cNvSpPr>
            <p:nvPr/>
          </p:nvSpPr>
          <p:spPr bwMode="auto">
            <a:xfrm>
              <a:off x="4449931" y="3793950"/>
              <a:ext cx="1477963" cy="249238"/>
            </a:xfrm>
            <a:prstGeom prst="rect">
              <a:avLst/>
            </a:prstGeom>
            <a:noFill/>
            <a:ln w="9525" cap="flat">
              <a:solidFill>
                <a:srgbClr val="FF09F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5" name="Rectangle 74"/>
            <p:cNvSpPr>
              <a:spLocks noChangeArrowheads="1"/>
            </p:cNvSpPr>
            <p:nvPr/>
          </p:nvSpPr>
          <p:spPr bwMode="auto">
            <a:xfrm>
              <a:off x="5908844" y="3793950"/>
              <a:ext cx="2041525" cy="249238"/>
            </a:xfrm>
            <a:prstGeom prst="rect">
              <a:avLst/>
            </a:prstGeom>
            <a:solidFill>
              <a:srgbClr val="FFC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6" name="Rectangle 75"/>
            <p:cNvSpPr>
              <a:spLocks noChangeArrowheads="1"/>
            </p:cNvSpPr>
            <p:nvPr/>
          </p:nvSpPr>
          <p:spPr bwMode="auto">
            <a:xfrm>
              <a:off x="5908844" y="3793950"/>
              <a:ext cx="2041525" cy="249238"/>
            </a:xfrm>
            <a:prstGeom prst="rect">
              <a:avLst/>
            </a:prstGeom>
            <a:noFill/>
            <a:ln w="9525" cap="flat">
              <a:solidFill>
                <a:srgbClr val="FF89F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7" name="Rectangle 76"/>
            <p:cNvSpPr>
              <a:spLocks noChangeArrowheads="1"/>
            </p:cNvSpPr>
            <p:nvPr/>
          </p:nvSpPr>
          <p:spPr bwMode="auto">
            <a:xfrm>
              <a:off x="5027781" y="3817763"/>
              <a:ext cx="364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42%</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78" name="Rectangle 77"/>
            <p:cNvSpPr>
              <a:spLocks noChangeArrowheads="1"/>
            </p:cNvSpPr>
            <p:nvPr/>
          </p:nvSpPr>
          <p:spPr bwMode="auto">
            <a:xfrm>
              <a:off x="6772444" y="3817763"/>
              <a:ext cx="3195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chemeClr val="tx1">
                      <a:lumMod val="50000"/>
                      <a:lumOff val="50000"/>
                    </a:schemeClr>
                  </a:solidFill>
                  <a:effectLst/>
                  <a:latin typeface="Arial Narrow" panose="020B0606020202030204" pitchFamily="34" charset="0"/>
                </a:rPr>
                <a:t>58%</a:t>
              </a:r>
              <a:endParaRPr kumimoji="0" lang="fr-FR" altLang="fr-FR" sz="1600" b="0" i="0" u="none" strike="noStrike" cap="none" normalizeH="0" baseline="0" smtClean="0">
                <a:ln>
                  <a:noFill/>
                </a:ln>
                <a:solidFill>
                  <a:schemeClr val="tx1">
                    <a:lumMod val="50000"/>
                    <a:lumOff val="50000"/>
                  </a:schemeClr>
                </a:solidFill>
                <a:effectLst/>
              </a:endParaRPr>
            </a:p>
          </p:txBody>
        </p:sp>
        <p:sp>
          <p:nvSpPr>
            <p:cNvPr id="79" name="Rectangle 78"/>
            <p:cNvSpPr>
              <a:spLocks noChangeArrowheads="1"/>
            </p:cNvSpPr>
            <p:nvPr/>
          </p:nvSpPr>
          <p:spPr bwMode="auto">
            <a:xfrm>
              <a:off x="4449931" y="3517725"/>
              <a:ext cx="1487488" cy="247650"/>
            </a:xfrm>
            <a:prstGeom prst="rect">
              <a:avLst/>
            </a:prstGeom>
            <a:solidFill>
              <a:srgbClr val="FF4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0" name="Rectangle 79"/>
            <p:cNvSpPr>
              <a:spLocks noChangeArrowheads="1"/>
            </p:cNvSpPr>
            <p:nvPr/>
          </p:nvSpPr>
          <p:spPr bwMode="auto">
            <a:xfrm>
              <a:off x="4449931" y="3517725"/>
              <a:ext cx="1487488" cy="247650"/>
            </a:xfrm>
            <a:prstGeom prst="rect">
              <a:avLst/>
            </a:prstGeom>
            <a:noFill/>
            <a:ln w="9525" cap="flat">
              <a:solidFill>
                <a:srgbClr val="FF09F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1" name="Rectangle 80"/>
            <p:cNvSpPr>
              <a:spLocks noChangeArrowheads="1"/>
            </p:cNvSpPr>
            <p:nvPr/>
          </p:nvSpPr>
          <p:spPr bwMode="auto">
            <a:xfrm>
              <a:off x="5918369" y="3517725"/>
              <a:ext cx="2032000" cy="247650"/>
            </a:xfrm>
            <a:prstGeom prst="rect">
              <a:avLst/>
            </a:prstGeom>
            <a:solidFill>
              <a:srgbClr val="FFC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2" name="Rectangle 81"/>
            <p:cNvSpPr>
              <a:spLocks noChangeArrowheads="1"/>
            </p:cNvSpPr>
            <p:nvPr/>
          </p:nvSpPr>
          <p:spPr bwMode="auto">
            <a:xfrm>
              <a:off x="5918369" y="3517725"/>
              <a:ext cx="2032000" cy="247650"/>
            </a:xfrm>
            <a:prstGeom prst="rect">
              <a:avLst/>
            </a:prstGeom>
            <a:noFill/>
            <a:ln w="9525" cap="flat">
              <a:solidFill>
                <a:srgbClr val="FF89F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3" name="Rectangle 82"/>
            <p:cNvSpPr>
              <a:spLocks noChangeArrowheads="1"/>
            </p:cNvSpPr>
            <p:nvPr/>
          </p:nvSpPr>
          <p:spPr bwMode="auto">
            <a:xfrm>
              <a:off x="5037306" y="3541538"/>
              <a:ext cx="364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000000"/>
                  </a:solidFill>
                  <a:effectLst/>
                  <a:latin typeface="Arial Narrow" panose="020B0606020202030204" pitchFamily="34" charset="0"/>
                </a:rPr>
                <a:t>42%</a:t>
              </a: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sp>
          <p:nvSpPr>
            <p:cNvPr id="84" name="Rectangle 83"/>
            <p:cNvSpPr>
              <a:spLocks noChangeArrowheads="1"/>
            </p:cNvSpPr>
            <p:nvPr/>
          </p:nvSpPr>
          <p:spPr bwMode="auto">
            <a:xfrm>
              <a:off x="6772444" y="3541538"/>
              <a:ext cx="3195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chemeClr val="tx1">
                      <a:lumMod val="50000"/>
                      <a:lumOff val="50000"/>
                    </a:schemeClr>
                  </a:solidFill>
                  <a:effectLst/>
                  <a:latin typeface="Arial Narrow" panose="020B0606020202030204" pitchFamily="34" charset="0"/>
                </a:rPr>
                <a:t>58%</a:t>
              </a:r>
              <a:endParaRPr kumimoji="0" lang="fr-FR" altLang="fr-FR" sz="1600" b="0" i="0" u="none" strike="noStrike" cap="none" normalizeH="0" baseline="0" smtClean="0">
                <a:ln>
                  <a:noFill/>
                </a:ln>
                <a:solidFill>
                  <a:schemeClr val="tx1">
                    <a:lumMod val="50000"/>
                    <a:lumOff val="50000"/>
                  </a:schemeClr>
                </a:solidFill>
                <a:effectLst/>
              </a:endParaRPr>
            </a:p>
          </p:txBody>
        </p:sp>
        <p:sp>
          <p:nvSpPr>
            <p:cNvPr id="21" name="Rectangle 20"/>
            <p:cNvSpPr>
              <a:spLocks noChangeArrowheads="1"/>
            </p:cNvSpPr>
            <p:nvPr/>
          </p:nvSpPr>
          <p:spPr bwMode="auto">
            <a:xfrm>
              <a:off x="791124" y="4931536"/>
              <a:ext cx="36121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r"/>
              <a:r>
                <a:rPr lang="fr-FR" altLang="fr-FR" sz="1200" dirty="0">
                  <a:solidFill>
                    <a:srgbClr val="000000"/>
                  </a:solidFill>
                  <a:latin typeface="Arial Narrow" panose="020B0606020202030204" pitchFamily="34" charset="0"/>
                </a:rPr>
                <a:t>Impression de ne pas (ou plus) s’accomplir dans son métier</a:t>
              </a:r>
            </a:p>
          </p:txBody>
        </p:sp>
        <p:sp>
          <p:nvSpPr>
            <p:cNvPr id="85" name="Rectangle 84"/>
            <p:cNvSpPr>
              <a:spLocks noChangeArrowheads="1"/>
            </p:cNvSpPr>
            <p:nvPr/>
          </p:nvSpPr>
          <p:spPr bwMode="auto">
            <a:xfrm>
              <a:off x="4449931" y="4898198"/>
              <a:ext cx="1096963" cy="247650"/>
            </a:xfrm>
            <a:prstGeom prst="rect">
              <a:avLst/>
            </a:prstGeom>
            <a:solidFill>
              <a:srgbClr val="FF4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6" name="Rectangle 85"/>
            <p:cNvSpPr>
              <a:spLocks noChangeArrowheads="1"/>
            </p:cNvSpPr>
            <p:nvPr/>
          </p:nvSpPr>
          <p:spPr bwMode="auto">
            <a:xfrm>
              <a:off x="4449931" y="4898198"/>
              <a:ext cx="1096963" cy="247650"/>
            </a:xfrm>
            <a:prstGeom prst="rect">
              <a:avLst/>
            </a:prstGeom>
            <a:noFill/>
            <a:ln w="9525" cap="flat">
              <a:solidFill>
                <a:srgbClr val="FF09F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7" name="Rectangle 86"/>
            <p:cNvSpPr>
              <a:spLocks noChangeArrowheads="1"/>
            </p:cNvSpPr>
            <p:nvPr/>
          </p:nvSpPr>
          <p:spPr bwMode="auto">
            <a:xfrm>
              <a:off x="5527844" y="4898198"/>
              <a:ext cx="2422525" cy="247650"/>
            </a:xfrm>
            <a:prstGeom prst="rect">
              <a:avLst/>
            </a:prstGeom>
            <a:solidFill>
              <a:srgbClr val="FFC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8" name="Rectangle 87"/>
            <p:cNvSpPr>
              <a:spLocks noChangeArrowheads="1"/>
            </p:cNvSpPr>
            <p:nvPr/>
          </p:nvSpPr>
          <p:spPr bwMode="auto">
            <a:xfrm>
              <a:off x="5527844" y="4898198"/>
              <a:ext cx="2422525" cy="247650"/>
            </a:xfrm>
            <a:prstGeom prst="rect">
              <a:avLst/>
            </a:prstGeom>
            <a:noFill/>
            <a:ln w="9525" cap="flat">
              <a:solidFill>
                <a:srgbClr val="FF89F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9" name="Rectangle 88"/>
            <p:cNvSpPr>
              <a:spLocks noChangeArrowheads="1"/>
            </p:cNvSpPr>
            <p:nvPr/>
          </p:nvSpPr>
          <p:spPr bwMode="auto">
            <a:xfrm>
              <a:off x="4835694" y="4922011"/>
              <a:ext cx="364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31%</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90" name="Rectangle 89"/>
            <p:cNvSpPr>
              <a:spLocks noChangeArrowheads="1"/>
            </p:cNvSpPr>
            <p:nvPr/>
          </p:nvSpPr>
          <p:spPr bwMode="auto">
            <a:xfrm>
              <a:off x="6581944" y="4922011"/>
              <a:ext cx="3195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chemeClr val="tx1">
                      <a:lumMod val="50000"/>
                      <a:lumOff val="50000"/>
                    </a:schemeClr>
                  </a:solidFill>
                  <a:effectLst/>
                  <a:latin typeface="Arial Narrow" panose="020B0606020202030204" pitchFamily="34" charset="0"/>
                </a:rPr>
                <a:t>69%</a:t>
              </a:r>
              <a:endParaRPr kumimoji="0" lang="fr-FR" altLang="fr-FR" sz="1600" b="0" i="0" u="none" strike="noStrike" cap="none" normalizeH="0" baseline="0" smtClean="0">
                <a:ln>
                  <a:noFill/>
                </a:ln>
                <a:solidFill>
                  <a:schemeClr val="tx1">
                    <a:lumMod val="50000"/>
                    <a:lumOff val="50000"/>
                  </a:schemeClr>
                </a:solidFill>
                <a:effectLst/>
              </a:endParaRPr>
            </a:p>
          </p:txBody>
        </p:sp>
        <p:sp>
          <p:nvSpPr>
            <p:cNvPr id="20" name="Rectangle 19"/>
            <p:cNvSpPr>
              <a:spLocks noChangeArrowheads="1"/>
            </p:cNvSpPr>
            <p:nvPr/>
          </p:nvSpPr>
          <p:spPr bwMode="auto">
            <a:xfrm>
              <a:off x="587806" y="1873276"/>
              <a:ext cx="381541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Non reconnaissance à sa juste valeur de l’action des soignants</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91" name="Rectangle 90"/>
            <p:cNvSpPr>
              <a:spLocks noChangeArrowheads="1"/>
            </p:cNvSpPr>
            <p:nvPr/>
          </p:nvSpPr>
          <p:spPr bwMode="auto">
            <a:xfrm>
              <a:off x="4449931" y="1838351"/>
              <a:ext cx="2403475" cy="249238"/>
            </a:xfrm>
            <a:prstGeom prst="rect">
              <a:avLst/>
            </a:prstGeom>
            <a:solidFill>
              <a:srgbClr val="FF4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2" name="Rectangle 91"/>
            <p:cNvSpPr>
              <a:spLocks noChangeArrowheads="1"/>
            </p:cNvSpPr>
            <p:nvPr/>
          </p:nvSpPr>
          <p:spPr bwMode="auto">
            <a:xfrm>
              <a:off x="4449931" y="1838351"/>
              <a:ext cx="2403475" cy="249238"/>
            </a:xfrm>
            <a:prstGeom prst="rect">
              <a:avLst/>
            </a:prstGeom>
            <a:noFill/>
            <a:ln w="9525" cap="flat">
              <a:solidFill>
                <a:srgbClr val="FF09F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3" name="Rectangle 92"/>
            <p:cNvSpPr>
              <a:spLocks noChangeArrowheads="1"/>
            </p:cNvSpPr>
            <p:nvPr/>
          </p:nvSpPr>
          <p:spPr bwMode="auto">
            <a:xfrm>
              <a:off x="6834356" y="1838351"/>
              <a:ext cx="1116013" cy="249238"/>
            </a:xfrm>
            <a:prstGeom prst="rect">
              <a:avLst/>
            </a:prstGeom>
            <a:solidFill>
              <a:srgbClr val="FFC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solidFill>
                  <a:schemeClr val="tx1">
                    <a:lumMod val="50000"/>
                    <a:lumOff val="50000"/>
                  </a:schemeClr>
                </a:solidFill>
              </a:endParaRPr>
            </a:p>
          </p:txBody>
        </p:sp>
        <p:sp>
          <p:nvSpPr>
            <p:cNvPr id="94" name="Rectangle 93"/>
            <p:cNvSpPr>
              <a:spLocks noChangeArrowheads="1"/>
            </p:cNvSpPr>
            <p:nvPr/>
          </p:nvSpPr>
          <p:spPr bwMode="auto">
            <a:xfrm>
              <a:off x="6834356" y="1838351"/>
              <a:ext cx="1116013" cy="249238"/>
            </a:xfrm>
            <a:prstGeom prst="rect">
              <a:avLst/>
            </a:prstGeom>
            <a:noFill/>
            <a:ln w="9525" cap="flat">
              <a:solidFill>
                <a:srgbClr val="FF89F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solidFill>
                  <a:schemeClr val="tx1">
                    <a:lumMod val="50000"/>
                    <a:lumOff val="50000"/>
                  </a:schemeClr>
                </a:solidFill>
              </a:endParaRPr>
            </a:p>
          </p:txBody>
        </p:sp>
        <p:sp>
          <p:nvSpPr>
            <p:cNvPr id="95" name="Rectangle 94"/>
            <p:cNvSpPr>
              <a:spLocks noChangeArrowheads="1"/>
            </p:cNvSpPr>
            <p:nvPr/>
          </p:nvSpPr>
          <p:spPr bwMode="auto">
            <a:xfrm>
              <a:off x="5494507" y="1863751"/>
              <a:ext cx="364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68%</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96" name="Rectangle 95"/>
            <p:cNvSpPr>
              <a:spLocks noChangeArrowheads="1"/>
            </p:cNvSpPr>
            <p:nvPr/>
          </p:nvSpPr>
          <p:spPr bwMode="auto">
            <a:xfrm>
              <a:off x="7229643" y="1863751"/>
              <a:ext cx="3195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chemeClr val="tx1">
                      <a:lumMod val="50000"/>
                      <a:lumOff val="50000"/>
                    </a:schemeClr>
                  </a:solidFill>
                  <a:effectLst/>
                  <a:latin typeface="Arial Narrow" panose="020B0606020202030204" pitchFamily="34" charset="0"/>
                </a:rPr>
                <a:t>32%</a:t>
              </a:r>
              <a:endParaRPr kumimoji="0" lang="fr-FR" altLang="fr-FR" sz="1600" b="0" i="0" u="none" strike="noStrike" cap="none" normalizeH="0" baseline="0" smtClean="0">
                <a:ln>
                  <a:noFill/>
                </a:ln>
                <a:solidFill>
                  <a:schemeClr val="tx1">
                    <a:lumMod val="50000"/>
                    <a:lumOff val="50000"/>
                  </a:schemeClr>
                </a:solidFill>
                <a:effectLst/>
              </a:endParaRPr>
            </a:p>
          </p:txBody>
        </p:sp>
        <p:sp>
          <p:nvSpPr>
            <p:cNvPr id="15" name="Rectangle 14"/>
            <p:cNvSpPr>
              <a:spLocks noChangeArrowheads="1"/>
            </p:cNvSpPr>
            <p:nvPr/>
          </p:nvSpPr>
          <p:spPr bwMode="auto">
            <a:xfrm>
              <a:off x="557688" y="2159598"/>
              <a:ext cx="384553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Charge de travail trop lourde, trop contraignante, trop complexe</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6" name="Rectangle 15"/>
            <p:cNvSpPr>
              <a:spLocks noChangeArrowheads="1"/>
            </p:cNvSpPr>
            <p:nvPr/>
          </p:nvSpPr>
          <p:spPr bwMode="auto">
            <a:xfrm>
              <a:off x="2140968" y="2435823"/>
              <a:ext cx="226225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Vie privée trop parasitée par le travail</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7" name="Rectangle 16"/>
            <p:cNvSpPr>
              <a:spLocks noChangeArrowheads="1"/>
            </p:cNvSpPr>
            <p:nvPr/>
          </p:nvSpPr>
          <p:spPr bwMode="auto">
            <a:xfrm>
              <a:off x="2328113" y="2713635"/>
              <a:ext cx="207511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Patients de plus en plus exigeants</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8" name="Rectangle 17"/>
            <p:cNvSpPr>
              <a:spLocks noChangeArrowheads="1"/>
            </p:cNvSpPr>
            <p:nvPr/>
          </p:nvSpPr>
          <p:spPr bwMode="auto">
            <a:xfrm>
              <a:off x="1925575" y="2989860"/>
              <a:ext cx="247764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000000"/>
                  </a:solidFill>
                  <a:effectLst/>
                  <a:latin typeface="Arial Narrow" panose="020B0606020202030204" pitchFamily="34" charset="0"/>
                </a:rPr>
                <a:t>Augmentation des contraintes collectives</a:t>
              </a: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sp>
          <p:nvSpPr>
            <p:cNvPr id="19" name="Rectangle 18"/>
            <p:cNvSpPr>
              <a:spLocks noChangeArrowheads="1"/>
            </p:cNvSpPr>
            <p:nvPr/>
          </p:nvSpPr>
          <p:spPr bwMode="auto">
            <a:xfrm>
              <a:off x="263580" y="3266085"/>
              <a:ext cx="413964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Difficultés à prendre en charge certains patients, certaines situations</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97" name="Rectangle 96"/>
            <p:cNvSpPr>
              <a:spLocks noChangeArrowheads="1"/>
            </p:cNvSpPr>
            <p:nvPr/>
          </p:nvSpPr>
          <p:spPr bwMode="auto">
            <a:xfrm>
              <a:off x="4449931" y="3232748"/>
              <a:ext cx="2060575" cy="247650"/>
            </a:xfrm>
            <a:prstGeom prst="rect">
              <a:avLst/>
            </a:prstGeom>
            <a:solidFill>
              <a:srgbClr val="FF4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8" name="Rectangle 97"/>
            <p:cNvSpPr>
              <a:spLocks noChangeArrowheads="1"/>
            </p:cNvSpPr>
            <p:nvPr/>
          </p:nvSpPr>
          <p:spPr bwMode="auto">
            <a:xfrm>
              <a:off x="4449931" y="3232748"/>
              <a:ext cx="2060575" cy="247650"/>
            </a:xfrm>
            <a:prstGeom prst="rect">
              <a:avLst/>
            </a:prstGeom>
            <a:noFill/>
            <a:ln w="9525" cap="flat">
              <a:solidFill>
                <a:srgbClr val="FF09F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9" name="Rectangle 98"/>
            <p:cNvSpPr>
              <a:spLocks noChangeArrowheads="1"/>
            </p:cNvSpPr>
            <p:nvPr/>
          </p:nvSpPr>
          <p:spPr bwMode="auto">
            <a:xfrm>
              <a:off x="6491456" y="3232748"/>
              <a:ext cx="1458913" cy="247650"/>
            </a:xfrm>
            <a:prstGeom prst="rect">
              <a:avLst/>
            </a:prstGeom>
            <a:solidFill>
              <a:srgbClr val="FFC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solidFill>
                  <a:schemeClr val="tx1">
                    <a:lumMod val="50000"/>
                    <a:lumOff val="50000"/>
                  </a:schemeClr>
                </a:solidFill>
              </a:endParaRPr>
            </a:p>
          </p:txBody>
        </p:sp>
        <p:sp>
          <p:nvSpPr>
            <p:cNvPr id="100" name="Rectangle 99"/>
            <p:cNvSpPr>
              <a:spLocks noChangeArrowheads="1"/>
            </p:cNvSpPr>
            <p:nvPr/>
          </p:nvSpPr>
          <p:spPr bwMode="auto">
            <a:xfrm>
              <a:off x="6491456" y="3232748"/>
              <a:ext cx="1458913" cy="247650"/>
            </a:xfrm>
            <a:prstGeom prst="rect">
              <a:avLst/>
            </a:prstGeom>
            <a:noFill/>
            <a:ln w="9525" cap="flat">
              <a:solidFill>
                <a:srgbClr val="FF89F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solidFill>
                  <a:schemeClr val="tx1">
                    <a:lumMod val="50000"/>
                    <a:lumOff val="50000"/>
                  </a:schemeClr>
                </a:solidFill>
              </a:endParaRPr>
            </a:p>
          </p:txBody>
        </p:sp>
        <p:sp>
          <p:nvSpPr>
            <p:cNvPr id="101" name="Rectangle 100"/>
            <p:cNvSpPr>
              <a:spLocks noChangeArrowheads="1"/>
            </p:cNvSpPr>
            <p:nvPr/>
          </p:nvSpPr>
          <p:spPr bwMode="auto">
            <a:xfrm>
              <a:off x="5323057" y="3256560"/>
              <a:ext cx="364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59%</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02" name="Rectangle 101"/>
            <p:cNvSpPr>
              <a:spLocks noChangeArrowheads="1"/>
            </p:cNvSpPr>
            <p:nvPr/>
          </p:nvSpPr>
          <p:spPr bwMode="auto">
            <a:xfrm>
              <a:off x="7058194" y="3256560"/>
              <a:ext cx="3195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chemeClr val="tx1">
                      <a:lumMod val="50000"/>
                      <a:lumOff val="50000"/>
                    </a:schemeClr>
                  </a:solidFill>
                  <a:effectLst/>
                  <a:latin typeface="Arial Narrow" panose="020B0606020202030204" pitchFamily="34" charset="0"/>
                </a:rPr>
                <a:t>41%</a:t>
              </a:r>
              <a:endParaRPr kumimoji="0" lang="fr-FR" altLang="fr-FR" sz="1600" b="0" i="0" u="none" strike="noStrike" cap="none" normalizeH="0" baseline="0" smtClean="0">
                <a:ln>
                  <a:noFill/>
                </a:ln>
                <a:solidFill>
                  <a:schemeClr val="tx1">
                    <a:lumMod val="50000"/>
                    <a:lumOff val="50000"/>
                  </a:schemeClr>
                </a:solidFill>
                <a:effectLst/>
              </a:endParaRPr>
            </a:p>
          </p:txBody>
        </p:sp>
        <p:sp>
          <p:nvSpPr>
            <p:cNvPr id="103" name="Rectangle 102"/>
            <p:cNvSpPr>
              <a:spLocks noChangeArrowheads="1"/>
            </p:cNvSpPr>
            <p:nvPr/>
          </p:nvSpPr>
          <p:spPr bwMode="auto">
            <a:xfrm>
              <a:off x="4449931" y="2956523"/>
              <a:ext cx="2089150" cy="247650"/>
            </a:xfrm>
            <a:prstGeom prst="rect">
              <a:avLst/>
            </a:prstGeom>
            <a:solidFill>
              <a:srgbClr val="FF4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4" name="Rectangle 103"/>
            <p:cNvSpPr>
              <a:spLocks noChangeArrowheads="1"/>
            </p:cNvSpPr>
            <p:nvPr/>
          </p:nvSpPr>
          <p:spPr bwMode="auto">
            <a:xfrm>
              <a:off x="4449931" y="2956523"/>
              <a:ext cx="2089150" cy="247650"/>
            </a:xfrm>
            <a:prstGeom prst="rect">
              <a:avLst/>
            </a:prstGeom>
            <a:noFill/>
            <a:ln w="9525" cap="flat">
              <a:solidFill>
                <a:srgbClr val="FF09F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5" name="Rectangle 104"/>
            <p:cNvSpPr>
              <a:spLocks noChangeArrowheads="1"/>
            </p:cNvSpPr>
            <p:nvPr/>
          </p:nvSpPr>
          <p:spPr bwMode="auto">
            <a:xfrm>
              <a:off x="6520031" y="2956523"/>
              <a:ext cx="1430338" cy="247650"/>
            </a:xfrm>
            <a:prstGeom prst="rect">
              <a:avLst/>
            </a:prstGeom>
            <a:solidFill>
              <a:srgbClr val="FFC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solidFill>
                  <a:schemeClr val="tx1">
                    <a:lumMod val="50000"/>
                    <a:lumOff val="50000"/>
                  </a:schemeClr>
                </a:solidFill>
              </a:endParaRPr>
            </a:p>
          </p:txBody>
        </p:sp>
        <p:sp>
          <p:nvSpPr>
            <p:cNvPr id="106" name="Rectangle 105"/>
            <p:cNvSpPr>
              <a:spLocks noChangeArrowheads="1"/>
            </p:cNvSpPr>
            <p:nvPr/>
          </p:nvSpPr>
          <p:spPr bwMode="auto">
            <a:xfrm>
              <a:off x="6520031" y="2956523"/>
              <a:ext cx="1430338" cy="247650"/>
            </a:xfrm>
            <a:prstGeom prst="rect">
              <a:avLst/>
            </a:prstGeom>
            <a:noFill/>
            <a:ln w="9525" cap="flat">
              <a:solidFill>
                <a:srgbClr val="FF89F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solidFill>
                  <a:schemeClr val="tx1">
                    <a:lumMod val="50000"/>
                    <a:lumOff val="50000"/>
                  </a:schemeClr>
                </a:solidFill>
              </a:endParaRPr>
            </a:p>
          </p:txBody>
        </p:sp>
        <p:sp>
          <p:nvSpPr>
            <p:cNvPr id="107" name="Rectangle 106"/>
            <p:cNvSpPr>
              <a:spLocks noChangeArrowheads="1"/>
            </p:cNvSpPr>
            <p:nvPr/>
          </p:nvSpPr>
          <p:spPr bwMode="auto">
            <a:xfrm>
              <a:off x="5332582" y="2980335"/>
              <a:ext cx="364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59%</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08" name="Rectangle 107"/>
            <p:cNvSpPr>
              <a:spLocks noChangeArrowheads="1"/>
            </p:cNvSpPr>
            <p:nvPr/>
          </p:nvSpPr>
          <p:spPr bwMode="auto">
            <a:xfrm>
              <a:off x="7077245" y="2980335"/>
              <a:ext cx="3195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chemeClr val="tx1">
                      <a:lumMod val="50000"/>
                      <a:lumOff val="50000"/>
                    </a:schemeClr>
                  </a:solidFill>
                  <a:effectLst/>
                  <a:latin typeface="Arial Narrow" panose="020B0606020202030204" pitchFamily="34" charset="0"/>
                </a:rPr>
                <a:t>41%</a:t>
              </a:r>
              <a:endParaRPr kumimoji="0" lang="fr-FR" altLang="fr-FR" sz="1600" b="0" i="0" u="none" strike="noStrike" cap="none" normalizeH="0" baseline="0" smtClean="0">
                <a:ln>
                  <a:noFill/>
                </a:ln>
                <a:solidFill>
                  <a:schemeClr val="tx1">
                    <a:lumMod val="50000"/>
                    <a:lumOff val="50000"/>
                  </a:schemeClr>
                </a:solidFill>
                <a:effectLst/>
              </a:endParaRPr>
            </a:p>
          </p:txBody>
        </p:sp>
        <p:sp>
          <p:nvSpPr>
            <p:cNvPr id="109" name="Rectangle 108"/>
            <p:cNvSpPr>
              <a:spLocks noChangeArrowheads="1"/>
            </p:cNvSpPr>
            <p:nvPr/>
          </p:nvSpPr>
          <p:spPr bwMode="auto">
            <a:xfrm>
              <a:off x="4449931" y="2680298"/>
              <a:ext cx="2203450" cy="247650"/>
            </a:xfrm>
            <a:prstGeom prst="rect">
              <a:avLst/>
            </a:prstGeom>
            <a:solidFill>
              <a:srgbClr val="FF4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0" name="Rectangle 109"/>
            <p:cNvSpPr>
              <a:spLocks noChangeArrowheads="1"/>
            </p:cNvSpPr>
            <p:nvPr/>
          </p:nvSpPr>
          <p:spPr bwMode="auto">
            <a:xfrm>
              <a:off x="4449931" y="2680298"/>
              <a:ext cx="2203450" cy="247650"/>
            </a:xfrm>
            <a:prstGeom prst="rect">
              <a:avLst/>
            </a:prstGeom>
            <a:noFill/>
            <a:ln w="9525" cap="flat">
              <a:solidFill>
                <a:srgbClr val="FF09F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1" name="Rectangle 110"/>
            <p:cNvSpPr>
              <a:spLocks noChangeArrowheads="1"/>
            </p:cNvSpPr>
            <p:nvPr/>
          </p:nvSpPr>
          <p:spPr bwMode="auto">
            <a:xfrm>
              <a:off x="6634331" y="2680298"/>
              <a:ext cx="1316038" cy="247650"/>
            </a:xfrm>
            <a:prstGeom prst="rect">
              <a:avLst/>
            </a:prstGeom>
            <a:solidFill>
              <a:srgbClr val="FFC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solidFill>
                  <a:schemeClr val="tx1">
                    <a:lumMod val="50000"/>
                    <a:lumOff val="50000"/>
                  </a:schemeClr>
                </a:solidFill>
              </a:endParaRPr>
            </a:p>
          </p:txBody>
        </p:sp>
        <p:sp>
          <p:nvSpPr>
            <p:cNvPr id="112" name="Rectangle 111"/>
            <p:cNvSpPr>
              <a:spLocks noChangeArrowheads="1"/>
            </p:cNvSpPr>
            <p:nvPr/>
          </p:nvSpPr>
          <p:spPr bwMode="auto">
            <a:xfrm>
              <a:off x="6634331" y="2680298"/>
              <a:ext cx="1316038" cy="247650"/>
            </a:xfrm>
            <a:prstGeom prst="rect">
              <a:avLst/>
            </a:prstGeom>
            <a:noFill/>
            <a:ln w="9525" cap="flat">
              <a:solidFill>
                <a:srgbClr val="FF89F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solidFill>
                  <a:schemeClr val="tx1">
                    <a:lumMod val="50000"/>
                    <a:lumOff val="50000"/>
                  </a:schemeClr>
                </a:solidFill>
              </a:endParaRPr>
            </a:p>
          </p:txBody>
        </p:sp>
        <p:sp>
          <p:nvSpPr>
            <p:cNvPr id="113" name="Rectangle 112"/>
            <p:cNvSpPr>
              <a:spLocks noChangeArrowheads="1"/>
            </p:cNvSpPr>
            <p:nvPr/>
          </p:nvSpPr>
          <p:spPr bwMode="auto">
            <a:xfrm>
              <a:off x="5389731" y="2704110"/>
              <a:ext cx="364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63%</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14" name="Rectangle 113"/>
            <p:cNvSpPr>
              <a:spLocks noChangeArrowheads="1"/>
            </p:cNvSpPr>
            <p:nvPr/>
          </p:nvSpPr>
          <p:spPr bwMode="auto">
            <a:xfrm>
              <a:off x="7134393" y="2704110"/>
              <a:ext cx="3195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chemeClr val="tx1">
                      <a:lumMod val="50000"/>
                      <a:lumOff val="50000"/>
                    </a:schemeClr>
                  </a:solidFill>
                  <a:effectLst/>
                  <a:latin typeface="Arial Narrow" panose="020B0606020202030204" pitchFamily="34" charset="0"/>
                </a:rPr>
                <a:t>37%</a:t>
              </a:r>
              <a:endParaRPr kumimoji="0" lang="fr-FR" altLang="fr-FR" sz="1600" b="0" i="0" u="none" strike="noStrike" cap="none" normalizeH="0" baseline="0" smtClean="0">
                <a:ln>
                  <a:noFill/>
                </a:ln>
                <a:solidFill>
                  <a:schemeClr val="tx1">
                    <a:lumMod val="50000"/>
                    <a:lumOff val="50000"/>
                  </a:schemeClr>
                </a:solidFill>
                <a:effectLst/>
              </a:endParaRPr>
            </a:p>
          </p:txBody>
        </p:sp>
        <p:sp>
          <p:nvSpPr>
            <p:cNvPr id="115" name="Rectangle 114"/>
            <p:cNvSpPr>
              <a:spLocks noChangeArrowheads="1"/>
            </p:cNvSpPr>
            <p:nvPr/>
          </p:nvSpPr>
          <p:spPr bwMode="auto">
            <a:xfrm>
              <a:off x="4449931" y="2402485"/>
              <a:ext cx="2336800" cy="249238"/>
            </a:xfrm>
            <a:prstGeom prst="rect">
              <a:avLst/>
            </a:prstGeom>
            <a:solidFill>
              <a:srgbClr val="FF4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6" name="Rectangle 115"/>
            <p:cNvSpPr>
              <a:spLocks noChangeArrowheads="1"/>
            </p:cNvSpPr>
            <p:nvPr/>
          </p:nvSpPr>
          <p:spPr bwMode="auto">
            <a:xfrm>
              <a:off x="4449931" y="2402485"/>
              <a:ext cx="2336800" cy="249238"/>
            </a:xfrm>
            <a:prstGeom prst="rect">
              <a:avLst/>
            </a:prstGeom>
            <a:noFill/>
            <a:ln w="9525" cap="flat">
              <a:solidFill>
                <a:srgbClr val="FF09F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7" name="Rectangle 116"/>
            <p:cNvSpPr>
              <a:spLocks noChangeArrowheads="1"/>
            </p:cNvSpPr>
            <p:nvPr/>
          </p:nvSpPr>
          <p:spPr bwMode="auto">
            <a:xfrm>
              <a:off x="6767681" y="2402485"/>
              <a:ext cx="1182688" cy="249238"/>
            </a:xfrm>
            <a:prstGeom prst="rect">
              <a:avLst/>
            </a:prstGeom>
            <a:solidFill>
              <a:srgbClr val="FFC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solidFill>
                  <a:schemeClr val="tx1">
                    <a:lumMod val="50000"/>
                    <a:lumOff val="50000"/>
                  </a:schemeClr>
                </a:solidFill>
              </a:endParaRPr>
            </a:p>
          </p:txBody>
        </p:sp>
        <p:sp>
          <p:nvSpPr>
            <p:cNvPr id="118" name="Rectangle 117"/>
            <p:cNvSpPr>
              <a:spLocks noChangeArrowheads="1"/>
            </p:cNvSpPr>
            <p:nvPr/>
          </p:nvSpPr>
          <p:spPr bwMode="auto">
            <a:xfrm>
              <a:off x="6767681" y="2402485"/>
              <a:ext cx="1182688" cy="249238"/>
            </a:xfrm>
            <a:prstGeom prst="rect">
              <a:avLst/>
            </a:prstGeom>
            <a:noFill/>
            <a:ln w="9525" cap="flat">
              <a:solidFill>
                <a:srgbClr val="FF89F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solidFill>
                  <a:schemeClr val="tx1">
                    <a:lumMod val="50000"/>
                    <a:lumOff val="50000"/>
                  </a:schemeClr>
                </a:solidFill>
              </a:endParaRPr>
            </a:p>
          </p:txBody>
        </p:sp>
        <p:sp>
          <p:nvSpPr>
            <p:cNvPr id="119" name="Rectangle 118"/>
            <p:cNvSpPr>
              <a:spLocks noChangeArrowheads="1"/>
            </p:cNvSpPr>
            <p:nvPr/>
          </p:nvSpPr>
          <p:spPr bwMode="auto">
            <a:xfrm>
              <a:off x="5456407" y="2426298"/>
              <a:ext cx="364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67%</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20" name="Rectangle 119"/>
            <p:cNvSpPr>
              <a:spLocks noChangeArrowheads="1"/>
            </p:cNvSpPr>
            <p:nvPr/>
          </p:nvSpPr>
          <p:spPr bwMode="auto">
            <a:xfrm>
              <a:off x="7201071" y="2426298"/>
              <a:ext cx="3195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chemeClr val="tx1">
                      <a:lumMod val="50000"/>
                      <a:lumOff val="50000"/>
                    </a:schemeClr>
                  </a:solidFill>
                  <a:effectLst/>
                  <a:latin typeface="Arial Narrow" panose="020B0606020202030204" pitchFamily="34" charset="0"/>
                </a:rPr>
                <a:t>33%</a:t>
              </a:r>
              <a:endParaRPr kumimoji="0" lang="fr-FR" altLang="fr-FR" sz="1600" b="0" i="0" u="none" strike="noStrike" cap="none" normalizeH="0" baseline="0" smtClean="0">
                <a:ln>
                  <a:noFill/>
                </a:ln>
                <a:solidFill>
                  <a:schemeClr val="tx1">
                    <a:lumMod val="50000"/>
                    <a:lumOff val="50000"/>
                  </a:schemeClr>
                </a:solidFill>
                <a:effectLst/>
              </a:endParaRPr>
            </a:p>
          </p:txBody>
        </p:sp>
        <p:sp>
          <p:nvSpPr>
            <p:cNvPr id="121" name="Rectangle 120"/>
            <p:cNvSpPr>
              <a:spLocks noChangeArrowheads="1"/>
            </p:cNvSpPr>
            <p:nvPr/>
          </p:nvSpPr>
          <p:spPr bwMode="auto">
            <a:xfrm>
              <a:off x="4449931" y="2126260"/>
              <a:ext cx="2355850" cy="247650"/>
            </a:xfrm>
            <a:prstGeom prst="rect">
              <a:avLst/>
            </a:prstGeom>
            <a:solidFill>
              <a:srgbClr val="FF4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2" name="Rectangle 121"/>
            <p:cNvSpPr>
              <a:spLocks noChangeArrowheads="1"/>
            </p:cNvSpPr>
            <p:nvPr/>
          </p:nvSpPr>
          <p:spPr bwMode="auto">
            <a:xfrm>
              <a:off x="4449931" y="2126260"/>
              <a:ext cx="2355850" cy="247650"/>
            </a:xfrm>
            <a:prstGeom prst="rect">
              <a:avLst/>
            </a:prstGeom>
            <a:noFill/>
            <a:ln w="9525" cap="flat">
              <a:solidFill>
                <a:srgbClr val="FF09F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3" name="Rectangle 122"/>
            <p:cNvSpPr>
              <a:spLocks noChangeArrowheads="1"/>
            </p:cNvSpPr>
            <p:nvPr/>
          </p:nvSpPr>
          <p:spPr bwMode="auto">
            <a:xfrm>
              <a:off x="6786731" y="2126260"/>
              <a:ext cx="1163638" cy="247650"/>
            </a:xfrm>
            <a:prstGeom prst="rect">
              <a:avLst/>
            </a:prstGeom>
            <a:solidFill>
              <a:srgbClr val="FFC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solidFill>
                  <a:schemeClr val="tx1">
                    <a:lumMod val="50000"/>
                    <a:lumOff val="50000"/>
                  </a:schemeClr>
                </a:solidFill>
              </a:endParaRPr>
            </a:p>
          </p:txBody>
        </p:sp>
        <p:sp>
          <p:nvSpPr>
            <p:cNvPr id="124" name="Rectangle 123"/>
            <p:cNvSpPr>
              <a:spLocks noChangeArrowheads="1"/>
            </p:cNvSpPr>
            <p:nvPr/>
          </p:nvSpPr>
          <p:spPr bwMode="auto">
            <a:xfrm>
              <a:off x="6786731" y="2126260"/>
              <a:ext cx="1163638" cy="247650"/>
            </a:xfrm>
            <a:prstGeom prst="rect">
              <a:avLst/>
            </a:prstGeom>
            <a:noFill/>
            <a:ln w="9525" cap="flat">
              <a:solidFill>
                <a:srgbClr val="FF89F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solidFill>
                  <a:schemeClr val="tx1">
                    <a:lumMod val="50000"/>
                    <a:lumOff val="50000"/>
                  </a:schemeClr>
                </a:solidFill>
              </a:endParaRPr>
            </a:p>
          </p:txBody>
        </p:sp>
        <p:sp>
          <p:nvSpPr>
            <p:cNvPr id="125" name="Rectangle 124"/>
            <p:cNvSpPr>
              <a:spLocks noChangeArrowheads="1"/>
            </p:cNvSpPr>
            <p:nvPr/>
          </p:nvSpPr>
          <p:spPr bwMode="auto">
            <a:xfrm>
              <a:off x="5465931" y="2150073"/>
              <a:ext cx="364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67%</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26" name="Rectangle 125"/>
            <p:cNvSpPr>
              <a:spLocks noChangeArrowheads="1"/>
            </p:cNvSpPr>
            <p:nvPr/>
          </p:nvSpPr>
          <p:spPr bwMode="auto">
            <a:xfrm>
              <a:off x="7210594" y="2150073"/>
              <a:ext cx="3195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chemeClr val="tx1">
                      <a:lumMod val="50000"/>
                      <a:lumOff val="50000"/>
                    </a:schemeClr>
                  </a:solidFill>
                  <a:effectLst/>
                  <a:latin typeface="Arial Narrow" panose="020B0606020202030204" pitchFamily="34" charset="0"/>
                </a:rPr>
                <a:t>33%</a:t>
              </a:r>
              <a:endParaRPr kumimoji="0" lang="fr-FR" altLang="fr-FR" sz="1600" b="0" i="0" u="none" strike="noStrike" cap="none" normalizeH="0" baseline="0" smtClean="0">
                <a:ln>
                  <a:noFill/>
                </a:ln>
                <a:solidFill>
                  <a:schemeClr val="tx1">
                    <a:lumMod val="50000"/>
                    <a:lumOff val="50000"/>
                  </a:schemeClr>
                </a:solidFill>
                <a:effectLst/>
              </a:endParaRPr>
            </a:p>
          </p:txBody>
        </p:sp>
        <p:sp>
          <p:nvSpPr>
            <p:cNvPr id="12" name="Rectangle 11"/>
            <p:cNvSpPr>
              <a:spLocks noChangeArrowheads="1"/>
            </p:cNvSpPr>
            <p:nvPr/>
          </p:nvSpPr>
          <p:spPr bwMode="auto">
            <a:xfrm>
              <a:off x="3012462" y="1035720"/>
              <a:ext cx="139076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000000"/>
                  </a:solidFill>
                  <a:effectLst/>
                  <a:latin typeface="Arial Narrow" panose="020B0606020202030204" pitchFamily="34" charset="0"/>
                </a:rPr>
                <a:t>Excès de paperasserie</a:t>
              </a: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sp>
          <p:nvSpPr>
            <p:cNvPr id="13" name="Rectangle 12"/>
            <p:cNvSpPr>
              <a:spLocks noChangeArrowheads="1"/>
            </p:cNvSpPr>
            <p:nvPr/>
          </p:nvSpPr>
          <p:spPr bwMode="auto">
            <a:xfrm>
              <a:off x="2191599" y="1313533"/>
              <a:ext cx="22116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000000"/>
                  </a:solidFill>
                  <a:effectLst/>
                  <a:latin typeface="Arial Narrow" panose="020B0606020202030204" pitchFamily="34" charset="0"/>
                </a:rPr>
                <a:t>Manque de temps pour sa vie privée</a:t>
              </a: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sp>
          <p:nvSpPr>
            <p:cNvPr id="14" name="Rectangle 13"/>
            <p:cNvSpPr>
              <a:spLocks noChangeArrowheads="1"/>
            </p:cNvSpPr>
            <p:nvPr/>
          </p:nvSpPr>
          <p:spPr bwMode="auto">
            <a:xfrm>
              <a:off x="739868" y="1589758"/>
              <a:ext cx="366335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Longueur des journées de travail, trop grand nombre d’actes</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27" name="Rectangle 126"/>
            <p:cNvSpPr>
              <a:spLocks noChangeArrowheads="1"/>
            </p:cNvSpPr>
            <p:nvPr/>
          </p:nvSpPr>
          <p:spPr bwMode="auto">
            <a:xfrm>
              <a:off x="4449931" y="1556420"/>
              <a:ext cx="2651125" cy="247650"/>
            </a:xfrm>
            <a:prstGeom prst="rect">
              <a:avLst/>
            </a:prstGeom>
            <a:solidFill>
              <a:srgbClr val="FF4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8" name="Rectangle 127"/>
            <p:cNvSpPr>
              <a:spLocks noChangeArrowheads="1"/>
            </p:cNvSpPr>
            <p:nvPr/>
          </p:nvSpPr>
          <p:spPr bwMode="auto">
            <a:xfrm>
              <a:off x="4449931" y="1556420"/>
              <a:ext cx="2651125" cy="247650"/>
            </a:xfrm>
            <a:prstGeom prst="rect">
              <a:avLst/>
            </a:prstGeom>
            <a:noFill/>
            <a:ln w="9525" cap="flat">
              <a:solidFill>
                <a:srgbClr val="FF09F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9" name="Rectangle 128"/>
            <p:cNvSpPr>
              <a:spLocks noChangeArrowheads="1"/>
            </p:cNvSpPr>
            <p:nvPr/>
          </p:nvSpPr>
          <p:spPr bwMode="auto">
            <a:xfrm>
              <a:off x="7082006" y="1556420"/>
              <a:ext cx="868363" cy="247650"/>
            </a:xfrm>
            <a:prstGeom prst="rect">
              <a:avLst/>
            </a:prstGeom>
            <a:solidFill>
              <a:srgbClr val="FFC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solidFill>
                  <a:schemeClr val="tx1">
                    <a:lumMod val="50000"/>
                    <a:lumOff val="50000"/>
                  </a:schemeClr>
                </a:solidFill>
              </a:endParaRPr>
            </a:p>
          </p:txBody>
        </p:sp>
        <p:sp>
          <p:nvSpPr>
            <p:cNvPr id="130" name="Rectangle 129"/>
            <p:cNvSpPr>
              <a:spLocks noChangeArrowheads="1"/>
            </p:cNvSpPr>
            <p:nvPr/>
          </p:nvSpPr>
          <p:spPr bwMode="auto">
            <a:xfrm>
              <a:off x="7082006" y="1556420"/>
              <a:ext cx="868363" cy="247650"/>
            </a:xfrm>
            <a:prstGeom prst="rect">
              <a:avLst/>
            </a:prstGeom>
            <a:noFill/>
            <a:ln w="9525" cap="flat">
              <a:solidFill>
                <a:srgbClr val="FF89F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solidFill>
                  <a:schemeClr val="tx1">
                    <a:lumMod val="50000"/>
                    <a:lumOff val="50000"/>
                  </a:schemeClr>
                </a:solidFill>
              </a:endParaRPr>
            </a:p>
          </p:txBody>
        </p:sp>
        <p:sp>
          <p:nvSpPr>
            <p:cNvPr id="131" name="Rectangle 130"/>
            <p:cNvSpPr>
              <a:spLocks noChangeArrowheads="1"/>
            </p:cNvSpPr>
            <p:nvPr/>
          </p:nvSpPr>
          <p:spPr bwMode="auto">
            <a:xfrm>
              <a:off x="5618331" y="1580233"/>
              <a:ext cx="364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76%</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32" name="Rectangle 131"/>
            <p:cNvSpPr>
              <a:spLocks noChangeArrowheads="1"/>
            </p:cNvSpPr>
            <p:nvPr/>
          </p:nvSpPr>
          <p:spPr bwMode="auto">
            <a:xfrm>
              <a:off x="7353470" y="1580233"/>
              <a:ext cx="3195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chemeClr val="tx1">
                      <a:lumMod val="50000"/>
                      <a:lumOff val="50000"/>
                    </a:schemeClr>
                  </a:solidFill>
                  <a:effectLst/>
                  <a:latin typeface="Arial Narrow" panose="020B0606020202030204" pitchFamily="34" charset="0"/>
                </a:rPr>
                <a:t>24%</a:t>
              </a:r>
              <a:endParaRPr kumimoji="0" lang="fr-FR" altLang="fr-FR" sz="1600" b="0" i="0" u="none" strike="noStrike" cap="none" normalizeH="0" baseline="0" smtClean="0">
                <a:ln>
                  <a:noFill/>
                </a:ln>
                <a:solidFill>
                  <a:schemeClr val="tx1">
                    <a:lumMod val="50000"/>
                    <a:lumOff val="50000"/>
                  </a:schemeClr>
                </a:solidFill>
                <a:effectLst/>
              </a:endParaRPr>
            </a:p>
          </p:txBody>
        </p:sp>
        <p:sp>
          <p:nvSpPr>
            <p:cNvPr id="133" name="Rectangle 132"/>
            <p:cNvSpPr>
              <a:spLocks noChangeArrowheads="1"/>
            </p:cNvSpPr>
            <p:nvPr/>
          </p:nvSpPr>
          <p:spPr bwMode="auto">
            <a:xfrm>
              <a:off x="4449931" y="1278608"/>
              <a:ext cx="2870200" cy="249238"/>
            </a:xfrm>
            <a:prstGeom prst="rect">
              <a:avLst/>
            </a:prstGeom>
            <a:solidFill>
              <a:srgbClr val="FF4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4" name="Rectangle 133"/>
            <p:cNvSpPr>
              <a:spLocks noChangeArrowheads="1"/>
            </p:cNvSpPr>
            <p:nvPr/>
          </p:nvSpPr>
          <p:spPr bwMode="auto">
            <a:xfrm>
              <a:off x="4449931" y="1278608"/>
              <a:ext cx="2870200" cy="249238"/>
            </a:xfrm>
            <a:prstGeom prst="rect">
              <a:avLst/>
            </a:prstGeom>
            <a:noFill/>
            <a:ln w="9525" cap="flat">
              <a:solidFill>
                <a:srgbClr val="FF09F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5" name="Rectangle 134"/>
            <p:cNvSpPr>
              <a:spLocks noChangeArrowheads="1"/>
            </p:cNvSpPr>
            <p:nvPr/>
          </p:nvSpPr>
          <p:spPr bwMode="auto">
            <a:xfrm>
              <a:off x="7301081" y="1278608"/>
              <a:ext cx="649288" cy="249238"/>
            </a:xfrm>
            <a:prstGeom prst="rect">
              <a:avLst/>
            </a:prstGeom>
            <a:solidFill>
              <a:srgbClr val="FFC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solidFill>
                  <a:schemeClr val="tx1">
                    <a:lumMod val="50000"/>
                    <a:lumOff val="50000"/>
                  </a:schemeClr>
                </a:solidFill>
              </a:endParaRPr>
            </a:p>
          </p:txBody>
        </p:sp>
        <p:sp>
          <p:nvSpPr>
            <p:cNvPr id="136" name="Rectangle 135"/>
            <p:cNvSpPr>
              <a:spLocks noChangeArrowheads="1"/>
            </p:cNvSpPr>
            <p:nvPr/>
          </p:nvSpPr>
          <p:spPr bwMode="auto">
            <a:xfrm>
              <a:off x="7301081" y="1278608"/>
              <a:ext cx="649288" cy="249238"/>
            </a:xfrm>
            <a:prstGeom prst="rect">
              <a:avLst/>
            </a:prstGeom>
            <a:noFill/>
            <a:ln w="9525" cap="flat">
              <a:solidFill>
                <a:srgbClr val="FF89F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solidFill>
                  <a:schemeClr val="tx1">
                    <a:lumMod val="50000"/>
                    <a:lumOff val="50000"/>
                  </a:schemeClr>
                </a:solidFill>
              </a:endParaRPr>
            </a:p>
          </p:txBody>
        </p:sp>
        <p:sp>
          <p:nvSpPr>
            <p:cNvPr id="137" name="Rectangle 136"/>
            <p:cNvSpPr>
              <a:spLocks noChangeArrowheads="1"/>
            </p:cNvSpPr>
            <p:nvPr/>
          </p:nvSpPr>
          <p:spPr bwMode="auto">
            <a:xfrm>
              <a:off x="5723106" y="1304008"/>
              <a:ext cx="364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82%</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38" name="Rectangle 137"/>
            <p:cNvSpPr>
              <a:spLocks noChangeArrowheads="1"/>
            </p:cNvSpPr>
            <p:nvPr/>
          </p:nvSpPr>
          <p:spPr bwMode="auto">
            <a:xfrm>
              <a:off x="7467769" y="1304008"/>
              <a:ext cx="3195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chemeClr val="tx1">
                      <a:lumMod val="50000"/>
                      <a:lumOff val="50000"/>
                    </a:schemeClr>
                  </a:solidFill>
                  <a:effectLst/>
                  <a:latin typeface="Arial Narrow" panose="020B0606020202030204" pitchFamily="34" charset="0"/>
                </a:rPr>
                <a:t>18%</a:t>
              </a:r>
              <a:endParaRPr kumimoji="0" lang="fr-FR" altLang="fr-FR" sz="1600" b="0" i="0" u="none" strike="noStrike" cap="none" normalizeH="0" baseline="0" smtClean="0">
                <a:ln>
                  <a:noFill/>
                </a:ln>
                <a:solidFill>
                  <a:schemeClr val="tx1">
                    <a:lumMod val="50000"/>
                    <a:lumOff val="50000"/>
                  </a:schemeClr>
                </a:solidFill>
                <a:effectLst/>
              </a:endParaRPr>
            </a:p>
          </p:txBody>
        </p:sp>
        <p:sp>
          <p:nvSpPr>
            <p:cNvPr id="139" name="Rectangle 138"/>
            <p:cNvSpPr>
              <a:spLocks noChangeArrowheads="1"/>
            </p:cNvSpPr>
            <p:nvPr/>
          </p:nvSpPr>
          <p:spPr bwMode="auto">
            <a:xfrm>
              <a:off x="4449931" y="1002383"/>
              <a:ext cx="3003550" cy="247650"/>
            </a:xfrm>
            <a:prstGeom prst="rect">
              <a:avLst/>
            </a:prstGeom>
            <a:solidFill>
              <a:srgbClr val="FF4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0" name="Rectangle 139"/>
            <p:cNvSpPr>
              <a:spLocks noChangeArrowheads="1"/>
            </p:cNvSpPr>
            <p:nvPr/>
          </p:nvSpPr>
          <p:spPr bwMode="auto">
            <a:xfrm>
              <a:off x="4449931" y="1002383"/>
              <a:ext cx="3003550" cy="247650"/>
            </a:xfrm>
            <a:prstGeom prst="rect">
              <a:avLst/>
            </a:prstGeom>
            <a:noFill/>
            <a:ln w="9525" cap="flat">
              <a:solidFill>
                <a:srgbClr val="FF09F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41" name="Rectangle 140"/>
            <p:cNvSpPr>
              <a:spLocks noChangeArrowheads="1"/>
            </p:cNvSpPr>
            <p:nvPr/>
          </p:nvSpPr>
          <p:spPr bwMode="auto">
            <a:xfrm>
              <a:off x="7434431" y="1002383"/>
              <a:ext cx="515938" cy="247650"/>
            </a:xfrm>
            <a:prstGeom prst="rect">
              <a:avLst/>
            </a:prstGeom>
            <a:solidFill>
              <a:srgbClr val="FFC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solidFill>
                  <a:schemeClr val="tx1">
                    <a:lumMod val="50000"/>
                    <a:lumOff val="50000"/>
                  </a:schemeClr>
                </a:solidFill>
              </a:endParaRPr>
            </a:p>
          </p:txBody>
        </p:sp>
        <p:sp>
          <p:nvSpPr>
            <p:cNvPr id="142" name="Rectangle 141"/>
            <p:cNvSpPr>
              <a:spLocks noChangeArrowheads="1"/>
            </p:cNvSpPr>
            <p:nvPr/>
          </p:nvSpPr>
          <p:spPr bwMode="auto">
            <a:xfrm>
              <a:off x="7434431" y="1002383"/>
              <a:ext cx="515938" cy="247650"/>
            </a:xfrm>
            <a:prstGeom prst="rect">
              <a:avLst/>
            </a:prstGeom>
            <a:noFill/>
            <a:ln w="9525" cap="flat">
              <a:solidFill>
                <a:srgbClr val="FF89F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solidFill>
                  <a:schemeClr val="tx1">
                    <a:lumMod val="50000"/>
                    <a:lumOff val="50000"/>
                  </a:schemeClr>
                </a:solidFill>
              </a:endParaRPr>
            </a:p>
          </p:txBody>
        </p:sp>
        <p:sp>
          <p:nvSpPr>
            <p:cNvPr id="143" name="Rectangle 142"/>
            <p:cNvSpPr>
              <a:spLocks noChangeArrowheads="1"/>
            </p:cNvSpPr>
            <p:nvPr/>
          </p:nvSpPr>
          <p:spPr bwMode="auto">
            <a:xfrm>
              <a:off x="5789782" y="1026195"/>
              <a:ext cx="364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smtClean="0">
                  <a:ln>
                    <a:noFill/>
                  </a:ln>
                  <a:solidFill>
                    <a:srgbClr val="000000"/>
                  </a:solidFill>
                  <a:effectLst/>
                  <a:latin typeface="Arial Narrow" panose="020B0606020202030204" pitchFamily="34" charset="0"/>
                </a:rPr>
                <a:t>86%</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44" name="Rectangle 143"/>
            <p:cNvSpPr>
              <a:spLocks noChangeArrowheads="1"/>
            </p:cNvSpPr>
            <p:nvPr/>
          </p:nvSpPr>
          <p:spPr bwMode="auto">
            <a:xfrm>
              <a:off x="7536031" y="1026195"/>
              <a:ext cx="3195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smtClean="0">
                  <a:ln>
                    <a:noFill/>
                  </a:ln>
                  <a:solidFill>
                    <a:schemeClr val="tx1">
                      <a:lumMod val="50000"/>
                      <a:lumOff val="50000"/>
                    </a:schemeClr>
                  </a:solidFill>
                  <a:effectLst/>
                  <a:latin typeface="Arial Narrow" panose="020B0606020202030204" pitchFamily="34" charset="0"/>
                </a:rPr>
                <a:t>14%</a:t>
              </a:r>
              <a:endParaRPr kumimoji="0" lang="fr-FR" altLang="fr-FR" sz="1600" b="0" i="0" u="none" strike="noStrike" cap="none" normalizeH="0" baseline="0" smtClean="0">
                <a:ln>
                  <a:noFill/>
                </a:ln>
                <a:solidFill>
                  <a:schemeClr val="tx1">
                    <a:lumMod val="50000"/>
                    <a:lumOff val="50000"/>
                  </a:schemeClr>
                </a:solidFill>
                <a:effectLst/>
              </a:endParaRPr>
            </a:p>
          </p:txBody>
        </p:sp>
      </p:grpSp>
      <p:sp>
        <p:nvSpPr>
          <p:cNvPr id="147" name="Espace réservé du numéro de diapositive 4"/>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172</a:t>
            </a:fld>
            <a:endParaRPr lang="fr-FR" dirty="0"/>
          </a:p>
        </p:txBody>
      </p:sp>
      <p:sp>
        <p:nvSpPr>
          <p:cNvPr id="148" name="Espace réservé du pied de page 4"/>
          <p:cNvSpPr>
            <a:spLocks noGrp="1"/>
          </p:cNvSpPr>
          <p:nvPr>
            <p:ph type="ftr" sz="quarter" idx="4294967295"/>
          </p:nvPr>
        </p:nvSpPr>
        <p:spPr bwMode="auto">
          <a:xfrm>
            <a:off x="92076" y="6602412"/>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dirty="0">
                <a:cs typeface="Arial" charset="0"/>
              </a:rPr>
              <a:t>1er Colloque National</a:t>
            </a:r>
            <a:r>
              <a:rPr lang="fr-FR" dirty="0">
                <a:cs typeface="Arial" charset="0"/>
              </a:rPr>
              <a:t>  Soigner les vulnérabilités des professionnels de santé </a:t>
            </a:r>
            <a:r>
              <a:rPr lang="fr-FR" b="0" dirty="0">
                <a:cs typeface="Arial" charset="0"/>
              </a:rPr>
              <a:t>– Académie Nationale de Médecine – Jeudi 3 décembre 2015</a:t>
            </a:r>
            <a:endParaRPr lang="fr-FR" dirty="0">
              <a:cs typeface="Arial" charset="0"/>
            </a:endParaRPr>
          </a:p>
        </p:txBody>
      </p:sp>
    </p:spTree>
    <p:extLst>
      <p:ext uri="{BB962C8B-B14F-4D97-AF65-F5344CB8AC3E}">
        <p14:creationId xmlns:p14="http://schemas.microsoft.com/office/powerpoint/2010/main" val="2522776328"/>
      </p:ext>
    </p:extLst>
  </p:cSld>
  <p:clrMapOvr>
    <a:masterClrMapping/>
  </p:clrMapOvr>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latin typeface="Helvetica" charset="0"/>
                <a:ea typeface="MS PGothic" charset="0"/>
                <a:cs typeface="Helvetica" charset="0"/>
              </a:rPr>
              <a:t>Le repérage des professionnels de santé vulnérables</a:t>
            </a:r>
            <a:endParaRPr lang="fr-FR" dirty="0"/>
          </a:p>
        </p:txBody>
      </p:sp>
      <p:sp>
        <p:nvSpPr>
          <p:cNvPr id="14" name="Espace réservé du contenu 13"/>
          <p:cNvSpPr>
            <a:spLocks noGrp="1"/>
          </p:cNvSpPr>
          <p:nvPr>
            <p:ph idx="1"/>
          </p:nvPr>
        </p:nvSpPr>
        <p:spPr>
          <a:xfrm>
            <a:off x="457200" y="1299741"/>
            <a:ext cx="8229600" cy="5012687"/>
          </a:xfrm>
        </p:spPr>
        <p:txBody>
          <a:bodyPr/>
          <a:lstStyle/>
          <a:p>
            <a:endParaRPr lang="fr-FR"/>
          </a:p>
        </p:txBody>
      </p:sp>
      <p:graphicFrame>
        <p:nvGraphicFramePr>
          <p:cNvPr id="3" name="Graphique 2"/>
          <p:cNvGraphicFramePr>
            <a:graphicFrameLocks/>
          </p:cNvGraphicFramePr>
          <p:nvPr>
            <p:extLst>
              <p:ext uri="{D42A27DB-BD31-4B8C-83A1-F6EECF244321}">
                <p14:modId xmlns:p14="http://schemas.microsoft.com/office/powerpoint/2010/main" val="3100038028"/>
              </p:ext>
            </p:extLst>
          </p:nvPr>
        </p:nvGraphicFramePr>
        <p:xfrm>
          <a:off x="414966" y="1293703"/>
          <a:ext cx="8542312" cy="5336940"/>
        </p:xfrm>
        <a:graphic>
          <a:graphicData uri="http://schemas.openxmlformats.org/drawingml/2006/chart">
            <c:chart xmlns:c="http://schemas.openxmlformats.org/drawingml/2006/chart" xmlns:r="http://schemas.openxmlformats.org/officeDocument/2006/relationships" r:id="rId2"/>
          </a:graphicData>
        </a:graphic>
      </p:graphicFrame>
      <p:sp>
        <p:nvSpPr>
          <p:cNvPr id="4" name="Ellipse 3"/>
          <p:cNvSpPr/>
          <p:nvPr/>
        </p:nvSpPr>
        <p:spPr>
          <a:xfrm rot="20602148">
            <a:off x="5577858" y="1358004"/>
            <a:ext cx="3443032" cy="213733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fr-FR"/>
          </a:p>
        </p:txBody>
      </p:sp>
      <p:sp>
        <p:nvSpPr>
          <p:cNvPr id="5" name="Ellipse 4"/>
          <p:cNvSpPr/>
          <p:nvPr/>
        </p:nvSpPr>
        <p:spPr>
          <a:xfrm rot="20370251">
            <a:off x="4535426" y="4226493"/>
            <a:ext cx="3364101" cy="1970349"/>
          </a:xfrm>
          <a:prstGeom prst="ellipse">
            <a:avLst/>
          </a:prstGeom>
          <a:noFill/>
          <a:ln>
            <a:solidFill>
              <a:srgbClr val="C4750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fr-FR"/>
          </a:p>
        </p:txBody>
      </p:sp>
      <p:sp>
        <p:nvSpPr>
          <p:cNvPr id="6" name="Ellipse 5"/>
          <p:cNvSpPr/>
          <p:nvPr/>
        </p:nvSpPr>
        <p:spPr>
          <a:xfrm rot="20859392">
            <a:off x="245282" y="1878706"/>
            <a:ext cx="3266153" cy="1863396"/>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fr-FR"/>
          </a:p>
        </p:txBody>
      </p:sp>
      <p:sp>
        <p:nvSpPr>
          <p:cNvPr id="7" name="Ellipse 6"/>
          <p:cNvSpPr/>
          <p:nvPr/>
        </p:nvSpPr>
        <p:spPr>
          <a:xfrm rot="1409212">
            <a:off x="133387" y="4145308"/>
            <a:ext cx="4061898" cy="2048415"/>
          </a:xfrm>
          <a:prstGeom prst="ellipse">
            <a:avLst/>
          </a:prstGeom>
          <a:noFill/>
          <a:ln>
            <a:solidFill>
              <a:srgbClr val="009242"/>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fr-FR"/>
          </a:p>
        </p:txBody>
      </p:sp>
      <p:sp>
        <p:nvSpPr>
          <p:cNvPr id="8" name="ZoneTexte 7"/>
          <p:cNvSpPr txBox="1"/>
          <p:nvPr/>
        </p:nvSpPr>
        <p:spPr>
          <a:xfrm>
            <a:off x="3545060" y="1594552"/>
            <a:ext cx="1376145" cy="738664"/>
          </a:xfrm>
          <a:prstGeom prst="rect">
            <a:avLst/>
          </a:prstGeom>
          <a:solidFill>
            <a:srgbClr val="FFFFFF">
              <a:alpha val="69804"/>
            </a:srgbClr>
          </a:solidFill>
          <a:ln>
            <a:noFill/>
          </a:ln>
        </p:spPr>
        <p:txBody>
          <a:bodyPr wrap="square" rtlCol="0">
            <a:spAutoFit/>
          </a:bodyPr>
          <a:lstStyle/>
          <a:p>
            <a:pPr algn="ctr"/>
            <a:r>
              <a:rPr lang="fr-FR" sz="1400" dirty="0" smtClean="0">
                <a:latin typeface="Arial Narrow" panose="020B0606020202030204" pitchFamily="34" charset="0"/>
              </a:rPr>
              <a:t>Corrélation avec le sentiment d’épuisement</a:t>
            </a:r>
          </a:p>
        </p:txBody>
      </p:sp>
      <p:sp>
        <p:nvSpPr>
          <p:cNvPr id="9" name="ZoneTexte 8"/>
          <p:cNvSpPr txBox="1"/>
          <p:nvPr/>
        </p:nvSpPr>
        <p:spPr>
          <a:xfrm>
            <a:off x="7779473" y="3828915"/>
            <a:ext cx="828833" cy="738664"/>
          </a:xfrm>
          <a:prstGeom prst="rect">
            <a:avLst/>
          </a:prstGeom>
          <a:solidFill>
            <a:srgbClr val="FFFFFF">
              <a:alpha val="61961"/>
            </a:srgbClr>
          </a:solidFill>
        </p:spPr>
        <p:txBody>
          <a:bodyPr wrap="square" rtlCol="0">
            <a:spAutoFit/>
          </a:bodyPr>
          <a:lstStyle/>
          <a:p>
            <a:pPr algn="ctr"/>
            <a:r>
              <a:rPr lang="fr-FR" sz="1400" dirty="0" smtClean="0">
                <a:latin typeface="Arial Narrow" panose="020B0606020202030204" pitchFamily="34" charset="0"/>
              </a:rPr>
              <a:t>Concernés</a:t>
            </a:r>
          </a:p>
          <a:p>
            <a:pPr algn="ctr"/>
            <a:r>
              <a:rPr lang="fr-FR" sz="1400" dirty="0" smtClean="0">
                <a:latin typeface="Arial Narrow" panose="020B0606020202030204" pitchFamily="34" charset="0"/>
              </a:rPr>
              <a:t>% de oui</a:t>
            </a:r>
          </a:p>
        </p:txBody>
      </p:sp>
      <p:sp>
        <p:nvSpPr>
          <p:cNvPr id="11" name="Espace réservé du numéro de diapositive 4"/>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173</a:t>
            </a:fld>
            <a:endParaRPr lang="fr-FR" dirty="0"/>
          </a:p>
        </p:txBody>
      </p:sp>
      <p:sp>
        <p:nvSpPr>
          <p:cNvPr id="15" name="Espace réservé du contenu 4"/>
          <p:cNvSpPr txBox="1">
            <a:spLocks/>
          </p:cNvSpPr>
          <p:nvPr/>
        </p:nvSpPr>
        <p:spPr>
          <a:xfrm>
            <a:off x="259010" y="790842"/>
            <a:ext cx="8229600" cy="501268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tx2"/>
              </a:buClr>
              <a:buSzPct val="85000"/>
              <a:buFont typeface="Wingdings" charset="2"/>
              <a:buChar char="§"/>
              <a:defRPr sz="2800" kern="1200">
                <a:solidFill>
                  <a:schemeClr val="tx2"/>
                </a:solidFill>
                <a:latin typeface="Helvetica"/>
                <a:ea typeface="+mn-ea"/>
                <a:cs typeface="Helvetica"/>
              </a:defRPr>
            </a:lvl1pPr>
            <a:lvl2pPr marL="742950" indent="-285750" algn="l" defTabSz="457200" rtl="0" eaLnBrk="1" latinLnBrk="0" hangingPunct="1">
              <a:spcBef>
                <a:spcPct val="20000"/>
              </a:spcBef>
              <a:buClr>
                <a:schemeClr val="tx2"/>
              </a:buClr>
              <a:buSzPct val="70000"/>
              <a:buFont typeface="Wingdings" charset="2"/>
              <a:buChar char="§"/>
              <a:defRPr sz="24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charset="2"/>
              <a:buNone/>
            </a:pPr>
            <a:r>
              <a:rPr lang="fr-FR" dirty="0" smtClean="0"/>
              <a:t>Impact des causes sur l’épuisement</a:t>
            </a:r>
            <a:endParaRPr lang="fr-FR" dirty="0"/>
          </a:p>
        </p:txBody>
      </p:sp>
      <p:sp>
        <p:nvSpPr>
          <p:cNvPr id="16" name="Espace réservé du pied de page 4"/>
          <p:cNvSpPr>
            <a:spLocks noGrp="1"/>
          </p:cNvSpPr>
          <p:nvPr>
            <p:ph type="ftr" sz="quarter" idx="4294967295"/>
          </p:nvPr>
        </p:nvSpPr>
        <p:spPr bwMode="auto">
          <a:xfrm>
            <a:off x="92076" y="6602412"/>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dirty="0">
                <a:cs typeface="Arial" charset="0"/>
              </a:rPr>
              <a:t>1er Colloque National</a:t>
            </a:r>
            <a:r>
              <a:rPr lang="fr-FR" dirty="0">
                <a:cs typeface="Arial" charset="0"/>
              </a:rPr>
              <a:t>  Soigner les vulnérabilités des professionnels de santé </a:t>
            </a:r>
            <a:r>
              <a:rPr lang="fr-FR" b="0" dirty="0">
                <a:cs typeface="Arial" charset="0"/>
              </a:rPr>
              <a:t>– Académie Nationale de Médecine – Jeudi 3 décembre 2015</a:t>
            </a:r>
            <a:endParaRPr lang="fr-FR" dirty="0">
              <a:cs typeface="Arial" charset="0"/>
            </a:endParaRPr>
          </a:p>
        </p:txBody>
      </p:sp>
    </p:spTree>
    <p:extLst>
      <p:ext uri="{BB962C8B-B14F-4D97-AF65-F5344CB8AC3E}">
        <p14:creationId xmlns:p14="http://schemas.microsoft.com/office/powerpoint/2010/main" val="1754722294"/>
      </p:ext>
    </p:extLst>
  </p:cSld>
  <p:clrMapOvr>
    <a:masterClrMapping/>
  </p:clrMapOvr>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latin typeface="Helvetica" charset="0"/>
                <a:ea typeface="MS PGothic" charset="0"/>
                <a:cs typeface="Helvetica" charset="0"/>
              </a:rPr>
              <a:t>Le repérage des professionnels de santé vulnérables</a:t>
            </a:r>
            <a:endParaRPr lang="fr-FR" dirty="0"/>
          </a:p>
        </p:txBody>
      </p:sp>
      <p:sp>
        <p:nvSpPr>
          <p:cNvPr id="5" name="Espace réservé du contenu 4"/>
          <p:cNvSpPr>
            <a:spLocks noGrp="1"/>
          </p:cNvSpPr>
          <p:nvPr>
            <p:ph idx="1"/>
          </p:nvPr>
        </p:nvSpPr>
        <p:spPr>
          <a:xfrm>
            <a:off x="2581968" y="641619"/>
            <a:ext cx="8229600" cy="5012687"/>
          </a:xfrm>
        </p:spPr>
        <p:txBody>
          <a:bodyPr/>
          <a:lstStyle/>
          <a:p>
            <a:pPr marL="0" indent="0">
              <a:buNone/>
            </a:pPr>
            <a:r>
              <a:rPr lang="fr-FR" dirty="0" smtClean="0"/>
              <a:t>Solution (global)</a:t>
            </a:r>
            <a:endParaRPr lang="fr-FR" dirty="0"/>
          </a:p>
        </p:txBody>
      </p:sp>
      <p:sp>
        <p:nvSpPr>
          <p:cNvPr id="6" name="AutoShape 3"/>
          <p:cNvSpPr>
            <a:spLocks noChangeAspect="1" noChangeArrowheads="1" noTextEdit="1"/>
          </p:cNvSpPr>
          <p:nvPr/>
        </p:nvSpPr>
        <p:spPr bwMode="auto">
          <a:xfrm>
            <a:off x="1714586" y="1281530"/>
            <a:ext cx="6296037"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7" name="Rectangle 5"/>
          <p:cNvSpPr>
            <a:spLocks noChangeArrowheads="1"/>
          </p:cNvSpPr>
          <p:nvPr/>
        </p:nvSpPr>
        <p:spPr bwMode="auto">
          <a:xfrm>
            <a:off x="5209813" y="6563143"/>
            <a:ext cx="69441" cy="85725"/>
          </a:xfrm>
          <a:prstGeom prst="rect">
            <a:avLst/>
          </a:prstGeom>
          <a:solidFill>
            <a:srgbClr val="7F9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 name="Rectangle 6"/>
          <p:cNvSpPr>
            <a:spLocks noChangeArrowheads="1"/>
          </p:cNvSpPr>
          <p:nvPr/>
        </p:nvSpPr>
        <p:spPr bwMode="auto">
          <a:xfrm>
            <a:off x="5209813" y="6563143"/>
            <a:ext cx="69441" cy="85725"/>
          </a:xfrm>
          <a:prstGeom prst="rect">
            <a:avLst/>
          </a:prstGeom>
          <a:noFill/>
          <a:ln w="9525" cap="flat">
            <a:solidFill>
              <a:srgbClr val="7F93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Rectangle 7"/>
          <p:cNvSpPr>
            <a:spLocks noChangeArrowheads="1"/>
          </p:cNvSpPr>
          <p:nvPr/>
        </p:nvSpPr>
        <p:spPr bwMode="auto">
          <a:xfrm>
            <a:off x="5321746" y="6532074"/>
            <a:ext cx="41490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smtClean="0">
                <a:ln>
                  <a:noFill/>
                </a:ln>
                <a:solidFill>
                  <a:srgbClr val="000000"/>
                </a:solidFill>
                <a:effectLst/>
                <a:latin typeface="Arial Narrow" panose="020B0606020202030204" pitchFamily="34" charset="0"/>
              </a:rPr>
              <a:t>D’accord</a:t>
            </a: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sp>
        <p:nvSpPr>
          <p:cNvPr id="10" name="Rectangle 8"/>
          <p:cNvSpPr>
            <a:spLocks noChangeArrowheads="1"/>
          </p:cNvSpPr>
          <p:nvPr/>
        </p:nvSpPr>
        <p:spPr bwMode="auto">
          <a:xfrm>
            <a:off x="5937328" y="6563143"/>
            <a:ext cx="69441" cy="85725"/>
          </a:xfrm>
          <a:prstGeom prst="rect">
            <a:avLst/>
          </a:prstGeom>
          <a:solidFill>
            <a:srgbClr val="FFC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Rectangle 9"/>
          <p:cNvSpPr>
            <a:spLocks noChangeArrowheads="1"/>
          </p:cNvSpPr>
          <p:nvPr/>
        </p:nvSpPr>
        <p:spPr bwMode="auto">
          <a:xfrm>
            <a:off x="5937328" y="6563143"/>
            <a:ext cx="69441" cy="85725"/>
          </a:xfrm>
          <a:prstGeom prst="rect">
            <a:avLst/>
          </a:prstGeom>
          <a:noFill/>
          <a:ln w="9525" cap="flat">
            <a:solidFill>
              <a:srgbClr val="FFC70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Rectangle 10"/>
          <p:cNvSpPr>
            <a:spLocks noChangeArrowheads="1"/>
          </p:cNvSpPr>
          <p:nvPr/>
        </p:nvSpPr>
        <p:spPr bwMode="auto">
          <a:xfrm>
            <a:off x="6049261" y="6532074"/>
            <a:ext cx="60475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smtClean="0">
                <a:ln>
                  <a:noFill/>
                </a:ln>
                <a:solidFill>
                  <a:srgbClr val="000000"/>
                </a:solidFill>
                <a:effectLst/>
                <a:latin typeface="Arial Narrow" panose="020B0606020202030204" pitchFamily="34" charset="0"/>
              </a:rPr>
              <a:t>Pas d'accord</a:t>
            </a: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grpSp>
        <p:nvGrpSpPr>
          <p:cNvPr id="4" name="Groupe 3"/>
          <p:cNvGrpSpPr/>
          <p:nvPr/>
        </p:nvGrpSpPr>
        <p:grpSpPr>
          <a:xfrm>
            <a:off x="165645" y="1514633"/>
            <a:ext cx="7658375" cy="4953000"/>
            <a:chOff x="113546" y="1137070"/>
            <a:chExt cx="8296572" cy="4953000"/>
          </a:xfrm>
        </p:grpSpPr>
        <p:sp>
          <p:nvSpPr>
            <p:cNvPr id="13" name="Rectangle 11"/>
            <p:cNvSpPr>
              <a:spLocks noChangeArrowheads="1"/>
            </p:cNvSpPr>
            <p:nvPr/>
          </p:nvSpPr>
          <p:spPr bwMode="auto">
            <a:xfrm>
              <a:off x="2195902" y="1171995"/>
              <a:ext cx="277379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000000"/>
                  </a:solidFill>
                  <a:effectLst/>
                  <a:latin typeface="Arial Narrow" panose="020B0606020202030204" pitchFamily="34" charset="0"/>
                </a:rPr>
                <a:t>Prendre en compte le soignant pour lui-même</a:t>
              </a:r>
              <a:endParaRPr kumimoji="0" lang="fr-FR" altLang="fr-FR" sz="2800" b="0" i="0" u="none" strike="noStrike" cap="none" normalizeH="0" baseline="0" dirty="0" smtClean="0">
                <a:ln>
                  <a:noFill/>
                </a:ln>
                <a:solidFill>
                  <a:schemeClr val="tx1"/>
                </a:solidFill>
                <a:effectLst/>
                <a:latin typeface="Arial" panose="020B0604020202020204" pitchFamily="34" charset="0"/>
              </a:endParaRPr>
            </a:p>
          </p:txBody>
        </p:sp>
        <p:sp>
          <p:nvSpPr>
            <p:cNvPr id="14" name="Rectangle 12"/>
            <p:cNvSpPr>
              <a:spLocks noChangeArrowheads="1"/>
            </p:cNvSpPr>
            <p:nvPr/>
          </p:nvSpPr>
          <p:spPr bwMode="auto">
            <a:xfrm>
              <a:off x="1371486" y="1449807"/>
              <a:ext cx="359820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Amélioration de la protection sociale des soignants libéraux</a:t>
              </a:r>
              <a:endParaRPr kumimoji="0" lang="fr-FR" altLang="fr-FR" sz="2800" b="0" i="0" u="none" strike="noStrike" cap="none" normalizeH="0" baseline="0" smtClean="0">
                <a:ln>
                  <a:noFill/>
                </a:ln>
                <a:solidFill>
                  <a:schemeClr val="tx1"/>
                </a:solidFill>
                <a:effectLst/>
                <a:latin typeface="Arial" panose="020B0604020202020204" pitchFamily="34" charset="0"/>
              </a:endParaRPr>
            </a:p>
          </p:txBody>
        </p:sp>
        <p:sp>
          <p:nvSpPr>
            <p:cNvPr id="15" name="Rectangle 13"/>
            <p:cNvSpPr>
              <a:spLocks noChangeArrowheads="1"/>
            </p:cNvSpPr>
            <p:nvPr/>
          </p:nvSpPr>
          <p:spPr bwMode="auto">
            <a:xfrm>
              <a:off x="3305745" y="1726032"/>
              <a:ext cx="166394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Faciliter les remplacements</a:t>
              </a:r>
              <a:endParaRPr kumimoji="0" lang="fr-FR" altLang="fr-FR" sz="2800" b="0" i="0" u="none" strike="noStrike" cap="none" normalizeH="0" baseline="0" smtClean="0">
                <a:ln>
                  <a:noFill/>
                </a:ln>
                <a:solidFill>
                  <a:schemeClr val="tx1"/>
                </a:solidFill>
                <a:effectLst/>
                <a:latin typeface="Arial" panose="020B0604020202020204" pitchFamily="34" charset="0"/>
              </a:endParaRPr>
            </a:p>
          </p:txBody>
        </p:sp>
        <p:sp>
          <p:nvSpPr>
            <p:cNvPr id="16" name="Rectangle 14"/>
            <p:cNvSpPr>
              <a:spLocks noChangeArrowheads="1"/>
            </p:cNvSpPr>
            <p:nvPr/>
          </p:nvSpPr>
          <p:spPr bwMode="auto">
            <a:xfrm>
              <a:off x="113546" y="2002257"/>
              <a:ext cx="485614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000000"/>
                  </a:solidFill>
                  <a:effectLst/>
                  <a:latin typeface="Arial Narrow" panose="020B0606020202030204" pitchFamily="34" charset="0"/>
                </a:rPr>
                <a:t>Reconnaissance du syndrome d’épuisement professionnel comme maladie prof.</a:t>
              </a:r>
              <a:endParaRPr kumimoji="0" lang="fr-FR" altLang="fr-FR" sz="2800" b="0" i="0" u="none" strike="noStrike" cap="none" normalizeH="0" baseline="0" dirty="0" smtClean="0">
                <a:ln>
                  <a:noFill/>
                </a:ln>
                <a:solidFill>
                  <a:schemeClr val="tx1"/>
                </a:solidFill>
                <a:effectLst/>
                <a:latin typeface="Arial" panose="020B0604020202020204" pitchFamily="34" charset="0"/>
              </a:endParaRPr>
            </a:p>
          </p:txBody>
        </p:sp>
        <p:sp>
          <p:nvSpPr>
            <p:cNvPr id="17" name="Rectangle 15"/>
            <p:cNvSpPr>
              <a:spLocks noChangeArrowheads="1"/>
            </p:cNvSpPr>
            <p:nvPr/>
          </p:nvSpPr>
          <p:spPr bwMode="auto">
            <a:xfrm>
              <a:off x="1306582" y="2280070"/>
              <a:ext cx="36631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Laisser plus d’autonomie aux soignants pour exercer leur art</a:t>
              </a:r>
              <a:endParaRPr kumimoji="0" lang="fr-FR" altLang="fr-FR" sz="2800" b="0" i="0" u="none" strike="noStrike" cap="none" normalizeH="0" baseline="0" smtClean="0">
                <a:ln>
                  <a:noFill/>
                </a:ln>
                <a:solidFill>
                  <a:schemeClr val="tx1"/>
                </a:solidFill>
                <a:effectLst/>
                <a:latin typeface="Arial" panose="020B0604020202020204" pitchFamily="34" charset="0"/>
              </a:endParaRPr>
            </a:p>
          </p:txBody>
        </p:sp>
        <p:sp>
          <p:nvSpPr>
            <p:cNvPr id="18" name="Rectangle 16"/>
            <p:cNvSpPr>
              <a:spLocks noChangeArrowheads="1"/>
            </p:cNvSpPr>
            <p:nvPr/>
          </p:nvSpPr>
          <p:spPr bwMode="auto">
            <a:xfrm>
              <a:off x="333172" y="2556295"/>
              <a:ext cx="463652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000000"/>
                  </a:solidFill>
                  <a:effectLst/>
                  <a:latin typeface="Arial Narrow" panose="020B0606020202030204" pitchFamily="34" charset="0"/>
                </a:rPr>
                <a:t>Instauration d’une prise en charge médicale et psy dédiée aux prof. de santé</a:t>
              </a:r>
              <a:endParaRPr kumimoji="0" lang="fr-FR" altLang="fr-FR" sz="2800" b="0" i="0" u="none" strike="noStrike" cap="none" normalizeH="0" baseline="0" dirty="0" smtClean="0">
                <a:ln>
                  <a:noFill/>
                </a:ln>
                <a:solidFill>
                  <a:schemeClr val="tx1"/>
                </a:solidFill>
                <a:effectLst/>
                <a:latin typeface="Arial" panose="020B0604020202020204" pitchFamily="34" charset="0"/>
              </a:endParaRPr>
            </a:p>
          </p:txBody>
        </p:sp>
        <p:sp>
          <p:nvSpPr>
            <p:cNvPr id="19" name="Rectangle 17"/>
            <p:cNvSpPr>
              <a:spLocks noChangeArrowheads="1"/>
            </p:cNvSpPr>
            <p:nvPr/>
          </p:nvSpPr>
          <p:spPr bwMode="auto">
            <a:xfrm>
              <a:off x="987321" y="2832520"/>
              <a:ext cx="398237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Mieux définir la nature et les limites de la responsabilité du soigna</a:t>
              </a:r>
              <a:endParaRPr kumimoji="0" lang="fr-FR" altLang="fr-FR" sz="2800" b="0" i="0" u="none" strike="noStrike" cap="none" normalizeH="0" baseline="0" smtClean="0">
                <a:ln>
                  <a:noFill/>
                </a:ln>
                <a:solidFill>
                  <a:schemeClr val="tx1"/>
                </a:solidFill>
                <a:effectLst/>
                <a:latin typeface="Arial" panose="020B0604020202020204" pitchFamily="34" charset="0"/>
              </a:endParaRPr>
            </a:p>
          </p:txBody>
        </p:sp>
        <p:sp>
          <p:nvSpPr>
            <p:cNvPr id="20" name="Rectangle 18"/>
            <p:cNvSpPr>
              <a:spLocks noChangeArrowheads="1"/>
            </p:cNvSpPr>
            <p:nvPr/>
          </p:nvSpPr>
          <p:spPr bwMode="auto">
            <a:xfrm>
              <a:off x="3191618" y="3108745"/>
              <a:ext cx="177807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Diminuer sa charge de travail</a:t>
              </a:r>
              <a:endParaRPr kumimoji="0" lang="fr-FR" altLang="fr-FR" sz="2800" b="0" i="0" u="none" strike="noStrike" cap="none" normalizeH="0" baseline="0" smtClean="0">
                <a:ln>
                  <a:noFill/>
                </a:ln>
                <a:solidFill>
                  <a:schemeClr val="tx1"/>
                </a:solidFill>
                <a:effectLst/>
                <a:latin typeface="Arial" panose="020B0604020202020204" pitchFamily="34" charset="0"/>
              </a:endParaRPr>
            </a:p>
          </p:txBody>
        </p:sp>
        <p:sp>
          <p:nvSpPr>
            <p:cNvPr id="21" name="Rectangle 19"/>
            <p:cNvSpPr>
              <a:spLocks noChangeArrowheads="1"/>
            </p:cNvSpPr>
            <p:nvPr/>
          </p:nvSpPr>
          <p:spPr bwMode="auto">
            <a:xfrm>
              <a:off x="2378244" y="3386557"/>
              <a:ext cx="259144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Etre aidé(e) dans sa gestion administrative</a:t>
              </a:r>
              <a:endParaRPr kumimoji="0" lang="fr-FR" altLang="fr-FR" sz="2800" b="0" i="0" u="none" strike="noStrike" cap="none" normalizeH="0" baseline="0" smtClean="0">
                <a:ln>
                  <a:noFill/>
                </a:ln>
                <a:solidFill>
                  <a:schemeClr val="tx1"/>
                </a:solidFill>
                <a:effectLst/>
                <a:latin typeface="Arial" panose="020B0604020202020204" pitchFamily="34" charset="0"/>
              </a:endParaRPr>
            </a:p>
          </p:txBody>
        </p:sp>
        <p:sp>
          <p:nvSpPr>
            <p:cNvPr id="22" name="Rectangle 20"/>
            <p:cNvSpPr>
              <a:spLocks noChangeArrowheads="1"/>
            </p:cNvSpPr>
            <p:nvPr/>
          </p:nvSpPr>
          <p:spPr bwMode="auto">
            <a:xfrm>
              <a:off x="1641308" y="3662782"/>
              <a:ext cx="33283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Mieux préparer les étudiants à exercer leur futur métier</a:t>
              </a:r>
              <a:endParaRPr kumimoji="0" lang="fr-FR" altLang="fr-FR" sz="2800" b="0" i="0" u="none" strike="noStrike" cap="none" normalizeH="0" baseline="0" smtClean="0">
                <a:ln>
                  <a:noFill/>
                </a:ln>
                <a:solidFill>
                  <a:schemeClr val="tx1"/>
                </a:solidFill>
                <a:effectLst/>
                <a:latin typeface="Arial" panose="020B0604020202020204" pitchFamily="34" charset="0"/>
              </a:endParaRPr>
            </a:p>
          </p:txBody>
        </p:sp>
        <p:sp>
          <p:nvSpPr>
            <p:cNvPr id="23" name="Rectangle 21"/>
            <p:cNvSpPr>
              <a:spLocks noChangeArrowheads="1"/>
            </p:cNvSpPr>
            <p:nvPr/>
          </p:nvSpPr>
          <p:spPr bwMode="auto">
            <a:xfrm>
              <a:off x="1511472" y="3939007"/>
              <a:ext cx="345822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Instauration d’une médecine du travail pour les soignants</a:t>
              </a:r>
              <a:endParaRPr kumimoji="0" lang="fr-FR" altLang="fr-FR" sz="2800" b="0" i="0" u="none" strike="noStrike" cap="none" normalizeH="0" baseline="0" smtClean="0">
                <a:ln>
                  <a:noFill/>
                </a:ln>
                <a:solidFill>
                  <a:schemeClr val="tx1"/>
                </a:solidFill>
                <a:effectLst/>
                <a:latin typeface="Arial" panose="020B0604020202020204" pitchFamily="34" charset="0"/>
              </a:endParaRPr>
            </a:p>
          </p:txBody>
        </p:sp>
        <p:sp>
          <p:nvSpPr>
            <p:cNvPr id="24" name="Rectangle 22"/>
            <p:cNvSpPr>
              <a:spLocks noChangeArrowheads="1"/>
            </p:cNvSpPr>
            <p:nvPr/>
          </p:nvSpPr>
          <p:spPr bwMode="auto">
            <a:xfrm>
              <a:off x="713319" y="4216820"/>
              <a:ext cx="425637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Mise en place de lignes téléphoniques d’écoute de conseils médicaux,</a:t>
              </a:r>
              <a:endParaRPr kumimoji="0" lang="fr-FR" altLang="fr-FR" sz="2800" b="0" i="0" u="none" strike="noStrike" cap="none" normalizeH="0" baseline="0" smtClean="0">
                <a:ln>
                  <a:noFill/>
                </a:ln>
                <a:solidFill>
                  <a:schemeClr val="tx1"/>
                </a:solidFill>
                <a:effectLst/>
                <a:latin typeface="Arial" panose="020B0604020202020204" pitchFamily="34" charset="0"/>
              </a:endParaRPr>
            </a:p>
          </p:txBody>
        </p:sp>
        <p:sp>
          <p:nvSpPr>
            <p:cNvPr id="25" name="Rectangle 23"/>
            <p:cNvSpPr>
              <a:spLocks noChangeArrowheads="1"/>
            </p:cNvSpPr>
            <p:nvPr/>
          </p:nvSpPr>
          <p:spPr bwMode="auto">
            <a:xfrm>
              <a:off x="3206514" y="4493045"/>
              <a:ext cx="17631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Etre aidé(e) dans sa pratique</a:t>
              </a:r>
              <a:endParaRPr kumimoji="0" lang="fr-FR" altLang="fr-FR" sz="2800" b="0" i="0" u="none" strike="noStrike" cap="none" normalizeH="0" baseline="0" smtClean="0">
                <a:ln>
                  <a:noFill/>
                </a:ln>
                <a:solidFill>
                  <a:schemeClr val="tx1"/>
                </a:solidFill>
                <a:effectLst/>
                <a:latin typeface="Arial" panose="020B0604020202020204" pitchFamily="34" charset="0"/>
              </a:endParaRPr>
            </a:p>
          </p:txBody>
        </p:sp>
        <p:sp>
          <p:nvSpPr>
            <p:cNvPr id="26" name="Rectangle 24"/>
            <p:cNvSpPr>
              <a:spLocks noChangeArrowheads="1"/>
            </p:cNvSpPr>
            <p:nvPr/>
          </p:nvSpPr>
          <p:spPr bwMode="auto">
            <a:xfrm>
              <a:off x="941571" y="4769270"/>
              <a:ext cx="402812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Inciter et former les soignants à la prise en charge de collègues en</a:t>
              </a:r>
              <a:endParaRPr kumimoji="0" lang="fr-FR" altLang="fr-FR" sz="2800" b="0" i="0" u="none" strike="noStrike" cap="none" normalizeH="0" baseline="0" smtClean="0">
                <a:ln>
                  <a:noFill/>
                </a:ln>
                <a:solidFill>
                  <a:schemeClr val="tx1"/>
                </a:solidFill>
                <a:effectLst/>
                <a:latin typeface="Arial" panose="020B0604020202020204" pitchFamily="34" charset="0"/>
              </a:endParaRPr>
            </a:p>
          </p:txBody>
        </p:sp>
        <p:sp>
          <p:nvSpPr>
            <p:cNvPr id="27" name="Rectangle 25"/>
            <p:cNvSpPr>
              <a:spLocks noChangeArrowheads="1"/>
            </p:cNvSpPr>
            <p:nvPr/>
          </p:nvSpPr>
          <p:spPr bwMode="auto">
            <a:xfrm>
              <a:off x="2499697" y="5047082"/>
              <a:ext cx="246999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Etre mieux protégé(e) au sein du cabinet</a:t>
              </a:r>
              <a:endParaRPr kumimoji="0" lang="fr-FR" altLang="fr-FR" sz="2800" b="0" i="0" u="none" strike="noStrike" cap="none" normalizeH="0" baseline="0" smtClean="0">
                <a:ln>
                  <a:noFill/>
                </a:ln>
                <a:solidFill>
                  <a:schemeClr val="tx1"/>
                </a:solidFill>
                <a:effectLst/>
                <a:latin typeface="Arial" panose="020B0604020202020204" pitchFamily="34" charset="0"/>
              </a:endParaRPr>
            </a:p>
          </p:txBody>
        </p:sp>
        <p:sp>
          <p:nvSpPr>
            <p:cNvPr id="28" name="Rectangle 26"/>
            <p:cNvSpPr>
              <a:spLocks noChangeArrowheads="1"/>
            </p:cNvSpPr>
            <p:nvPr/>
          </p:nvSpPr>
          <p:spPr bwMode="auto">
            <a:xfrm>
              <a:off x="1656043" y="5323307"/>
              <a:ext cx="331365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Développement de groupes de paroles entre confrères</a:t>
              </a:r>
              <a:endParaRPr kumimoji="0" lang="fr-FR" altLang="fr-FR" sz="2800" b="0" i="0" u="none" strike="noStrike" cap="none" normalizeH="0" baseline="0" smtClean="0">
                <a:ln>
                  <a:noFill/>
                </a:ln>
                <a:solidFill>
                  <a:schemeClr val="tx1"/>
                </a:solidFill>
                <a:effectLst/>
                <a:latin typeface="Arial" panose="020B0604020202020204" pitchFamily="34" charset="0"/>
              </a:endParaRPr>
            </a:p>
          </p:txBody>
        </p:sp>
        <p:sp>
          <p:nvSpPr>
            <p:cNvPr id="29" name="Rectangle 27"/>
            <p:cNvSpPr>
              <a:spLocks noChangeArrowheads="1"/>
            </p:cNvSpPr>
            <p:nvPr/>
          </p:nvSpPr>
          <p:spPr bwMode="auto">
            <a:xfrm>
              <a:off x="1587747" y="5599532"/>
              <a:ext cx="338194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Inciter les jeunes soignants à s’installer plus rapidement</a:t>
              </a:r>
              <a:endParaRPr kumimoji="0" lang="fr-FR" altLang="fr-FR" sz="2800" b="0" i="0" u="none" strike="noStrike" cap="none" normalizeH="0" baseline="0" smtClean="0">
                <a:ln>
                  <a:noFill/>
                </a:ln>
                <a:solidFill>
                  <a:schemeClr val="tx1"/>
                </a:solidFill>
                <a:effectLst/>
                <a:latin typeface="Arial" panose="020B0604020202020204" pitchFamily="34" charset="0"/>
              </a:endParaRPr>
            </a:p>
          </p:txBody>
        </p:sp>
        <p:sp>
          <p:nvSpPr>
            <p:cNvPr id="30" name="Rectangle 28"/>
            <p:cNvSpPr>
              <a:spLocks noChangeArrowheads="1"/>
            </p:cNvSpPr>
            <p:nvPr/>
          </p:nvSpPr>
          <p:spPr bwMode="auto">
            <a:xfrm>
              <a:off x="1975384" y="5877345"/>
              <a:ext cx="299430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Mise en place de cellules d’intervention policières</a:t>
              </a:r>
              <a:endParaRPr kumimoji="0" lang="fr-FR" altLang="fr-FR" sz="2800" b="0" i="0" u="none" strike="noStrike" cap="none" normalizeH="0" baseline="0" smtClean="0">
                <a:ln>
                  <a:noFill/>
                </a:ln>
                <a:solidFill>
                  <a:schemeClr val="tx1"/>
                </a:solidFill>
                <a:effectLst/>
                <a:latin typeface="Arial" panose="020B0604020202020204" pitchFamily="34" charset="0"/>
              </a:endParaRPr>
            </a:p>
          </p:txBody>
        </p:sp>
        <p:sp>
          <p:nvSpPr>
            <p:cNvPr id="31" name="Rectangle 29"/>
            <p:cNvSpPr>
              <a:spLocks noChangeArrowheads="1"/>
            </p:cNvSpPr>
            <p:nvPr/>
          </p:nvSpPr>
          <p:spPr bwMode="auto">
            <a:xfrm>
              <a:off x="5017059" y="5840832"/>
              <a:ext cx="1288634" cy="249238"/>
            </a:xfrm>
            <a:prstGeom prst="rect">
              <a:avLst/>
            </a:prstGeom>
            <a:solidFill>
              <a:srgbClr val="7F9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32" name="Rectangle 30"/>
            <p:cNvSpPr>
              <a:spLocks noChangeArrowheads="1"/>
            </p:cNvSpPr>
            <p:nvPr/>
          </p:nvSpPr>
          <p:spPr bwMode="auto">
            <a:xfrm>
              <a:off x="5017059" y="5840832"/>
              <a:ext cx="1288634" cy="249238"/>
            </a:xfrm>
            <a:prstGeom prst="rect">
              <a:avLst/>
            </a:prstGeom>
            <a:noFill/>
            <a:ln w="9525" cap="flat">
              <a:solidFill>
                <a:srgbClr val="4564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33" name="Rectangle 31"/>
            <p:cNvSpPr>
              <a:spLocks noChangeArrowheads="1"/>
            </p:cNvSpPr>
            <p:nvPr/>
          </p:nvSpPr>
          <p:spPr bwMode="auto">
            <a:xfrm>
              <a:off x="6288976" y="5840832"/>
              <a:ext cx="2075746" cy="249238"/>
            </a:xfrm>
            <a:prstGeom prst="rect">
              <a:avLst/>
            </a:prstGeom>
            <a:solidFill>
              <a:srgbClr val="FFC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400"/>
            </a:p>
          </p:txBody>
        </p:sp>
        <p:sp>
          <p:nvSpPr>
            <p:cNvPr id="34" name="Rectangle 32"/>
            <p:cNvSpPr>
              <a:spLocks noChangeArrowheads="1"/>
            </p:cNvSpPr>
            <p:nvPr/>
          </p:nvSpPr>
          <p:spPr bwMode="auto">
            <a:xfrm>
              <a:off x="6288976" y="5840832"/>
              <a:ext cx="2075746" cy="249238"/>
            </a:xfrm>
            <a:prstGeom prst="rect">
              <a:avLst/>
            </a:prstGeom>
            <a:noFill/>
            <a:ln w="9525" cap="flat">
              <a:solidFill>
                <a:srgbClr val="D0A2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400"/>
            </a:p>
          </p:txBody>
        </p:sp>
        <p:sp>
          <p:nvSpPr>
            <p:cNvPr id="35" name="Rectangle 33"/>
            <p:cNvSpPr>
              <a:spLocks noChangeArrowheads="1"/>
            </p:cNvSpPr>
            <p:nvPr/>
          </p:nvSpPr>
          <p:spPr bwMode="auto">
            <a:xfrm>
              <a:off x="5522760" y="5866232"/>
              <a:ext cx="29174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38%</a:t>
              </a:r>
              <a:endParaRPr kumimoji="0" lang="fr-FR" altLang="fr-FR" sz="1400" b="0" i="0" u="none" strike="noStrike" cap="none" normalizeH="0" baseline="0" smtClean="0">
                <a:ln>
                  <a:noFill/>
                </a:ln>
                <a:solidFill>
                  <a:schemeClr val="tx1"/>
                </a:solidFill>
                <a:effectLst/>
                <a:latin typeface="Arial" panose="020B0604020202020204" pitchFamily="34" charset="0"/>
              </a:endParaRPr>
            </a:p>
          </p:txBody>
        </p:sp>
        <p:sp>
          <p:nvSpPr>
            <p:cNvPr id="36" name="Rectangle 34"/>
            <p:cNvSpPr>
              <a:spLocks noChangeArrowheads="1"/>
            </p:cNvSpPr>
            <p:nvPr/>
          </p:nvSpPr>
          <p:spPr bwMode="auto">
            <a:xfrm>
              <a:off x="7188931" y="5866232"/>
              <a:ext cx="29174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chemeClr val="tx1">
                      <a:lumMod val="65000"/>
                      <a:lumOff val="35000"/>
                    </a:schemeClr>
                  </a:solidFill>
                  <a:effectLst/>
                  <a:latin typeface="Arial Narrow" panose="020B0606020202030204" pitchFamily="34" charset="0"/>
                </a:rPr>
                <a:t>62%</a:t>
              </a:r>
              <a:endParaRPr kumimoji="0" lang="fr-FR" altLang="fr-FR" sz="1400" b="0" i="0" u="none" strike="noStrike" cap="none" normalizeH="0" baseline="0" dirty="0" smtClean="0">
                <a:ln>
                  <a:noFill/>
                </a:ln>
                <a:solidFill>
                  <a:schemeClr val="tx1">
                    <a:lumMod val="65000"/>
                    <a:lumOff val="35000"/>
                  </a:schemeClr>
                </a:solidFill>
                <a:effectLst/>
              </a:endParaRPr>
            </a:p>
          </p:txBody>
        </p:sp>
        <p:sp>
          <p:nvSpPr>
            <p:cNvPr id="37" name="Rectangle 35"/>
            <p:cNvSpPr>
              <a:spLocks noChangeArrowheads="1"/>
            </p:cNvSpPr>
            <p:nvPr/>
          </p:nvSpPr>
          <p:spPr bwMode="auto">
            <a:xfrm>
              <a:off x="5017059" y="5564607"/>
              <a:ext cx="2192768" cy="247650"/>
            </a:xfrm>
            <a:prstGeom prst="rect">
              <a:avLst/>
            </a:prstGeom>
            <a:solidFill>
              <a:srgbClr val="7F9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38" name="Rectangle 36"/>
            <p:cNvSpPr>
              <a:spLocks noChangeArrowheads="1"/>
            </p:cNvSpPr>
            <p:nvPr/>
          </p:nvSpPr>
          <p:spPr bwMode="auto">
            <a:xfrm>
              <a:off x="5017059" y="5564607"/>
              <a:ext cx="2192768" cy="247650"/>
            </a:xfrm>
            <a:prstGeom prst="rect">
              <a:avLst/>
            </a:prstGeom>
            <a:noFill/>
            <a:ln w="9525" cap="flat">
              <a:solidFill>
                <a:srgbClr val="4564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39" name="Rectangle 37"/>
            <p:cNvSpPr>
              <a:spLocks noChangeArrowheads="1"/>
            </p:cNvSpPr>
            <p:nvPr/>
          </p:nvSpPr>
          <p:spPr bwMode="auto">
            <a:xfrm>
              <a:off x="7193110" y="5564607"/>
              <a:ext cx="1171612" cy="247650"/>
            </a:xfrm>
            <a:prstGeom prst="rect">
              <a:avLst/>
            </a:prstGeom>
            <a:solidFill>
              <a:srgbClr val="FFC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400">
                <a:solidFill>
                  <a:schemeClr val="tx1">
                    <a:lumMod val="65000"/>
                    <a:lumOff val="35000"/>
                  </a:schemeClr>
                </a:solidFill>
              </a:endParaRPr>
            </a:p>
          </p:txBody>
        </p:sp>
        <p:sp>
          <p:nvSpPr>
            <p:cNvPr id="40" name="Rectangle 38"/>
            <p:cNvSpPr>
              <a:spLocks noChangeArrowheads="1"/>
            </p:cNvSpPr>
            <p:nvPr/>
          </p:nvSpPr>
          <p:spPr bwMode="auto">
            <a:xfrm>
              <a:off x="7193110" y="5564607"/>
              <a:ext cx="1171612" cy="247650"/>
            </a:xfrm>
            <a:prstGeom prst="rect">
              <a:avLst/>
            </a:prstGeom>
            <a:noFill/>
            <a:ln w="9525" cap="flat">
              <a:solidFill>
                <a:srgbClr val="D0A2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400">
                <a:solidFill>
                  <a:schemeClr val="tx1">
                    <a:lumMod val="65000"/>
                    <a:lumOff val="35000"/>
                  </a:schemeClr>
                </a:solidFill>
              </a:endParaRPr>
            </a:p>
          </p:txBody>
        </p:sp>
        <p:sp>
          <p:nvSpPr>
            <p:cNvPr id="41" name="Rectangle 39"/>
            <p:cNvSpPr>
              <a:spLocks noChangeArrowheads="1"/>
            </p:cNvSpPr>
            <p:nvPr/>
          </p:nvSpPr>
          <p:spPr bwMode="auto">
            <a:xfrm>
              <a:off x="5975524" y="5588420"/>
              <a:ext cx="29174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65%</a:t>
              </a:r>
              <a:endParaRPr kumimoji="0" lang="fr-FR" altLang="fr-FR" sz="1400" b="0" i="0" u="none" strike="noStrike" cap="none" normalizeH="0" baseline="0" smtClean="0">
                <a:ln>
                  <a:noFill/>
                </a:ln>
                <a:solidFill>
                  <a:schemeClr val="tx1"/>
                </a:solidFill>
                <a:effectLst/>
                <a:latin typeface="Arial" panose="020B0604020202020204" pitchFamily="34" charset="0"/>
              </a:endParaRPr>
            </a:p>
          </p:txBody>
        </p:sp>
        <p:sp>
          <p:nvSpPr>
            <p:cNvPr id="42" name="Rectangle 40"/>
            <p:cNvSpPr>
              <a:spLocks noChangeArrowheads="1"/>
            </p:cNvSpPr>
            <p:nvPr/>
          </p:nvSpPr>
          <p:spPr bwMode="auto">
            <a:xfrm>
              <a:off x="7640301" y="5588420"/>
              <a:ext cx="29174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chemeClr val="tx1">
                      <a:lumMod val="65000"/>
                      <a:lumOff val="35000"/>
                    </a:schemeClr>
                  </a:solidFill>
                  <a:effectLst/>
                  <a:latin typeface="Arial Narrow" panose="020B0606020202030204" pitchFamily="34" charset="0"/>
                </a:rPr>
                <a:t>35%</a:t>
              </a:r>
              <a:endParaRPr kumimoji="0" lang="fr-FR" altLang="fr-FR" sz="1400" b="0" i="0" u="none" strike="noStrike" cap="none" normalizeH="0" baseline="0" smtClean="0">
                <a:ln>
                  <a:noFill/>
                </a:ln>
                <a:solidFill>
                  <a:schemeClr val="tx1">
                    <a:lumMod val="65000"/>
                    <a:lumOff val="35000"/>
                  </a:schemeClr>
                </a:solidFill>
                <a:effectLst/>
              </a:endParaRPr>
            </a:p>
          </p:txBody>
        </p:sp>
        <p:sp>
          <p:nvSpPr>
            <p:cNvPr id="43" name="Rectangle 41"/>
            <p:cNvSpPr>
              <a:spLocks noChangeArrowheads="1"/>
            </p:cNvSpPr>
            <p:nvPr/>
          </p:nvSpPr>
          <p:spPr bwMode="auto">
            <a:xfrm>
              <a:off x="5017059" y="5288382"/>
              <a:ext cx="2242920" cy="247650"/>
            </a:xfrm>
            <a:prstGeom prst="rect">
              <a:avLst/>
            </a:prstGeom>
            <a:solidFill>
              <a:srgbClr val="7F9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44" name="Rectangle 42"/>
            <p:cNvSpPr>
              <a:spLocks noChangeArrowheads="1"/>
            </p:cNvSpPr>
            <p:nvPr/>
          </p:nvSpPr>
          <p:spPr bwMode="auto">
            <a:xfrm>
              <a:off x="5017059" y="5288382"/>
              <a:ext cx="2242920" cy="247650"/>
            </a:xfrm>
            <a:prstGeom prst="rect">
              <a:avLst/>
            </a:prstGeom>
            <a:noFill/>
            <a:ln w="9525" cap="flat">
              <a:solidFill>
                <a:srgbClr val="4564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45" name="Rectangle 43"/>
            <p:cNvSpPr>
              <a:spLocks noChangeArrowheads="1"/>
            </p:cNvSpPr>
            <p:nvPr/>
          </p:nvSpPr>
          <p:spPr bwMode="auto">
            <a:xfrm>
              <a:off x="7243262" y="5288382"/>
              <a:ext cx="1121460" cy="247650"/>
            </a:xfrm>
            <a:prstGeom prst="rect">
              <a:avLst/>
            </a:prstGeom>
            <a:solidFill>
              <a:srgbClr val="FFC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400">
                <a:solidFill>
                  <a:schemeClr val="tx1">
                    <a:lumMod val="65000"/>
                    <a:lumOff val="35000"/>
                  </a:schemeClr>
                </a:solidFill>
              </a:endParaRPr>
            </a:p>
          </p:txBody>
        </p:sp>
        <p:sp>
          <p:nvSpPr>
            <p:cNvPr id="46" name="Rectangle 44"/>
            <p:cNvSpPr>
              <a:spLocks noChangeArrowheads="1"/>
            </p:cNvSpPr>
            <p:nvPr/>
          </p:nvSpPr>
          <p:spPr bwMode="auto">
            <a:xfrm>
              <a:off x="7243262" y="5288382"/>
              <a:ext cx="1121460" cy="247650"/>
            </a:xfrm>
            <a:prstGeom prst="rect">
              <a:avLst/>
            </a:prstGeom>
            <a:noFill/>
            <a:ln w="9525" cap="flat">
              <a:solidFill>
                <a:srgbClr val="D0A2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400">
                <a:solidFill>
                  <a:schemeClr val="tx1">
                    <a:lumMod val="65000"/>
                    <a:lumOff val="35000"/>
                  </a:schemeClr>
                </a:solidFill>
              </a:endParaRPr>
            </a:p>
          </p:txBody>
        </p:sp>
        <p:sp>
          <p:nvSpPr>
            <p:cNvPr id="47" name="Rectangle 45"/>
            <p:cNvSpPr>
              <a:spLocks noChangeArrowheads="1"/>
            </p:cNvSpPr>
            <p:nvPr/>
          </p:nvSpPr>
          <p:spPr bwMode="auto">
            <a:xfrm>
              <a:off x="6000601" y="5312195"/>
              <a:ext cx="29174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67%</a:t>
              </a:r>
              <a:endParaRPr kumimoji="0" lang="fr-FR" altLang="fr-FR" sz="1400" b="0" i="0" u="none" strike="noStrike" cap="none" normalizeH="0" baseline="0" smtClean="0">
                <a:ln>
                  <a:noFill/>
                </a:ln>
                <a:solidFill>
                  <a:schemeClr val="tx1"/>
                </a:solidFill>
                <a:effectLst/>
                <a:latin typeface="Arial" panose="020B0604020202020204" pitchFamily="34" charset="0"/>
              </a:endParaRPr>
            </a:p>
          </p:txBody>
        </p:sp>
        <p:sp>
          <p:nvSpPr>
            <p:cNvPr id="48" name="Rectangle 46"/>
            <p:cNvSpPr>
              <a:spLocks noChangeArrowheads="1"/>
            </p:cNvSpPr>
            <p:nvPr/>
          </p:nvSpPr>
          <p:spPr bwMode="auto">
            <a:xfrm>
              <a:off x="7665377" y="5312195"/>
              <a:ext cx="29174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chemeClr val="tx1">
                      <a:lumMod val="65000"/>
                      <a:lumOff val="35000"/>
                    </a:schemeClr>
                  </a:solidFill>
                  <a:effectLst/>
                  <a:latin typeface="Arial Narrow" panose="020B0606020202030204" pitchFamily="34" charset="0"/>
                </a:rPr>
                <a:t>33%</a:t>
              </a:r>
              <a:endParaRPr kumimoji="0" lang="fr-FR" altLang="fr-FR" sz="1400" b="0" i="0" u="none" strike="noStrike" cap="none" normalizeH="0" baseline="0" smtClean="0">
                <a:ln>
                  <a:noFill/>
                </a:ln>
                <a:solidFill>
                  <a:schemeClr val="tx1">
                    <a:lumMod val="65000"/>
                    <a:lumOff val="35000"/>
                  </a:schemeClr>
                </a:solidFill>
                <a:effectLst/>
              </a:endParaRPr>
            </a:p>
          </p:txBody>
        </p:sp>
        <p:sp>
          <p:nvSpPr>
            <p:cNvPr id="49" name="Rectangle 47"/>
            <p:cNvSpPr>
              <a:spLocks noChangeArrowheads="1"/>
            </p:cNvSpPr>
            <p:nvPr/>
          </p:nvSpPr>
          <p:spPr bwMode="auto">
            <a:xfrm>
              <a:off x="5017059" y="5010570"/>
              <a:ext cx="2385019" cy="249238"/>
            </a:xfrm>
            <a:prstGeom prst="rect">
              <a:avLst/>
            </a:prstGeom>
            <a:solidFill>
              <a:srgbClr val="7F9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50" name="Rectangle 48"/>
            <p:cNvSpPr>
              <a:spLocks noChangeArrowheads="1"/>
            </p:cNvSpPr>
            <p:nvPr/>
          </p:nvSpPr>
          <p:spPr bwMode="auto">
            <a:xfrm>
              <a:off x="5017059" y="5010570"/>
              <a:ext cx="2385019" cy="249238"/>
            </a:xfrm>
            <a:prstGeom prst="rect">
              <a:avLst/>
            </a:prstGeom>
            <a:noFill/>
            <a:ln w="9525" cap="flat">
              <a:solidFill>
                <a:srgbClr val="4564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51" name="Rectangle 49"/>
            <p:cNvSpPr>
              <a:spLocks noChangeArrowheads="1"/>
            </p:cNvSpPr>
            <p:nvPr/>
          </p:nvSpPr>
          <p:spPr bwMode="auto">
            <a:xfrm>
              <a:off x="7385360" y="5010570"/>
              <a:ext cx="979362" cy="249238"/>
            </a:xfrm>
            <a:prstGeom prst="rect">
              <a:avLst/>
            </a:prstGeom>
            <a:solidFill>
              <a:srgbClr val="FFC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400">
                <a:solidFill>
                  <a:schemeClr val="tx1">
                    <a:lumMod val="65000"/>
                    <a:lumOff val="35000"/>
                  </a:schemeClr>
                </a:solidFill>
              </a:endParaRPr>
            </a:p>
          </p:txBody>
        </p:sp>
        <p:sp>
          <p:nvSpPr>
            <p:cNvPr id="52" name="Rectangle 50"/>
            <p:cNvSpPr>
              <a:spLocks noChangeArrowheads="1"/>
            </p:cNvSpPr>
            <p:nvPr/>
          </p:nvSpPr>
          <p:spPr bwMode="auto">
            <a:xfrm>
              <a:off x="7385360" y="5010570"/>
              <a:ext cx="979362" cy="249238"/>
            </a:xfrm>
            <a:prstGeom prst="rect">
              <a:avLst/>
            </a:prstGeom>
            <a:noFill/>
            <a:ln w="9525" cap="flat">
              <a:solidFill>
                <a:srgbClr val="D0A2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400">
                <a:solidFill>
                  <a:schemeClr val="tx1">
                    <a:lumMod val="65000"/>
                    <a:lumOff val="35000"/>
                  </a:schemeClr>
                </a:solidFill>
              </a:endParaRPr>
            </a:p>
          </p:txBody>
        </p:sp>
        <p:sp>
          <p:nvSpPr>
            <p:cNvPr id="53" name="Rectangle 51"/>
            <p:cNvSpPr>
              <a:spLocks noChangeArrowheads="1"/>
            </p:cNvSpPr>
            <p:nvPr/>
          </p:nvSpPr>
          <p:spPr bwMode="auto">
            <a:xfrm>
              <a:off x="6067471" y="5035970"/>
              <a:ext cx="29174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71%</a:t>
              </a:r>
              <a:endParaRPr kumimoji="0" lang="fr-FR" altLang="fr-FR" sz="1400" b="0" i="0" u="none" strike="noStrike" cap="none" normalizeH="0" baseline="0" smtClean="0">
                <a:ln>
                  <a:noFill/>
                </a:ln>
                <a:solidFill>
                  <a:schemeClr val="tx1"/>
                </a:solidFill>
                <a:effectLst/>
                <a:latin typeface="Arial" panose="020B0604020202020204" pitchFamily="34" charset="0"/>
              </a:endParaRPr>
            </a:p>
          </p:txBody>
        </p:sp>
        <p:sp>
          <p:nvSpPr>
            <p:cNvPr id="54" name="Rectangle 52"/>
            <p:cNvSpPr>
              <a:spLocks noChangeArrowheads="1"/>
            </p:cNvSpPr>
            <p:nvPr/>
          </p:nvSpPr>
          <p:spPr bwMode="auto">
            <a:xfrm>
              <a:off x="7732247" y="5035970"/>
              <a:ext cx="29174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chemeClr val="tx1">
                      <a:lumMod val="65000"/>
                      <a:lumOff val="35000"/>
                    </a:schemeClr>
                  </a:solidFill>
                  <a:effectLst/>
                  <a:latin typeface="Arial Narrow" panose="020B0606020202030204" pitchFamily="34" charset="0"/>
                </a:rPr>
                <a:t>29%</a:t>
              </a:r>
              <a:endParaRPr kumimoji="0" lang="fr-FR" altLang="fr-FR" sz="1400" b="0" i="0" u="none" strike="noStrike" cap="none" normalizeH="0" baseline="0" smtClean="0">
                <a:ln>
                  <a:noFill/>
                </a:ln>
                <a:solidFill>
                  <a:schemeClr val="tx1">
                    <a:lumMod val="65000"/>
                    <a:lumOff val="35000"/>
                  </a:schemeClr>
                </a:solidFill>
                <a:effectLst/>
              </a:endParaRPr>
            </a:p>
          </p:txBody>
        </p:sp>
        <p:sp>
          <p:nvSpPr>
            <p:cNvPr id="55" name="Rectangle 53"/>
            <p:cNvSpPr>
              <a:spLocks noChangeArrowheads="1"/>
            </p:cNvSpPr>
            <p:nvPr/>
          </p:nvSpPr>
          <p:spPr bwMode="auto">
            <a:xfrm>
              <a:off x="5017059" y="4734345"/>
              <a:ext cx="2476964" cy="247650"/>
            </a:xfrm>
            <a:prstGeom prst="rect">
              <a:avLst/>
            </a:prstGeom>
            <a:solidFill>
              <a:srgbClr val="7F9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56" name="Rectangle 54"/>
            <p:cNvSpPr>
              <a:spLocks noChangeArrowheads="1"/>
            </p:cNvSpPr>
            <p:nvPr/>
          </p:nvSpPr>
          <p:spPr bwMode="auto">
            <a:xfrm>
              <a:off x="5017059" y="4734345"/>
              <a:ext cx="2476964" cy="247650"/>
            </a:xfrm>
            <a:prstGeom prst="rect">
              <a:avLst/>
            </a:prstGeom>
            <a:noFill/>
            <a:ln w="9525" cap="flat">
              <a:solidFill>
                <a:srgbClr val="4564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57" name="Rectangle 55"/>
            <p:cNvSpPr>
              <a:spLocks noChangeArrowheads="1"/>
            </p:cNvSpPr>
            <p:nvPr/>
          </p:nvSpPr>
          <p:spPr bwMode="auto">
            <a:xfrm>
              <a:off x="7477306" y="4734345"/>
              <a:ext cx="887416" cy="247650"/>
            </a:xfrm>
            <a:prstGeom prst="rect">
              <a:avLst/>
            </a:prstGeom>
            <a:solidFill>
              <a:srgbClr val="FFC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400">
                <a:solidFill>
                  <a:schemeClr val="tx1">
                    <a:lumMod val="65000"/>
                    <a:lumOff val="35000"/>
                  </a:schemeClr>
                </a:solidFill>
              </a:endParaRPr>
            </a:p>
          </p:txBody>
        </p:sp>
        <p:sp>
          <p:nvSpPr>
            <p:cNvPr id="58" name="Rectangle 56"/>
            <p:cNvSpPr>
              <a:spLocks noChangeArrowheads="1"/>
            </p:cNvSpPr>
            <p:nvPr/>
          </p:nvSpPr>
          <p:spPr bwMode="auto">
            <a:xfrm>
              <a:off x="7477306" y="4734345"/>
              <a:ext cx="887416" cy="247650"/>
            </a:xfrm>
            <a:prstGeom prst="rect">
              <a:avLst/>
            </a:prstGeom>
            <a:noFill/>
            <a:ln w="9525" cap="flat">
              <a:solidFill>
                <a:srgbClr val="D0A2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400">
                <a:solidFill>
                  <a:schemeClr val="tx1">
                    <a:lumMod val="65000"/>
                    <a:lumOff val="35000"/>
                  </a:schemeClr>
                </a:solidFill>
              </a:endParaRPr>
            </a:p>
          </p:txBody>
        </p:sp>
        <p:sp>
          <p:nvSpPr>
            <p:cNvPr id="59" name="Rectangle 57"/>
            <p:cNvSpPr>
              <a:spLocks noChangeArrowheads="1"/>
            </p:cNvSpPr>
            <p:nvPr/>
          </p:nvSpPr>
          <p:spPr bwMode="auto">
            <a:xfrm>
              <a:off x="6117623" y="4758157"/>
              <a:ext cx="29174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74%</a:t>
              </a:r>
              <a:endParaRPr kumimoji="0" lang="fr-FR" altLang="fr-FR" sz="1400" b="0" i="0" u="none" strike="noStrike" cap="none" normalizeH="0" baseline="0" smtClean="0">
                <a:ln>
                  <a:noFill/>
                </a:ln>
                <a:solidFill>
                  <a:schemeClr val="tx1"/>
                </a:solidFill>
                <a:effectLst/>
                <a:latin typeface="Arial" panose="020B0604020202020204" pitchFamily="34" charset="0"/>
              </a:endParaRPr>
            </a:p>
          </p:txBody>
        </p:sp>
        <p:sp>
          <p:nvSpPr>
            <p:cNvPr id="60" name="Rectangle 58"/>
            <p:cNvSpPr>
              <a:spLocks noChangeArrowheads="1"/>
            </p:cNvSpPr>
            <p:nvPr/>
          </p:nvSpPr>
          <p:spPr bwMode="auto">
            <a:xfrm>
              <a:off x="7782399" y="4758157"/>
              <a:ext cx="29174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chemeClr val="tx1">
                      <a:lumMod val="65000"/>
                      <a:lumOff val="35000"/>
                    </a:schemeClr>
                  </a:solidFill>
                  <a:effectLst/>
                  <a:latin typeface="Arial Narrow" panose="020B0606020202030204" pitchFamily="34" charset="0"/>
                </a:rPr>
                <a:t>26%</a:t>
              </a:r>
              <a:endParaRPr kumimoji="0" lang="fr-FR" altLang="fr-FR" sz="1400" b="0" i="0" u="none" strike="noStrike" cap="none" normalizeH="0" baseline="0" smtClean="0">
                <a:ln>
                  <a:noFill/>
                </a:ln>
                <a:solidFill>
                  <a:schemeClr val="tx1">
                    <a:lumMod val="65000"/>
                    <a:lumOff val="35000"/>
                  </a:schemeClr>
                </a:solidFill>
                <a:effectLst/>
              </a:endParaRPr>
            </a:p>
          </p:txBody>
        </p:sp>
        <p:sp>
          <p:nvSpPr>
            <p:cNvPr id="61" name="Rectangle 59"/>
            <p:cNvSpPr>
              <a:spLocks noChangeArrowheads="1"/>
            </p:cNvSpPr>
            <p:nvPr/>
          </p:nvSpPr>
          <p:spPr bwMode="auto">
            <a:xfrm>
              <a:off x="5017059" y="4458120"/>
              <a:ext cx="2702649" cy="247650"/>
            </a:xfrm>
            <a:prstGeom prst="rect">
              <a:avLst/>
            </a:prstGeom>
            <a:solidFill>
              <a:srgbClr val="7F9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62" name="Rectangle 60"/>
            <p:cNvSpPr>
              <a:spLocks noChangeArrowheads="1"/>
            </p:cNvSpPr>
            <p:nvPr/>
          </p:nvSpPr>
          <p:spPr bwMode="auto">
            <a:xfrm>
              <a:off x="5017059" y="4458120"/>
              <a:ext cx="2702649" cy="247650"/>
            </a:xfrm>
            <a:prstGeom prst="rect">
              <a:avLst/>
            </a:prstGeom>
            <a:noFill/>
            <a:ln w="9525" cap="flat">
              <a:solidFill>
                <a:srgbClr val="4564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63" name="Rectangle 61"/>
            <p:cNvSpPr>
              <a:spLocks noChangeArrowheads="1"/>
            </p:cNvSpPr>
            <p:nvPr/>
          </p:nvSpPr>
          <p:spPr bwMode="auto">
            <a:xfrm>
              <a:off x="7702991" y="4458120"/>
              <a:ext cx="661731" cy="247650"/>
            </a:xfrm>
            <a:prstGeom prst="rect">
              <a:avLst/>
            </a:prstGeom>
            <a:solidFill>
              <a:srgbClr val="FFC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400">
                <a:solidFill>
                  <a:schemeClr val="tx1">
                    <a:lumMod val="65000"/>
                    <a:lumOff val="35000"/>
                  </a:schemeClr>
                </a:solidFill>
              </a:endParaRPr>
            </a:p>
          </p:txBody>
        </p:sp>
        <p:sp>
          <p:nvSpPr>
            <p:cNvPr id="64" name="Rectangle 62"/>
            <p:cNvSpPr>
              <a:spLocks noChangeArrowheads="1"/>
            </p:cNvSpPr>
            <p:nvPr/>
          </p:nvSpPr>
          <p:spPr bwMode="auto">
            <a:xfrm>
              <a:off x="7702991" y="4458120"/>
              <a:ext cx="661731" cy="247650"/>
            </a:xfrm>
            <a:prstGeom prst="rect">
              <a:avLst/>
            </a:prstGeom>
            <a:noFill/>
            <a:ln w="9525" cap="flat">
              <a:solidFill>
                <a:srgbClr val="D0A2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400">
                <a:solidFill>
                  <a:schemeClr val="tx1">
                    <a:lumMod val="65000"/>
                    <a:lumOff val="35000"/>
                  </a:schemeClr>
                </a:solidFill>
              </a:endParaRPr>
            </a:p>
          </p:txBody>
        </p:sp>
        <p:sp>
          <p:nvSpPr>
            <p:cNvPr id="65" name="Rectangle 63"/>
            <p:cNvSpPr>
              <a:spLocks noChangeArrowheads="1"/>
            </p:cNvSpPr>
            <p:nvPr/>
          </p:nvSpPr>
          <p:spPr bwMode="auto">
            <a:xfrm>
              <a:off x="6226286" y="4481932"/>
              <a:ext cx="29174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81%</a:t>
              </a:r>
              <a:endParaRPr kumimoji="0" lang="fr-FR" altLang="fr-FR" sz="1400" b="0" i="0" u="none" strike="noStrike" cap="none" normalizeH="0" baseline="0" smtClean="0">
                <a:ln>
                  <a:noFill/>
                </a:ln>
                <a:solidFill>
                  <a:schemeClr val="tx1"/>
                </a:solidFill>
                <a:effectLst/>
                <a:latin typeface="Arial" panose="020B0604020202020204" pitchFamily="34" charset="0"/>
              </a:endParaRPr>
            </a:p>
          </p:txBody>
        </p:sp>
        <p:sp>
          <p:nvSpPr>
            <p:cNvPr id="66" name="Rectangle 64"/>
            <p:cNvSpPr>
              <a:spLocks noChangeArrowheads="1"/>
            </p:cNvSpPr>
            <p:nvPr/>
          </p:nvSpPr>
          <p:spPr bwMode="auto">
            <a:xfrm>
              <a:off x="7891060" y="4481932"/>
              <a:ext cx="29174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chemeClr val="tx1">
                      <a:lumMod val="65000"/>
                      <a:lumOff val="35000"/>
                    </a:schemeClr>
                  </a:solidFill>
                  <a:effectLst/>
                  <a:latin typeface="Arial Narrow" panose="020B0606020202030204" pitchFamily="34" charset="0"/>
                </a:rPr>
                <a:t>19%</a:t>
              </a:r>
              <a:endParaRPr kumimoji="0" lang="fr-FR" altLang="fr-FR" sz="1400" b="0" i="0" u="none" strike="noStrike" cap="none" normalizeH="0" baseline="0" smtClean="0">
                <a:ln>
                  <a:noFill/>
                </a:ln>
                <a:solidFill>
                  <a:schemeClr val="tx1">
                    <a:lumMod val="65000"/>
                    <a:lumOff val="35000"/>
                  </a:schemeClr>
                </a:solidFill>
                <a:effectLst/>
              </a:endParaRPr>
            </a:p>
          </p:txBody>
        </p:sp>
        <p:sp>
          <p:nvSpPr>
            <p:cNvPr id="67" name="Rectangle 65"/>
            <p:cNvSpPr>
              <a:spLocks noChangeArrowheads="1"/>
            </p:cNvSpPr>
            <p:nvPr/>
          </p:nvSpPr>
          <p:spPr bwMode="auto">
            <a:xfrm>
              <a:off x="5017059" y="4181895"/>
              <a:ext cx="2752802" cy="247650"/>
            </a:xfrm>
            <a:prstGeom prst="rect">
              <a:avLst/>
            </a:prstGeom>
            <a:solidFill>
              <a:srgbClr val="7F9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68" name="Rectangle 66"/>
            <p:cNvSpPr>
              <a:spLocks noChangeArrowheads="1"/>
            </p:cNvSpPr>
            <p:nvPr/>
          </p:nvSpPr>
          <p:spPr bwMode="auto">
            <a:xfrm>
              <a:off x="5017059" y="4181895"/>
              <a:ext cx="2752802" cy="247650"/>
            </a:xfrm>
            <a:prstGeom prst="rect">
              <a:avLst/>
            </a:prstGeom>
            <a:noFill/>
            <a:ln w="9525" cap="flat">
              <a:solidFill>
                <a:srgbClr val="4564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69" name="Rectangle 67"/>
            <p:cNvSpPr>
              <a:spLocks noChangeArrowheads="1"/>
            </p:cNvSpPr>
            <p:nvPr/>
          </p:nvSpPr>
          <p:spPr bwMode="auto">
            <a:xfrm>
              <a:off x="7753143" y="4181895"/>
              <a:ext cx="611579" cy="247650"/>
            </a:xfrm>
            <a:prstGeom prst="rect">
              <a:avLst/>
            </a:prstGeom>
            <a:solidFill>
              <a:srgbClr val="FFC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400">
                <a:solidFill>
                  <a:schemeClr val="tx1">
                    <a:lumMod val="65000"/>
                    <a:lumOff val="35000"/>
                  </a:schemeClr>
                </a:solidFill>
              </a:endParaRPr>
            </a:p>
          </p:txBody>
        </p:sp>
        <p:sp>
          <p:nvSpPr>
            <p:cNvPr id="70" name="Rectangle 68"/>
            <p:cNvSpPr>
              <a:spLocks noChangeArrowheads="1"/>
            </p:cNvSpPr>
            <p:nvPr/>
          </p:nvSpPr>
          <p:spPr bwMode="auto">
            <a:xfrm>
              <a:off x="7753143" y="4181895"/>
              <a:ext cx="611579" cy="247650"/>
            </a:xfrm>
            <a:prstGeom prst="rect">
              <a:avLst/>
            </a:prstGeom>
            <a:noFill/>
            <a:ln w="9525" cap="flat">
              <a:solidFill>
                <a:srgbClr val="D0A2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400">
                <a:solidFill>
                  <a:schemeClr val="tx1">
                    <a:lumMod val="65000"/>
                    <a:lumOff val="35000"/>
                  </a:schemeClr>
                </a:solidFill>
              </a:endParaRPr>
            </a:p>
          </p:txBody>
        </p:sp>
        <p:sp>
          <p:nvSpPr>
            <p:cNvPr id="71" name="Rectangle 69"/>
            <p:cNvSpPr>
              <a:spLocks noChangeArrowheads="1"/>
            </p:cNvSpPr>
            <p:nvPr/>
          </p:nvSpPr>
          <p:spPr bwMode="auto">
            <a:xfrm>
              <a:off x="6251362" y="4205707"/>
              <a:ext cx="29174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82%</a:t>
              </a:r>
              <a:endParaRPr kumimoji="0" lang="fr-FR" altLang="fr-FR" sz="1400" b="0" i="0" u="none" strike="noStrike" cap="none" normalizeH="0" baseline="0" smtClean="0">
                <a:ln>
                  <a:noFill/>
                </a:ln>
                <a:solidFill>
                  <a:schemeClr val="tx1"/>
                </a:solidFill>
                <a:effectLst/>
                <a:latin typeface="Arial" panose="020B0604020202020204" pitchFamily="34" charset="0"/>
              </a:endParaRPr>
            </a:p>
          </p:txBody>
        </p:sp>
        <p:sp>
          <p:nvSpPr>
            <p:cNvPr id="72" name="Rectangle 70"/>
            <p:cNvSpPr>
              <a:spLocks noChangeArrowheads="1"/>
            </p:cNvSpPr>
            <p:nvPr/>
          </p:nvSpPr>
          <p:spPr bwMode="auto">
            <a:xfrm>
              <a:off x="7916137" y="4205707"/>
              <a:ext cx="29174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chemeClr val="tx1">
                      <a:lumMod val="65000"/>
                      <a:lumOff val="35000"/>
                    </a:schemeClr>
                  </a:solidFill>
                  <a:effectLst/>
                  <a:latin typeface="Arial Narrow" panose="020B0606020202030204" pitchFamily="34" charset="0"/>
                </a:rPr>
                <a:t>18%</a:t>
              </a:r>
              <a:endParaRPr kumimoji="0" lang="fr-FR" altLang="fr-FR" sz="1400" b="0" i="0" u="none" strike="noStrike" cap="none" normalizeH="0" baseline="0" smtClean="0">
                <a:ln>
                  <a:noFill/>
                </a:ln>
                <a:solidFill>
                  <a:schemeClr val="tx1">
                    <a:lumMod val="65000"/>
                    <a:lumOff val="35000"/>
                  </a:schemeClr>
                </a:solidFill>
                <a:effectLst/>
              </a:endParaRPr>
            </a:p>
          </p:txBody>
        </p:sp>
        <p:sp>
          <p:nvSpPr>
            <p:cNvPr id="73" name="Rectangle 71"/>
            <p:cNvSpPr>
              <a:spLocks noChangeArrowheads="1"/>
            </p:cNvSpPr>
            <p:nvPr/>
          </p:nvSpPr>
          <p:spPr bwMode="auto">
            <a:xfrm>
              <a:off x="5017059" y="3904082"/>
              <a:ext cx="2919976" cy="247650"/>
            </a:xfrm>
            <a:prstGeom prst="rect">
              <a:avLst/>
            </a:prstGeom>
            <a:solidFill>
              <a:srgbClr val="7F9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74" name="Rectangle 72"/>
            <p:cNvSpPr>
              <a:spLocks noChangeArrowheads="1"/>
            </p:cNvSpPr>
            <p:nvPr/>
          </p:nvSpPr>
          <p:spPr bwMode="auto">
            <a:xfrm>
              <a:off x="5017059" y="3904082"/>
              <a:ext cx="2919976" cy="247650"/>
            </a:xfrm>
            <a:prstGeom prst="rect">
              <a:avLst/>
            </a:prstGeom>
            <a:noFill/>
            <a:ln w="9525" cap="flat">
              <a:solidFill>
                <a:srgbClr val="4564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75" name="Rectangle 73"/>
            <p:cNvSpPr>
              <a:spLocks noChangeArrowheads="1"/>
            </p:cNvSpPr>
            <p:nvPr/>
          </p:nvSpPr>
          <p:spPr bwMode="auto">
            <a:xfrm>
              <a:off x="7920318" y="3904082"/>
              <a:ext cx="444405" cy="247650"/>
            </a:xfrm>
            <a:prstGeom prst="rect">
              <a:avLst/>
            </a:prstGeom>
            <a:solidFill>
              <a:srgbClr val="FFC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400">
                <a:solidFill>
                  <a:schemeClr val="tx1">
                    <a:lumMod val="65000"/>
                    <a:lumOff val="35000"/>
                  </a:schemeClr>
                </a:solidFill>
              </a:endParaRPr>
            </a:p>
          </p:txBody>
        </p:sp>
        <p:sp>
          <p:nvSpPr>
            <p:cNvPr id="76" name="Rectangle 74"/>
            <p:cNvSpPr>
              <a:spLocks noChangeArrowheads="1"/>
            </p:cNvSpPr>
            <p:nvPr/>
          </p:nvSpPr>
          <p:spPr bwMode="auto">
            <a:xfrm>
              <a:off x="7920318" y="3904082"/>
              <a:ext cx="444405" cy="247650"/>
            </a:xfrm>
            <a:prstGeom prst="rect">
              <a:avLst/>
            </a:prstGeom>
            <a:noFill/>
            <a:ln w="9525" cap="flat">
              <a:solidFill>
                <a:srgbClr val="D0A2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400">
                <a:solidFill>
                  <a:schemeClr val="tx1">
                    <a:lumMod val="65000"/>
                    <a:lumOff val="35000"/>
                  </a:schemeClr>
                </a:solidFill>
              </a:endParaRPr>
            </a:p>
          </p:txBody>
        </p:sp>
        <p:sp>
          <p:nvSpPr>
            <p:cNvPr id="77" name="Rectangle 75"/>
            <p:cNvSpPr>
              <a:spLocks noChangeArrowheads="1"/>
            </p:cNvSpPr>
            <p:nvPr/>
          </p:nvSpPr>
          <p:spPr bwMode="auto">
            <a:xfrm>
              <a:off x="6334948" y="3927895"/>
              <a:ext cx="29174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87%</a:t>
              </a:r>
              <a:endParaRPr kumimoji="0" lang="fr-FR" altLang="fr-FR" sz="1400" b="0" i="0" u="none" strike="noStrike" cap="none" normalizeH="0" baseline="0" smtClean="0">
                <a:ln>
                  <a:noFill/>
                </a:ln>
                <a:solidFill>
                  <a:schemeClr val="tx1"/>
                </a:solidFill>
                <a:effectLst/>
                <a:latin typeface="Arial" panose="020B0604020202020204" pitchFamily="34" charset="0"/>
              </a:endParaRPr>
            </a:p>
          </p:txBody>
        </p:sp>
        <p:sp>
          <p:nvSpPr>
            <p:cNvPr id="78" name="Rectangle 76"/>
            <p:cNvSpPr>
              <a:spLocks noChangeArrowheads="1"/>
            </p:cNvSpPr>
            <p:nvPr/>
          </p:nvSpPr>
          <p:spPr bwMode="auto">
            <a:xfrm>
              <a:off x="7999725" y="3927895"/>
              <a:ext cx="29174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chemeClr val="tx1">
                      <a:lumMod val="65000"/>
                      <a:lumOff val="35000"/>
                    </a:schemeClr>
                  </a:solidFill>
                  <a:effectLst/>
                  <a:latin typeface="Arial Narrow" panose="020B0606020202030204" pitchFamily="34" charset="0"/>
                </a:rPr>
                <a:t>13%</a:t>
              </a:r>
              <a:endParaRPr kumimoji="0" lang="fr-FR" altLang="fr-FR" sz="1400" b="0" i="0" u="none" strike="noStrike" cap="none" normalizeH="0" baseline="0" smtClean="0">
                <a:ln>
                  <a:noFill/>
                </a:ln>
                <a:solidFill>
                  <a:schemeClr val="tx1">
                    <a:lumMod val="65000"/>
                    <a:lumOff val="35000"/>
                  </a:schemeClr>
                </a:solidFill>
                <a:effectLst/>
              </a:endParaRPr>
            </a:p>
          </p:txBody>
        </p:sp>
        <p:sp>
          <p:nvSpPr>
            <p:cNvPr id="79" name="Rectangle 77"/>
            <p:cNvSpPr>
              <a:spLocks noChangeArrowheads="1"/>
            </p:cNvSpPr>
            <p:nvPr/>
          </p:nvSpPr>
          <p:spPr bwMode="auto">
            <a:xfrm>
              <a:off x="5017059" y="3627857"/>
              <a:ext cx="2978487" cy="247650"/>
            </a:xfrm>
            <a:prstGeom prst="rect">
              <a:avLst/>
            </a:prstGeom>
            <a:solidFill>
              <a:srgbClr val="7F9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80" name="Rectangle 78"/>
            <p:cNvSpPr>
              <a:spLocks noChangeArrowheads="1"/>
            </p:cNvSpPr>
            <p:nvPr/>
          </p:nvSpPr>
          <p:spPr bwMode="auto">
            <a:xfrm>
              <a:off x="5017059" y="3627857"/>
              <a:ext cx="2978487" cy="247650"/>
            </a:xfrm>
            <a:prstGeom prst="rect">
              <a:avLst/>
            </a:prstGeom>
            <a:noFill/>
            <a:ln w="9525" cap="flat">
              <a:solidFill>
                <a:srgbClr val="4564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81" name="Rectangle 79"/>
            <p:cNvSpPr>
              <a:spLocks noChangeArrowheads="1"/>
            </p:cNvSpPr>
            <p:nvPr/>
          </p:nvSpPr>
          <p:spPr bwMode="auto">
            <a:xfrm>
              <a:off x="7978829" y="3627857"/>
              <a:ext cx="385894" cy="247650"/>
            </a:xfrm>
            <a:prstGeom prst="rect">
              <a:avLst/>
            </a:prstGeom>
            <a:solidFill>
              <a:srgbClr val="FFC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400">
                <a:solidFill>
                  <a:schemeClr val="tx1">
                    <a:lumMod val="65000"/>
                    <a:lumOff val="35000"/>
                  </a:schemeClr>
                </a:solidFill>
              </a:endParaRPr>
            </a:p>
          </p:txBody>
        </p:sp>
        <p:sp>
          <p:nvSpPr>
            <p:cNvPr id="82" name="Rectangle 80"/>
            <p:cNvSpPr>
              <a:spLocks noChangeArrowheads="1"/>
            </p:cNvSpPr>
            <p:nvPr/>
          </p:nvSpPr>
          <p:spPr bwMode="auto">
            <a:xfrm>
              <a:off x="7978829" y="3627857"/>
              <a:ext cx="385894" cy="247650"/>
            </a:xfrm>
            <a:prstGeom prst="rect">
              <a:avLst/>
            </a:prstGeom>
            <a:noFill/>
            <a:ln w="9525" cap="flat">
              <a:solidFill>
                <a:srgbClr val="D0A2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400">
                <a:solidFill>
                  <a:schemeClr val="tx1">
                    <a:lumMod val="65000"/>
                    <a:lumOff val="35000"/>
                  </a:schemeClr>
                </a:solidFill>
              </a:endParaRPr>
            </a:p>
          </p:txBody>
        </p:sp>
        <p:sp>
          <p:nvSpPr>
            <p:cNvPr id="83" name="Rectangle 81"/>
            <p:cNvSpPr>
              <a:spLocks noChangeArrowheads="1"/>
            </p:cNvSpPr>
            <p:nvPr/>
          </p:nvSpPr>
          <p:spPr bwMode="auto">
            <a:xfrm>
              <a:off x="6368384" y="3651670"/>
              <a:ext cx="29174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89%</a:t>
              </a:r>
              <a:endParaRPr kumimoji="0" lang="fr-FR" altLang="fr-FR" sz="1400" b="0" i="0" u="none" strike="noStrike" cap="none" normalizeH="0" baseline="0" smtClean="0">
                <a:ln>
                  <a:noFill/>
                </a:ln>
                <a:solidFill>
                  <a:schemeClr val="tx1"/>
                </a:solidFill>
                <a:effectLst/>
                <a:latin typeface="Arial" panose="020B0604020202020204" pitchFamily="34" charset="0"/>
              </a:endParaRPr>
            </a:p>
          </p:txBody>
        </p:sp>
        <p:sp>
          <p:nvSpPr>
            <p:cNvPr id="84" name="Rectangle 82"/>
            <p:cNvSpPr>
              <a:spLocks noChangeArrowheads="1"/>
            </p:cNvSpPr>
            <p:nvPr/>
          </p:nvSpPr>
          <p:spPr bwMode="auto">
            <a:xfrm>
              <a:off x="8033160" y="3651670"/>
              <a:ext cx="27785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chemeClr val="tx1">
                      <a:lumMod val="65000"/>
                      <a:lumOff val="35000"/>
                    </a:schemeClr>
                  </a:solidFill>
                  <a:effectLst/>
                  <a:latin typeface="Arial Narrow" panose="020B0606020202030204" pitchFamily="34" charset="0"/>
                </a:rPr>
                <a:t>11%</a:t>
              </a:r>
              <a:endParaRPr kumimoji="0" lang="fr-FR" altLang="fr-FR" sz="1400" b="0" i="0" u="none" strike="noStrike" cap="none" normalizeH="0" baseline="0" smtClean="0">
                <a:ln>
                  <a:noFill/>
                </a:ln>
                <a:solidFill>
                  <a:schemeClr val="tx1">
                    <a:lumMod val="65000"/>
                    <a:lumOff val="35000"/>
                  </a:schemeClr>
                </a:solidFill>
                <a:effectLst/>
              </a:endParaRPr>
            </a:p>
          </p:txBody>
        </p:sp>
        <p:sp>
          <p:nvSpPr>
            <p:cNvPr id="85" name="Rectangle 83"/>
            <p:cNvSpPr>
              <a:spLocks noChangeArrowheads="1"/>
            </p:cNvSpPr>
            <p:nvPr/>
          </p:nvSpPr>
          <p:spPr bwMode="auto">
            <a:xfrm>
              <a:off x="5017059" y="3351632"/>
              <a:ext cx="2986846" cy="247650"/>
            </a:xfrm>
            <a:prstGeom prst="rect">
              <a:avLst/>
            </a:prstGeom>
            <a:solidFill>
              <a:srgbClr val="7F9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86" name="Rectangle 84"/>
            <p:cNvSpPr>
              <a:spLocks noChangeArrowheads="1"/>
            </p:cNvSpPr>
            <p:nvPr/>
          </p:nvSpPr>
          <p:spPr bwMode="auto">
            <a:xfrm>
              <a:off x="5017059" y="3351632"/>
              <a:ext cx="2986846" cy="247650"/>
            </a:xfrm>
            <a:prstGeom prst="rect">
              <a:avLst/>
            </a:prstGeom>
            <a:noFill/>
            <a:ln w="9525" cap="flat">
              <a:solidFill>
                <a:srgbClr val="4564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87" name="Rectangle 85"/>
            <p:cNvSpPr>
              <a:spLocks noChangeArrowheads="1"/>
            </p:cNvSpPr>
            <p:nvPr/>
          </p:nvSpPr>
          <p:spPr bwMode="auto">
            <a:xfrm>
              <a:off x="7987187" y="3351632"/>
              <a:ext cx="377535" cy="247650"/>
            </a:xfrm>
            <a:prstGeom prst="rect">
              <a:avLst/>
            </a:prstGeom>
            <a:solidFill>
              <a:srgbClr val="FFC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400">
                <a:solidFill>
                  <a:schemeClr val="tx1">
                    <a:lumMod val="65000"/>
                    <a:lumOff val="35000"/>
                  </a:schemeClr>
                </a:solidFill>
              </a:endParaRPr>
            </a:p>
          </p:txBody>
        </p:sp>
        <p:sp>
          <p:nvSpPr>
            <p:cNvPr id="88" name="Rectangle 86"/>
            <p:cNvSpPr>
              <a:spLocks noChangeArrowheads="1"/>
            </p:cNvSpPr>
            <p:nvPr/>
          </p:nvSpPr>
          <p:spPr bwMode="auto">
            <a:xfrm>
              <a:off x="7987187" y="3351632"/>
              <a:ext cx="377535" cy="247650"/>
            </a:xfrm>
            <a:prstGeom prst="rect">
              <a:avLst/>
            </a:prstGeom>
            <a:noFill/>
            <a:ln w="9525" cap="flat">
              <a:solidFill>
                <a:srgbClr val="D0A2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400">
                <a:solidFill>
                  <a:schemeClr val="tx1">
                    <a:lumMod val="65000"/>
                    <a:lumOff val="35000"/>
                  </a:schemeClr>
                </a:solidFill>
              </a:endParaRPr>
            </a:p>
          </p:txBody>
        </p:sp>
        <p:sp>
          <p:nvSpPr>
            <p:cNvPr id="89" name="Rectangle 87"/>
            <p:cNvSpPr>
              <a:spLocks noChangeArrowheads="1"/>
            </p:cNvSpPr>
            <p:nvPr/>
          </p:nvSpPr>
          <p:spPr bwMode="auto">
            <a:xfrm>
              <a:off x="6368384" y="3375445"/>
              <a:ext cx="29174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89%</a:t>
              </a:r>
              <a:endParaRPr kumimoji="0" lang="fr-FR" altLang="fr-FR" sz="1400" b="0" i="0" u="none" strike="noStrike" cap="none" normalizeH="0" baseline="0" smtClean="0">
                <a:ln>
                  <a:noFill/>
                </a:ln>
                <a:solidFill>
                  <a:schemeClr val="tx1"/>
                </a:solidFill>
                <a:effectLst/>
                <a:latin typeface="Arial" panose="020B0604020202020204" pitchFamily="34" charset="0"/>
              </a:endParaRPr>
            </a:p>
          </p:txBody>
        </p:sp>
        <p:sp>
          <p:nvSpPr>
            <p:cNvPr id="90" name="Rectangle 88"/>
            <p:cNvSpPr>
              <a:spLocks noChangeArrowheads="1"/>
            </p:cNvSpPr>
            <p:nvPr/>
          </p:nvSpPr>
          <p:spPr bwMode="auto">
            <a:xfrm>
              <a:off x="8033160" y="3375445"/>
              <a:ext cx="27785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chemeClr val="tx1">
                      <a:lumMod val="65000"/>
                      <a:lumOff val="35000"/>
                    </a:schemeClr>
                  </a:solidFill>
                  <a:effectLst/>
                  <a:latin typeface="Arial Narrow" panose="020B0606020202030204" pitchFamily="34" charset="0"/>
                </a:rPr>
                <a:t>11%</a:t>
              </a:r>
              <a:endParaRPr kumimoji="0" lang="fr-FR" altLang="fr-FR" sz="1400" b="0" i="0" u="none" strike="noStrike" cap="none" normalizeH="0" baseline="0" smtClean="0">
                <a:ln>
                  <a:noFill/>
                </a:ln>
                <a:solidFill>
                  <a:schemeClr val="tx1">
                    <a:lumMod val="65000"/>
                    <a:lumOff val="35000"/>
                  </a:schemeClr>
                </a:solidFill>
                <a:effectLst/>
              </a:endParaRPr>
            </a:p>
          </p:txBody>
        </p:sp>
        <p:sp>
          <p:nvSpPr>
            <p:cNvPr id="91" name="Rectangle 89"/>
            <p:cNvSpPr>
              <a:spLocks noChangeArrowheads="1"/>
            </p:cNvSpPr>
            <p:nvPr/>
          </p:nvSpPr>
          <p:spPr bwMode="auto">
            <a:xfrm>
              <a:off x="5017059" y="3073820"/>
              <a:ext cx="3020280" cy="249238"/>
            </a:xfrm>
            <a:prstGeom prst="rect">
              <a:avLst/>
            </a:prstGeom>
            <a:solidFill>
              <a:srgbClr val="7F9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92" name="Rectangle 90"/>
            <p:cNvSpPr>
              <a:spLocks noChangeArrowheads="1"/>
            </p:cNvSpPr>
            <p:nvPr/>
          </p:nvSpPr>
          <p:spPr bwMode="auto">
            <a:xfrm>
              <a:off x="5017059" y="3073820"/>
              <a:ext cx="3020280" cy="249238"/>
            </a:xfrm>
            <a:prstGeom prst="rect">
              <a:avLst/>
            </a:prstGeom>
            <a:noFill/>
            <a:ln w="9525" cap="flat">
              <a:solidFill>
                <a:srgbClr val="4564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93" name="Rectangle 91"/>
            <p:cNvSpPr>
              <a:spLocks noChangeArrowheads="1"/>
            </p:cNvSpPr>
            <p:nvPr/>
          </p:nvSpPr>
          <p:spPr bwMode="auto">
            <a:xfrm>
              <a:off x="8020622" y="3073820"/>
              <a:ext cx="344100" cy="249238"/>
            </a:xfrm>
            <a:prstGeom prst="rect">
              <a:avLst/>
            </a:prstGeom>
            <a:solidFill>
              <a:srgbClr val="FFC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400">
                <a:solidFill>
                  <a:schemeClr val="tx1">
                    <a:lumMod val="65000"/>
                    <a:lumOff val="35000"/>
                  </a:schemeClr>
                </a:solidFill>
              </a:endParaRPr>
            </a:p>
          </p:txBody>
        </p:sp>
        <p:sp>
          <p:nvSpPr>
            <p:cNvPr id="94" name="Rectangle 92"/>
            <p:cNvSpPr>
              <a:spLocks noChangeArrowheads="1"/>
            </p:cNvSpPr>
            <p:nvPr/>
          </p:nvSpPr>
          <p:spPr bwMode="auto">
            <a:xfrm>
              <a:off x="8020622" y="3073820"/>
              <a:ext cx="344100" cy="249238"/>
            </a:xfrm>
            <a:prstGeom prst="rect">
              <a:avLst/>
            </a:prstGeom>
            <a:noFill/>
            <a:ln w="9525" cap="flat">
              <a:solidFill>
                <a:srgbClr val="D0A2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400">
                <a:solidFill>
                  <a:schemeClr val="tx1">
                    <a:lumMod val="65000"/>
                    <a:lumOff val="35000"/>
                  </a:schemeClr>
                </a:solidFill>
              </a:endParaRPr>
            </a:p>
          </p:txBody>
        </p:sp>
        <p:sp>
          <p:nvSpPr>
            <p:cNvPr id="95" name="Rectangle 93"/>
            <p:cNvSpPr>
              <a:spLocks noChangeArrowheads="1"/>
            </p:cNvSpPr>
            <p:nvPr/>
          </p:nvSpPr>
          <p:spPr bwMode="auto">
            <a:xfrm>
              <a:off x="6385101" y="3099220"/>
              <a:ext cx="29174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90%</a:t>
              </a:r>
              <a:endParaRPr kumimoji="0" lang="fr-FR" altLang="fr-FR" sz="1400" b="0" i="0" u="none" strike="noStrike" cap="none" normalizeH="0" baseline="0" smtClean="0">
                <a:ln>
                  <a:noFill/>
                </a:ln>
                <a:solidFill>
                  <a:schemeClr val="tx1"/>
                </a:solidFill>
                <a:effectLst/>
                <a:latin typeface="Arial" panose="020B0604020202020204" pitchFamily="34" charset="0"/>
              </a:endParaRPr>
            </a:p>
          </p:txBody>
        </p:sp>
        <p:sp>
          <p:nvSpPr>
            <p:cNvPr id="96" name="Rectangle 94"/>
            <p:cNvSpPr>
              <a:spLocks noChangeArrowheads="1"/>
            </p:cNvSpPr>
            <p:nvPr/>
          </p:nvSpPr>
          <p:spPr bwMode="auto">
            <a:xfrm>
              <a:off x="8049878" y="3099220"/>
              <a:ext cx="29174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chemeClr val="tx1">
                      <a:lumMod val="65000"/>
                      <a:lumOff val="35000"/>
                    </a:schemeClr>
                  </a:solidFill>
                  <a:effectLst/>
                  <a:latin typeface="Arial Narrow" panose="020B0606020202030204" pitchFamily="34" charset="0"/>
                </a:rPr>
                <a:t>10%</a:t>
              </a:r>
              <a:endParaRPr kumimoji="0" lang="fr-FR" altLang="fr-FR" sz="1400" b="0" i="0" u="none" strike="noStrike" cap="none" normalizeH="0" baseline="0" smtClean="0">
                <a:ln>
                  <a:noFill/>
                </a:ln>
                <a:solidFill>
                  <a:schemeClr val="tx1">
                    <a:lumMod val="65000"/>
                    <a:lumOff val="35000"/>
                  </a:schemeClr>
                </a:solidFill>
                <a:effectLst/>
              </a:endParaRPr>
            </a:p>
          </p:txBody>
        </p:sp>
        <p:sp>
          <p:nvSpPr>
            <p:cNvPr id="97" name="Rectangle 95"/>
            <p:cNvSpPr>
              <a:spLocks noChangeArrowheads="1"/>
            </p:cNvSpPr>
            <p:nvPr/>
          </p:nvSpPr>
          <p:spPr bwMode="auto">
            <a:xfrm>
              <a:off x="5017059" y="2797595"/>
              <a:ext cx="3020280" cy="247650"/>
            </a:xfrm>
            <a:prstGeom prst="rect">
              <a:avLst/>
            </a:prstGeom>
            <a:solidFill>
              <a:srgbClr val="7F9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98" name="Rectangle 96"/>
            <p:cNvSpPr>
              <a:spLocks noChangeArrowheads="1"/>
            </p:cNvSpPr>
            <p:nvPr/>
          </p:nvSpPr>
          <p:spPr bwMode="auto">
            <a:xfrm>
              <a:off x="5017059" y="2797595"/>
              <a:ext cx="3020280" cy="247650"/>
            </a:xfrm>
            <a:prstGeom prst="rect">
              <a:avLst/>
            </a:prstGeom>
            <a:noFill/>
            <a:ln w="9525" cap="flat">
              <a:solidFill>
                <a:srgbClr val="4564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99" name="Rectangle 97"/>
            <p:cNvSpPr>
              <a:spLocks noChangeArrowheads="1"/>
            </p:cNvSpPr>
            <p:nvPr/>
          </p:nvSpPr>
          <p:spPr bwMode="auto">
            <a:xfrm>
              <a:off x="8020622" y="2797595"/>
              <a:ext cx="344100" cy="247650"/>
            </a:xfrm>
            <a:prstGeom prst="rect">
              <a:avLst/>
            </a:prstGeom>
            <a:solidFill>
              <a:srgbClr val="FFC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400">
                <a:solidFill>
                  <a:schemeClr val="tx1">
                    <a:lumMod val="65000"/>
                    <a:lumOff val="35000"/>
                  </a:schemeClr>
                </a:solidFill>
              </a:endParaRPr>
            </a:p>
          </p:txBody>
        </p:sp>
        <p:sp>
          <p:nvSpPr>
            <p:cNvPr id="100" name="Rectangle 98"/>
            <p:cNvSpPr>
              <a:spLocks noChangeArrowheads="1"/>
            </p:cNvSpPr>
            <p:nvPr/>
          </p:nvSpPr>
          <p:spPr bwMode="auto">
            <a:xfrm>
              <a:off x="8020622" y="2797595"/>
              <a:ext cx="344100" cy="247650"/>
            </a:xfrm>
            <a:prstGeom prst="rect">
              <a:avLst/>
            </a:prstGeom>
            <a:noFill/>
            <a:ln w="9525" cap="flat">
              <a:solidFill>
                <a:srgbClr val="D0A2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400">
                <a:solidFill>
                  <a:schemeClr val="tx1">
                    <a:lumMod val="65000"/>
                    <a:lumOff val="35000"/>
                  </a:schemeClr>
                </a:solidFill>
              </a:endParaRPr>
            </a:p>
          </p:txBody>
        </p:sp>
        <p:sp>
          <p:nvSpPr>
            <p:cNvPr id="101" name="Rectangle 99"/>
            <p:cNvSpPr>
              <a:spLocks noChangeArrowheads="1"/>
            </p:cNvSpPr>
            <p:nvPr/>
          </p:nvSpPr>
          <p:spPr bwMode="auto">
            <a:xfrm>
              <a:off x="6385101" y="2821407"/>
              <a:ext cx="29174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90%</a:t>
              </a:r>
              <a:endParaRPr kumimoji="0" lang="fr-FR" altLang="fr-FR" sz="1400" b="0" i="0" u="none" strike="noStrike" cap="none" normalizeH="0" baseline="0" smtClean="0">
                <a:ln>
                  <a:noFill/>
                </a:ln>
                <a:solidFill>
                  <a:schemeClr val="tx1"/>
                </a:solidFill>
                <a:effectLst/>
                <a:latin typeface="Arial" panose="020B0604020202020204" pitchFamily="34" charset="0"/>
              </a:endParaRPr>
            </a:p>
          </p:txBody>
        </p:sp>
        <p:sp>
          <p:nvSpPr>
            <p:cNvPr id="102" name="Rectangle 100"/>
            <p:cNvSpPr>
              <a:spLocks noChangeArrowheads="1"/>
            </p:cNvSpPr>
            <p:nvPr/>
          </p:nvSpPr>
          <p:spPr bwMode="auto">
            <a:xfrm>
              <a:off x="8049878" y="2821407"/>
              <a:ext cx="29174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chemeClr val="tx1">
                      <a:lumMod val="65000"/>
                      <a:lumOff val="35000"/>
                    </a:schemeClr>
                  </a:solidFill>
                  <a:effectLst/>
                  <a:latin typeface="Arial Narrow" panose="020B0606020202030204" pitchFamily="34" charset="0"/>
                </a:rPr>
                <a:t>10%</a:t>
              </a:r>
              <a:endParaRPr kumimoji="0" lang="fr-FR" altLang="fr-FR" sz="1400" b="0" i="0" u="none" strike="noStrike" cap="none" normalizeH="0" baseline="0" smtClean="0">
                <a:ln>
                  <a:noFill/>
                </a:ln>
                <a:solidFill>
                  <a:schemeClr val="tx1">
                    <a:lumMod val="65000"/>
                    <a:lumOff val="35000"/>
                  </a:schemeClr>
                </a:solidFill>
                <a:effectLst/>
              </a:endParaRPr>
            </a:p>
          </p:txBody>
        </p:sp>
        <p:sp>
          <p:nvSpPr>
            <p:cNvPr id="103" name="Rectangle 101"/>
            <p:cNvSpPr>
              <a:spLocks noChangeArrowheads="1"/>
            </p:cNvSpPr>
            <p:nvPr/>
          </p:nvSpPr>
          <p:spPr bwMode="auto">
            <a:xfrm>
              <a:off x="5017059" y="2521370"/>
              <a:ext cx="3055108" cy="247650"/>
            </a:xfrm>
            <a:prstGeom prst="rect">
              <a:avLst/>
            </a:prstGeom>
            <a:solidFill>
              <a:srgbClr val="7F9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104" name="Rectangle 102"/>
            <p:cNvSpPr>
              <a:spLocks noChangeArrowheads="1"/>
            </p:cNvSpPr>
            <p:nvPr/>
          </p:nvSpPr>
          <p:spPr bwMode="auto">
            <a:xfrm>
              <a:off x="5017059" y="2521370"/>
              <a:ext cx="3055108" cy="247650"/>
            </a:xfrm>
            <a:prstGeom prst="rect">
              <a:avLst/>
            </a:prstGeom>
            <a:noFill/>
            <a:ln w="9525" cap="flat">
              <a:solidFill>
                <a:srgbClr val="4564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05" name="Rectangle 103"/>
            <p:cNvSpPr>
              <a:spLocks noChangeArrowheads="1"/>
            </p:cNvSpPr>
            <p:nvPr/>
          </p:nvSpPr>
          <p:spPr bwMode="auto">
            <a:xfrm>
              <a:off x="8054057" y="2521370"/>
              <a:ext cx="310665" cy="247650"/>
            </a:xfrm>
            <a:prstGeom prst="rect">
              <a:avLst/>
            </a:prstGeom>
            <a:solidFill>
              <a:srgbClr val="FFC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400">
                <a:solidFill>
                  <a:schemeClr val="tx1">
                    <a:lumMod val="65000"/>
                    <a:lumOff val="35000"/>
                  </a:schemeClr>
                </a:solidFill>
              </a:endParaRPr>
            </a:p>
          </p:txBody>
        </p:sp>
        <p:sp>
          <p:nvSpPr>
            <p:cNvPr id="106" name="Rectangle 104"/>
            <p:cNvSpPr>
              <a:spLocks noChangeArrowheads="1"/>
            </p:cNvSpPr>
            <p:nvPr/>
          </p:nvSpPr>
          <p:spPr bwMode="auto">
            <a:xfrm>
              <a:off x="8054057" y="2521370"/>
              <a:ext cx="310665" cy="247650"/>
            </a:xfrm>
            <a:prstGeom prst="rect">
              <a:avLst/>
            </a:prstGeom>
            <a:noFill/>
            <a:ln w="9525" cap="flat">
              <a:solidFill>
                <a:srgbClr val="D0A2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400">
                <a:solidFill>
                  <a:schemeClr val="tx1">
                    <a:lumMod val="65000"/>
                    <a:lumOff val="35000"/>
                  </a:schemeClr>
                </a:solidFill>
              </a:endParaRPr>
            </a:p>
          </p:txBody>
        </p:sp>
        <p:sp>
          <p:nvSpPr>
            <p:cNvPr id="107" name="Rectangle 105"/>
            <p:cNvSpPr>
              <a:spLocks noChangeArrowheads="1"/>
            </p:cNvSpPr>
            <p:nvPr/>
          </p:nvSpPr>
          <p:spPr bwMode="auto">
            <a:xfrm>
              <a:off x="6401819" y="2545182"/>
              <a:ext cx="29174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91%</a:t>
              </a:r>
              <a:endParaRPr kumimoji="0" lang="fr-FR" altLang="fr-FR" sz="1400" b="0" i="0" u="none" strike="noStrike" cap="none" normalizeH="0" baseline="0" smtClean="0">
                <a:ln>
                  <a:noFill/>
                </a:ln>
                <a:solidFill>
                  <a:schemeClr val="tx1"/>
                </a:solidFill>
                <a:effectLst/>
                <a:latin typeface="Arial" panose="020B0604020202020204" pitchFamily="34" charset="0"/>
              </a:endParaRPr>
            </a:p>
          </p:txBody>
        </p:sp>
        <p:sp>
          <p:nvSpPr>
            <p:cNvPr id="108" name="Rectangle 106"/>
            <p:cNvSpPr>
              <a:spLocks noChangeArrowheads="1"/>
            </p:cNvSpPr>
            <p:nvPr/>
          </p:nvSpPr>
          <p:spPr bwMode="auto">
            <a:xfrm>
              <a:off x="8109782" y="2545182"/>
              <a:ext cx="20839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chemeClr val="tx1">
                      <a:lumMod val="65000"/>
                      <a:lumOff val="35000"/>
                    </a:schemeClr>
                  </a:solidFill>
                  <a:effectLst/>
                  <a:latin typeface="Arial Narrow" panose="020B0606020202030204" pitchFamily="34" charset="0"/>
                </a:rPr>
                <a:t>9%</a:t>
              </a:r>
              <a:endParaRPr kumimoji="0" lang="fr-FR" altLang="fr-FR" sz="1400" b="0" i="0" u="none" strike="noStrike" cap="none" normalizeH="0" baseline="0" smtClean="0">
                <a:ln>
                  <a:noFill/>
                </a:ln>
                <a:solidFill>
                  <a:schemeClr val="tx1">
                    <a:lumMod val="65000"/>
                    <a:lumOff val="35000"/>
                  </a:schemeClr>
                </a:solidFill>
                <a:effectLst/>
              </a:endParaRPr>
            </a:p>
          </p:txBody>
        </p:sp>
        <p:sp>
          <p:nvSpPr>
            <p:cNvPr id="109" name="Rectangle 107"/>
            <p:cNvSpPr>
              <a:spLocks noChangeArrowheads="1"/>
            </p:cNvSpPr>
            <p:nvPr/>
          </p:nvSpPr>
          <p:spPr bwMode="auto">
            <a:xfrm>
              <a:off x="5017059" y="2243557"/>
              <a:ext cx="3080185" cy="249238"/>
            </a:xfrm>
            <a:prstGeom prst="rect">
              <a:avLst/>
            </a:prstGeom>
            <a:solidFill>
              <a:srgbClr val="7F9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110" name="Rectangle 108"/>
            <p:cNvSpPr>
              <a:spLocks noChangeArrowheads="1"/>
            </p:cNvSpPr>
            <p:nvPr/>
          </p:nvSpPr>
          <p:spPr bwMode="auto">
            <a:xfrm>
              <a:off x="5017059" y="2243557"/>
              <a:ext cx="3080185" cy="249238"/>
            </a:xfrm>
            <a:prstGeom prst="rect">
              <a:avLst/>
            </a:prstGeom>
            <a:noFill/>
            <a:ln w="9525" cap="flat">
              <a:solidFill>
                <a:srgbClr val="4564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11" name="Rectangle 109"/>
            <p:cNvSpPr>
              <a:spLocks noChangeArrowheads="1"/>
            </p:cNvSpPr>
            <p:nvPr/>
          </p:nvSpPr>
          <p:spPr bwMode="auto">
            <a:xfrm>
              <a:off x="8080526" y="2243557"/>
              <a:ext cx="284196" cy="249238"/>
            </a:xfrm>
            <a:prstGeom prst="rect">
              <a:avLst/>
            </a:prstGeom>
            <a:solidFill>
              <a:srgbClr val="FFC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400">
                <a:solidFill>
                  <a:schemeClr val="tx1">
                    <a:lumMod val="65000"/>
                    <a:lumOff val="35000"/>
                  </a:schemeClr>
                </a:solidFill>
              </a:endParaRPr>
            </a:p>
          </p:txBody>
        </p:sp>
        <p:sp>
          <p:nvSpPr>
            <p:cNvPr id="112" name="Rectangle 110"/>
            <p:cNvSpPr>
              <a:spLocks noChangeArrowheads="1"/>
            </p:cNvSpPr>
            <p:nvPr/>
          </p:nvSpPr>
          <p:spPr bwMode="auto">
            <a:xfrm>
              <a:off x="8080526" y="2243557"/>
              <a:ext cx="284196" cy="249238"/>
            </a:xfrm>
            <a:prstGeom prst="rect">
              <a:avLst/>
            </a:prstGeom>
            <a:noFill/>
            <a:ln w="9525" cap="flat">
              <a:solidFill>
                <a:srgbClr val="D0A2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400">
                <a:solidFill>
                  <a:schemeClr val="tx1">
                    <a:lumMod val="65000"/>
                    <a:lumOff val="35000"/>
                  </a:schemeClr>
                </a:solidFill>
              </a:endParaRPr>
            </a:p>
          </p:txBody>
        </p:sp>
        <p:sp>
          <p:nvSpPr>
            <p:cNvPr id="113" name="Rectangle 111"/>
            <p:cNvSpPr>
              <a:spLocks noChangeArrowheads="1"/>
            </p:cNvSpPr>
            <p:nvPr/>
          </p:nvSpPr>
          <p:spPr bwMode="auto">
            <a:xfrm>
              <a:off x="6418535" y="2268957"/>
              <a:ext cx="29174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92%</a:t>
              </a:r>
              <a:endParaRPr kumimoji="0" lang="fr-FR" altLang="fr-FR" sz="1400" b="0" i="0" u="none" strike="noStrike" cap="none" normalizeH="0" baseline="0" smtClean="0">
                <a:ln>
                  <a:noFill/>
                </a:ln>
                <a:solidFill>
                  <a:schemeClr val="tx1"/>
                </a:solidFill>
                <a:effectLst/>
                <a:latin typeface="Arial" panose="020B0604020202020204" pitchFamily="34" charset="0"/>
              </a:endParaRPr>
            </a:p>
          </p:txBody>
        </p:sp>
        <p:sp>
          <p:nvSpPr>
            <p:cNvPr id="114" name="Rectangle 112"/>
            <p:cNvSpPr>
              <a:spLocks noChangeArrowheads="1"/>
            </p:cNvSpPr>
            <p:nvPr/>
          </p:nvSpPr>
          <p:spPr bwMode="auto">
            <a:xfrm>
              <a:off x="8126499" y="2268957"/>
              <a:ext cx="20839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chemeClr val="tx1">
                      <a:lumMod val="65000"/>
                      <a:lumOff val="35000"/>
                    </a:schemeClr>
                  </a:solidFill>
                  <a:effectLst/>
                  <a:latin typeface="Arial Narrow" panose="020B0606020202030204" pitchFamily="34" charset="0"/>
                </a:rPr>
                <a:t>8%</a:t>
              </a:r>
              <a:endParaRPr kumimoji="0" lang="fr-FR" altLang="fr-FR" sz="1400" b="0" i="0" u="none" strike="noStrike" cap="none" normalizeH="0" baseline="0" smtClean="0">
                <a:ln>
                  <a:noFill/>
                </a:ln>
                <a:solidFill>
                  <a:schemeClr val="tx1">
                    <a:lumMod val="65000"/>
                    <a:lumOff val="35000"/>
                  </a:schemeClr>
                </a:solidFill>
                <a:effectLst/>
              </a:endParaRPr>
            </a:p>
          </p:txBody>
        </p:sp>
        <p:sp>
          <p:nvSpPr>
            <p:cNvPr id="115" name="Rectangle 113"/>
            <p:cNvSpPr>
              <a:spLocks noChangeArrowheads="1"/>
            </p:cNvSpPr>
            <p:nvPr/>
          </p:nvSpPr>
          <p:spPr bwMode="auto">
            <a:xfrm>
              <a:off x="5017059" y="1967332"/>
              <a:ext cx="3088543" cy="247650"/>
            </a:xfrm>
            <a:prstGeom prst="rect">
              <a:avLst/>
            </a:prstGeom>
            <a:solidFill>
              <a:srgbClr val="7F9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116" name="Rectangle 114"/>
            <p:cNvSpPr>
              <a:spLocks noChangeArrowheads="1"/>
            </p:cNvSpPr>
            <p:nvPr/>
          </p:nvSpPr>
          <p:spPr bwMode="auto">
            <a:xfrm>
              <a:off x="5017059" y="1967332"/>
              <a:ext cx="3088543" cy="247650"/>
            </a:xfrm>
            <a:prstGeom prst="rect">
              <a:avLst/>
            </a:prstGeom>
            <a:noFill/>
            <a:ln w="9525" cap="flat">
              <a:solidFill>
                <a:srgbClr val="4564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17" name="Rectangle 115"/>
            <p:cNvSpPr>
              <a:spLocks noChangeArrowheads="1"/>
            </p:cNvSpPr>
            <p:nvPr/>
          </p:nvSpPr>
          <p:spPr bwMode="auto">
            <a:xfrm>
              <a:off x="8088885" y="1967332"/>
              <a:ext cx="275837" cy="247650"/>
            </a:xfrm>
            <a:prstGeom prst="rect">
              <a:avLst/>
            </a:prstGeom>
            <a:solidFill>
              <a:srgbClr val="FFC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400">
                <a:solidFill>
                  <a:schemeClr val="tx1">
                    <a:lumMod val="65000"/>
                    <a:lumOff val="35000"/>
                  </a:schemeClr>
                </a:solidFill>
              </a:endParaRPr>
            </a:p>
          </p:txBody>
        </p:sp>
        <p:sp>
          <p:nvSpPr>
            <p:cNvPr id="118" name="Rectangle 116"/>
            <p:cNvSpPr>
              <a:spLocks noChangeArrowheads="1"/>
            </p:cNvSpPr>
            <p:nvPr/>
          </p:nvSpPr>
          <p:spPr bwMode="auto">
            <a:xfrm>
              <a:off x="8088885" y="1967332"/>
              <a:ext cx="275837" cy="247650"/>
            </a:xfrm>
            <a:prstGeom prst="rect">
              <a:avLst/>
            </a:prstGeom>
            <a:noFill/>
            <a:ln w="9525" cap="flat">
              <a:solidFill>
                <a:srgbClr val="D0A2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400">
                <a:solidFill>
                  <a:schemeClr val="tx1">
                    <a:lumMod val="65000"/>
                    <a:lumOff val="35000"/>
                  </a:schemeClr>
                </a:solidFill>
              </a:endParaRPr>
            </a:p>
          </p:txBody>
        </p:sp>
        <p:sp>
          <p:nvSpPr>
            <p:cNvPr id="119" name="Rectangle 117"/>
            <p:cNvSpPr>
              <a:spLocks noChangeArrowheads="1"/>
            </p:cNvSpPr>
            <p:nvPr/>
          </p:nvSpPr>
          <p:spPr bwMode="auto">
            <a:xfrm>
              <a:off x="6418535" y="1991145"/>
              <a:ext cx="29174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92%</a:t>
              </a:r>
              <a:endParaRPr kumimoji="0" lang="fr-FR" altLang="fr-FR" sz="1400" b="0" i="0" u="none" strike="noStrike" cap="none" normalizeH="0" baseline="0" smtClean="0">
                <a:ln>
                  <a:noFill/>
                </a:ln>
                <a:solidFill>
                  <a:schemeClr val="tx1"/>
                </a:solidFill>
                <a:effectLst/>
                <a:latin typeface="Arial" panose="020B0604020202020204" pitchFamily="34" charset="0"/>
              </a:endParaRPr>
            </a:p>
          </p:txBody>
        </p:sp>
        <p:sp>
          <p:nvSpPr>
            <p:cNvPr id="120" name="Rectangle 118"/>
            <p:cNvSpPr>
              <a:spLocks noChangeArrowheads="1"/>
            </p:cNvSpPr>
            <p:nvPr/>
          </p:nvSpPr>
          <p:spPr bwMode="auto">
            <a:xfrm>
              <a:off x="8126499" y="1991145"/>
              <a:ext cx="20839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chemeClr val="tx1">
                      <a:lumMod val="65000"/>
                      <a:lumOff val="35000"/>
                    </a:schemeClr>
                  </a:solidFill>
                  <a:effectLst/>
                  <a:latin typeface="Arial Narrow" panose="020B0606020202030204" pitchFamily="34" charset="0"/>
                </a:rPr>
                <a:t>8%</a:t>
              </a:r>
              <a:endParaRPr kumimoji="0" lang="fr-FR" altLang="fr-FR" sz="1400" b="0" i="0" u="none" strike="noStrike" cap="none" normalizeH="0" baseline="0" smtClean="0">
                <a:ln>
                  <a:noFill/>
                </a:ln>
                <a:solidFill>
                  <a:schemeClr val="tx1">
                    <a:lumMod val="65000"/>
                    <a:lumOff val="35000"/>
                  </a:schemeClr>
                </a:solidFill>
                <a:effectLst/>
              </a:endParaRPr>
            </a:p>
          </p:txBody>
        </p:sp>
        <p:sp>
          <p:nvSpPr>
            <p:cNvPr id="121" name="Rectangle 119"/>
            <p:cNvSpPr>
              <a:spLocks noChangeArrowheads="1"/>
            </p:cNvSpPr>
            <p:nvPr/>
          </p:nvSpPr>
          <p:spPr bwMode="auto">
            <a:xfrm>
              <a:off x="5017059" y="1691107"/>
              <a:ext cx="3113619" cy="247650"/>
            </a:xfrm>
            <a:prstGeom prst="rect">
              <a:avLst/>
            </a:prstGeom>
            <a:solidFill>
              <a:srgbClr val="7F9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122" name="Rectangle 120"/>
            <p:cNvSpPr>
              <a:spLocks noChangeArrowheads="1"/>
            </p:cNvSpPr>
            <p:nvPr/>
          </p:nvSpPr>
          <p:spPr bwMode="auto">
            <a:xfrm>
              <a:off x="5017059" y="1691107"/>
              <a:ext cx="3113619" cy="247650"/>
            </a:xfrm>
            <a:prstGeom prst="rect">
              <a:avLst/>
            </a:prstGeom>
            <a:noFill/>
            <a:ln w="9525" cap="flat">
              <a:solidFill>
                <a:srgbClr val="4564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23" name="Rectangle 121"/>
            <p:cNvSpPr>
              <a:spLocks noChangeArrowheads="1"/>
            </p:cNvSpPr>
            <p:nvPr/>
          </p:nvSpPr>
          <p:spPr bwMode="auto">
            <a:xfrm>
              <a:off x="8113961" y="1691107"/>
              <a:ext cx="250761" cy="247650"/>
            </a:xfrm>
            <a:prstGeom prst="rect">
              <a:avLst/>
            </a:prstGeom>
            <a:solidFill>
              <a:srgbClr val="FFC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400">
                <a:solidFill>
                  <a:schemeClr val="tx1">
                    <a:lumMod val="65000"/>
                    <a:lumOff val="35000"/>
                  </a:schemeClr>
                </a:solidFill>
              </a:endParaRPr>
            </a:p>
          </p:txBody>
        </p:sp>
        <p:sp>
          <p:nvSpPr>
            <p:cNvPr id="124" name="Rectangle 122"/>
            <p:cNvSpPr>
              <a:spLocks noChangeArrowheads="1"/>
            </p:cNvSpPr>
            <p:nvPr/>
          </p:nvSpPr>
          <p:spPr bwMode="auto">
            <a:xfrm>
              <a:off x="8113961" y="1691107"/>
              <a:ext cx="250761" cy="247650"/>
            </a:xfrm>
            <a:prstGeom prst="rect">
              <a:avLst/>
            </a:prstGeom>
            <a:noFill/>
            <a:ln w="9525" cap="flat">
              <a:solidFill>
                <a:srgbClr val="D0A2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400">
                <a:solidFill>
                  <a:schemeClr val="tx1">
                    <a:lumMod val="65000"/>
                    <a:lumOff val="35000"/>
                  </a:schemeClr>
                </a:solidFill>
              </a:endParaRPr>
            </a:p>
          </p:txBody>
        </p:sp>
        <p:sp>
          <p:nvSpPr>
            <p:cNvPr id="125" name="Rectangle 123"/>
            <p:cNvSpPr>
              <a:spLocks noChangeArrowheads="1"/>
            </p:cNvSpPr>
            <p:nvPr/>
          </p:nvSpPr>
          <p:spPr bwMode="auto">
            <a:xfrm>
              <a:off x="6435253" y="1714920"/>
              <a:ext cx="29174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93%</a:t>
              </a:r>
              <a:endParaRPr kumimoji="0" lang="fr-FR" altLang="fr-FR" sz="1400" b="0" i="0" u="none" strike="noStrike" cap="none" normalizeH="0" baseline="0" smtClean="0">
                <a:ln>
                  <a:noFill/>
                </a:ln>
                <a:solidFill>
                  <a:schemeClr val="tx1"/>
                </a:solidFill>
                <a:effectLst/>
                <a:latin typeface="Arial" panose="020B0604020202020204" pitchFamily="34" charset="0"/>
              </a:endParaRPr>
            </a:p>
          </p:txBody>
        </p:sp>
        <p:sp>
          <p:nvSpPr>
            <p:cNvPr id="126" name="Rectangle 124"/>
            <p:cNvSpPr>
              <a:spLocks noChangeArrowheads="1"/>
            </p:cNvSpPr>
            <p:nvPr/>
          </p:nvSpPr>
          <p:spPr bwMode="auto">
            <a:xfrm>
              <a:off x="8143217" y="1714920"/>
              <a:ext cx="20839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chemeClr val="tx1">
                      <a:lumMod val="65000"/>
                      <a:lumOff val="35000"/>
                    </a:schemeClr>
                  </a:solidFill>
                  <a:effectLst/>
                  <a:latin typeface="Arial Narrow" panose="020B0606020202030204" pitchFamily="34" charset="0"/>
                </a:rPr>
                <a:t>7%</a:t>
              </a:r>
              <a:endParaRPr kumimoji="0" lang="fr-FR" altLang="fr-FR" sz="1400" b="0" i="0" u="none" strike="noStrike" cap="none" normalizeH="0" baseline="0" smtClean="0">
                <a:ln>
                  <a:noFill/>
                </a:ln>
                <a:solidFill>
                  <a:schemeClr val="tx1">
                    <a:lumMod val="65000"/>
                    <a:lumOff val="35000"/>
                  </a:schemeClr>
                </a:solidFill>
                <a:effectLst/>
              </a:endParaRPr>
            </a:p>
          </p:txBody>
        </p:sp>
        <p:sp>
          <p:nvSpPr>
            <p:cNvPr id="127" name="Rectangle 125"/>
            <p:cNvSpPr>
              <a:spLocks noChangeArrowheads="1"/>
            </p:cNvSpPr>
            <p:nvPr/>
          </p:nvSpPr>
          <p:spPr bwMode="auto">
            <a:xfrm>
              <a:off x="5017059" y="1413295"/>
              <a:ext cx="3180489" cy="249238"/>
            </a:xfrm>
            <a:prstGeom prst="rect">
              <a:avLst/>
            </a:prstGeom>
            <a:solidFill>
              <a:srgbClr val="7F9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128" name="Rectangle 126"/>
            <p:cNvSpPr>
              <a:spLocks noChangeArrowheads="1"/>
            </p:cNvSpPr>
            <p:nvPr/>
          </p:nvSpPr>
          <p:spPr bwMode="auto">
            <a:xfrm>
              <a:off x="5017059" y="1413295"/>
              <a:ext cx="3180489" cy="249238"/>
            </a:xfrm>
            <a:prstGeom prst="rect">
              <a:avLst/>
            </a:prstGeom>
            <a:noFill/>
            <a:ln w="9525" cap="flat">
              <a:solidFill>
                <a:srgbClr val="4564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29" name="Rectangle 127"/>
            <p:cNvSpPr>
              <a:spLocks noChangeArrowheads="1"/>
            </p:cNvSpPr>
            <p:nvPr/>
          </p:nvSpPr>
          <p:spPr bwMode="auto">
            <a:xfrm>
              <a:off x="8180831" y="1413295"/>
              <a:ext cx="183892" cy="249238"/>
            </a:xfrm>
            <a:prstGeom prst="rect">
              <a:avLst/>
            </a:prstGeom>
            <a:solidFill>
              <a:srgbClr val="FFC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400">
                <a:solidFill>
                  <a:schemeClr val="tx1">
                    <a:lumMod val="65000"/>
                    <a:lumOff val="35000"/>
                  </a:schemeClr>
                </a:solidFill>
              </a:endParaRPr>
            </a:p>
          </p:txBody>
        </p:sp>
        <p:sp>
          <p:nvSpPr>
            <p:cNvPr id="130" name="Rectangle 128"/>
            <p:cNvSpPr>
              <a:spLocks noChangeArrowheads="1"/>
            </p:cNvSpPr>
            <p:nvPr/>
          </p:nvSpPr>
          <p:spPr bwMode="auto">
            <a:xfrm>
              <a:off x="8180831" y="1413295"/>
              <a:ext cx="183892" cy="249238"/>
            </a:xfrm>
            <a:prstGeom prst="rect">
              <a:avLst/>
            </a:prstGeom>
            <a:noFill/>
            <a:ln w="9525" cap="flat">
              <a:solidFill>
                <a:srgbClr val="D0A2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400">
                <a:solidFill>
                  <a:schemeClr val="tx1">
                    <a:lumMod val="65000"/>
                    <a:lumOff val="35000"/>
                  </a:schemeClr>
                </a:solidFill>
              </a:endParaRPr>
            </a:p>
          </p:txBody>
        </p:sp>
        <p:sp>
          <p:nvSpPr>
            <p:cNvPr id="131" name="Rectangle 129"/>
            <p:cNvSpPr>
              <a:spLocks noChangeArrowheads="1"/>
            </p:cNvSpPr>
            <p:nvPr/>
          </p:nvSpPr>
          <p:spPr bwMode="auto">
            <a:xfrm>
              <a:off x="6468688" y="1438695"/>
              <a:ext cx="29174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rgbClr val="000000"/>
                  </a:solidFill>
                  <a:effectLst/>
                  <a:latin typeface="Arial Narrow" panose="020B0606020202030204" pitchFamily="34" charset="0"/>
                </a:rPr>
                <a:t>95%</a:t>
              </a:r>
              <a:endParaRPr kumimoji="0" lang="fr-FR" altLang="fr-FR" sz="1400" b="0" i="0" u="none" strike="noStrike" cap="none" normalizeH="0" baseline="0" smtClean="0">
                <a:ln>
                  <a:noFill/>
                </a:ln>
                <a:solidFill>
                  <a:schemeClr val="tx1"/>
                </a:solidFill>
                <a:effectLst/>
                <a:latin typeface="Arial" panose="020B0604020202020204" pitchFamily="34" charset="0"/>
              </a:endParaRPr>
            </a:p>
          </p:txBody>
        </p:sp>
        <p:sp>
          <p:nvSpPr>
            <p:cNvPr id="132" name="Rectangle 130"/>
            <p:cNvSpPr>
              <a:spLocks noChangeArrowheads="1"/>
            </p:cNvSpPr>
            <p:nvPr/>
          </p:nvSpPr>
          <p:spPr bwMode="auto">
            <a:xfrm>
              <a:off x="8185010" y="1438695"/>
              <a:ext cx="20839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chemeClr val="tx1">
                      <a:lumMod val="65000"/>
                      <a:lumOff val="35000"/>
                    </a:schemeClr>
                  </a:solidFill>
                  <a:effectLst/>
                  <a:latin typeface="Arial Narrow" panose="020B0606020202030204" pitchFamily="34" charset="0"/>
                </a:rPr>
                <a:t>5%</a:t>
              </a:r>
              <a:endParaRPr kumimoji="0" lang="fr-FR" altLang="fr-FR" sz="1400" b="0" i="0" u="none" strike="noStrike" cap="none" normalizeH="0" baseline="0" smtClean="0">
                <a:ln>
                  <a:noFill/>
                </a:ln>
                <a:solidFill>
                  <a:schemeClr val="tx1">
                    <a:lumMod val="65000"/>
                    <a:lumOff val="35000"/>
                  </a:schemeClr>
                </a:solidFill>
                <a:effectLst/>
              </a:endParaRPr>
            </a:p>
          </p:txBody>
        </p:sp>
        <p:sp>
          <p:nvSpPr>
            <p:cNvPr id="133" name="Rectangle 131"/>
            <p:cNvSpPr>
              <a:spLocks noChangeArrowheads="1"/>
            </p:cNvSpPr>
            <p:nvPr/>
          </p:nvSpPr>
          <p:spPr bwMode="auto">
            <a:xfrm>
              <a:off x="5017059" y="1137070"/>
              <a:ext cx="3197206" cy="247650"/>
            </a:xfrm>
            <a:prstGeom prst="rect">
              <a:avLst/>
            </a:prstGeom>
            <a:solidFill>
              <a:srgbClr val="7F9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600"/>
            </a:p>
          </p:txBody>
        </p:sp>
        <p:sp>
          <p:nvSpPr>
            <p:cNvPr id="134" name="Rectangle 132"/>
            <p:cNvSpPr>
              <a:spLocks noChangeArrowheads="1"/>
            </p:cNvSpPr>
            <p:nvPr/>
          </p:nvSpPr>
          <p:spPr bwMode="auto">
            <a:xfrm>
              <a:off x="5017059" y="1137070"/>
              <a:ext cx="3197206" cy="247650"/>
            </a:xfrm>
            <a:prstGeom prst="rect">
              <a:avLst/>
            </a:prstGeom>
            <a:noFill/>
            <a:ln w="9525" cap="flat">
              <a:solidFill>
                <a:srgbClr val="4564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p>
          </p:txBody>
        </p:sp>
        <p:sp>
          <p:nvSpPr>
            <p:cNvPr id="135" name="Rectangle 133"/>
            <p:cNvSpPr>
              <a:spLocks noChangeArrowheads="1"/>
            </p:cNvSpPr>
            <p:nvPr/>
          </p:nvSpPr>
          <p:spPr bwMode="auto">
            <a:xfrm>
              <a:off x="8197548" y="1137070"/>
              <a:ext cx="167174" cy="247650"/>
            </a:xfrm>
            <a:prstGeom prst="rect">
              <a:avLst/>
            </a:prstGeom>
            <a:solidFill>
              <a:srgbClr val="FFC7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1400">
                <a:solidFill>
                  <a:schemeClr val="tx1">
                    <a:lumMod val="65000"/>
                    <a:lumOff val="35000"/>
                  </a:schemeClr>
                </a:solidFill>
              </a:endParaRPr>
            </a:p>
          </p:txBody>
        </p:sp>
        <p:sp>
          <p:nvSpPr>
            <p:cNvPr id="136" name="Rectangle 134"/>
            <p:cNvSpPr>
              <a:spLocks noChangeArrowheads="1"/>
            </p:cNvSpPr>
            <p:nvPr/>
          </p:nvSpPr>
          <p:spPr bwMode="auto">
            <a:xfrm>
              <a:off x="8197548" y="1137070"/>
              <a:ext cx="167174" cy="247650"/>
            </a:xfrm>
            <a:prstGeom prst="rect">
              <a:avLst/>
            </a:prstGeom>
            <a:noFill/>
            <a:ln w="9525" cap="flat">
              <a:solidFill>
                <a:srgbClr val="D0A2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400">
                <a:solidFill>
                  <a:schemeClr val="tx1">
                    <a:lumMod val="65000"/>
                    <a:lumOff val="35000"/>
                  </a:schemeClr>
                </a:solidFill>
              </a:endParaRPr>
            </a:p>
          </p:txBody>
        </p:sp>
        <p:sp>
          <p:nvSpPr>
            <p:cNvPr id="137" name="Rectangle 135"/>
            <p:cNvSpPr>
              <a:spLocks noChangeArrowheads="1"/>
            </p:cNvSpPr>
            <p:nvPr/>
          </p:nvSpPr>
          <p:spPr bwMode="auto">
            <a:xfrm>
              <a:off x="6477047" y="1160882"/>
              <a:ext cx="29174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000000"/>
                  </a:solidFill>
                  <a:effectLst/>
                  <a:latin typeface="Arial Narrow" panose="020B0606020202030204" pitchFamily="34" charset="0"/>
                </a:rPr>
                <a:t>95%</a:t>
              </a:r>
              <a:endParaRPr kumimoji="0" lang="fr-FR" altLang="fr-FR" sz="1400" b="0" i="0" u="none" strike="noStrike" cap="none" normalizeH="0" baseline="0" dirty="0" smtClean="0">
                <a:ln>
                  <a:noFill/>
                </a:ln>
                <a:solidFill>
                  <a:schemeClr val="tx1"/>
                </a:solidFill>
                <a:effectLst/>
                <a:latin typeface="Arial" panose="020B0604020202020204" pitchFamily="34" charset="0"/>
              </a:endParaRPr>
            </a:p>
          </p:txBody>
        </p:sp>
        <p:sp>
          <p:nvSpPr>
            <p:cNvPr id="138" name="Rectangle 136"/>
            <p:cNvSpPr>
              <a:spLocks noChangeArrowheads="1"/>
            </p:cNvSpPr>
            <p:nvPr/>
          </p:nvSpPr>
          <p:spPr bwMode="auto">
            <a:xfrm>
              <a:off x="8201728" y="1160882"/>
              <a:ext cx="20839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smtClean="0">
                  <a:ln>
                    <a:noFill/>
                  </a:ln>
                  <a:solidFill>
                    <a:schemeClr val="tx1">
                      <a:lumMod val="65000"/>
                      <a:lumOff val="35000"/>
                    </a:schemeClr>
                  </a:solidFill>
                  <a:effectLst/>
                  <a:latin typeface="Arial Narrow" panose="020B0606020202030204" pitchFamily="34" charset="0"/>
                </a:rPr>
                <a:t>5%</a:t>
              </a:r>
              <a:endParaRPr kumimoji="0" lang="fr-FR" altLang="fr-FR" sz="1400" b="0" i="0" u="none" strike="noStrike" cap="none" normalizeH="0" baseline="0" smtClean="0">
                <a:ln>
                  <a:noFill/>
                </a:ln>
                <a:solidFill>
                  <a:schemeClr val="tx1">
                    <a:lumMod val="65000"/>
                    <a:lumOff val="35000"/>
                  </a:schemeClr>
                </a:solidFill>
                <a:effectLst/>
              </a:endParaRPr>
            </a:p>
          </p:txBody>
        </p:sp>
      </p:grpSp>
      <p:sp>
        <p:nvSpPr>
          <p:cNvPr id="3" name="Rectangle 2"/>
          <p:cNvSpPr/>
          <p:nvPr/>
        </p:nvSpPr>
        <p:spPr>
          <a:xfrm>
            <a:off x="432147" y="1217857"/>
            <a:ext cx="5737439" cy="276999"/>
          </a:xfrm>
          <a:prstGeom prst="rect">
            <a:avLst/>
          </a:prstGeom>
        </p:spPr>
        <p:txBody>
          <a:bodyPr wrap="square">
            <a:spAutoFit/>
          </a:bodyPr>
          <a:lstStyle/>
          <a:p>
            <a:r>
              <a:rPr lang="fr-FR" sz="1200" dirty="0">
                <a:solidFill>
                  <a:srgbClr val="009242"/>
                </a:solidFill>
                <a:latin typeface="Arial Narrow" panose="020B0606020202030204" pitchFamily="34" charset="0"/>
              </a:rPr>
              <a:t>QUELLES SOLUTIONS SONT A ENVISAGER POUR AMELIORER CETTE SITUATION ? 	</a:t>
            </a:r>
          </a:p>
        </p:txBody>
      </p:sp>
      <p:sp>
        <p:nvSpPr>
          <p:cNvPr id="140" name="Espace réservé du numéro de diapositive 4"/>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174</a:t>
            </a:fld>
            <a:endParaRPr lang="fr-FR" dirty="0"/>
          </a:p>
        </p:txBody>
      </p:sp>
      <p:sp>
        <p:nvSpPr>
          <p:cNvPr id="142" name="Espace réservé du pied de page 4"/>
          <p:cNvSpPr>
            <a:spLocks noGrp="1"/>
          </p:cNvSpPr>
          <p:nvPr>
            <p:ph type="ftr" sz="quarter" idx="4294967295"/>
          </p:nvPr>
        </p:nvSpPr>
        <p:spPr bwMode="auto">
          <a:xfrm>
            <a:off x="92076" y="6602412"/>
            <a:ext cx="89169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fr-FR" b="0" dirty="0">
                <a:cs typeface="Arial" charset="0"/>
              </a:rPr>
              <a:t>1er Colloque National</a:t>
            </a:r>
            <a:r>
              <a:rPr lang="fr-FR" dirty="0">
                <a:cs typeface="Arial" charset="0"/>
              </a:rPr>
              <a:t>  Soigner les vulnérabilités des professionnels de santé </a:t>
            </a:r>
            <a:r>
              <a:rPr lang="fr-FR" b="0" dirty="0">
                <a:cs typeface="Arial" charset="0"/>
              </a:rPr>
              <a:t>– Académie Nationale de Médecine – Jeudi 3 décembre 2015</a:t>
            </a:r>
            <a:endParaRPr lang="fr-FR" dirty="0">
              <a:cs typeface="Arial" charset="0"/>
            </a:endParaRPr>
          </a:p>
        </p:txBody>
      </p:sp>
    </p:spTree>
    <p:extLst>
      <p:ext uri="{BB962C8B-B14F-4D97-AF65-F5344CB8AC3E}">
        <p14:creationId xmlns:p14="http://schemas.microsoft.com/office/powerpoint/2010/main" val="4049056084"/>
      </p:ext>
    </p:extLst>
  </p:cSld>
  <p:clrMapOvr>
    <a:masterClrMapping/>
  </p:clrMapOvr>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2901" y="422688"/>
            <a:ext cx="7263837" cy="2280743"/>
          </a:xfrm>
        </p:spPr>
        <p:txBody>
          <a:bodyPr>
            <a:normAutofit fontScale="90000"/>
          </a:bodyPr>
          <a:lstStyle/>
          <a:p>
            <a:r>
              <a:rPr lang="fr-FR" dirty="0"/>
              <a:t>NÉCESSITÉ ET DIFFICULTÉS DE MISE EN PLACE DE STRUCTURES</a:t>
            </a:r>
            <a:br>
              <a:rPr lang="fr-FR" dirty="0"/>
            </a:br>
            <a:r>
              <a:rPr lang="fr-FR" dirty="0"/>
              <a:t>DE </a:t>
            </a:r>
            <a:r>
              <a:rPr lang="fr-FR" dirty="0" smtClean="0"/>
              <a:t>SOINS RÉSIDENTIELS </a:t>
            </a:r>
            <a:r>
              <a:rPr lang="fr-FR" dirty="0"/>
              <a:t>DÉDIÉS EN FRANCE</a:t>
            </a:r>
          </a:p>
        </p:txBody>
      </p:sp>
      <p:sp>
        <p:nvSpPr>
          <p:cNvPr id="5" name="ZoneTexte 4"/>
          <p:cNvSpPr txBox="1"/>
          <p:nvPr/>
        </p:nvSpPr>
        <p:spPr>
          <a:xfrm>
            <a:off x="234463" y="3626347"/>
            <a:ext cx="8714153" cy="2616101"/>
          </a:xfrm>
          <a:prstGeom prst="rect">
            <a:avLst/>
          </a:prstGeom>
          <a:noFill/>
        </p:spPr>
        <p:txBody>
          <a:bodyPr wrap="square" rtlCol="0">
            <a:spAutoFit/>
          </a:bodyPr>
          <a:lstStyle/>
          <a:p>
            <a:pPr algn="ctr"/>
            <a:r>
              <a:rPr lang="fr-FR" sz="2800" b="1" dirty="0" smtClean="0">
                <a:solidFill>
                  <a:srgbClr val="1F497D"/>
                </a:solidFill>
              </a:rPr>
              <a:t>Présidé et animé par </a:t>
            </a:r>
          </a:p>
          <a:p>
            <a:pPr algn="ctr"/>
            <a:r>
              <a:rPr lang="fr-FR" sz="2800" b="1" dirty="0" smtClean="0">
                <a:solidFill>
                  <a:srgbClr val="1F497D"/>
                </a:solidFill>
              </a:rPr>
              <a:t>François PAILLE</a:t>
            </a:r>
          </a:p>
          <a:p>
            <a:pPr algn="ctr"/>
            <a:endParaRPr lang="fr-FR" sz="2800" b="1" dirty="0" smtClean="0"/>
          </a:p>
          <a:p>
            <a:pPr algn="ctr"/>
            <a:r>
              <a:rPr lang="fr-FR" sz="2000" dirty="0"/>
              <a:t>Professeur de thérapeutique à l’Université de Nancy, </a:t>
            </a:r>
            <a:endParaRPr lang="fr-FR" sz="2000" dirty="0" smtClean="0"/>
          </a:p>
          <a:p>
            <a:pPr algn="ctr"/>
            <a:r>
              <a:rPr lang="fr-FR" sz="2000" dirty="0" smtClean="0"/>
              <a:t>Vice</a:t>
            </a:r>
            <a:r>
              <a:rPr lang="fr-FR" sz="2000" dirty="0"/>
              <a:t>-Président de la </a:t>
            </a:r>
            <a:r>
              <a:rPr lang="fr-FR" sz="2000" dirty="0" smtClean="0"/>
              <a:t>Fédération Française d’Addictologie (FFA), Président </a:t>
            </a:r>
            <a:r>
              <a:rPr lang="fr-FR" sz="2000" dirty="0"/>
              <a:t>du Conseil National Professionnel d’Addictologie (CNPA), Président d’honneur de la Société Française d’Alcoologie (SFA)</a:t>
            </a:r>
          </a:p>
        </p:txBody>
      </p:sp>
      <p:sp>
        <p:nvSpPr>
          <p:cNvPr id="4" name="Espace réservé du pied de page 4"/>
          <p:cNvSpPr>
            <a:spLocks noGrp="1"/>
          </p:cNvSpPr>
          <p:nvPr>
            <p:ph type="ftr" sz="quarter" idx="11"/>
          </p:nvPr>
        </p:nvSpPr>
        <p:spPr>
          <a:xfrm>
            <a:off x="91829" y="6450137"/>
            <a:ext cx="8917356"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6" name="Espace réservé du numéro de diapositive 4"/>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175</a:t>
            </a:fld>
            <a:endParaRPr lang="fr-FR" dirty="0"/>
          </a:p>
        </p:txBody>
      </p:sp>
    </p:spTree>
    <p:extLst>
      <p:ext uri="{BB962C8B-B14F-4D97-AF65-F5344CB8AC3E}">
        <p14:creationId xmlns:p14="http://schemas.microsoft.com/office/powerpoint/2010/main" val="371745378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27912"/>
            <a:ext cx="7646498" cy="961147"/>
          </a:xfrm>
        </p:spPr>
        <p:txBody>
          <a:bodyPr>
            <a:noAutofit/>
          </a:bodyPr>
          <a:lstStyle/>
          <a:p>
            <a:r>
              <a:rPr lang="fr-FR" dirty="0" smtClean="0"/>
              <a:t>Nécessité et difficultés de mise en place de structures de soins résidentiels dédiés en </a:t>
            </a:r>
            <a:r>
              <a:rPr lang="fr-FR" dirty="0"/>
              <a:t>F</a:t>
            </a:r>
            <a:r>
              <a:rPr lang="fr-FR" dirty="0" smtClean="0"/>
              <a:t>rance</a:t>
            </a:r>
            <a:endParaRPr lang="fr-FR" sz="2400" dirty="0"/>
          </a:p>
        </p:txBody>
      </p:sp>
      <p:sp>
        <p:nvSpPr>
          <p:cNvPr id="3" name="Espace réservé du contenu 2"/>
          <p:cNvSpPr>
            <a:spLocks noGrp="1"/>
          </p:cNvSpPr>
          <p:nvPr>
            <p:ph idx="1"/>
          </p:nvPr>
        </p:nvSpPr>
        <p:spPr>
          <a:xfrm>
            <a:off x="457200" y="1131882"/>
            <a:ext cx="8686800" cy="5401738"/>
          </a:xfrm>
        </p:spPr>
        <p:txBody>
          <a:bodyPr>
            <a:normAutofit fontScale="92500" lnSpcReduction="10000"/>
          </a:bodyPr>
          <a:lstStyle/>
          <a:p>
            <a:r>
              <a:rPr lang="fr-FR" dirty="0" smtClean="0">
                <a:solidFill>
                  <a:srgbClr val="1F497D"/>
                </a:solidFill>
              </a:rPr>
              <a:t>Pierre CARAYON,</a:t>
            </a:r>
          </a:p>
          <a:p>
            <a:pPr marL="457200" lvl="1" indent="0">
              <a:spcAft>
                <a:spcPts val="600"/>
              </a:spcAft>
              <a:buNone/>
            </a:pPr>
            <a:r>
              <a:rPr lang="fr-FR" dirty="0"/>
              <a:t>Professeur émérite de l’Université de Franche Comté – Ancien chef du </a:t>
            </a:r>
            <a:r>
              <a:rPr lang="fr-FR" dirty="0" smtClean="0"/>
              <a:t>service de </a:t>
            </a:r>
            <a:r>
              <a:rPr lang="fr-FR" dirty="0"/>
              <a:t>gastroentérologie-addictologie-soins palliatifs du CHU de Besançon – Administrateur de </a:t>
            </a:r>
            <a:r>
              <a:rPr lang="fr-FR" dirty="0" smtClean="0"/>
              <a:t>l’ANPAA (</a:t>
            </a:r>
            <a:r>
              <a:rPr lang="fr-FR" dirty="0"/>
              <a:t>Association Nationale de Prévention en Alcoologie et </a:t>
            </a:r>
            <a:r>
              <a:rPr lang="fr-FR" dirty="0" smtClean="0"/>
              <a:t>Addictologie)</a:t>
            </a:r>
            <a:endParaRPr lang="fr-FR" i="1" dirty="0" smtClean="0"/>
          </a:p>
          <a:p>
            <a:r>
              <a:rPr lang="fr-FR" dirty="0" smtClean="0">
                <a:solidFill>
                  <a:srgbClr val="1F497D"/>
                </a:solidFill>
              </a:rPr>
              <a:t>Pascal PERNEY,</a:t>
            </a:r>
          </a:p>
          <a:p>
            <a:pPr marL="457200" lvl="1" indent="0">
              <a:spcAft>
                <a:spcPts val="600"/>
              </a:spcAft>
              <a:buNone/>
            </a:pPr>
            <a:r>
              <a:rPr lang="fr-FR" dirty="0"/>
              <a:t>Professeur d’addictologie à l’Université de Montpellier-</a:t>
            </a:r>
            <a:r>
              <a:rPr lang="fr-FR" dirty="0" smtClean="0"/>
              <a:t>Nîmes</a:t>
            </a:r>
            <a:endParaRPr lang="fr-FR" dirty="0"/>
          </a:p>
          <a:p>
            <a:r>
              <a:rPr lang="fr-FR" dirty="0" smtClean="0"/>
              <a:t>Georges BROUSSE, </a:t>
            </a:r>
          </a:p>
          <a:p>
            <a:pPr marL="457200" lvl="1" indent="0">
              <a:spcAft>
                <a:spcPts val="600"/>
              </a:spcAft>
              <a:buNone/>
            </a:pPr>
            <a:r>
              <a:rPr lang="fr-FR" dirty="0"/>
              <a:t>Professeur d’addictologie à l’ Université de Clermont-Ferrand, Administrateur de </a:t>
            </a:r>
            <a:r>
              <a:rPr lang="fr-FR" dirty="0" smtClean="0"/>
              <a:t>l’ANPAA</a:t>
            </a:r>
            <a:endParaRPr lang="fr-FR" dirty="0"/>
          </a:p>
          <a:p>
            <a:r>
              <a:rPr lang="fr-FR" dirty="0" smtClean="0"/>
              <a:t>Mickaël NAASSILA, </a:t>
            </a:r>
          </a:p>
          <a:p>
            <a:pPr marL="457200" lvl="1" indent="0">
              <a:spcAft>
                <a:spcPts val="600"/>
              </a:spcAft>
              <a:buNone/>
            </a:pPr>
            <a:r>
              <a:rPr lang="fr-FR" dirty="0"/>
              <a:t>Professeur de Pharmacie – Physiologie – Biologie cellulaire à l’Université d’Amiens</a:t>
            </a:r>
            <a:r>
              <a:rPr lang="fr-FR" dirty="0" smtClean="0"/>
              <a:t>, Président </a:t>
            </a:r>
            <a:r>
              <a:rPr lang="fr-FR" dirty="0"/>
              <a:t>de la Société Française d’Alcoologie (SFA)</a:t>
            </a:r>
          </a:p>
        </p:txBody>
      </p:sp>
      <p:sp>
        <p:nvSpPr>
          <p:cNvPr id="4" name="Espace réservé du pied de page 4"/>
          <p:cNvSpPr>
            <a:spLocks noGrp="1"/>
          </p:cNvSpPr>
          <p:nvPr>
            <p:ph type="ftr" sz="quarter" idx="11"/>
          </p:nvPr>
        </p:nvSpPr>
        <p:spPr>
          <a:xfrm>
            <a:off x="91829" y="6450137"/>
            <a:ext cx="8917356"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5" name="Espace réservé du numéro de diapositive 4"/>
          <p:cNvSpPr>
            <a:spLocks noGrp="1"/>
          </p:cNvSpPr>
          <p:nvPr>
            <p:ph type="sldNum" sz="quarter" idx="12"/>
          </p:nvPr>
        </p:nvSpPr>
        <p:spPr/>
        <p:txBody>
          <a:bodyPr/>
          <a:lstStyle/>
          <a:p>
            <a:fld id="{91DE38A6-BC19-A249-8091-FB07CD57C52B}" type="slidenum">
              <a:rPr lang="fr-FR" smtClean="0"/>
              <a:t>176</a:t>
            </a:fld>
            <a:endParaRPr lang="fr-FR" dirty="0"/>
          </a:p>
        </p:txBody>
      </p:sp>
    </p:spTree>
    <p:extLst>
      <p:ext uri="{BB962C8B-B14F-4D97-AF65-F5344CB8AC3E}">
        <p14:creationId xmlns:p14="http://schemas.microsoft.com/office/powerpoint/2010/main" val="350815387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3" name="Espace réservé du numéro de diapositive 2"/>
          <p:cNvSpPr>
            <a:spLocks noGrp="1"/>
          </p:cNvSpPr>
          <p:nvPr>
            <p:ph type="sldNum" sz="quarter" idx="12"/>
          </p:nvPr>
        </p:nvSpPr>
        <p:spPr/>
        <p:txBody>
          <a:bodyPr/>
          <a:lstStyle/>
          <a:p>
            <a:fld id="{91DE38A6-BC19-A249-8091-FB07CD57C52B}" type="slidenum">
              <a:rPr lang="fr-FR" smtClean="0"/>
              <a:t>177</a:t>
            </a:fld>
            <a:endParaRPr lang="fr-FR" dirty="0"/>
          </a:p>
        </p:txBody>
      </p:sp>
      <p:sp>
        <p:nvSpPr>
          <p:cNvPr id="5" name="ZoneTexte 4"/>
          <p:cNvSpPr txBox="1"/>
          <p:nvPr/>
        </p:nvSpPr>
        <p:spPr>
          <a:xfrm>
            <a:off x="234463" y="1920435"/>
            <a:ext cx="8714153" cy="2492990"/>
          </a:xfrm>
          <a:prstGeom prst="rect">
            <a:avLst/>
          </a:prstGeom>
          <a:noFill/>
        </p:spPr>
        <p:txBody>
          <a:bodyPr wrap="square" rtlCol="0">
            <a:spAutoFit/>
          </a:bodyPr>
          <a:lstStyle/>
          <a:p>
            <a:pPr algn="ctr"/>
            <a:r>
              <a:rPr lang="fr-FR" sz="2800" b="1" dirty="0" smtClean="0">
                <a:solidFill>
                  <a:srgbClr val="1F497D"/>
                </a:solidFill>
              </a:rPr>
              <a:t>Mickael Naassila</a:t>
            </a:r>
          </a:p>
          <a:p>
            <a:pPr algn="ctr"/>
            <a:endParaRPr lang="fr-FR" sz="2800" b="1" dirty="0" smtClean="0"/>
          </a:p>
          <a:p>
            <a:pPr algn="ctr"/>
            <a:r>
              <a:rPr lang="fr-FR" sz="2000" dirty="0"/>
              <a:t>Professeur de </a:t>
            </a:r>
            <a:r>
              <a:rPr lang="fr-FR" sz="2000" dirty="0" smtClean="0"/>
              <a:t>pharmacie à </a:t>
            </a:r>
            <a:r>
              <a:rPr lang="fr-FR" sz="2000" dirty="0"/>
              <a:t>l’Université </a:t>
            </a:r>
            <a:r>
              <a:rPr lang="fr-FR" sz="2000" dirty="0" smtClean="0"/>
              <a:t>d’Amiens, </a:t>
            </a:r>
          </a:p>
          <a:p>
            <a:pPr algn="ctr"/>
            <a:r>
              <a:rPr lang="fr-FR" sz="2000" dirty="0" smtClean="0"/>
              <a:t>Directeur du Groupe de Recherche sur l’Alcool &amp; les Pharmacodépendances ( GRAP – INSERM </a:t>
            </a:r>
            <a:r>
              <a:rPr lang="fr-FR" sz="2000" dirty="0" err="1" smtClean="0"/>
              <a:t>Eri</a:t>
            </a:r>
            <a:r>
              <a:rPr lang="fr-FR" sz="2000" dirty="0" smtClean="0"/>
              <a:t> 24)</a:t>
            </a:r>
          </a:p>
          <a:p>
            <a:pPr algn="ctr"/>
            <a:r>
              <a:rPr lang="fr-FR" sz="2000" dirty="0" smtClean="0"/>
              <a:t>Président du COTER Addictions ARS Picardie, </a:t>
            </a:r>
            <a:r>
              <a:rPr lang="fr-FR" sz="2000" dirty="0"/>
              <a:t>Président </a:t>
            </a:r>
            <a:r>
              <a:rPr lang="fr-FR" sz="2000" dirty="0" smtClean="0"/>
              <a:t>de </a:t>
            </a:r>
            <a:r>
              <a:rPr lang="fr-FR" sz="2000" dirty="0"/>
              <a:t>la Société Française d’Alcoologie (SFA)</a:t>
            </a:r>
          </a:p>
        </p:txBody>
      </p:sp>
      <p:sp>
        <p:nvSpPr>
          <p:cNvPr id="8" name="Titre 1"/>
          <p:cNvSpPr txBox="1">
            <a:spLocks/>
          </p:cNvSpPr>
          <p:nvPr/>
        </p:nvSpPr>
        <p:spPr>
          <a:xfrm>
            <a:off x="1" y="27912"/>
            <a:ext cx="76464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Nécessité et difficultés de mise en place de structures de soins résidentiels dédiés en France</a:t>
            </a:r>
            <a:endParaRPr lang="fr-FR" dirty="0"/>
          </a:p>
        </p:txBody>
      </p:sp>
    </p:spTree>
    <p:extLst>
      <p:ext uri="{BB962C8B-B14F-4D97-AF65-F5344CB8AC3E}">
        <p14:creationId xmlns:p14="http://schemas.microsoft.com/office/powerpoint/2010/main" val="380441113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 y="27912"/>
            <a:ext cx="76464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Nécessité et difficultés de mise en place de structures de soins résidentiels dédiés en France</a:t>
            </a:r>
            <a:endParaRPr lang="fr-FR" dirty="0"/>
          </a:p>
        </p:txBody>
      </p:sp>
      <p:sp>
        <p:nvSpPr>
          <p:cNvPr id="8" name="Espace réservé du contenu 7"/>
          <p:cNvSpPr>
            <a:spLocks noGrp="1"/>
          </p:cNvSpPr>
          <p:nvPr>
            <p:ph idx="1"/>
          </p:nvPr>
        </p:nvSpPr>
        <p:spPr>
          <a:xfrm>
            <a:off x="270934" y="1113476"/>
            <a:ext cx="4972353" cy="5012687"/>
          </a:xfrm>
        </p:spPr>
        <p:txBody>
          <a:bodyPr>
            <a:normAutofit/>
          </a:bodyPr>
          <a:lstStyle/>
          <a:p>
            <a:r>
              <a:rPr lang="fr-FR" sz="2000" dirty="0" smtClean="0"/>
              <a:t> CFP 2015, enquête en ligne </a:t>
            </a:r>
            <a:r>
              <a:rPr lang="fr-FR" sz="2000" dirty="0" err="1" smtClean="0"/>
              <a:t>NPdC</a:t>
            </a:r>
            <a:r>
              <a:rPr lang="fr-FR" sz="2000" dirty="0" smtClean="0"/>
              <a:t>, 1 médecin sur 4 a eu des idées suicidaires au cours de sa carrière</a:t>
            </a:r>
            <a:r>
              <a:rPr lang="is-IS" sz="2000" dirty="0" smtClean="0"/>
              <a:t>…</a:t>
            </a:r>
          </a:p>
          <a:p>
            <a:r>
              <a:rPr lang="is-IS" sz="2000" dirty="0" smtClean="0"/>
              <a:t>La médecine associée au perfectionnisme, élitisme, estime de soi... </a:t>
            </a:r>
          </a:p>
          <a:p>
            <a:pPr marL="0" indent="0" algn="ctr">
              <a:buNone/>
            </a:pPr>
            <a:r>
              <a:rPr lang="fr-FR" sz="2000" i="1" dirty="0" smtClean="0">
                <a:solidFill>
                  <a:schemeClr val="tx1"/>
                </a:solidFill>
              </a:rPr>
              <a:t>« </a:t>
            </a:r>
            <a:r>
              <a:rPr lang="fr-FR" sz="2000" i="1" dirty="0">
                <a:solidFill>
                  <a:schemeClr val="tx1"/>
                </a:solidFill>
              </a:rPr>
              <a:t>Le médecin est la profession la plus </a:t>
            </a:r>
            <a:r>
              <a:rPr lang="fr-FR" sz="2000" i="1" dirty="0" err="1">
                <a:solidFill>
                  <a:schemeClr val="tx1"/>
                </a:solidFill>
              </a:rPr>
              <a:t>incurique</a:t>
            </a:r>
            <a:r>
              <a:rPr lang="fr-FR" sz="2000" i="1" dirty="0">
                <a:solidFill>
                  <a:schemeClr val="tx1"/>
                </a:solidFill>
              </a:rPr>
              <a:t> par définition </a:t>
            </a:r>
            <a:r>
              <a:rPr lang="fr-FR" sz="2000" i="1" dirty="0" smtClean="0">
                <a:solidFill>
                  <a:schemeClr val="tx1"/>
                </a:solidFill>
              </a:rPr>
              <a:t>» </a:t>
            </a:r>
          </a:p>
          <a:p>
            <a:r>
              <a:rPr lang="fr-FR" sz="2000" dirty="0"/>
              <a:t>C</a:t>
            </a:r>
            <a:r>
              <a:rPr lang="is-IS" sz="2000" dirty="0"/>
              <a:t>harge psychique..</a:t>
            </a:r>
            <a:r>
              <a:rPr lang="is-IS" sz="2000" dirty="0" smtClean="0"/>
              <a:t>. malaise </a:t>
            </a:r>
            <a:r>
              <a:rPr lang="is-IS" sz="2000" dirty="0"/>
              <a:t>croissant</a:t>
            </a:r>
          </a:p>
          <a:p>
            <a:r>
              <a:rPr lang="fr-FR" sz="2000" dirty="0" smtClean="0"/>
              <a:t>Un médecin </a:t>
            </a:r>
            <a:r>
              <a:rPr lang="fr-FR" sz="2000" dirty="0" err="1" smtClean="0"/>
              <a:t>addict</a:t>
            </a:r>
            <a:r>
              <a:rPr lang="fr-FR" sz="2000" dirty="0" smtClean="0"/>
              <a:t> au travail, c’est bien vu!</a:t>
            </a:r>
          </a:p>
          <a:p>
            <a:r>
              <a:rPr lang="fr-FR" sz="2000" dirty="0" smtClean="0"/>
              <a:t>Très </a:t>
            </a:r>
            <a:r>
              <a:rPr lang="fr-FR" sz="2000" dirty="0"/>
              <a:t>bons à cacher leurs problèmes</a:t>
            </a:r>
            <a:r>
              <a:rPr lang="is-IS" sz="2000" dirty="0" smtClean="0"/>
              <a:t>…</a:t>
            </a:r>
            <a:endParaRPr lang="fr-FR" sz="2000" dirty="0"/>
          </a:p>
        </p:txBody>
      </p:sp>
      <p:sp>
        <p:nvSpPr>
          <p:cNvPr id="7"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9" name="Espace réservé du numéro de diapositive 8"/>
          <p:cNvSpPr>
            <a:spLocks noGrp="1"/>
          </p:cNvSpPr>
          <p:nvPr>
            <p:ph type="sldNum" sz="quarter" idx="12"/>
          </p:nvPr>
        </p:nvSpPr>
        <p:spPr/>
        <p:txBody>
          <a:bodyPr/>
          <a:lstStyle/>
          <a:p>
            <a:fld id="{91DE38A6-BC19-A249-8091-FB07CD57C52B}" type="slidenum">
              <a:rPr lang="fr-FR" smtClean="0"/>
              <a:t>178</a:t>
            </a:fld>
            <a:endParaRPr lang="fr-FR" dirty="0"/>
          </a:p>
        </p:txBody>
      </p:sp>
      <p:pic>
        <p:nvPicPr>
          <p:cNvPr id="2" name="Image 1" descr="poster-suicideM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2023" y="1206502"/>
            <a:ext cx="3415918" cy="5089071"/>
          </a:xfrm>
          <a:prstGeom prst="rect">
            <a:avLst/>
          </a:prstGeom>
        </p:spPr>
      </p:pic>
    </p:spTree>
    <p:extLst>
      <p:ext uri="{BB962C8B-B14F-4D97-AF65-F5344CB8AC3E}">
        <p14:creationId xmlns:p14="http://schemas.microsoft.com/office/powerpoint/2010/main" val="214505217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 y="27912"/>
            <a:ext cx="76464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Nécessité et difficultés de mise en place de structures de soins résidentiels dédiés en France</a:t>
            </a:r>
            <a:endParaRPr lang="fr-FR" dirty="0"/>
          </a:p>
        </p:txBody>
      </p:sp>
      <p:sp>
        <p:nvSpPr>
          <p:cNvPr id="8" name="Espace réservé du contenu 7"/>
          <p:cNvSpPr>
            <a:spLocks noGrp="1"/>
          </p:cNvSpPr>
          <p:nvPr>
            <p:ph idx="1"/>
          </p:nvPr>
        </p:nvSpPr>
        <p:spPr>
          <a:xfrm>
            <a:off x="457200" y="1269956"/>
            <a:ext cx="8229600" cy="4628752"/>
          </a:xfrm>
        </p:spPr>
        <p:txBody>
          <a:bodyPr/>
          <a:lstStyle/>
          <a:p>
            <a:r>
              <a:rPr lang="fr-FR" dirty="0" smtClean="0"/>
              <a:t>Refus de prise en charge dans le même établissement</a:t>
            </a:r>
          </a:p>
          <a:p>
            <a:pPr marL="0" indent="0">
              <a:buNone/>
            </a:pPr>
            <a:endParaRPr lang="fr-FR" dirty="0" smtClean="0"/>
          </a:p>
          <a:p>
            <a:r>
              <a:rPr lang="fr-FR" dirty="0" smtClean="0"/>
              <a:t>Problèmes : le repérage par les collègues qui en informent le service (« notre collègue a un gros problème alcool, il faut faire quelque chose</a:t>
            </a:r>
            <a:r>
              <a:rPr lang="is-IS" dirty="0" smtClean="0"/>
              <a:t>…”) – assistance de l’entourage de travail...</a:t>
            </a:r>
            <a:endParaRPr lang="fr-FR" dirty="0"/>
          </a:p>
        </p:txBody>
      </p:sp>
      <p:sp>
        <p:nvSpPr>
          <p:cNvPr id="7"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9" name="Espace réservé du numéro de diapositive 8"/>
          <p:cNvSpPr>
            <a:spLocks noGrp="1"/>
          </p:cNvSpPr>
          <p:nvPr>
            <p:ph type="sldNum" sz="quarter" idx="12"/>
          </p:nvPr>
        </p:nvSpPr>
        <p:spPr/>
        <p:txBody>
          <a:bodyPr/>
          <a:lstStyle/>
          <a:p>
            <a:fld id="{91DE38A6-BC19-A249-8091-FB07CD57C52B}" type="slidenum">
              <a:rPr lang="fr-FR" smtClean="0"/>
              <a:t>179</a:t>
            </a:fld>
            <a:endParaRPr lang="fr-FR" dirty="0"/>
          </a:p>
        </p:txBody>
      </p:sp>
    </p:spTree>
    <p:extLst>
      <p:ext uri="{BB962C8B-B14F-4D97-AF65-F5344CB8AC3E}">
        <p14:creationId xmlns:p14="http://schemas.microsoft.com/office/powerpoint/2010/main" val="2413105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498" y="145222"/>
            <a:ext cx="8389779" cy="673533"/>
          </a:xfrm>
        </p:spPr>
        <p:txBody>
          <a:bodyPr/>
          <a:lstStyle/>
          <a:p>
            <a:r>
              <a:rPr lang="fr-FR" dirty="0"/>
              <a:t>Enquêtes épidémiologiques et études récentes </a:t>
            </a:r>
            <a:r>
              <a:rPr lang="fr-FR" dirty="0" smtClean="0"/>
              <a:t/>
            </a:r>
            <a:br>
              <a:rPr lang="fr-FR" dirty="0" smtClean="0"/>
            </a:br>
            <a:r>
              <a:rPr lang="fr-FR" dirty="0" smtClean="0"/>
              <a:t>sur </a:t>
            </a:r>
            <a:r>
              <a:rPr lang="fr-FR" dirty="0"/>
              <a:t>les souffrances des professionnels de </a:t>
            </a:r>
            <a:r>
              <a:rPr lang="fr-FR" dirty="0" smtClean="0"/>
              <a:t>santé</a:t>
            </a:r>
            <a:endParaRPr lang="fr-FR" dirty="0"/>
          </a:p>
        </p:txBody>
      </p:sp>
      <p:sp>
        <p:nvSpPr>
          <p:cNvPr id="3" name="Espace réservé du contenu 2"/>
          <p:cNvSpPr>
            <a:spLocks noGrp="1"/>
          </p:cNvSpPr>
          <p:nvPr>
            <p:ph idx="1"/>
          </p:nvPr>
        </p:nvSpPr>
        <p:spPr>
          <a:xfrm>
            <a:off x="457200" y="1439333"/>
            <a:ext cx="8229600" cy="4686830"/>
          </a:xfrm>
        </p:spPr>
        <p:txBody>
          <a:bodyPr>
            <a:normAutofit lnSpcReduction="10000"/>
          </a:bodyPr>
          <a:lstStyle/>
          <a:p>
            <a:r>
              <a:rPr lang="fr-FR" sz="2400" dirty="0" smtClean="0">
                <a:solidFill>
                  <a:srgbClr val="000000"/>
                </a:solidFill>
              </a:rPr>
              <a:t>Santé </a:t>
            </a:r>
            <a:r>
              <a:rPr lang="fr-FR" sz="2400" dirty="0">
                <a:solidFill>
                  <a:srgbClr val="000000"/>
                </a:solidFill>
              </a:rPr>
              <a:t>auto-rapportée (Module 	minimum européen sur la santé </a:t>
            </a:r>
            <a:r>
              <a:rPr lang="fr-FR" sz="2400" dirty="0" smtClean="0">
                <a:solidFill>
                  <a:srgbClr val="000000"/>
                </a:solidFill>
              </a:rPr>
              <a:t>– MMES)</a:t>
            </a:r>
          </a:p>
          <a:p>
            <a:endParaRPr lang="fr-FR" sz="2400" dirty="0" smtClean="0">
              <a:solidFill>
                <a:srgbClr val="000000"/>
              </a:solidFill>
            </a:endParaRPr>
          </a:p>
          <a:p>
            <a:r>
              <a:rPr lang="fr-FR" sz="2400" kern="0" dirty="0" smtClean="0">
                <a:solidFill>
                  <a:srgbClr val="000000"/>
                </a:solidFill>
              </a:rPr>
              <a:t>Nombre </a:t>
            </a:r>
            <a:r>
              <a:rPr lang="fr-FR" sz="2400" kern="0" dirty="0">
                <a:solidFill>
                  <a:srgbClr val="000000"/>
                </a:solidFill>
              </a:rPr>
              <a:t>de symptômes ressentis (Troubles du sommeil, fatigue, essoufflement, etc.</a:t>
            </a:r>
            <a:r>
              <a:rPr lang="fr-FR" sz="2400" kern="0" dirty="0" smtClean="0">
                <a:solidFill>
                  <a:srgbClr val="000000"/>
                </a:solidFill>
              </a:rPr>
              <a:t>)</a:t>
            </a:r>
          </a:p>
          <a:p>
            <a:endParaRPr lang="fr-FR" sz="2400" kern="0" dirty="0">
              <a:solidFill>
                <a:srgbClr val="000000"/>
              </a:solidFill>
            </a:endParaRPr>
          </a:p>
          <a:p>
            <a:r>
              <a:rPr lang="fr-FR" sz="2400" kern="0" dirty="0" smtClean="0">
                <a:solidFill>
                  <a:srgbClr val="000000"/>
                </a:solidFill>
              </a:rPr>
              <a:t>La </a:t>
            </a:r>
            <a:r>
              <a:rPr lang="fr-FR" sz="2400" kern="0" dirty="0">
                <a:solidFill>
                  <a:srgbClr val="000000"/>
                </a:solidFill>
              </a:rPr>
              <a:t>consommation d’anxiolytiques et </a:t>
            </a:r>
            <a:r>
              <a:rPr lang="fr-FR" sz="2400" kern="0" dirty="0" smtClean="0">
                <a:solidFill>
                  <a:srgbClr val="000000"/>
                </a:solidFill>
              </a:rPr>
              <a:t>d’antidépresseurs</a:t>
            </a:r>
          </a:p>
          <a:p>
            <a:endParaRPr lang="fr-FR" sz="2400" kern="0" dirty="0" smtClean="0">
              <a:solidFill>
                <a:srgbClr val="000000"/>
              </a:solidFill>
            </a:endParaRPr>
          </a:p>
          <a:p>
            <a:r>
              <a:rPr lang="fr-FR" sz="2400" kern="0" dirty="0" smtClean="0">
                <a:solidFill>
                  <a:srgbClr val="000000"/>
                </a:solidFill>
              </a:rPr>
              <a:t>Idéations suicidaires</a:t>
            </a:r>
          </a:p>
          <a:p>
            <a:endParaRPr lang="fr-FR" sz="2400" kern="0" dirty="0" smtClean="0">
              <a:solidFill>
                <a:srgbClr val="000000"/>
              </a:solidFill>
            </a:endParaRPr>
          </a:p>
          <a:p>
            <a:r>
              <a:rPr lang="fr-FR" sz="2400" kern="0" dirty="0" err="1" smtClean="0">
                <a:solidFill>
                  <a:srgbClr val="000000"/>
                </a:solidFill>
              </a:rPr>
              <a:t>Burnout</a:t>
            </a:r>
            <a:endParaRPr lang="fr-FR" sz="2400" kern="0" dirty="0">
              <a:solidFill>
                <a:srgbClr val="000000"/>
              </a:solidFill>
            </a:endParaRPr>
          </a:p>
          <a:p>
            <a:endParaRPr lang="fr-FR" sz="2400" dirty="0">
              <a:solidFill>
                <a:srgbClr val="000000"/>
              </a:solidFill>
            </a:endParaRPr>
          </a:p>
        </p:txBody>
      </p:sp>
      <p:sp>
        <p:nvSpPr>
          <p:cNvPr id="4" name="Espace réservé du pied de page 3"/>
          <p:cNvSpPr>
            <a:spLocks noGrp="1"/>
          </p:cNvSpPr>
          <p:nvPr>
            <p:ph type="ftr" sz="quarter" idx="11"/>
          </p:nvPr>
        </p:nvSpPr>
        <p:spPr/>
        <p:txBody>
          <a:bodyPr/>
          <a:lstStyle/>
          <a:p>
            <a:r>
              <a:rPr lang="fr-FR" smtClean="0"/>
              <a:t>1er Colloque National  Soigner les vulnérabilités des professionnels de santé – Académie Nationale de Médecine – Jeudi 3 décembre 2015</a:t>
            </a:r>
            <a:endParaRPr lang="fr-FR" dirty="0"/>
          </a:p>
        </p:txBody>
      </p:sp>
      <p:sp>
        <p:nvSpPr>
          <p:cNvPr id="5" name="Espace réservé du numéro de diapositive 4"/>
          <p:cNvSpPr>
            <a:spLocks noGrp="1"/>
          </p:cNvSpPr>
          <p:nvPr>
            <p:ph type="sldNum" sz="quarter" idx="12"/>
          </p:nvPr>
        </p:nvSpPr>
        <p:spPr/>
        <p:txBody>
          <a:bodyPr/>
          <a:lstStyle/>
          <a:p>
            <a:fld id="{91DE38A6-BC19-A249-8091-FB07CD57C52B}" type="slidenum">
              <a:rPr lang="fr-FR" smtClean="0"/>
              <a:t>18</a:t>
            </a:fld>
            <a:endParaRPr lang="fr-FR" dirty="0"/>
          </a:p>
        </p:txBody>
      </p:sp>
    </p:spTree>
    <p:extLst>
      <p:ext uri="{BB962C8B-B14F-4D97-AF65-F5344CB8AC3E}">
        <p14:creationId xmlns:p14="http://schemas.microsoft.com/office/powerpoint/2010/main" val="3380751683"/>
      </p:ext>
    </p:extLst>
  </p:cSld>
  <p:clrMapOvr>
    <a:masterClrMapping/>
  </p:clrMapOvr>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 y="27912"/>
            <a:ext cx="76464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Nécessité et difficultés de mise en place de structures de soins résidentiels dédiés en France</a:t>
            </a:r>
            <a:endParaRPr lang="fr-FR" dirty="0"/>
          </a:p>
        </p:txBody>
      </p:sp>
      <p:sp>
        <p:nvSpPr>
          <p:cNvPr id="8" name="Espace réservé du contenu 7"/>
          <p:cNvSpPr>
            <a:spLocks noGrp="1"/>
          </p:cNvSpPr>
          <p:nvPr>
            <p:ph idx="1"/>
          </p:nvPr>
        </p:nvSpPr>
        <p:spPr>
          <a:xfrm>
            <a:off x="635033" y="1251002"/>
            <a:ext cx="7862244" cy="4723525"/>
          </a:xfrm>
        </p:spPr>
        <p:txBody>
          <a:bodyPr/>
          <a:lstStyle/>
          <a:p>
            <a:pPr marL="0" indent="0" algn="ctr">
              <a:buNone/>
            </a:pPr>
            <a:r>
              <a:rPr lang="fr-FR" sz="2400" i="1" dirty="0" smtClean="0">
                <a:solidFill>
                  <a:srgbClr val="000000"/>
                </a:solidFill>
              </a:rPr>
              <a:t>« Toutes les prises en charge initiées dans le service ont été des échecs, surtout par crainte de stigmatisation et de « fuites », avec des personnels qui demandaient à venir hors des plages de RDV et en rasant les murs ! »</a:t>
            </a:r>
          </a:p>
          <a:p>
            <a:pPr marL="0" indent="0">
              <a:buNone/>
            </a:pPr>
            <a:endParaRPr lang="fr-FR" dirty="0" smtClean="0"/>
          </a:p>
          <a:p>
            <a:pPr marL="0" indent="0" algn="ctr">
              <a:buNone/>
            </a:pPr>
            <a:r>
              <a:rPr lang="fr-FR" sz="2400" i="1" dirty="0" smtClean="0">
                <a:solidFill>
                  <a:srgbClr val="000000"/>
                </a:solidFill>
              </a:rPr>
              <a:t>« Ça marche mieux pour les personnels d’autres établissements sanitaires, pour qui la confidentialité paraît mieux garantie »</a:t>
            </a:r>
            <a:endParaRPr lang="fr-FR" sz="2400" i="1" dirty="0">
              <a:solidFill>
                <a:srgbClr val="000000"/>
              </a:solidFill>
            </a:endParaRPr>
          </a:p>
        </p:txBody>
      </p:sp>
      <p:sp>
        <p:nvSpPr>
          <p:cNvPr id="7"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9" name="Espace réservé du numéro de diapositive 8"/>
          <p:cNvSpPr>
            <a:spLocks noGrp="1"/>
          </p:cNvSpPr>
          <p:nvPr>
            <p:ph type="sldNum" sz="quarter" idx="12"/>
          </p:nvPr>
        </p:nvSpPr>
        <p:spPr/>
        <p:txBody>
          <a:bodyPr/>
          <a:lstStyle/>
          <a:p>
            <a:fld id="{91DE38A6-BC19-A249-8091-FB07CD57C52B}" type="slidenum">
              <a:rPr lang="fr-FR" smtClean="0"/>
              <a:t>180</a:t>
            </a:fld>
            <a:endParaRPr lang="fr-FR" dirty="0"/>
          </a:p>
        </p:txBody>
      </p:sp>
    </p:spTree>
    <p:extLst>
      <p:ext uri="{BB962C8B-B14F-4D97-AF65-F5344CB8AC3E}">
        <p14:creationId xmlns:p14="http://schemas.microsoft.com/office/powerpoint/2010/main" val="201302109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 y="27912"/>
            <a:ext cx="76464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Nécessité et difficultés de mise en place de structures de soins résidentiels dédiés en France</a:t>
            </a:r>
            <a:endParaRPr lang="fr-FR" dirty="0"/>
          </a:p>
        </p:txBody>
      </p:sp>
      <p:sp>
        <p:nvSpPr>
          <p:cNvPr id="8" name="Espace réservé du contenu 7"/>
          <p:cNvSpPr>
            <a:spLocks noGrp="1"/>
          </p:cNvSpPr>
          <p:nvPr>
            <p:ph idx="1"/>
          </p:nvPr>
        </p:nvSpPr>
        <p:spPr/>
        <p:txBody>
          <a:bodyPr>
            <a:normAutofit/>
          </a:bodyPr>
          <a:lstStyle/>
          <a:p>
            <a:pPr marL="0" indent="0">
              <a:buNone/>
            </a:pPr>
            <a:r>
              <a:rPr lang="fr-FR" dirty="0" smtClean="0"/>
              <a:t>Ce n’est qu’un problème de DRH, de médecine du travail</a:t>
            </a:r>
          </a:p>
          <a:p>
            <a:pPr lvl="1"/>
            <a:r>
              <a:rPr lang="fr-FR" dirty="0"/>
              <a:t>étroite collaboration et </a:t>
            </a:r>
            <a:r>
              <a:rPr lang="fr-FR" dirty="0" smtClean="0"/>
              <a:t>complémentarité </a:t>
            </a:r>
            <a:r>
              <a:rPr lang="fr-FR" dirty="0"/>
              <a:t>avec les médecins du travail, le réseau des assistants sociaux du personnel, la médecine statutaire, les unités d’addictologie et les instances institutionnelles </a:t>
            </a:r>
            <a:r>
              <a:rPr lang="fr-FR" dirty="0" smtClean="0"/>
              <a:t>compétentes</a:t>
            </a:r>
            <a:r>
              <a:rPr lang="fr-FR" dirty="0"/>
              <a:t> </a:t>
            </a:r>
            <a:r>
              <a:rPr lang="fr-FR" dirty="0" smtClean="0"/>
              <a:t>: à </a:t>
            </a:r>
            <a:r>
              <a:rPr lang="fr-FR" dirty="0"/>
              <a:t>la prise en charge, l’orientation et la réinsertion des </a:t>
            </a:r>
            <a:r>
              <a:rPr lang="fr-FR" dirty="0" smtClean="0"/>
              <a:t>personnels en grande difficulté</a:t>
            </a:r>
          </a:p>
          <a:p>
            <a:endParaRPr lang="fr-FR" dirty="0"/>
          </a:p>
        </p:txBody>
      </p:sp>
      <p:sp>
        <p:nvSpPr>
          <p:cNvPr id="7"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9" name="Espace réservé du numéro de diapositive 8"/>
          <p:cNvSpPr>
            <a:spLocks noGrp="1"/>
          </p:cNvSpPr>
          <p:nvPr>
            <p:ph type="sldNum" sz="quarter" idx="12"/>
          </p:nvPr>
        </p:nvSpPr>
        <p:spPr/>
        <p:txBody>
          <a:bodyPr/>
          <a:lstStyle/>
          <a:p>
            <a:fld id="{91DE38A6-BC19-A249-8091-FB07CD57C52B}" type="slidenum">
              <a:rPr lang="fr-FR" smtClean="0"/>
              <a:t>181</a:t>
            </a:fld>
            <a:endParaRPr lang="fr-FR" dirty="0"/>
          </a:p>
        </p:txBody>
      </p:sp>
    </p:spTree>
    <p:extLst>
      <p:ext uri="{BB962C8B-B14F-4D97-AF65-F5344CB8AC3E}">
        <p14:creationId xmlns:p14="http://schemas.microsoft.com/office/powerpoint/2010/main" val="326556638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 y="27912"/>
            <a:ext cx="76464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Nécessité et difficultés de mise en place de structures de soins résidentiels dédiés en France</a:t>
            </a:r>
            <a:endParaRPr lang="fr-FR" dirty="0"/>
          </a:p>
        </p:txBody>
      </p:sp>
      <p:pic>
        <p:nvPicPr>
          <p:cNvPr id="4" name="Espace réservé du contenu 3" descr="fides.jpg"/>
          <p:cNvPicPr>
            <a:picLocks noGrp="1" noChangeAspect="1"/>
          </p:cNvPicPr>
          <p:nvPr>
            <p:ph idx="1"/>
          </p:nvPr>
        </p:nvPicPr>
        <p:blipFill>
          <a:blip r:embed="rId3">
            <a:extLst>
              <a:ext uri="{28A0092B-C50C-407E-A947-70E740481C1C}">
                <a14:useLocalDpi xmlns:a14="http://schemas.microsoft.com/office/drawing/2010/main" val="0"/>
              </a:ext>
            </a:extLst>
          </a:blip>
          <a:srcRect t="6937" b="6937"/>
          <a:stretch>
            <a:fillRect/>
          </a:stretch>
        </p:blipFill>
        <p:spPr>
          <a:xfrm>
            <a:off x="315614" y="1155027"/>
            <a:ext cx="3722059" cy="4559776"/>
          </a:xfrm>
        </p:spPr>
      </p:pic>
      <p:sp>
        <p:nvSpPr>
          <p:cNvPr id="7"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9" name="Espace réservé du numéro de diapositive 8"/>
          <p:cNvSpPr>
            <a:spLocks noGrp="1"/>
          </p:cNvSpPr>
          <p:nvPr>
            <p:ph type="sldNum" sz="quarter" idx="12"/>
          </p:nvPr>
        </p:nvSpPr>
        <p:spPr/>
        <p:txBody>
          <a:bodyPr/>
          <a:lstStyle/>
          <a:p>
            <a:fld id="{91DE38A6-BC19-A249-8091-FB07CD57C52B}" type="slidenum">
              <a:rPr lang="fr-FR" smtClean="0"/>
              <a:t>182</a:t>
            </a:fld>
            <a:endParaRPr lang="fr-FR" dirty="0"/>
          </a:p>
        </p:txBody>
      </p:sp>
      <p:pic>
        <p:nvPicPr>
          <p:cNvPr id="11" name="Image 10" descr="fides2.jpg"/>
          <p:cNvPicPr>
            <a:picLocks noChangeAspect="1"/>
          </p:cNvPicPr>
          <p:nvPr/>
        </p:nvPicPr>
        <p:blipFill rotWithShape="1">
          <a:blip r:embed="rId4">
            <a:extLst>
              <a:ext uri="{28A0092B-C50C-407E-A947-70E740481C1C}">
                <a14:useLocalDpi xmlns:a14="http://schemas.microsoft.com/office/drawing/2010/main" val="0"/>
              </a:ext>
            </a:extLst>
          </a:blip>
          <a:srcRect b="19877"/>
          <a:stretch/>
        </p:blipFill>
        <p:spPr>
          <a:xfrm>
            <a:off x="4568462" y="1152525"/>
            <a:ext cx="4002489" cy="4562278"/>
          </a:xfrm>
          <a:prstGeom prst="rect">
            <a:avLst/>
          </a:prstGeom>
        </p:spPr>
      </p:pic>
      <p:sp>
        <p:nvSpPr>
          <p:cNvPr id="12" name="Rectangle 11"/>
          <p:cNvSpPr/>
          <p:nvPr/>
        </p:nvSpPr>
        <p:spPr>
          <a:xfrm>
            <a:off x="315614" y="5798659"/>
            <a:ext cx="8693572" cy="646331"/>
          </a:xfrm>
          <a:prstGeom prst="rect">
            <a:avLst/>
          </a:prstGeom>
        </p:spPr>
        <p:txBody>
          <a:bodyPr wrap="square">
            <a:spAutoFit/>
          </a:bodyPr>
          <a:lstStyle/>
          <a:p>
            <a:r>
              <a:rPr lang="fr-FR" dirty="0">
                <a:solidFill>
                  <a:schemeClr val="tx2"/>
                </a:solidFill>
                <a:latin typeface="Helvetica"/>
                <a:cs typeface="Helvetica"/>
              </a:rPr>
              <a:t>Isabelle </a:t>
            </a:r>
            <a:r>
              <a:rPr lang="fr-FR" dirty="0" err="1">
                <a:solidFill>
                  <a:schemeClr val="tx2"/>
                </a:solidFill>
                <a:latin typeface="Helvetica"/>
                <a:cs typeface="Helvetica"/>
              </a:rPr>
              <a:t>Chavignaud</a:t>
            </a:r>
            <a:r>
              <a:rPr lang="fr-FR" dirty="0">
                <a:solidFill>
                  <a:schemeClr val="tx2"/>
                </a:solidFill>
                <a:latin typeface="Helvetica"/>
                <a:cs typeface="Helvetica"/>
              </a:rPr>
              <a:t>, cadre socio-éducatif, responsable de la mission </a:t>
            </a:r>
            <a:r>
              <a:rPr lang="fr-FR" dirty="0" err="1">
                <a:solidFill>
                  <a:schemeClr val="tx2"/>
                </a:solidFill>
                <a:latin typeface="Helvetica"/>
                <a:cs typeface="Helvetica"/>
              </a:rPr>
              <a:t>Fides</a:t>
            </a:r>
            <a:r>
              <a:rPr lang="fr-FR" dirty="0" smtClean="0">
                <a:solidFill>
                  <a:schemeClr val="tx2"/>
                </a:solidFill>
                <a:latin typeface="Helvetica"/>
                <a:cs typeface="Helvetica"/>
              </a:rPr>
              <a:t>,</a:t>
            </a:r>
          </a:p>
          <a:p>
            <a:r>
              <a:rPr lang="fr-FR" dirty="0" smtClean="0">
                <a:solidFill>
                  <a:schemeClr val="tx2"/>
                </a:solidFill>
                <a:latin typeface="Helvetica"/>
                <a:cs typeface="Helvetica"/>
              </a:rPr>
              <a:t>Pr</a:t>
            </a:r>
            <a:r>
              <a:rPr lang="fr-FR" dirty="0">
                <a:solidFill>
                  <a:schemeClr val="tx2"/>
                </a:solidFill>
                <a:latin typeface="Helvetica"/>
                <a:cs typeface="Helvetica"/>
              </a:rPr>
              <a:t> Amine </a:t>
            </a:r>
            <a:r>
              <a:rPr lang="fr-FR" dirty="0" err="1">
                <a:solidFill>
                  <a:schemeClr val="tx2"/>
                </a:solidFill>
                <a:latin typeface="Helvetica"/>
                <a:cs typeface="Helvetica"/>
              </a:rPr>
              <a:t>Benyamina</a:t>
            </a:r>
            <a:r>
              <a:rPr lang="fr-FR" dirty="0">
                <a:solidFill>
                  <a:schemeClr val="tx2"/>
                </a:solidFill>
                <a:latin typeface="Helvetica"/>
                <a:cs typeface="Helvetica"/>
              </a:rPr>
              <a:t>, psychiatre </a:t>
            </a:r>
            <a:r>
              <a:rPr lang="fr-FR" dirty="0" smtClean="0">
                <a:solidFill>
                  <a:schemeClr val="tx2"/>
                </a:solidFill>
                <a:latin typeface="Helvetica"/>
                <a:cs typeface="Helvetica"/>
              </a:rPr>
              <a:t>coordonnateur</a:t>
            </a:r>
            <a:endParaRPr lang="fr-FR" dirty="0">
              <a:solidFill>
                <a:schemeClr val="tx2"/>
              </a:solidFill>
              <a:latin typeface="Helvetica"/>
              <a:cs typeface="Helvetica"/>
            </a:endParaRPr>
          </a:p>
        </p:txBody>
      </p:sp>
    </p:spTree>
    <p:extLst>
      <p:ext uri="{BB962C8B-B14F-4D97-AF65-F5344CB8AC3E}">
        <p14:creationId xmlns:p14="http://schemas.microsoft.com/office/powerpoint/2010/main" val="410597706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 y="27912"/>
            <a:ext cx="76464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Nécessité et difficultés de mise en place de structures de soins résidentiels dédiés en France</a:t>
            </a:r>
            <a:endParaRPr lang="fr-FR" dirty="0"/>
          </a:p>
        </p:txBody>
      </p:sp>
      <p:sp>
        <p:nvSpPr>
          <p:cNvPr id="8" name="Espace réservé du contenu 7"/>
          <p:cNvSpPr>
            <a:spLocks noGrp="1"/>
          </p:cNvSpPr>
          <p:nvPr>
            <p:ph idx="1"/>
          </p:nvPr>
        </p:nvSpPr>
        <p:spPr>
          <a:xfrm>
            <a:off x="457200" y="1630093"/>
            <a:ext cx="8229600" cy="4496070"/>
          </a:xfrm>
        </p:spPr>
        <p:txBody>
          <a:bodyPr/>
          <a:lstStyle/>
          <a:p>
            <a:r>
              <a:rPr lang="fr-FR" dirty="0"/>
              <a:t>Il n’y a qu’à mettre en place des coopérations inter-établissements (</a:t>
            </a:r>
            <a:r>
              <a:rPr lang="fr-FR" dirty="0" err="1"/>
              <a:t>anonym</a:t>
            </a:r>
            <a:r>
              <a:rPr lang="fr-FR" dirty="0"/>
              <a:t>	</a:t>
            </a:r>
            <a:r>
              <a:rPr lang="fr-FR" dirty="0" err="1"/>
              <a:t>at</a:t>
            </a:r>
            <a:r>
              <a:rPr lang="fr-FR" dirty="0"/>
              <a:t> / confidentialité</a:t>
            </a:r>
            <a:r>
              <a:rPr lang="fr-FR" dirty="0" smtClean="0"/>
              <a:t>)</a:t>
            </a:r>
          </a:p>
          <a:p>
            <a:pPr marL="0" indent="0">
              <a:buNone/>
            </a:pPr>
            <a:endParaRPr lang="fr-FR" dirty="0"/>
          </a:p>
          <a:p>
            <a:r>
              <a:rPr lang="fr-FR" dirty="0"/>
              <a:t>Exemples en France ? </a:t>
            </a:r>
            <a:r>
              <a:rPr lang="fr-FR" dirty="0">
                <a:solidFill>
                  <a:schemeClr val="tx1"/>
                </a:solidFill>
              </a:rPr>
              <a:t>(pas en Picardie)</a:t>
            </a:r>
          </a:p>
          <a:p>
            <a:endParaRPr lang="fr-FR" dirty="0"/>
          </a:p>
        </p:txBody>
      </p:sp>
      <p:sp>
        <p:nvSpPr>
          <p:cNvPr id="7"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9" name="Espace réservé du numéro de diapositive 8"/>
          <p:cNvSpPr>
            <a:spLocks noGrp="1"/>
          </p:cNvSpPr>
          <p:nvPr>
            <p:ph type="sldNum" sz="quarter" idx="12"/>
          </p:nvPr>
        </p:nvSpPr>
        <p:spPr/>
        <p:txBody>
          <a:bodyPr/>
          <a:lstStyle/>
          <a:p>
            <a:fld id="{91DE38A6-BC19-A249-8091-FB07CD57C52B}" type="slidenum">
              <a:rPr lang="fr-FR" smtClean="0"/>
              <a:t>183</a:t>
            </a:fld>
            <a:endParaRPr lang="fr-FR" dirty="0"/>
          </a:p>
        </p:txBody>
      </p:sp>
    </p:spTree>
    <p:extLst>
      <p:ext uri="{BB962C8B-B14F-4D97-AF65-F5344CB8AC3E}">
        <p14:creationId xmlns:p14="http://schemas.microsoft.com/office/powerpoint/2010/main" val="155860201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 y="27912"/>
            <a:ext cx="76464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Nécessité et difficultés de mise en place de structures de soins résidentiels dédiés en France</a:t>
            </a:r>
            <a:endParaRPr lang="fr-FR" dirty="0"/>
          </a:p>
        </p:txBody>
      </p:sp>
      <p:sp>
        <p:nvSpPr>
          <p:cNvPr id="8" name="Espace réservé du contenu 7"/>
          <p:cNvSpPr>
            <a:spLocks noGrp="1"/>
          </p:cNvSpPr>
          <p:nvPr>
            <p:ph idx="1"/>
          </p:nvPr>
        </p:nvSpPr>
        <p:spPr/>
        <p:txBody>
          <a:bodyPr/>
          <a:lstStyle/>
          <a:p>
            <a:r>
              <a:rPr lang="fr-FR" dirty="0" smtClean="0"/>
              <a:t>Troubles psychiques et addictifs qui ont un impact</a:t>
            </a:r>
          </a:p>
          <a:p>
            <a:pPr lvl="1"/>
            <a:r>
              <a:rPr lang="fr-FR" dirty="0" smtClean="0"/>
              <a:t>La </a:t>
            </a:r>
            <a:r>
              <a:rPr lang="fr-FR" dirty="0"/>
              <a:t>vie et la carrière du </a:t>
            </a:r>
            <a:r>
              <a:rPr lang="fr-FR" dirty="0" smtClean="0"/>
              <a:t>soignant</a:t>
            </a:r>
          </a:p>
          <a:p>
            <a:pPr lvl="1"/>
            <a:r>
              <a:rPr lang="fr-FR" dirty="0" smtClean="0"/>
              <a:t>Qualité de vie (troubles du sommeil, surcharge de travail</a:t>
            </a:r>
            <a:r>
              <a:rPr lang="is-IS" dirty="0" smtClean="0"/>
              <a:t>…)</a:t>
            </a:r>
            <a:endParaRPr lang="fr-FR" dirty="0"/>
          </a:p>
          <a:p>
            <a:pPr lvl="1"/>
            <a:r>
              <a:rPr lang="fr-FR" dirty="0"/>
              <a:t>L’entourage de travail</a:t>
            </a:r>
          </a:p>
          <a:p>
            <a:pPr lvl="1"/>
            <a:r>
              <a:rPr lang="fr-FR" dirty="0"/>
              <a:t>Sécurité des patients</a:t>
            </a:r>
          </a:p>
          <a:p>
            <a:r>
              <a:rPr lang="fr-FR" dirty="0" smtClean="0"/>
              <a:t>Plus grande vulnérabilité et prise en charge tardive</a:t>
            </a:r>
            <a:r>
              <a:rPr lang="is-IS" dirty="0" smtClean="0"/>
              <a:t>… sévérités des troubles</a:t>
            </a:r>
            <a:endParaRPr lang="fr-FR" dirty="0" smtClean="0"/>
          </a:p>
          <a:p>
            <a:pPr lvl="1"/>
            <a:r>
              <a:rPr lang="fr-FR" dirty="0" smtClean="0"/>
              <a:t>Comorbidités</a:t>
            </a:r>
          </a:p>
          <a:p>
            <a:pPr lvl="1"/>
            <a:r>
              <a:rPr lang="fr-FR" dirty="0" smtClean="0"/>
              <a:t>Nécessité de structures résidentielles</a:t>
            </a:r>
          </a:p>
          <a:p>
            <a:pPr lvl="1"/>
            <a:endParaRPr lang="fr-FR" dirty="0" smtClean="0"/>
          </a:p>
        </p:txBody>
      </p:sp>
      <p:sp>
        <p:nvSpPr>
          <p:cNvPr id="7"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9" name="Espace réservé du numéro de diapositive 8"/>
          <p:cNvSpPr>
            <a:spLocks noGrp="1"/>
          </p:cNvSpPr>
          <p:nvPr>
            <p:ph type="sldNum" sz="quarter" idx="12"/>
          </p:nvPr>
        </p:nvSpPr>
        <p:spPr/>
        <p:txBody>
          <a:bodyPr/>
          <a:lstStyle/>
          <a:p>
            <a:fld id="{91DE38A6-BC19-A249-8091-FB07CD57C52B}" type="slidenum">
              <a:rPr lang="fr-FR" smtClean="0"/>
              <a:t>184</a:t>
            </a:fld>
            <a:endParaRPr lang="fr-FR" dirty="0"/>
          </a:p>
        </p:txBody>
      </p:sp>
    </p:spTree>
    <p:extLst>
      <p:ext uri="{BB962C8B-B14F-4D97-AF65-F5344CB8AC3E}">
        <p14:creationId xmlns:p14="http://schemas.microsoft.com/office/powerpoint/2010/main" val="177205063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498" y="145222"/>
            <a:ext cx="7788945" cy="673533"/>
          </a:xfrm>
        </p:spPr>
        <p:txBody>
          <a:bodyPr/>
          <a:lstStyle/>
          <a:p>
            <a:r>
              <a:rPr lang="fr-FR" dirty="0"/>
              <a:t>Nécessité et difficultés de mise en place de structures de soins résidentiels dédiés en </a:t>
            </a:r>
            <a:r>
              <a:rPr lang="fr-FR" dirty="0" smtClean="0"/>
              <a:t>France</a:t>
            </a:r>
            <a:endParaRPr lang="fr-FR" dirty="0"/>
          </a:p>
        </p:txBody>
      </p:sp>
      <p:sp>
        <p:nvSpPr>
          <p:cNvPr id="4" name="Espace réservé du pied de page 3"/>
          <p:cNvSpPr>
            <a:spLocks noGrp="1"/>
          </p:cNvSpPr>
          <p:nvPr>
            <p:ph type="ftr" sz="quarter" idx="11"/>
          </p:nvPr>
        </p:nvSpPr>
        <p:spPr/>
        <p:txBody>
          <a:bodyPr/>
          <a:lstStyle/>
          <a:p>
            <a:r>
              <a:rPr lang="fr-FR" smtClean="0"/>
              <a:t>1er Colloque National  Soigner les vulnérabilités des professionnels de santé – Académie Nationale de Médecine – Jeudi 3 décembre 2015</a:t>
            </a:r>
            <a:endParaRPr lang="fr-FR" dirty="0"/>
          </a:p>
        </p:txBody>
      </p:sp>
      <p:sp>
        <p:nvSpPr>
          <p:cNvPr id="5" name="Espace réservé du numéro de diapositive 4"/>
          <p:cNvSpPr>
            <a:spLocks noGrp="1"/>
          </p:cNvSpPr>
          <p:nvPr>
            <p:ph type="sldNum" sz="quarter" idx="12"/>
          </p:nvPr>
        </p:nvSpPr>
        <p:spPr/>
        <p:txBody>
          <a:bodyPr/>
          <a:lstStyle/>
          <a:p>
            <a:fld id="{91DE38A6-BC19-A249-8091-FB07CD57C52B}" type="slidenum">
              <a:rPr lang="fr-FR" smtClean="0"/>
              <a:t>185</a:t>
            </a:fld>
            <a:endParaRPr lang="fr-FR" dirty="0"/>
          </a:p>
        </p:txBody>
      </p:sp>
      <p:sp>
        <p:nvSpPr>
          <p:cNvPr id="6" name="ZoneTexte 5"/>
          <p:cNvSpPr txBox="1"/>
          <p:nvPr/>
        </p:nvSpPr>
        <p:spPr>
          <a:xfrm>
            <a:off x="1182077" y="3987089"/>
            <a:ext cx="6789617" cy="1877437"/>
          </a:xfrm>
          <a:prstGeom prst="rect">
            <a:avLst/>
          </a:prstGeom>
          <a:noFill/>
        </p:spPr>
        <p:txBody>
          <a:bodyPr wrap="square" rtlCol="0">
            <a:spAutoFit/>
          </a:bodyPr>
          <a:lstStyle/>
          <a:p>
            <a:pPr algn="ctr"/>
            <a:r>
              <a:rPr lang="fr-FR" sz="3200" dirty="0" smtClean="0">
                <a:solidFill>
                  <a:srgbClr val="1F497D"/>
                </a:solidFill>
                <a:latin typeface="Helvetica"/>
                <a:cs typeface="Helvetica"/>
              </a:rPr>
              <a:t>Georges Brousse</a:t>
            </a:r>
          </a:p>
          <a:p>
            <a:pPr algn="ctr"/>
            <a:r>
              <a:rPr lang="fr-FR" sz="2800" dirty="0" smtClean="0">
                <a:solidFill>
                  <a:srgbClr val="1F497D"/>
                </a:solidFill>
                <a:latin typeface="Helvetica"/>
                <a:cs typeface="Helvetica"/>
              </a:rPr>
              <a:t>Professeur d’addictologie à l’Université de Clermont-Ferrand</a:t>
            </a:r>
          </a:p>
          <a:p>
            <a:pPr algn="ctr"/>
            <a:r>
              <a:rPr lang="fr-FR" sz="2800" dirty="0" smtClean="0">
                <a:solidFill>
                  <a:srgbClr val="1F497D"/>
                </a:solidFill>
                <a:latin typeface="Helvetica"/>
                <a:cs typeface="Helvetica"/>
              </a:rPr>
              <a:t>Administrateur de l’ANPAA</a:t>
            </a:r>
            <a:endParaRPr lang="fr-FR" sz="2400" dirty="0">
              <a:solidFill>
                <a:srgbClr val="1F497D"/>
              </a:solidFill>
              <a:latin typeface="Helvetica"/>
              <a:cs typeface="Helvetica"/>
            </a:endParaRPr>
          </a:p>
        </p:txBody>
      </p:sp>
    </p:spTree>
    <p:extLst>
      <p:ext uri="{BB962C8B-B14F-4D97-AF65-F5344CB8AC3E}">
        <p14:creationId xmlns:p14="http://schemas.microsoft.com/office/powerpoint/2010/main" val="347746535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113182" y="47075"/>
            <a:ext cx="5734874"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pPr algn="ctr"/>
            <a:r>
              <a:rPr lang="fr-FR" dirty="0">
                <a:solidFill>
                  <a:prstClr val="black"/>
                </a:solidFill>
              </a:rPr>
              <a:t>Nécessité et difficultés de mise en place de structures de soins résidentiels dédiés en France</a:t>
            </a:r>
          </a:p>
        </p:txBody>
      </p:sp>
      <p:sp>
        <p:nvSpPr>
          <p:cNvPr id="8" name="Espace réservé du contenu 7"/>
          <p:cNvSpPr>
            <a:spLocks noGrp="1"/>
          </p:cNvSpPr>
          <p:nvPr>
            <p:ph idx="1"/>
          </p:nvPr>
        </p:nvSpPr>
        <p:spPr/>
        <p:txBody>
          <a:bodyPr/>
          <a:lstStyle/>
          <a:p>
            <a:r>
              <a:rPr lang="fr-FR" dirty="0" smtClean="0"/>
              <a:t>Des éléments de réponse par les structures dédiées</a:t>
            </a:r>
            <a:endParaRPr lang="fr-FR" dirty="0"/>
          </a:p>
        </p:txBody>
      </p:sp>
      <p:sp>
        <p:nvSpPr>
          <p:cNvPr id="7" name="Espace réservé du pied de page 4"/>
          <p:cNvSpPr>
            <a:spLocks noGrp="1"/>
          </p:cNvSpPr>
          <p:nvPr>
            <p:ph type="ftr" sz="quarter" idx="11"/>
          </p:nvPr>
        </p:nvSpPr>
        <p:spPr>
          <a:prstGeom prst="rect">
            <a:avLst/>
          </a:prstGeom>
        </p:spPr>
        <p:txBody>
          <a:bodyPr/>
          <a:lstStyle>
            <a:lvl1pPr algn="l">
              <a:defRPr lang="fr-FR" sz="1200" b="1" smtClean="0"/>
            </a:lvl1pPr>
          </a:lstStyle>
          <a:p>
            <a:r>
              <a:rPr b="0" dirty="0">
                <a:solidFill>
                  <a:prstClr val="black"/>
                </a:solidFill>
              </a:rPr>
              <a:t>1er Colloque National</a:t>
            </a:r>
            <a:r>
              <a:rPr dirty="0">
                <a:solidFill>
                  <a:prstClr val="black"/>
                </a:solidFill>
              </a:rPr>
              <a:t>  Soigner les vulnérabilités des professionnels de santé </a:t>
            </a:r>
            <a:r>
              <a:rPr b="0" dirty="0">
                <a:solidFill>
                  <a:prstClr val="black"/>
                </a:solidFill>
              </a:rPr>
              <a:t>– Académie Nationale de Médecine – Jeudi 3 décembre 2015</a:t>
            </a:r>
            <a:endParaRPr dirty="0">
              <a:solidFill>
                <a:prstClr val="black"/>
              </a:solidFill>
            </a:endParaRPr>
          </a:p>
        </p:txBody>
      </p:sp>
      <p:sp>
        <p:nvSpPr>
          <p:cNvPr id="9" name="Espace réservé du numéro de diapositive 8"/>
          <p:cNvSpPr>
            <a:spLocks noGrp="1"/>
          </p:cNvSpPr>
          <p:nvPr>
            <p:ph type="sldNum" sz="quarter" idx="12"/>
          </p:nvPr>
        </p:nvSpPr>
        <p:spPr/>
        <p:txBody>
          <a:bodyPr/>
          <a:lstStyle/>
          <a:p>
            <a:fld id="{91DE38A6-BC19-A249-8091-FB07CD57C52B}" type="slidenum">
              <a:rPr lang="fr-FR" smtClean="0">
                <a:solidFill>
                  <a:prstClr val="black"/>
                </a:solidFill>
              </a:rPr>
              <a:pPr/>
              <a:t>186</a:t>
            </a:fld>
            <a:endParaRPr lang="fr-FR" dirty="0">
              <a:solidFill>
                <a:prstClr val="black"/>
              </a:solidFill>
            </a:endParaRP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54053" y="2589044"/>
            <a:ext cx="3670401" cy="3370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Espace réservé du contenu 7"/>
          <p:cNvSpPr txBox="1">
            <a:spLocks/>
          </p:cNvSpPr>
          <p:nvPr/>
        </p:nvSpPr>
        <p:spPr>
          <a:xfrm>
            <a:off x="4939127" y="2080591"/>
            <a:ext cx="3861973" cy="196132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000090"/>
              </a:buClr>
              <a:buSzPct val="85000"/>
              <a:buFont typeface="Wingdings" charset="2"/>
              <a:buChar char="§"/>
              <a:defRPr sz="2800" kern="1200">
                <a:solidFill>
                  <a:srgbClr val="000090"/>
                </a:solidFill>
                <a:latin typeface="Helvetica"/>
                <a:ea typeface="+mn-ea"/>
                <a:cs typeface="Helvetica"/>
              </a:defRPr>
            </a:lvl1pPr>
            <a:lvl2pPr marL="742950" indent="-285750" algn="l" defTabSz="457200" rtl="0" eaLnBrk="1" latinLnBrk="0" hangingPunct="1">
              <a:spcBef>
                <a:spcPct val="20000"/>
              </a:spcBef>
              <a:buClr>
                <a:srgbClr val="000090"/>
              </a:buClr>
              <a:buSzPct val="70000"/>
              <a:buFont typeface="Wingdings" charset="2"/>
              <a:buChar char="§"/>
              <a:defRPr sz="24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smtClean="0">
                <a:solidFill>
                  <a:schemeClr val="tx2"/>
                </a:solidFill>
              </a:rPr>
              <a:t>Comment faire?</a:t>
            </a:r>
            <a:endParaRPr lang="fr-FR" dirty="0">
              <a:solidFill>
                <a:schemeClr val="tx2"/>
              </a:solidFill>
            </a:endParaRPr>
          </a:p>
          <a:p>
            <a:r>
              <a:rPr lang="fr-FR" dirty="0" smtClean="0">
                <a:solidFill>
                  <a:schemeClr val="tx2"/>
                </a:solidFill>
              </a:rPr>
              <a:t>Quel serait le parcours optimal?</a:t>
            </a:r>
            <a:endParaRPr lang="fr-FR" dirty="0">
              <a:solidFill>
                <a:schemeClr val="tx2"/>
              </a:solidFill>
            </a:endParaRPr>
          </a:p>
        </p:txBody>
      </p:sp>
      <p:pic>
        <p:nvPicPr>
          <p:cNvPr id="12" name="Picture 4"/>
          <p:cNvPicPr>
            <a:picLocks noChangeAspect="1" noChangeArrowheads="1"/>
          </p:cNvPicPr>
          <p:nvPr/>
        </p:nvPicPr>
        <p:blipFill>
          <a:blip r:embed="rId4" cstate="print"/>
          <a:srcRect/>
          <a:stretch>
            <a:fillRect/>
          </a:stretch>
        </p:blipFill>
        <p:spPr bwMode="auto">
          <a:xfrm>
            <a:off x="5750555" y="3681918"/>
            <a:ext cx="2936245" cy="2576255"/>
          </a:xfrm>
          <a:prstGeom prst="rect">
            <a:avLst/>
          </a:prstGeom>
          <a:noFill/>
          <a:ln w="9525">
            <a:noFill/>
            <a:miter lim="800000"/>
            <a:headEnd/>
            <a:tailEnd/>
          </a:ln>
        </p:spPr>
      </p:pic>
    </p:spTree>
    <p:extLst>
      <p:ext uri="{BB962C8B-B14F-4D97-AF65-F5344CB8AC3E}">
        <p14:creationId xmlns:p14="http://schemas.microsoft.com/office/powerpoint/2010/main" val="542743265"/>
      </p:ext>
    </p:extLst>
  </p:cSld>
  <p:clrMapOvr>
    <a:masterClrMapping/>
  </p:clrMapOvr>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143000" y="27912"/>
            <a:ext cx="5734874"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a:solidFill>
                  <a:prstClr val="black"/>
                </a:solidFill>
              </a:rPr>
              <a:t>Nécessité et difficultés de mise en place de structures de soins résidentiels dédiés en France</a:t>
            </a:r>
          </a:p>
        </p:txBody>
      </p:sp>
      <p:sp>
        <p:nvSpPr>
          <p:cNvPr id="8" name="Espace réservé du contenu 7"/>
          <p:cNvSpPr>
            <a:spLocks noGrp="1"/>
          </p:cNvSpPr>
          <p:nvPr>
            <p:ph idx="1"/>
          </p:nvPr>
        </p:nvSpPr>
        <p:spPr>
          <a:xfrm>
            <a:off x="435707" y="1535644"/>
            <a:ext cx="8229600" cy="5012687"/>
          </a:xfrm>
        </p:spPr>
        <p:txBody>
          <a:bodyPr>
            <a:normAutofit lnSpcReduction="10000"/>
          </a:bodyPr>
          <a:lstStyle/>
          <a:p>
            <a:r>
              <a:rPr lang="fr-FR" dirty="0" smtClean="0"/>
              <a:t>Les structures dédiées doivent répondre aux difficultés liées à la spécificité de la problématique</a:t>
            </a:r>
          </a:p>
          <a:p>
            <a:pPr lvl="1"/>
            <a:r>
              <a:rPr lang="fr-FR" dirty="0" smtClean="0"/>
              <a:t>Modèle Bio Psycho social</a:t>
            </a:r>
          </a:p>
          <a:p>
            <a:pPr lvl="1"/>
            <a:r>
              <a:rPr lang="fr-FR" dirty="0" smtClean="0"/>
              <a:t>Psychologiques: spécificité du soin aux soignants</a:t>
            </a:r>
          </a:p>
          <a:p>
            <a:pPr lvl="1"/>
            <a:r>
              <a:rPr lang="fr-FR" dirty="0" smtClean="0"/>
              <a:t>Social: spécificité de l’accompagnement à la réhabilitation et réinsertion</a:t>
            </a:r>
          </a:p>
          <a:p>
            <a:pPr lvl="1"/>
            <a:endParaRPr lang="fr-FR" dirty="0" smtClean="0"/>
          </a:p>
          <a:p>
            <a:r>
              <a:rPr lang="fr-FR" dirty="0" smtClean="0"/>
              <a:t>Comment définir un parcours optimal de soin?</a:t>
            </a:r>
          </a:p>
          <a:p>
            <a:pPr lvl="1"/>
            <a:r>
              <a:rPr lang="fr-FR" dirty="0" smtClean="0"/>
              <a:t>A quel moment de la prise en charge doivent intervenir ces structures?</a:t>
            </a:r>
          </a:p>
          <a:p>
            <a:pPr lvl="1"/>
            <a:r>
              <a:rPr lang="fr-FR" dirty="0" smtClean="0"/>
              <a:t>Quelle articulation avec la filière de soin?</a:t>
            </a:r>
          </a:p>
          <a:p>
            <a:pPr lvl="1"/>
            <a:endParaRPr lang="fr-FR" dirty="0" smtClean="0"/>
          </a:p>
          <a:p>
            <a:pPr lvl="1"/>
            <a:endParaRPr lang="fr-FR" dirty="0"/>
          </a:p>
        </p:txBody>
      </p:sp>
      <p:sp>
        <p:nvSpPr>
          <p:cNvPr id="7" name="Espace réservé du pied de page 4"/>
          <p:cNvSpPr>
            <a:spLocks noGrp="1"/>
          </p:cNvSpPr>
          <p:nvPr>
            <p:ph type="ftr" sz="quarter" idx="11"/>
          </p:nvPr>
        </p:nvSpPr>
        <p:spPr>
          <a:prstGeom prst="rect">
            <a:avLst/>
          </a:prstGeom>
        </p:spPr>
        <p:txBody>
          <a:bodyPr/>
          <a:lstStyle>
            <a:lvl1pPr algn="l">
              <a:defRPr lang="fr-FR" sz="1200" b="1" smtClean="0"/>
            </a:lvl1pPr>
          </a:lstStyle>
          <a:p>
            <a:r>
              <a:rPr b="0" dirty="0">
                <a:solidFill>
                  <a:prstClr val="black"/>
                </a:solidFill>
              </a:rPr>
              <a:t>1er Colloque National</a:t>
            </a:r>
            <a:r>
              <a:rPr dirty="0">
                <a:solidFill>
                  <a:prstClr val="black"/>
                </a:solidFill>
              </a:rPr>
              <a:t>  Soigner les vulnérabilités des professionnels de santé </a:t>
            </a:r>
            <a:r>
              <a:rPr b="0" dirty="0">
                <a:solidFill>
                  <a:prstClr val="black"/>
                </a:solidFill>
              </a:rPr>
              <a:t>– Académie Nationale de Médecine – Jeudi 3 décembre 2015</a:t>
            </a:r>
            <a:endParaRPr dirty="0">
              <a:solidFill>
                <a:prstClr val="black"/>
              </a:solidFill>
            </a:endParaRPr>
          </a:p>
        </p:txBody>
      </p:sp>
      <p:sp>
        <p:nvSpPr>
          <p:cNvPr id="9" name="Espace réservé du numéro de diapositive 8"/>
          <p:cNvSpPr>
            <a:spLocks noGrp="1"/>
          </p:cNvSpPr>
          <p:nvPr>
            <p:ph type="sldNum" sz="quarter" idx="12"/>
          </p:nvPr>
        </p:nvSpPr>
        <p:spPr/>
        <p:txBody>
          <a:bodyPr/>
          <a:lstStyle/>
          <a:p>
            <a:fld id="{91DE38A6-BC19-A249-8091-FB07CD57C52B}" type="slidenum">
              <a:rPr lang="fr-FR" smtClean="0">
                <a:solidFill>
                  <a:prstClr val="black"/>
                </a:solidFill>
              </a:rPr>
              <a:pPr/>
              <a:t>187</a:t>
            </a:fld>
            <a:endParaRPr lang="fr-FR" dirty="0">
              <a:solidFill>
                <a:prstClr val="black"/>
              </a:solidFill>
            </a:endParaRPr>
          </a:p>
        </p:txBody>
      </p:sp>
    </p:spTree>
    <p:extLst>
      <p:ext uri="{BB962C8B-B14F-4D97-AF65-F5344CB8AC3E}">
        <p14:creationId xmlns:p14="http://schemas.microsoft.com/office/powerpoint/2010/main" val="3939537410"/>
      </p:ext>
    </p:extLst>
  </p:cSld>
  <p:clrMapOvr>
    <a:masterClrMapping/>
  </p:clrMapOvr>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9127" y="1676329"/>
            <a:ext cx="6611613" cy="2451703"/>
          </a:xfrm>
        </p:spPr>
        <p:txBody>
          <a:bodyPr>
            <a:noAutofit/>
          </a:bodyPr>
          <a:lstStyle/>
          <a:p>
            <a:pPr marL="0" indent="0">
              <a:spcBef>
                <a:spcPts val="0"/>
              </a:spcBef>
              <a:buNone/>
            </a:pPr>
            <a:r>
              <a:rPr lang="fr-FR" dirty="0"/>
              <a:t>Les </a:t>
            </a:r>
            <a:r>
              <a:rPr lang="fr-FR" dirty="0" smtClean="0"/>
              <a:t>problèmes posés par le médecin/soignant malade </a:t>
            </a:r>
          </a:p>
          <a:p>
            <a:pPr marL="0" indent="0">
              <a:spcBef>
                <a:spcPts val="0"/>
              </a:spcBef>
              <a:buNone/>
            </a:pPr>
            <a:endParaRPr lang="fr-FR" sz="500" dirty="0"/>
          </a:p>
          <a:p>
            <a:pPr lvl="1">
              <a:spcBef>
                <a:spcPts val="0"/>
              </a:spcBef>
            </a:pPr>
            <a:r>
              <a:rPr lang="fr-FR" dirty="0" smtClean="0"/>
              <a:t>Connaissance de la maladie addictive?</a:t>
            </a:r>
          </a:p>
          <a:p>
            <a:pPr lvl="2">
              <a:spcBef>
                <a:spcPts val="0"/>
              </a:spcBef>
            </a:pPr>
            <a:r>
              <a:rPr lang="fr-FR" sz="2000" dirty="0" smtClean="0"/>
              <a:t>L’erreur serait de penser que les soignants connaissent bien leur maladie</a:t>
            </a:r>
          </a:p>
          <a:p>
            <a:pPr lvl="2">
              <a:spcBef>
                <a:spcPts val="0"/>
              </a:spcBef>
            </a:pPr>
            <a:r>
              <a:rPr lang="fr-FR" sz="2000" dirty="0" smtClean="0"/>
              <a:t>Experts patients mais pas experts soignants</a:t>
            </a:r>
          </a:p>
          <a:p>
            <a:pPr lvl="2">
              <a:spcBef>
                <a:spcPts val="0"/>
              </a:spcBef>
            </a:pPr>
            <a:endParaRPr lang="fr-FR" sz="1100" dirty="0" smtClean="0"/>
          </a:p>
          <a:p>
            <a:pPr lvl="1">
              <a:spcBef>
                <a:spcPts val="0"/>
              </a:spcBef>
            </a:pPr>
            <a:r>
              <a:rPr lang="fr-FR" dirty="0" smtClean="0"/>
              <a:t>Danger </a:t>
            </a:r>
            <a:r>
              <a:rPr lang="fr-FR" dirty="0"/>
              <a:t>de </a:t>
            </a:r>
            <a:r>
              <a:rPr lang="fr-FR" dirty="0" smtClean="0"/>
              <a:t>l’auto traitement</a:t>
            </a:r>
          </a:p>
          <a:p>
            <a:pPr lvl="2">
              <a:spcBef>
                <a:spcPts val="0"/>
              </a:spcBef>
            </a:pPr>
            <a:r>
              <a:rPr lang="fr-FR" sz="2000" dirty="0" smtClean="0"/>
              <a:t>Qui définit le traitement à mette en place?</a:t>
            </a:r>
          </a:p>
          <a:p>
            <a:pPr lvl="2">
              <a:spcBef>
                <a:spcPts val="0"/>
              </a:spcBef>
            </a:pPr>
            <a:endParaRPr lang="fr-FR" dirty="0" smtClean="0"/>
          </a:p>
          <a:p>
            <a:pPr marL="457200" lvl="1" indent="0">
              <a:spcBef>
                <a:spcPts val="0"/>
              </a:spcBef>
              <a:buNone/>
            </a:pPr>
            <a:endParaRPr lang="fr-FR" dirty="0"/>
          </a:p>
          <a:p>
            <a:pPr lvl="1">
              <a:spcBef>
                <a:spcPts val="0"/>
              </a:spcBef>
            </a:pPr>
            <a:endParaRPr lang="fr-FR" dirty="0"/>
          </a:p>
          <a:p>
            <a:pPr lvl="1">
              <a:spcBef>
                <a:spcPts val="0"/>
              </a:spcBef>
            </a:pPr>
            <a:endParaRPr lang="fr-FR" dirty="0"/>
          </a:p>
          <a:p>
            <a:pPr lvl="1">
              <a:spcBef>
                <a:spcPts val="0"/>
              </a:spcBef>
            </a:pPr>
            <a:endParaRPr lang="fr-FR" sz="1000" dirty="0"/>
          </a:p>
        </p:txBody>
      </p:sp>
      <p:pic>
        <p:nvPicPr>
          <p:cNvPr id="9" name="Picture 2" descr="http://www.compagnie-altair.fr/wp-content/uploads/malade-imaginaire-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0131" y="247395"/>
            <a:ext cx="2291280" cy="2058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space réservé du contenu 2"/>
          <p:cNvSpPr txBox="1">
            <a:spLocks/>
          </p:cNvSpPr>
          <p:nvPr/>
        </p:nvSpPr>
        <p:spPr>
          <a:xfrm>
            <a:off x="109128" y="4880411"/>
            <a:ext cx="8875847" cy="194421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000090"/>
              </a:buClr>
              <a:buSzPct val="85000"/>
              <a:buFont typeface="Wingdings" charset="2"/>
              <a:buChar char="§"/>
              <a:defRPr sz="2800" kern="1200">
                <a:solidFill>
                  <a:srgbClr val="000090"/>
                </a:solidFill>
                <a:latin typeface="Helvetica"/>
                <a:ea typeface="+mn-ea"/>
                <a:cs typeface="Helvetica"/>
              </a:defRPr>
            </a:lvl1pPr>
            <a:lvl2pPr marL="742950" indent="-285750" algn="l" defTabSz="457200" rtl="0" eaLnBrk="1" latinLnBrk="0" hangingPunct="1">
              <a:spcBef>
                <a:spcPct val="20000"/>
              </a:spcBef>
              <a:buClr>
                <a:srgbClr val="000090"/>
              </a:buClr>
              <a:buSzPct val="70000"/>
              <a:buFont typeface="Wingdings" charset="2"/>
              <a:buChar char="§"/>
              <a:defRPr sz="24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lgn="just">
              <a:spcBef>
                <a:spcPts val="0"/>
              </a:spcBef>
            </a:pPr>
            <a:r>
              <a:rPr lang="fr-FR" sz="2000" dirty="0" smtClean="0"/>
              <a:t>Lutter contre la  stigmatisation  par les équipes et auto stigmatisation</a:t>
            </a:r>
          </a:p>
          <a:p>
            <a:pPr lvl="1" algn="just">
              <a:spcBef>
                <a:spcPts val="0"/>
              </a:spcBef>
            </a:pPr>
            <a:endParaRPr lang="fr-FR" sz="1100" dirty="0" smtClean="0"/>
          </a:p>
          <a:p>
            <a:pPr lvl="1" algn="just">
              <a:spcBef>
                <a:spcPts val="0"/>
              </a:spcBef>
            </a:pPr>
            <a:r>
              <a:rPr lang="fr-FR" sz="2000" dirty="0" smtClean="0"/>
              <a:t>Peut on développer l'idée de « bien être » personnel des soignants</a:t>
            </a:r>
          </a:p>
          <a:p>
            <a:pPr lvl="1" algn="just">
              <a:spcBef>
                <a:spcPts val="0"/>
              </a:spcBef>
            </a:pPr>
            <a:endParaRPr lang="fr-FR" sz="1200" dirty="0" smtClean="0"/>
          </a:p>
          <a:p>
            <a:pPr lvl="1" algn="just">
              <a:spcBef>
                <a:spcPts val="0"/>
              </a:spcBef>
            </a:pPr>
            <a:r>
              <a:rPr lang="fr-FR" sz="2000" dirty="0" smtClean="0"/>
              <a:t>Peut-on garantir une haute confidentialité?</a:t>
            </a:r>
          </a:p>
          <a:p>
            <a:pPr marL="914400" lvl="2" indent="0" algn="just">
              <a:spcBef>
                <a:spcPts val="0"/>
              </a:spcBef>
              <a:buNone/>
            </a:pPr>
            <a:endParaRPr lang="fr-FR" sz="1050" dirty="0" smtClean="0"/>
          </a:p>
          <a:p>
            <a:pPr lvl="1" algn="just">
              <a:spcBef>
                <a:spcPts val="0"/>
              </a:spcBef>
            </a:pPr>
            <a:r>
              <a:rPr lang="fr-FR" sz="2000" dirty="0" smtClean="0"/>
              <a:t>Quelle réhabilitation? </a:t>
            </a:r>
          </a:p>
          <a:p>
            <a:pPr lvl="1" algn="just">
              <a:spcBef>
                <a:spcPts val="0"/>
              </a:spcBef>
            </a:pPr>
            <a:endParaRPr lang="fr-FR" sz="1400" dirty="0" smtClean="0"/>
          </a:p>
          <a:p>
            <a:pPr lvl="1" algn="just">
              <a:spcBef>
                <a:spcPts val="0"/>
              </a:spcBef>
            </a:pPr>
            <a:endParaRPr lang="fr-FR" sz="1600" dirty="0" smtClean="0"/>
          </a:p>
          <a:p>
            <a:pPr lvl="1" algn="just">
              <a:spcBef>
                <a:spcPts val="0"/>
              </a:spcBef>
            </a:pPr>
            <a:endParaRPr lang="fr-FR" sz="2000" dirty="0" smtClean="0"/>
          </a:p>
          <a:p>
            <a:pPr lvl="1" algn="just">
              <a:spcBef>
                <a:spcPts val="0"/>
              </a:spcBef>
            </a:pPr>
            <a:endParaRPr lang="fr-FR" sz="2000" dirty="0" smtClean="0"/>
          </a:p>
          <a:p>
            <a:pPr lvl="1" algn="just">
              <a:spcBef>
                <a:spcPts val="0"/>
              </a:spcBef>
            </a:pPr>
            <a:endParaRPr lang="fr-FR" sz="2000" dirty="0" smtClean="0"/>
          </a:p>
          <a:p>
            <a:pPr lvl="1" algn="just">
              <a:spcBef>
                <a:spcPts val="0"/>
              </a:spcBef>
            </a:pPr>
            <a:endParaRPr lang="fr-FR" sz="900" dirty="0"/>
          </a:p>
        </p:txBody>
      </p:sp>
      <p:sp>
        <p:nvSpPr>
          <p:cNvPr id="5" name="Titre 1"/>
          <p:cNvSpPr>
            <a:spLocks noGrp="1"/>
          </p:cNvSpPr>
          <p:nvPr>
            <p:ph type="title"/>
          </p:nvPr>
        </p:nvSpPr>
        <p:spPr>
          <a:xfrm>
            <a:off x="107498" y="145222"/>
            <a:ext cx="6402633" cy="1160224"/>
          </a:xfrm>
        </p:spPr>
        <p:txBody>
          <a:bodyPr/>
          <a:lstStyle/>
          <a:p>
            <a:r>
              <a:rPr lang="fr-FR" dirty="0"/>
              <a:t>Nécessité et difficultés de mise en place de structures de soins résidentiels dédiés en </a:t>
            </a:r>
            <a:r>
              <a:rPr lang="fr-FR" dirty="0" smtClean="0"/>
              <a:t>France</a:t>
            </a:r>
            <a:endParaRPr lang="fr-FR" dirty="0"/>
          </a:p>
        </p:txBody>
      </p:sp>
    </p:spTree>
    <p:extLst>
      <p:ext uri="{BB962C8B-B14F-4D97-AF65-F5344CB8AC3E}">
        <p14:creationId xmlns:p14="http://schemas.microsoft.com/office/powerpoint/2010/main" val="1488075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99391" y="1398104"/>
            <a:ext cx="7185992" cy="1331481"/>
          </a:xfrm>
        </p:spPr>
        <p:txBody>
          <a:bodyPr>
            <a:noAutofit/>
          </a:bodyPr>
          <a:lstStyle/>
          <a:p>
            <a:pPr>
              <a:spcBef>
                <a:spcPts val="0"/>
              </a:spcBef>
            </a:pPr>
            <a:r>
              <a:rPr lang="fr-FR" sz="2400" dirty="0" smtClean="0"/>
              <a:t>Revenir aux fondamentaux, travailler sur:</a:t>
            </a:r>
          </a:p>
          <a:p>
            <a:pPr>
              <a:spcBef>
                <a:spcPts val="0"/>
              </a:spcBef>
            </a:pPr>
            <a:endParaRPr lang="fr-FR" sz="1100" dirty="0"/>
          </a:p>
          <a:p>
            <a:pPr lvl="1">
              <a:spcBef>
                <a:spcPts val="0"/>
              </a:spcBef>
            </a:pPr>
            <a:r>
              <a:rPr lang="fr-FR" sz="2000" dirty="0" smtClean="0"/>
              <a:t>Auto soulagement</a:t>
            </a:r>
            <a:endParaRPr lang="fr-FR" sz="1800" dirty="0"/>
          </a:p>
          <a:p>
            <a:pPr lvl="2">
              <a:spcBef>
                <a:spcPts val="0"/>
              </a:spcBef>
            </a:pPr>
            <a:r>
              <a:rPr lang="fr-FR" sz="1800" dirty="0" smtClean="0"/>
              <a:t>stress du praticien, consommation à des fins de « dopage » professionnel</a:t>
            </a:r>
          </a:p>
          <a:p>
            <a:pPr lvl="1">
              <a:spcBef>
                <a:spcPts val="0"/>
              </a:spcBef>
            </a:pPr>
            <a:endParaRPr lang="fr-FR" sz="1400" dirty="0"/>
          </a:p>
          <a:p>
            <a:pPr lvl="1">
              <a:spcBef>
                <a:spcPts val="0"/>
              </a:spcBef>
            </a:pPr>
            <a:r>
              <a:rPr lang="fr-FR" sz="2000" dirty="0" smtClean="0"/>
              <a:t>Alliance thérapeutique</a:t>
            </a:r>
          </a:p>
          <a:p>
            <a:pPr lvl="2">
              <a:spcBef>
                <a:spcPts val="0"/>
              </a:spcBef>
            </a:pPr>
            <a:r>
              <a:rPr lang="fr-FR" sz="1800" dirty="0" smtClean="0"/>
              <a:t>Conte transfert négatif du soignant malade </a:t>
            </a:r>
          </a:p>
          <a:p>
            <a:pPr lvl="2">
              <a:spcBef>
                <a:spcPts val="0"/>
              </a:spcBef>
            </a:pPr>
            <a:r>
              <a:rPr lang="fr-FR" sz="1800" dirty="0" smtClean="0"/>
              <a:t>Abolir la Réactance (patient/soignant expert)</a:t>
            </a:r>
          </a:p>
          <a:p>
            <a:pPr lvl="1">
              <a:spcBef>
                <a:spcPts val="0"/>
              </a:spcBef>
            </a:pPr>
            <a:endParaRPr lang="fr-FR" sz="1600" dirty="0" smtClean="0"/>
          </a:p>
          <a:p>
            <a:pPr lvl="1">
              <a:spcBef>
                <a:spcPts val="0"/>
              </a:spcBef>
            </a:pPr>
            <a:r>
              <a:rPr lang="fr-FR" sz="2000" dirty="0" smtClean="0"/>
              <a:t>Entretien motivationnel</a:t>
            </a:r>
          </a:p>
          <a:p>
            <a:pPr lvl="2">
              <a:spcBef>
                <a:spcPts val="0"/>
              </a:spcBef>
            </a:pPr>
            <a:r>
              <a:rPr lang="fr-FR" sz="1800" dirty="0" smtClean="0"/>
              <a:t>Partir de la demande du </a:t>
            </a:r>
            <a:r>
              <a:rPr lang="fr-FR" sz="1800" b="1" dirty="0" smtClean="0"/>
              <a:t>patient</a:t>
            </a:r>
            <a:r>
              <a:rPr lang="fr-FR" sz="1800" dirty="0" smtClean="0"/>
              <a:t>: préciser cette demande…. Qui n’est pas forcement la notre (consommation contrôlée…)</a:t>
            </a:r>
          </a:p>
          <a:p>
            <a:pPr marL="457200" lvl="1" indent="0">
              <a:spcBef>
                <a:spcPts val="0"/>
              </a:spcBef>
              <a:buNone/>
            </a:pPr>
            <a:endParaRPr lang="fr-FR" sz="1000" dirty="0" smtClean="0"/>
          </a:p>
          <a:p>
            <a:pPr lvl="1">
              <a:spcBef>
                <a:spcPts val="0"/>
              </a:spcBef>
            </a:pPr>
            <a:r>
              <a:rPr lang="fr-FR" sz="2000" dirty="0" smtClean="0"/>
              <a:t>Soins pluridisciplinaires</a:t>
            </a:r>
          </a:p>
          <a:p>
            <a:pPr lvl="2">
              <a:spcBef>
                <a:spcPts val="0"/>
              </a:spcBef>
            </a:pPr>
            <a:r>
              <a:rPr lang="fr-FR" sz="1800" dirty="0" smtClean="0"/>
              <a:t>Confrontation des champs et défenses des champs</a:t>
            </a:r>
          </a:p>
          <a:p>
            <a:pPr lvl="2">
              <a:spcBef>
                <a:spcPts val="0"/>
              </a:spcBef>
            </a:pPr>
            <a:endParaRPr lang="fr-FR" sz="1000" dirty="0"/>
          </a:p>
          <a:p>
            <a:pPr lvl="1">
              <a:spcBef>
                <a:spcPts val="0"/>
              </a:spcBef>
            </a:pPr>
            <a:r>
              <a:rPr lang="fr-FR" sz="2000" dirty="0" smtClean="0"/>
              <a:t>Former les équipes…</a:t>
            </a:r>
          </a:p>
          <a:p>
            <a:pPr lvl="1">
              <a:spcBef>
                <a:spcPts val="0"/>
              </a:spcBef>
            </a:pPr>
            <a:endParaRPr lang="fr-FR" sz="2000" dirty="0"/>
          </a:p>
          <a:p>
            <a:pPr lvl="1">
              <a:spcBef>
                <a:spcPts val="0"/>
              </a:spcBef>
            </a:pPr>
            <a:endParaRPr lang="fr-FR" sz="2000" dirty="0" smtClean="0"/>
          </a:p>
          <a:p>
            <a:pPr lvl="1">
              <a:spcBef>
                <a:spcPts val="0"/>
              </a:spcBef>
            </a:pPr>
            <a:endParaRPr lang="fr-FR" sz="2000" dirty="0"/>
          </a:p>
          <a:p>
            <a:pPr lvl="1">
              <a:spcBef>
                <a:spcPts val="0"/>
              </a:spcBef>
            </a:pPr>
            <a:endParaRPr lang="fr-FR" sz="2000" dirty="0"/>
          </a:p>
          <a:p>
            <a:pPr lvl="1">
              <a:spcBef>
                <a:spcPts val="0"/>
              </a:spcBef>
            </a:pPr>
            <a:endParaRPr lang="fr-FR" sz="2000" dirty="0"/>
          </a:p>
          <a:p>
            <a:pPr lvl="1">
              <a:spcBef>
                <a:spcPts val="0"/>
              </a:spcBef>
            </a:pPr>
            <a:endParaRPr lang="fr-FR" sz="900"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5383" y="1398104"/>
            <a:ext cx="1760780" cy="2964275"/>
          </a:xfrm>
          <a:prstGeom prst="rect">
            <a:avLst/>
          </a:prstGeom>
        </p:spPr>
      </p:pic>
      <p:sp>
        <p:nvSpPr>
          <p:cNvPr id="7" name="Espace réservé du contenu 7"/>
          <p:cNvSpPr txBox="1">
            <a:spLocks/>
          </p:cNvSpPr>
          <p:nvPr/>
        </p:nvSpPr>
        <p:spPr>
          <a:xfrm>
            <a:off x="1270062" y="901145"/>
            <a:ext cx="6365297" cy="33130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000090"/>
              </a:buClr>
              <a:buSzPct val="85000"/>
              <a:buFont typeface="Wingdings" charset="2"/>
              <a:buChar char="§"/>
              <a:defRPr sz="2800" kern="1200">
                <a:solidFill>
                  <a:srgbClr val="000090"/>
                </a:solidFill>
                <a:latin typeface="Helvetica"/>
                <a:ea typeface="+mn-ea"/>
                <a:cs typeface="Helvetica"/>
              </a:defRPr>
            </a:lvl1pPr>
            <a:lvl2pPr marL="742950" indent="-285750" algn="l" defTabSz="457200" rtl="0" eaLnBrk="1" latinLnBrk="0" hangingPunct="1">
              <a:spcBef>
                <a:spcPct val="20000"/>
              </a:spcBef>
              <a:buClr>
                <a:srgbClr val="000090"/>
              </a:buClr>
              <a:buSzPct val="70000"/>
              <a:buFont typeface="Wingdings" charset="2"/>
              <a:buChar char="§"/>
              <a:defRPr sz="24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FR" dirty="0" smtClean="0">
                <a:solidFill>
                  <a:srgbClr val="1F497D"/>
                </a:solidFill>
              </a:rPr>
              <a:t>Comment faire pour les équipes?</a:t>
            </a:r>
          </a:p>
          <a:p>
            <a:pPr marL="0" indent="0">
              <a:buNone/>
            </a:pPr>
            <a:endParaRPr lang="fr-FR" dirty="0">
              <a:solidFill>
                <a:srgbClr val="1F497D"/>
              </a:solidFill>
            </a:endParaRPr>
          </a:p>
        </p:txBody>
      </p:sp>
      <p:sp>
        <p:nvSpPr>
          <p:cNvPr id="5" name="Titre 1"/>
          <p:cNvSpPr>
            <a:spLocks noGrp="1"/>
          </p:cNvSpPr>
          <p:nvPr>
            <p:ph type="title"/>
          </p:nvPr>
        </p:nvSpPr>
        <p:spPr>
          <a:xfrm>
            <a:off x="107498" y="145222"/>
            <a:ext cx="7788945" cy="673533"/>
          </a:xfrm>
        </p:spPr>
        <p:txBody>
          <a:bodyPr/>
          <a:lstStyle/>
          <a:p>
            <a:r>
              <a:rPr lang="fr-FR" dirty="0"/>
              <a:t>Nécessité et difficultés de mise en place de structures de soins résidentiels dédiés en </a:t>
            </a:r>
            <a:r>
              <a:rPr lang="fr-FR" dirty="0" smtClean="0"/>
              <a:t>France</a:t>
            </a:r>
            <a:endParaRPr lang="fr-FR" dirty="0"/>
          </a:p>
        </p:txBody>
      </p:sp>
    </p:spTree>
    <p:extLst>
      <p:ext uri="{BB962C8B-B14F-4D97-AF65-F5344CB8AC3E}">
        <p14:creationId xmlns:p14="http://schemas.microsoft.com/office/powerpoint/2010/main" val="3131443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re 1"/>
          <p:cNvSpPr>
            <a:spLocks noGrp="1"/>
          </p:cNvSpPr>
          <p:nvPr>
            <p:ph type="title"/>
          </p:nvPr>
        </p:nvSpPr>
        <p:spPr>
          <a:xfrm>
            <a:off x="179388" y="1039857"/>
            <a:ext cx="8507412" cy="710142"/>
          </a:xfrm>
        </p:spPr>
        <p:txBody>
          <a:bodyPr/>
          <a:lstStyle/>
          <a:p>
            <a:pPr>
              <a:spcBef>
                <a:spcPct val="20000"/>
              </a:spcBef>
              <a:buClr>
                <a:schemeClr val="tx2"/>
              </a:buClr>
              <a:buSzPct val="85000"/>
              <a:defRPr/>
            </a:pPr>
            <a:r>
              <a:rPr lang="fr-FR" dirty="0">
                <a:solidFill>
                  <a:schemeClr val="tx2"/>
                </a:solidFill>
                <a:ea typeface="+mn-ea"/>
              </a:rPr>
              <a:t>Prévalence des idéations suicidaires</a:t>
            </a:r>
          </a:p>
        </p:txBody>
      </p:sp>
      <p:pic>
        <p:nvPicPr>
          <p:cNvPr id="28675" name="Picture 2"/>
          <p:cNvPicPr>
            <a:picLocks noChangeAspect="1" noChangeArrowheads="1"/>
          </p:cNvPicPr>
          <p:nvPr/>
        </p:nvPicPr>
        <p:blipFill>
          <a:blip r:embed="rId2"/>
          <a:srcRect/>
          <a:stretch>
            <a:fillRect/>
          </a:stretch>
        </p:blipFill>
        <p:spPr bwMode="auto">
          <a:xfrm>
            <a:off x="1" y="3152775"/>
            <a:ext cx="8988425" cy="3589338"/>
          </a:xfrm>
          <a:prstGeom prst="rect">
            <a:avLst/>
          </a:prstGeom>
          <a:noFill/>
          <a:ln w="9525">
            <a:noFill/>
            <a:miter lim="800000"/>
            <a:headEnd/>
            <a:tailEnd/>
          </a:ln>
        </p:spPr>
      </p:pic>
      <p:pic>
        <p:nvPicPr>
          <p:cNvPr id="28676" name="Picture 3"/>
          <p:cNvPicPr>
            <a:picLocks noChangeAspect="1" noChangeArrowheads="1"/>
          </p:cNvPicPr>
          <p:nvPr/>
        </p:nvPicPr>
        <p:blipFill>
          <a:blip r:embed="rId3"/>
          <a:srcRect/>
          <a:stretch>
            <a:fillRect/>
          </a:stretch>
        </p:blipFill>
        <p:spPr bwMode="auto">
          <a:xfrm>
            <a:off x="1" y="1855790"/>
            <a:ext cx="8674100" cy="1125537"/>
          </a:xfrm>
          <a:prstGeom prst="rect">
            <a:avLst/>
          </a:prstGeom>
          <a:noFill/>
          <a:ln w="9525">
            <a:noFill/>
            <a:miter lim="800000"/>
            <a:headEnd/>
            <a:tailEnd/>
          </a:ln>
        </p:spPr>
      </p:pic>
      <p:sp>
        <p:nvSpPr>
          <p:cNvPr id="7" name="Oval 29"/>
          <p:cNvSpPr>
            <a:spLocks noChangeArrowheads="1"/>
          </p:cNvSpPr>
          <p:nvPr/>
        </p:nvSpPr>
        <p:spPr bwMode="auto">
          <a:xfrm>
            <a:off x="5148264" y="3368676"/>
            <a:ext cx="719137" cy="504825"/>
          </a:xfrm>
          <a:prstGeom prst="ellipse">
            <a:avLst/>
          </a:prstGeom>
          <a:noFill/>
          <a:ln w="38100">
            <a:solidFill>
              <a:srgbClr val="FF0000"/>
            </a:solidFill>
            <a:round/>
            <a:headEnd/>
            <a:tailEnd/>
          </a:ln>
        </p:spPr>
        <p:txBody>
          <a:bodyPr wrap="none" anchor="ctr"/>
          <a:lstStyle/>
          <a:p>
            <a:endParaRPr lang="fr-CA">
              <a:latin typeface="Calibri" pitchFamily="34" charset="0"/>
            </a:endParaRPr>
          </a:p>
        </p:txBody>
      </p:sp>
      <p:sp>
        <p:nvSpPr>
          <p:cNvPr id="8" name="Oval 29"/>
          <p:cNvSpPr>
            <a:spLocks noChangeArrowheads="1"/>
          </p:cNvSpPr>
          <p:nvPr/>
        </p:nvSpPr>
        <p:spPr bwMode="auto">
          <a:xfrm>
            <a:off x="5148264" y="3871913"/>
            <a:ext cx="719137" cy="504825"/>
          </a:xfrm>
          <a:prstGeom prst="ellipse">
            <a:avLst/>
          </a:prstGeom>
          <a:noFill/>
          <a:ln w="38100">
            <a:solidFill>
              <a:srgbClr val="FF0000"/>
            </a:solidFill>
            <a:round/>
            <a:headEnd/>
            <a:tailEnd/>
          </a:ln>
        </p:spPr>
        <p:txBody>
          <a:bodyPr wrap="none" anchor="ctr"/>
          <a:lstStyle/>
          <a:p>
            <a:endParaRPr lang="fr-CA">
              <a:latin typeface="Calibri" pitchFamily="34" charset="0"/>
            </a:endParaRPr>
          </a:p>
        </p:txBody>
      </p:sp>
      <p:sp>
        <p:nvSpPr>
          <p:cNvPr id="9" name="Espace réservé du pied de page 4"/>
          <p:cNvSpPr>
            <a:spLocks noGrp="1"/>
          </p:cNvSpPr>
          <p:nvPr>
            <p:ph type="ftr" sz="quarter" idx="4294967295"/>
          </p:nvPr>
        </p:nvSpPr>
        <p:spPr>
          <a:xfrm>
            <a:off x="107498" y="6497761"/>
            <a:ext cx="8899733"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10"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pPr/>
              <a:t>19</a:t>
            </a:fld>
            <a:endParaRPr lang="fr-FR" dirty="0"/>
          </a:p>
        </p:txBody>
      </p:sp>
      <p:sp>
        <p:nvSpPr>
          <p:cNvPr id="11" name="Titre 1"/>
          <p:cNvSpPr txBox="1">
            <a:spLocks/>
          </p:cNvSpPr>
          <p:nvPr/>
        </p:nvSpPr>
        <p:spPr>
          <a:xfrm>
            <a:off x="125902" y="78712"/>
            <a:ext cx="7510040" cy="96114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Enquêtes épidémiologiques et études récentes sur les souffrances des professionnels de santé</a:t>
            </a:r>
            <a:endParaRPr lang="fr-FR" sz="2400" b="1" dirty="0"/>
          </a:p>
        </p:txBody>
      </p:sp>
    </p:spTree>
    <p:extLst>
      <p:ext uri="{BB962C8B-B14F-4D97-AF65-F5344CB8AC3E}">
        <p14:creationId xmlns:p14="http://schemas.microsoft.com/office/powerpoint/2010/main" val="11907282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919721" y="697038"/>
            <a:ext cx="5734874"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solidFill>
                  <a:prstClr val="black"/>
                </a:solidFill>
              </a:rPr>
              <a:t>Des structures dédiées?</a:t>
            </a:r>
            <a:endParaRPr lang="fr-FR" dirty="0">
              <a:solidFill>
                <a:prstClr val="black"/>
              </a:solidFill>
            </a:endParaRPr>
          </a:p>
        </p:txBody>
      </p:sp>
      <p:sp>
        <p:nvSpPr>
          <p:cNvPr id="7" name="Espace réservé du pied de page 4"/>
          <p:cNvSpPr>
            <a:spLocks noGrp="1"/>
          </p:cNvSpPr>
          <p:nvPr>
            <p:ph type="ftr" sz="quarter" idx="11"/>
          </p:nvPr>
        </p:nvSpPr>
        <p:spPr>
          <a:prstGeom prst="rect">
            <a:avLst/>
          </a:prstGeom>
        </p:spPr>
        <p:txBody>
          <a:bodyPr/>
          <a:lstStyle>
            <a:lvl1pPr algn="l">
              <a:defRPr lang="fr-FR" sz="1200" b="1" smtClean="0"/>
            </a:lvl1pPr>
          </a:lstStyle>
          <a:p>
            <a:r>
              <a:rPr b="0" dirty="0">
                <a:solidFill>
                  <a:prstClr val="black"/>
                </a:solidFill>
              </a:rPr>
              <a:t>1er Colloque National</a:t>
            </a:r>
            <a:r>
              <a:rPr dirty="0">
                <a:solidFill>
                  <a:prstClr val="black"/>
                </a:solidFill>
              </a:rPr>
              <a:t>  Soigner les vulnérabilités des professionnels de santé </a:t>
            </a:r>
            <a:r>
              <a:rPr b="0" dirty="0">
                <a:solidFill>
                  <a:prstClr val="black"/>
                </a:solidFill>
              </a:rPr>
              <a:t>– Académie Nationale de Médecine – Jeudi 3 décembre 2015</a:t>
            </a:r>
            <a:endParaRPr dirty="0">
              <a:solidFill>
                <a:prstClr val="black"/>
              </a:solidFill>
            </a:endParaRPr>
          </a:p>
        </p:txBody>
      </p:sp>
      <p:sp>
        <p:nvSpPr>
          <p:cNvPr id="9" name="Espace réservé du numéro de diapositive 8"/>
          <p:cNvSpPr>
            <a:spLocks noGrp="1"/>
          </p:cNvSpPr>
          <p:nvPr>
            <p:ph type="sldNum" sz="quarter" idx="12"/>
          </p:nvPr>
        </p:nvSpPr>
        <p:spPr/>
        <p:txBody>
          <a:bodyPr/>
          <a:lstStyle/>
          <a:p>
            <a:fld id="{91DE38A6-BC19-A249-8091-FB07CD57C52B}" type="slidenum">
              <a:rPr lang="fr-FR" smtClean="0">
                <a:solidFill>
                  <a:prstClr val="black"/>
                </a:solidFill>
              </a:rPr>
              <a:pPr/>
              <a:t>190</a:t>
            </a:fld>
            <a:endParaRPr lang="fr-FR" dirty="0">
              <a:solidFill>
                <a:prstClr val="black"/>
              </a:solidFill>
            </a:endParaRPr>
          </a:p>
        </p:txBody>
      </p:sp>
      <p:sp>
        <p:nvSpPr>
          <p:cNvPr id="10" name="Espace réservé du contenu 2"/>
          <p:cNvSpPr>
            <a:spLocks noGrp="1"/>
          </p:cNvSpPr>
          <p:nvPr>
            <p:ph idx="1"/>
          </p:nvPr>
        </p:nvSpPr>
        <p:spPr>
          <a:xfrm>
            <a:off x="-1" y="1354024"/>
            <a:ext cx="4921487" cy="1944216"/>
          </a:xfrm>
        </p:spPr>
        <p:txBody>
          <a:bodyPr>
            <a:noAutofit/>
          </a:bodyPr>
          <a:lstStyle/>
          <a:p>
            <a:pPr marL="0" indent="0">
              <a:buNone/>
            </a:pPr>
            <a:r>
              <a:rPr lang="fr-FR" sz="2400" dirty="0" smtClean="0"/>
              <a:t>Avantages</a:t>
            </a:r>
          </a:p>
          <a:p>
            <a:pPr marL="0" indent="0">
              <a:buNone/>
            </a:pPr>
            <a:endParaRPr lang="fr-FR" sz="400" dirty="0"/>
          </a:p>
          <a:p>
            <a:pPr lvl="1"/>
            <a:r>
              <a:rPr lang="fr-FR" sz="2000" dirty="0" smtClean="0"/>
              <a:t>Adapter des prises en charge spécifiques</a:t>
            </a:r>
          </a:p>
          <a:p>
            <a:pPr lvl="1"/>
            <a:endParaRPr lang="fr-FR" sz="2000" dirty="0" smtClean="0"/>
          </a:p>
          <a:p>
            <a:pPr lvl="1"/>
            <a:r>
              <a:rPr lang="fr-FR" sz="2000" dirty="0" smtClean="0"/>
              <a:t>Limiter la stigmatisation (groupes homogènes, partageant la même problématique)</a:t>
            </a:r>
          </a:p>
          <a:p>
            <a:pPr lvl="1"/>
            <a:endParaRPr lang="fr-FR" sz="2000" dirty="0" smtClean="0"/>
          </a:p>
          <a:p>
            <a:pPr lvl="1"/>
            <a:r>
              <a:rPr lang="fr-FR" sz="2000" dirty="0" smtClean="0"/>
              <a:t>Favorise l’accès au soins pour des collègues réticents (volontaires ou non…)</a:t>
            </a:r>
          </a:p>
          <a:p>
            <a:pPr lvl="1"/>
            <a:endParaRPr lang="fr-FR" sz="2000" dirty="0" smtClean="0"/>
          </a:p>
          <a:p>
            <a:pPr lvl="1"/>
            <a:r>
              <a:rPr lang="fr-FR" sz="2000" dirty="0" smtClean="0"/>
              <a:t>Mise à distance sociale et traitement moins subjectif</a:t>
            </a:r>
          </a:p>
          <a:p>
            <a:pPr lvl="1"/>
            <a:endParaRPr lang="fr-FR" sz="2000" dirty="0" smtClean="0"/>
          </a:p>
          <a:p>
            <a:pPr marL="457200" lvl="1" indent="0">
              <a:buNone/>
            </a:pPr>
            <a:endParaRPr lang="fr-FR" sz="2000" dirty="0"/>
          </a:p>
          <a:p>
            <a:pPr lvl="1"/>
            <a:endParaRPr lang="fr-FR" sz="2000" dirty="0"/>
          </a:p>
          <a:p>
            <a:pPr lvl="1"/>
            <a:endParaRPr lang="fr-FR" sz="2000" dirty="0"/>
          </a:p>
          <a:p>
            <a:pPr lvl="1"/>
            <a:endParaRPr lang="fr-FR" sz="900" dirty="0"/>
          </a:p>
        </p:txBody>
      </p:sp>
      <p:sp>
        <p:nvSpPr>
          <p:cNvPr id="11" name="Espace réservé du contenu 2"/>
          <p:cNvSpPr txBox="1">
            <a:spLocks/>
          </p:cNvSpPr>
          <p:nvPr/>
        </p:nvSpPr>
        <p:spPr>
          <a:xfrm>
            <a:off x="4654020" y="1354024"/>
            <a:ext cx="4355165" cy="194421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000090"/>
              </a:buClr>
              <a:buSzPct val="85000"/>
              <a:buFont typeface="Wingdings" charset="2"/>
              <a:buChar char="§"/>
              <a:defRPr sz="2800" kern="1200">
                <a:solidFill>
                  <a:srgbClr val="000090"/>
                </a:solidFill>
                <a:latin typeface="Helvetica"/>
                <a:ea typeface="+mn-ea"/>
                <a:cs typeface="Helvetica"/>
              </a:defRPr>
            </a:lvl1pPr>
            <a:lvl2pPr marL="742950" indent="-285750" algn="l" defTabSz="457200" rtl="0" eaLnBrk="1" latinLnBrk="0" hangingPunct="1">
              <a:spcBef>
                <a:spcPct val="20000"/>
              </a:spcBef>
              <a:buClr>
                <a:srgbClr val="000090"/>
              </a:buClr>
              <a:buSzPct val="70000"/>
              <a:buFont typeface="Wingdings" charset="2"/>
              <a:buChar char="§"/>
              <a:defRPr sz="24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FR" sz="2400" dirty="0">
                <a:solidFill>
                  <a:srgbClr val="1F497D"/>
                </a:solidFill>
              </a:rPr>
              <a:t>I</a:t>
            </a:r>
            <a:r>
              <a:rPr lang="fr-FR" sz="2400" dirty="0" smtClean="0">
                <a:solidFill>
                  <a:srgbClr val="1F497D"/>
                </a:solidFill>
              </a:rPr>
              <a:t>nconvénients</a:t>
            </a:r>
            <a:endParaRPr lang="fr-FR" sz="2400" dirty="0" smtClean="0">
              <a:solidFill>
                <a:srgbClr val="1F497D"/>
              </a:solidFill>
            </a:endParaRPr>
          </a:p>
          <a:p>
            <a:pPr marL="0" indent="0">
              <a:buFont typeface="Wingdings" charset="2"/>
              <a:buNone/>
            </a:pPr>
            <a:endParaRPr lang="fr-FR" sz="400" dirty="0" smtClean="0"/>
          </a:p>
          <a:p>
            <a:pPr lvl="1"/>
            <a:r>
              <a:rPr lang="fr-FR" sz="2000" dirty="0" smtClean="0"/>
              <a:t>Faisabilité économique?</a:t>
            </a:r>
          </a:p>
          <a:p>
            <a:pPr lvl="1"/>
            <a:endParaRPr lang="fr-FR" sz="2000" dirty="0" smtClean="0"/>
          </a:p>
          <a:p>
            <a:pPr lvl="1"/>
            <a:r>
              <a:rPr lang="fr-FR" sz="2000" dirty="0" smtClean="0"/>
              <a:t>Renforcer une particularité de statut et non de troubles</a:t>
            </a:r>
          </a:p>
          <a:p>
            <a:pPr lvl="1"/>
            <a:endParaRPr lang="fr-FR" sz="2000" dirty="0" smtClean="0"/>
          </a:p>
          <a:p>
            <a:pPr lvl="1"/>
            <a:r>
              <a:rPr lang="fr-FR" sz="2000" dirty="0" smtClean="0"/>
              <a:t>Les groupes trop homogènes pourraient être trop rigides </a:t>
            </a:r>
          </a:p>
          <a:p>
            <a:pPr lvl="1"/>
            <a:endParaRPr lang="fr-FR" sz="2000" dirty="0"/>
          </a:p>
          <a:p>
            <a:pPr lvl="1"/>
            <a:r>
              <a:rPr lang="fr-FR" sz="2000" dirty="0" smtClean="0"/>
              <a:t>Quelle articulation avec amont et aval?</a:t>
            </a:r>
          </a:p>
          <a:p>
            <a:pPr marL="457200" lvl="1" indent="0">
              <a:buFont typeface="Wingdings" charset="2"/>
              <a:buNone/>
            </a:pPr>
            <a:endParaRPr lang="fr-FR" sz="2000" dirty="0" smtClean="0"/>
          </a:p>
          <a:p>
            <a:pPr lvl="1"/>
            <a:endParaRPr lang="fr-FR" sz="2000" dirty="0" smtClean="0"/>
          </a:p>
          <a:p>
            <a:pPr lvl="1"/>
            <a:endParaRPr lang="fr-FR" sz="2000" dirty="0" smtClean="0"/>
          </a:p>
          <a:p>
            <a:pPr lvl="1"/>
            <a:endParaRPr lang="fr-FR" sz="900" dirty="0"/>
          </a:p>
        </p:txBody>
      </p:sp>
      <p:sp>
        <p:nvSpPr>
          <p:cNvPr id="8" name="Titre 1"/>
          <p:cNvSpPr>
            <a:spLocks noGrp="1"/>
          </p:cNvSpPr>
          <p:nvPr>
            <p:ph type="title"/>
          </p:nvPr>
        </p:nvSpPr>
        <p:spPr>
          <a:xfrm>
            <a:off x="107498" y="145222"/>
            <a:ext cx="7788945" cy="673533"/>
          </a:xfrm>
        </p:spPr>
        <p:txBody>
          <a:bodyPr/>
          <a:lstStyle/>
          <a:p>
            <a:r>
              <a:rPr lang="fr-FR" dirty="0"/>
              <a:t>Nécessité et difficultés de mise en place de structures de soins résidentiels dédiés en </a:t>
            </a:r>
            <a:r>
              <a:rPr lang="fr-FR" dirty="0" smtClean="0"/>
              <a:t>France</a:t>
            </a:r>
            <a:endParaRPr lang="fr-FR" dirty="0"/>
          </a:p>
        </p:txBody>
      </p:sp>
    </p:spTree>
    <p:extLst>
      <p:ext uri="{BB962C8B-B14F-4D97-AF65-F5344CB8AC3E}">
        <p14:creationId xmlns:p14="http://schemas.microsoft.com/office/powerpoint/2010/main" val="2927788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637486" y="696046"/>
            <a:ext cx="5734874"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solidFill>
                  <a:prstClr val="black"/>
                </a:solidFill>
              </a:rPr>
              <a:t>Des structures intermédiaires?</a:t>
            </a:r>
            <a:endParaRPr lang="fr-FR" dirty="0">
              <a:solidFill>
                <a:prstClr val="black"/>
              </a:solidFill>
            </a:endParaRPr>
          </a:p>
        </p:txBody>
      </p:sp>
      <p:sp>
        <p:nvSpPr>
          <p:cNvPr id="7" name="Espace réservé du pied de page 4"/>
          <p:cNvSpPr>
            <a:spLocks noGrp="1"/>
          </p:cNvSpPr>
          <p:nvPr>
            <p:ph type="ftr" sz="quarter" idx="11"/>
          </p:nvPr>
        </p:nvSpPr>
        <p:spPr>
          <a:prstGeom prst="rect">
            <a:avLst/>
          </a:prstGeom>
        </p:spPr>
        <p:txBody>
          <a:bodyPr/>
          <a:lstStyle>
            <a:lvl1pPr algn="l">
              <a:defRPr lang="fr-FR" sz="1200" b="1" smtClean="0"/>
            </a:lvl1pPr>
          </a:lstStyle>
          <a:p>
            <a:r>
              <a:rPr b="0" dirty="0">
                <a:solidFill>
                  <a:prstClr val="black"/>
                </a:solidFill>
              </a:rPr>
              <a:t>1er Colloque National</a:t>
            </a:r>
            <a:r>
              <a:rPr dirty="0">
                <a:solidFill>
                  <a:prstClr val="black"/>
                </a:solidFill>
              </a:rPr>
              <a:t>  Soigner les vulnérabilités des professionnels de santé </a:t>
            </a:r>
            <a:r>
              <a:rPr b="0" dirty="0">
                <a:solidFill>
                  <a:prstClr val="black"/>
                </a:solidFill>
              </a:rPr>
              <a:t>– Académie Nationale de Médecine – Jeudi 3 décembre 2015</a:t>
            </a:r>
            <a:endParaRPr dirty="0">
              <a:solidFill>
                <a:prstClr val="black"/>
              </a:solidFill>
            </a:endParaRPr>
          </a:p>
        </p:txBody>
      </p:sp>
      <p:sp>
        <p:nvSpPr>
          <p:cNvPr id="9" name="Espace réservé du numéro de diapositive 8"/>
          <p:cNvSpPr>
            <a:spLocks noGrp="1"/>
          </p:cNvSpPr>
          <p:nvPr>
            <p:ph type="sldNum" sz="quarter" idx="12"/>
          </p:nvPr>
        </p:nvSpPr>
        <p:spPr/>
        <p:txBody>
          <a:bodyPr/>
          <a:lstStyle/>
          <a:p>
            <a:fld id="{91DE38A6-BC19-A249-8091-FB07CD57C52B}" type="slidenum">
              <a:rPr lang="fr-FR" smtClean="0">
                <a:solidFill>
                  <a:prstClr val="black"/>
                </a:solidFill>
              </a:rPr>
              <a:pPr/>
              <a:t>191</a:t>
            </a:fld>
            <a:endParaRPr lang="fr-FR" dirty="0">
              <a:solidFill>
                <a:prstClr val="black"/>
              </a:solidFill>
            </a:endParaRPr>
          </a:p>
        </p:txBody>
      </p:sp>
      <p:sp>
        <p:nvSpPr>
          <p:cNvPr id="10" name="Espace réservé du contenu 2"/>
          <p:cNvSpPr>
            <a:spLocks noGrp="1"/>
          </p:cNvSpPr>
          <p:nvPr>
            <p:ph idx="1"/>
          </p:nvPr>
        </p:nvSpPr>
        <p:spPr>
          <a:xfrm>
            <a:off x="149849" y="1428932"/>
            <a:ext cx="8722008" cy="2187505"/>
          </a:xfrm>
        </p:spPr>
        <p:txBody>
          <a:bodyPr>
            <a:noAutofit/>
          </a:bodyPr>
          <a:lstStyle/>
          <a:p>
            <a:pPr marL="0" indent="0" algn="just">
              <a:buNone/>
            </a:pPr>
            <a:r>
              <a:rPr lang="fr-FR" sz="2400" dirty="0"/>
              <a:t>Avantages d’adapter des réponses spécifiques dans les structures SSR  existantes</a:t>
            </a:r>
          </a:p>
          <a:p>
            <a:pPr marL="0" indent="0" algn="just">
              <a:buNone/>
            </a:pPr>
            <a:endParaRPr lang="fr-FR" sz="400" dirty="0"/>
          </a:p>
          <a:p>
            <a:pPr lvl="1" algn="just">
              <a:spcBef>
                <a:spcPts val="1080"/>
              </a:spcBef>
              <a:spcAft>
                <a:spcPts val="600"/>
              </a:spcAft>
            </a:pPr>
            <a:r>
              <a:rPr lang="fr-FR" sz="2000" dirty="0" smtClean="0"/>
              <a:t>Personnel formés aux addictions: alliance thérapeutique, soutien </a:t>
            </a:r>
            <a:r>
              <a:rPr lang="fr-FR" sz="2000" dirty="0" smtClean="0"/>
              <a:t>psychologique</a:t>
            </a:r>
            <a:endParaRPr lang="fr-FR" sz="2000" dirty="0"/>
          </a:p>
          <a:p>
            <a:pPr lvl="1" algn="just">
              <a:spcBef>
                <a:spcPts val="1080"/>
              </a:spcBef>
              <a:spcAft>
                <a:spcPts val="600"/>
              </a:spcAft>
            </a:pPr>
            <a:r>
              <a:rPr lang="fr-FR" sz="2000" dirty="0" smtClean="0"/>
              <a:t>Possibilités de créer des groupes (accueil de patients par « semaines »</a:t>
            </a:r>
            <a:r>
              <a:rPr lang="fr-FR" sz="2000" dirty="0" smtClean="0"/>
              <a:t>)</a:t>
            </a:r>
            <a:endParaRPr lang="fr-FR" sz="2000" dirty="0"/>
          </a:p>
          <a:p>
            <a:pPr lvl="1" algn="just">
              <a:spcBef>
                <a:spcPts val="1080"/>
              </a:spcBef>
              <a:spcAft>
                <a:spcPts val="600"/>
              </a:spcAft>
            </a:pPr>
            <a:r>
              <a:rPr lang="fr-FR" sz="2000" dirty="0" smtClean="0"/>
              <a:t>Accès des plateformes de soins individuelles ou groupales </a:t>
            </a:r>
            <a:r>
              <a:rPr lang="fr-FR" sz="2000" dirty="0" smtClean="0"/>
              <a:t>communes</a:t>
            </a:r>
            <a:endParaRPr lang="fr-FR" sz="2000" dirty="0"/>
          </a:p>
          <a:p>
            <a:pPr lvl="1" algn="just">
              <a:spcBef>
                <a:spcPts val="1080"/>
              </a:spcBef>
              <a:spcAft>
                <a:spcPts val="600"/>
              </a:spcAft>
            </a:pPr>
            <a:r>
              <a:rPr lang="fr-FR" sz="2000" dirty="0" smtClean="0"/>
              <a:t>Mise en place plus simple dans le dispositif </a:t>
            </a:r>
            <a:r>
              <a:rPr lang="fr-FR" sz="2000" dirty="0" smtClean="0"/>
              <a:t>actuel</a:t>
            </a:r>
            <a:endParaRPr lang="fr-FR" sz="2000" dirty="0"/>
          </a:p>
          <a:p>
            <a:pPr lvl="1" algn="just">
              <a:spcBef>
                <a:spcPts val="1080"/>
              </a:spcBef>
              <a:spcAft>
                <a:spcPts val="600"/>
              </a:spcAft>
            </a:pPr>
            <a:r>
              <a:rPr lang="fr-FR" sz="2000" dirty="0" smtClean="0"/>
              <a:t>Accueil sur toute la France</a:t>
            </a:r>
          </a:p>
          <a:p>
            <a:pPr marL="457200" lvl="1" indent="0" algn="just">
              <a:buNone/>
            </a:pPr>
            <a:endParaRPr lang="fr-FR" sz="2000" dirty="0"/>
          </a:p>
          <a:p>
            <a:pPr lvl="1" algn="just"/>
            <a:endParaRPr lang="fr-FR" sz="2000" dirty="0"/>
          </a:p>
          <a:p>
            <a:pPr lvl="1" algn="just"/>
            <a:endParaRPr lang="fr-FR" sz="2000" dirty="0"/>
          </a:p>
          <a:p>
            <a:pPr lvl="1" algn="just"/>
            <a:endParaRPr lang="fr-FR" sz="900" dirty="0"/>
          </a:p>
        </p:txBody>
      </p:sp>
      <p:sp>
        <p:nvSpPr>
          <p:cNvPr id="8" name="Titre 1"/>
          <p:cNvSpPr>
            <a:spLocks noGrp="1"/>
          </p:cNvSpPr>
          <p:nvPr>
            <p:ph type="title"/>
          </p:nvPr>
        </p:nvSpPr>
        <p:spPr>
          <a:xfrm>
            <a:off x="107498" y="145222"/>
            <a:ext cx="7788945" cy="673533"/>
          </a:xfrm>
        </p:spPr>
        <p:txBody>
          <a:bodyPr/>
          <a:lstStyle/>
          <a:p>
            <a:r>
              <a:rPr lang="fr-FR" dirty="0"/>
              <a:t>Nécessité et difficultés de mise en place de structures de soins résidentiels dédiés en </a:t>
            </a:r>
            <a:r>
              <a:rPr lang="fr-FR" dirty="0" smtClean="0"/>
              <a:t>France</a:t>
            </a:r>
            <a:endParaRPr lang="fr-FR" dirty="0"/>
          </a:p>
        </p:txBody>
      </p:sp>
    </p:spTree>
    <p:extLst>
      <p:ext uri="{BB962C8B-B14F-4D97-AF65-F5344CB8AC3E}">
        <p14:creationId xmlns:p14="http://schemas.microsoft.com/office/powerpoint/2010/main" val="17839711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4"/>
          <p:cNvSpPr>
            <a:spLocks noGrp="1"/>
          </p:cNvSpPr>
          <p:nvPr>
            <p:ph type="ftr" sz="quarter" idx="11"/>
          </p:nvPr>
        </p:nvSpPr>
        <p:spPr>
          <a:prstGeom prst="rect">
            <a:avLst/>
          </a:prstGeom>
        </p:spPr>
        <p:txBody>
          <a:bodyPr/>
          <a:lstStyle>
            <a:lvl1pPr algn="l">
              <a:defRPr lang="fr-FR" sz="1200" b="1" smtClean="0"/>
            </a:lvl1pPr>
          </a:lstStyle>
          <a:p>
            <a:r>
              <a:rPr b="0" dirty="0">
                <a:solidFill>
                  <a:prstClr val="black"/>
                </a:solidFill>
              </a:rPr>
              <a:t>1er Colloque National</a:t>
            </a:r>
            <a:r>
              <a:rPr dirty="0">
                <a:solidFill>
                  <a:prstClr val="black"/>
                </a:solidFill>
              </a:rPr>
              <a:t>  Soigner les vulnérabilités des professionnels de santé </a:t>
            </a:r>
            <a:r>
              <a:rPr b="0" dirty="0">
                <a:solidFill>
                  <a:prstClr val="black"/>
                </a:solidFill>
              </a:rPr>
              <a:t>– Académie Nationale de Médecine – Jeudi 3 décembre 2015</a:t>
            </a:r>
            <a:endParaRPr dirty="0">
              <a:solidFill>
                <a:prstClr val="black"/>
              </a:solidFill>
            </a:endParaRPr>
          </a:p>
        </p:txBody>
      </p:sp>
      <p:sp>
        <p:nvSpPr>
          <p:cNvPr id="9" name="Espace réservé du numéro de diapositive 8"/>
          <p:cNvSpPr>
            <a:spLocks noGrp="1"/>
          </p:cNvSpPr>
          <p:nvPr>
            <p:ph type="sldNum" sz="quarter" idx="12"/>
          </p:nvPr>
        </p:nvSpPr>
        <p:spPr/>
        <p:txBody>
          <a:bodyPr/>
          <a:lstStyle/>
          <a:p>
            <a:fld id="{91DE38A6-BC19-A249-8091-FB07CD57C52B}" type="slidenum">
              <a:rPr lang="fr-FR" smtClean="0">
                <a:solidFill>
                  <a:prstClr val="black"/>
                </a:solidFill>
              </a:rPr>
              <a:pPr/>
              <a:t>192</a:t>
            </a:fld>
            <a:endParaRPr lang="fr-FR" dirty="0">
              <a:solidFill>
                <a:prstClr val="black"/>
              </a:solidFill>
            </a:endParaRPr>
          </a:p>
        </p:txBody>
      </p:sp>
      <p:sp>
        <p:nvSpPr>
          <p:cNvPr id="10" name="Espace réservé du contenu 2"/>
          <p:cNvSpPr>
            <a:spLocks noGrp="1"/>
          </p:cNvSpPr>
          <p:nvPr>
            <p:ph idx="1"/>
          </p:nvPr>
        </p:nvSpPr>
        <p:spPr>
          <a:xfrm>
            <a:off x="91829" y="1795223"/>
            <a:ext cx="8722008" cy="1944216"/>
          </a:xfrm>
        </p:spPr>
        <p:txBody>
          <a:bodyPr>
            <a:noAutofit/>
          </a:bodyPr>
          <a:lstStyle/>
          <a:p>
            <a:pPr marL="0" indent="0">
              <a:buNone/>
            </a:pPr>
            <a:r>
              <a:rPr lang="fr-FR" dirty="0" smtClean="0"/>
              <a:t>Les pré requis pour faire « vivre » ces réponses spécifiques</a:t>
            </a:r>
          </a:p>
          <a:p>
            <a:pPr algn="just"/>
            <a:endParaRPr lang="fr-FR" sz="500" dirty="0"/>
          </a:p>
          <a:p>
            <a:pPr algn="just"/>
            <a:endParaRPr lang="fr-FR" sz="500" dirty="0" smtClean="0"/>
          </a:p>
          <a:p>
            <a:pPr algn="just"/>
            <a:endParaRPr lang="fr-FR" sz="500" dirty="0"/>
          </a:p>
          <a:p>
            <a:pPr lvl="1" algn="just">
              <a:spcAft>
                <a:spcPts val="600"/>
              </a:spcAft>
            </a:pPr>
            <a:r>
              <a:rPr lang="fr-FR" dirty="0" smtClean="0"/>
              <a:t>Un maillage territorial/ national conséquent et une bonne identification des structures spécialisées (travail avec les associations et syndicats professionnels</a:t>
            </a:r>
            <a:r>
              <a:rPr lang="fr-FR" dirty="0" smtClean="0"/>
              <a:t>)</a:t>
            </a:r>
            <a:endParaRPr lang="fr-FR" dirty="0"/>
          </a:p>
          <a:p>
            <a:pPr lvl="1" algn="just">
              <a:spcAft>
                <a:spcPts val="600"/>
              </a:spcAft>
            </a:pPr>
            <a:r>
              <a:rPr lang="fr-FR" dirty="0" smtClean="0"/>
              <a:t>Une collaboration commune des équipes travaillant dans ce </a:t>
            </a:r>
            <a:r>
              <a:rPr lang="fr-FR" dirty="0" smtClean="0"/>
              <a:t>champ</a:t>
            </a:r>
            <a:endParaRPr lang="fr-FR" dirty="0"/>
          </a:p>
          <a:p>
            <a:pPr lvl="1" algn="just">
              <a:spcAft>
                <a:spcPts val="600"/>
              </a:spcAft>
            </a:pPr>
            <a:r>
              <a:rPr lang="fr-FR" dirty="0"/>
              <a:t>A</a:t>
            </a:r>
            <a:r>
              <a:rPr lang="fr-FR" dirty="0" smtClean="0"/>
              <a:t>rticuler le travail social/ </a:t>
            </a:r>
            <a:r>
              <a:rPr lang="fr-FR" dirty="0" smtClean="0"/>
              <a:t>réinsertion</a:t>
            </a:r>
            <a:endParaRPr lang="fr-FR" dirty="0"/>
          </a:p>
          <a:p>
            <a:pPr lvl="1" algn="just">
              <a:spcAft>
                <a:spcPts val="600"/>
              </a:spcAft>
            </a:pPr>
            <a:r>
              <a:rPr lang="fr-FR" dirty="0"/>
              <a:t>A</a:t>
            </a:r>
            <a:r>
              <a:rPr lang="fr-FR" dirty="0" smtClean="0"/>
              <a:t>ssurer un soutien à distance (</a:t>
            </a:r>
            <a:r>
              <a:rPr lang="fr-FR" dirty="0" err="1" smtClean="0"/>
              <a:t>Tele</a:t>
            </a:r>
            <a:r>
              <a:rPr lang="fr-FR" dirty="0" smtClean="0"/>
              <a:t> consultations)</a:t>
            </a:r>
            <a:endParaRPr lang="fr-FR" dirty="0"/>
          </a:p>
          <a:p>
            <a:pPr lvl="1" algn="just"/>
            <a:endParaRPr lang="fr-FR" dirty="0"/>
          </a:p>
          <a:p>
            <a:pPr lvl="1" algn="just"/>
            <a:endParaRPr lang="fr-FR" dirty="0"/>
          </a:p>
          <a:p>
            <a:pPr lvl="1" algn="just"/>
            <a:endParaRPr lang="fr-FR" sz="1000" dirty="0"/>
          </a:p>
        </p:txBody>
      </p:sp>
      <p:sp>
        <p:nvSpPr>
          <p:cNvPr id="8" name="Titre 1"/>
          <p:cNvSpPr>
            <a:spLocks noGrp="1"/>
          </p:cNvSpPr>
          <p:nvPr>
            <p:ph type="title"/>
          </p:nvPr>
        </p:nvSpPr>
        <p:spPr>
          <a:xfrm>
            <a:off x="107498" y="145222"/>
            <a:ext cx="7788945" cy="673533"/>
          </a:xfrm>
        </p:spPr>
        <p:txBody>
          <a:bodyPr/>
          <a:lstStyle/>
          <a:p>
            <a:r>
              <a:rPr lang="fr-FR" dirty="0"/>
              <a:t>Nécessité et difficultés de mise en place de structures de soins résidentiels dédiés en </a:t>
            </a:r>
            <a:r>
              <a:rPr lang="fr-FR" dirty="0" smtClean="0"/>
              <a:t>France</a:t>
            </a:r>
            <a:endParaRPr lang="fr-FR" dirty="0"/>
          </a:p>
        </p:txBody>
      </p:sp>
      <p:sp>
        <p:nvSpPr>
          <p:cNvPr id="11" name="Titre 1"/>
          <p:cNvSpPr txBox="1">
            <a:spLocks/>
          </p:cNvSpPr>
          <p:nvPr/>
        </p:nvSpPr>
        <p:spPr>
          <a:xfrm>
            <a:off x="1637486" y="696046"/>
            <a:ext cx="5734874"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solidFill>
                  <a:prstClr val="black"/>
                </a:solidFill>
              </a:rPr>
              <a:t>Des structures intermédiaires?</a:t>
            </a:r>
            <a:endParaRPr lang="fr-FR" dirty="0">
              <a:solidFill>
                <a:prstClr val="black"/>
              </a:solidFill>
            </a:endParaRPr>
          </a:p>
        </p:txBody>
      </p:sp>
    </p:spTree>
    <p:extLst>
      <p:ext uri="{BB962C8B-B14F-4D97-AF65-F5344CB8AC3E}">
        <p14:creationId xmlns:p14="http://schemas.microsoft.com/office/powerpoint/2010/main" val="22727134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91829" y="27912"/>
            <a:ext cx="752853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a:solidFill>
                  <a:prstClr val="black"/>
                </a:solidFill>
              </a:rPr>
              <a:t>Nécessité et difficultés de mise en place de structures de soins résidentiels dédiés en France</a:t>
            </a:r>
          </a:p>
        </p:txBody>
      </p:sp>
      <p:sp>
        <p:nvSpPr>
          <p:cNvPr id="8" name="Espace réservé du contenu 7"/>
          <p:cNvSpPr>
            <a:spLocks noGrp="1"/>
          </p:cNvSpPr>
          <p:nvPr>
            <p:ph idx="1"/>
          </p:nvPr>
        </p:nvSpPr>
        <p:spPr>
          <a:xfrm>
            <a:off x="457200" y="1358369"/>
            <a:ext cx="8229600" cy="4767794"/>
          </a:xfrm>
        </p:spPr>
        <p:txBody>
          <a:bodyPr>
            <a:normAutofit fontScale="92500" lnSpcReduction="10000"/>
          </a:bodyPr>
          <a:lstStyle/>
          <a:p>
            <a:pPr marL="0" indent="0">
              <a:buNone/>
            </a:pPr>
            <a:r>
              <a:rPr lang="fr-FR" dirty="0" smtClean="0"/>
              <a:t>Le parcours optimal….</a:t>
            </a:r>
          </a:p>
          <a:p>
            <a:pPr lvl="1"/>
            <a:r>
              <a:rPr lang="fr-FR" dirty="0" smtClean="0"/>
              <a:t>Pouvoir repérer rapidement les troubles (poser la question: auto </a:t>
            </a:r>
            <a:r>
              <a:rPr lang="fr-FR" dirty="0"/>
              <a:t>diagnostic?, médecine du travail</a:t>
            </a:r>
            <a:r>
              <a:rPr lang="fr-FR" dirty="0" smtClean="0"/>
              <a:t>? Sites de </a:t>
            </a:r>
            <a:r>
              <a:rPr lang="fr-FR" dirty="0" err="1" smtClean="0"/>
              <a:t>tele</a:t>
            </a:r>
            <a:r>
              <a:rPr lang="fr-FR" dirty="0" smtClean="0"/>
              <a:t> consultation? formation des professionnels)</a:t>
            </a:r>
          </a:p>
          <a:p>
            <a:pPr lvl="1"/>
            <a:endParaRPr lang="fr-FR" dirty="0"/>
          </a:p>
          <a:p>
            <a:pPr lvl="1"/>
            <a:r>
              <a:rPr lang="fr-FR" dirty="0" smtClean="0"/>
              <a:t>Aider les professionnels à entrer dans un processus de soin (accompagnement?, </a:t>
            </a:r>
            <a:r>
              <a:rPr lang="fr-FR" dirty="0" err="1" smtClean="0"/>
              <a:t>destigmatisation</a:t>
            </a:r>
            <a:r>
              <a:rPr lang="fr-FR" dirty="0" smtClean="0"/>
              <a:t>, auto soulagement/stress, alliance, motivationnel, confidentialité…)</a:t>
            </a:r>
          </a:p>
          <a:p>
            <a:pPr lvl="1"/>
            <a:endParaRPr lang="fr-FR" dirty="0"/>
          </a:p>
          <a:p>
            <a:pPr lvl="1"/>
            <a:r>
              <a:rPr lang="fr-FR" dirty="0" smtClean="0"/>
              <a:t>Accessibilité facilité aux structures</a:t>
            </a:r>
          </a:p>
          <a:p>
            <a:pPr lvl="1"/>
            <a:endParaRPr lang="fr-FR" dirty="0"/>
          </a:p>
          <a:p>
            <a:pPr lvl="1"/>
            <a:r>
              <a:rPr lang="fr-FR" dirty="0" smtClean="0"/>
              <a:t>Pouvoir soutenir après ……</a:t>
            </a:r>
            <a:r>
              <a:rPr lang="fr-FR" dirty="0" err="1" smtClean="0"/>
              <a:t>tele</a:t>
            </a:r>
            <a:r>
              <a:rPr lang="fr-FR" dirty="0" smtClean="0"/>
              <a:t> consultation</a:t>
            </a:r>
            <a:endParaRPr lang="fr-FR" dirty="0"/>
          </a:p>
        </p:txBody>
      </p:sp>
      <p:sp>
        <p:nvSpPr>
          <p:cNvPr id="7" name="Espace réservé du pied de page 4"/>
          <p:cNvSpPr>
            <a:spLocks noGrp="1"/>
          </p:cNvSpPr>
          <p:nvPr>
            <p:ph type="ftr" sz="quarter" idx="11"/>
          </p:nvPr>
        </p:nvSpPr>
        <p:spPr>
          <a:prstGeom prst="rect">
            <a:avLst/>
          </a:prstGeom>
        </p:spPr>
        <p:txBody>
          <a:bodyPr/>
          <a:lstStyle>
            <a:lvl1pPr algn="l">
              <a:defRPr lang="fr-FR" sz="1200" b="1" smtClean="0"/>
            </a:lvl1pPr>
          </a:lstStyle>
          <a:p>
            <a:r>
              <a:rPr b="0" dirty="0">
                <a:solidFill>
                  <a:prstClr val="black"/>
                </a:solidFill>
              </a:rPr>
              <a:t>1er Colloque National</a:t>
            </a:r>
            <a:r>
              <a:rPr dirty="0">
                <a:solidFill>
                  <a:prstClr val="black"/>
                </a:solidFill>
              </a:rPr>
              <a:t>  Soigner les vulnérabilités des professionnels de santé </a:t>
            </a:r>
            <a:r>
              <a:rPr b="0" dirty="0">
                <a:solidFill>
                  <a:prstClr val="black"/>
                </a:solidFill>
              </a:rPr>
              <a:t>– Académie Nationale de Médecine – Jeudi 3 décembre 2015</a:t>
            </a:r>
            <a:endParaRPr dirty="0">
              <a:solidFill>
                <a:prstClr val="black"/>
              </a:solidFill>
            </a:endParaRPr>
          </a:p>
        </p:txBody>
      </p:sp>
      <p:sp>
        <p:nvSpPr>
          <p:cNvPr id="9" name="Espace réservé du numéro de diapositive 8"/>
          <p:cNvSpPr>
            <a:spLocks noGrp="1"/>
          </p:cNvSpPr>
          <p:nvPr>
            <p:ph type="sldNum" sz="quarter" idx="12"/>
          </p:nvPr>
        </p:nvSpPr>
        <p:spPr/>
        <p:txBody>
          <a:bodyPr/>
          <a:lstStyle/>
          <a:p>
            <a:fld id="{91DE38A6-BC19-A249-8091-FB07CD57C52B}" type="slidenum">
              <a:rPr lang="fr-FR" smtClean="0">
                <a:solidFill>
                  <a:prstClr val="black"/>
                </a:solidFill>
              </a:rPr>
              <a:pPr/>
              <a:t>193</a:t>
            </a:fld>
            <a:endParaRPr lang="fr-FR" dirty="0">
              <a:solidFill>
                <a:prstClr val="black"/>
              </a:solidFill>
            </a:endParaRPr>
          </a:p>
        </p:txBody>
      </p:sp>
    </p:spTree>
    <p:extLst>
      <p:ext uri="{BB962C8B-B14F-4D97-AF65-F5344CB8AC3E}">
        <p14:creationId xmlns:p14="http://schemas.microsoft.com/office/powerpoint/2010/main" val="10635864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91829" y="27912"/>
            <a:ext cx="7457980"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a:solidFill>
                  <a:prstClr val="black"/>
                </a:solidFill>
              </a:rPr>
              <a:t>Nécessité et difficultés de mise en place de structures de soins résidentiels dédiés en France</a:t>
            </a:r>
          </a:p>
        </p:txBody>
      </p:sp>
      <p:sp>
        <p:nvSpPr>
          <p:cNvPr id="8" name="Espace réservé du contenu 7"/>
          <p:cNvSpPr>
            <a:spLocks noGrp="1"/>
          </p:cNvSpPr>
          <p:nvPr>
            <p:ph idx="1"/>
          </p:nvPr>
        </p:nvSpPr>
        <p:spPr>
          <a:xfrm>
            <a:off x="457200" y="1552422"/>
            <a:ext cx="8229600" cy="4573741"/>
          </a:xfrm>
        </p:spPr>
        <p:txBody>
          <a:bodyPr>
            <a:normAutofit/>
          </a:bodyPr>
          <a:lstStyle/>
          <a:p>
            <a:pPr marL="0" indent="0">
              <a:buNone/>
            </a:pPr>
            <a:r>
              <a:rPr lang="fr-FR" dirty="0" smtClean="0"/>
              <a:t>La difficile réhabilitation….</a:t>
            </a:r>
          </a:p>
          <a:p>
            <a:pPr lvl="1"/>
            <a:r>
              <a:rPr lang="fr-FR" dirty="0" smtClean="0"/>
              <a:t>Difficulté à trouver une position neutre non subjective ou projective</a:t>
            </a:r>
          </a:p>
          <a:p>
            <a:pPr lvl="1"/>
            <a:endParaRPr lang="fr-FR" dirty="0"/>
          </a:p>
          <a:p>
            <a:pPr lvl="1"/>
            <a:r>
              <a:rPr lang="fr-FR" dirty="0" smtClean="0"/>
              <a:t>Comment préserver le secret ( Protection du patient, de ses patients)</a:t>
            </a:r>
          </a:p>
          <a:p>
            <a:pPr lvl="1"/>
            <a:endParaRPr lang="fr-FR" dirty="0"/>
          </a:p>
          <a:p>
            <a:pPr lvl="1"/>
            <a:r>
              <a:rPr lang="fr-FR" dirty="0" smtClean="0"/>
              <a:t>Comment soutenir au maintien de l’activité</a:t>
            </a:r>
          </a:p>
          <a:p>
            <a:pPr lvl="1"/>
            <a:endParaRPr lang="fr-FR" dirty="0"/>
          </a:p>
          <a:p>
            <a:pPr lvl="1"/>
            <a:r>
              <a:rPr lang="fr-FR" dirty="0" smtClean="0"/>
              <a:t>Relations avec entourage / Milieu professionnel</a:t>
            </a:r>
            <a:endParaRPr lang="fr-FR" dirty="0"/>
          </a:p>
        </p:txBody>
      </p:sp>
      <p:sp>
        <p:nvSpPr>
          <p:cNvPr id="7" name="Espace réservé du pied de page 4"/>
          <p:cNvSpPr>
            <a:spLocks noGrp="1"/>
          </p:cNvSpPr>
          <p:nvPr>
            <p:ph type="ftr" sz="quarter" idx="11"/>
          </p:nvPr>
        </p:nvSpPr>
        <p:spPr>
          <a:prstGeom prst="rect">
            <a:avLst/>
          </a:prstGeom>
        </p:spPr>
        <p:txBody>
          <a:bodyPr/>
          <a:lstStyle>
            <a:lvl1pPr algn="l">
              <a:defRPr lang="fr-FR" sz="1200" b="1" smtClean="0"/>
            </a:lvl1pPr>
          </a:lstStyle>
          <a:p>
            <a:r>
              <a:rPr b="0" dirty="0">
                <a:solidFill>
                  <a:prstClr val="black"/>
                </a:solidFill>
              </a:rPr>
              <a:t>1er Colloque National</a:t>
            </a:r>
            <a:r>
              <a:rPr dirty="0">
                <a:solidFill>
                  <a:prstClr val="black"/>
                </a:solidFill>
              </a:rPr>
              <a:t>  Soigner les vulnérabilités des professionnels de santé </a:t>
            </a:r>
            <a:r>
              <a:rPr b="0" dirty="0">
                <a:solidFill>
                  <a:prstClr val="black"/>
                </a:solidFill>
              </a:rPr>
              <a:t>– Académie Nationale de Médecine – Jeudi 3 décembre 2015</a:t>
            </a:r>
            <a:endParaRPr dirty="0">
              <a:solidFill>
                <a:prstClr val="black"/>
              </a:solidFill>
            </a:endParaRPr>
          </a:p>
        </p:txBody>
      </p:sp>
      <p:sp>
        <p:nvSpPr>
          <p:cNvPr id="9" name="Espace réservé du numéro de diapositive 8"/>
          <p:cNvSpPr>
            <a:spLocks noGrp="1"/>
          </p:cNvSpPr>
          <p:nvPr>
            <p:ph type="sldNum" sz="quarter" idx="12"/>
          </p:nvPr>
        </p:nvSpPr>
        <p:spPr/>
        <p:txBody>
          <a:bodyPr/>
          <a:lstStyle/>
          <a:p>
            <a:fld id="{91DE38A6-BC19-A249-8091-FB07CD57C52B}" type="slidenum">
              <a:rPr lang="fr-FR" smtClean="0">
                <a:solidFill>
                  <a:prstClr val="black"/>
                </a:solidFill>
              </a:rPr>
              <a:pPr/>
              <a:t>194</a:t>
            </a:fld>
            <a:endParaRPr lang="fr-FR" dirty="0">
              <a:solidFill>
                <a:prstClr val="black"/>
              </a:solidFill>
            </a:endParaRPr>
          </a:p>
        </p:txBody>
      </p:sp>
    </p:spTree>
    <p:extLst>
      <p:ext uri="{BB962C8B-B14F-4D97-AF65-F5344CB8AC3E}">
        <p14:creationId xmlns:p14="http://schemas.microsoft.com/office/powerpoint/2010/main" val="11244424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 y="27912"/>
            <a:ext cx="76464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Nécessité et difficultés de mise en place de structures de soins résidentiels dédiés en France</a:t>
            </a:r>
            <a:endParaRPr lang="fr-FR" dirty="0"/>
          </a:p>
        </p:txBody>
      </p:sp>
      <p:sp>
        <p:nvSpPr>
          <p:cNvPr id="8" name="Espace réservé du contenu 7"/>
          <p:cNvSpPr>
            <a:spLocks noGrp="1"/>
          </p:cNvSpPr>
          <p:nvPr>
            <p:ph idx="1"/>
          </p:nvPr>
        </p:nvSpPr>
        <p:spPr/>
        <p:txBody>
          <a:bodyPr/>
          <a:lstStyle/>
          <a:p>
            <a:pPr marL="0" indent="0">
              <a:buNone/>
            </a:pPr>
            <a:r>
              <a:rPr lang="fr-FR" b="1" dirty="0" smtClean="0"/>
              <a:t>Introduction</a:t>
            </a:r>
          </a:p>
          <a:p>
            <a:pPr marL="0" indent="0">
              <a:buNone/>
            </a:pPr>
            <a:endParaRPr lang="fr-FR" dirty="0" smtClean="0"/>
          </a:p>
          <a:p>
            <a:r>
              <a:rPr lang="fr-FR" dirty="0" smtClean="0"/>
              <a:t>Alcool </a:t>
            </a:r>
            <a:r>
              <a:rPr lang="fr-FR" dirty="0"/>
              <a:t>chez professionnels de santé (Pr S)</a:t>
            </a:r>
          </a:p>
          <a:p>
            <a:r>
              <a:rPr lang="fr-FR" dirty="0"/>
              <a:t>Demande de soin relativement importante</a:t>
            </a:r>
          </a:p>
          <a:p>
            <a:r>
              <a:rPr lang="fr-FR" dirty="0"/>
              <a:t>Difficultés spécifiques (Pr S / équipe soignante)</a:t>
            </a:r>
          </a:p>
          <a:p>
            <a:r>
              <a:rPr lang="fr-FR" dirty="0"/>
              <a:t>Stratégies de soin à adopter</a:t>
            </a:r>
          </a:p>
          <a:p>
            <a:endParaRPr lang="fr-FR" dirty="0"/>
          </a:p>
        </p:txBody>
      </p:sp>
      <p:sp>
        <p:nvSpPr>
          <p:cNvPr id="7"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9" name="Espace réservé du numéro de diapositive 8"/>
          <p:cNvSpPr>
            <a:spLocks noGrp="1"/>
          </p:cNvSpPr>
          <p:nvPr>
            <p:ph type="sldNum" sz="quarter" idx="12"/>
          </p:nvPr>
        </p:nvSpPr>
        <p:spPr/>
        <p:txBody>
          <a:bodyPr/>
          <a:lstStyle/>
          <a:p>
            <a:fld id="{91DE38A6-BC19-A249-8091-FB07CD57C52B}" type="slidenum">
              <a:rPr lang="fr-FR" smtClean="0"/>
              <a:t>195</a:t>
            </a:fld>
            <a:endParaRPr lang="fr-FR" dirty="0"/>
          </a:p>
        </p:txBody>
      </p:sp>
    </p:spTree>
    <p:extLst>
      <p:ext uri="{BB962C8B-B14F-4D97-AF65-F5344CB8AC3E}">
        <p14:creationId xmlns:p14="http://schemas.microsoft.com/office/powerpoint/2010/main" val="223112999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 y="27912"/>
            <a:ext cx="76464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Nécessité et difficultés de mise en place de structures de soins résidentiels dédiés en France</a:t>
            </a:r>
            <a:endParaRPr lang="fr-FR" dirty="0"/>
          </a:p>
        </p:txBody>
      </p:sp>
      <p:sp>
        <p:nvSpPr>
          <p:cNvPr id="7"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9" name="Espace réservé du numéro de diapositive 8"/>
          <p:cNvSpPr>
            <a:spLocks noGrp="1"/>
          </p:cNvSpPr>
          <p:nvPr>
            <p:ph type="sldNum" sz="quarter" idx="12"/>
          </p:nvPr>
        </p:nvSpPr>
        <p:spPr/>
        <p:txBody>
          <a:bodyPr/>
          <a:lstStyle/>
          <a:p>
            <a:fld id="{91DE38A6-BC19-A249-8091-FB07CD57C52B}" type="slidenum">
              <a:rPr lang="fr-FR" smtClean="0"/>
              <a:t>196</a:t>
            </a:fld>
            <a:endParaRPr lang="fr-FR" dirty="0"/>
          </a:p>
        </p:txBody>
      </p:sp>
      <p:sp>
        <p:nvSpPr>
          <p:cNvPr id="10" name="Espace réservé du contenu 7"/>
          <p:cNvSpPr>
            <a:spLocks noGrp="1"/>
          </p:cNvSpPr>
          <p:nvPr>
            <p:ph idx="1"/>
          </p:nvPr>
        </p:nvSpPr>
        <p:spPr>
          <a:xfrm>
            <a:off x="457200" y="1113476"/>
            <a:ext cx="8229600" cy="5012687"/>
          </a:xfrm>
        </p:spPr>
        <p:txBody>
          <a:bodyPr/>
          <a:lstStyle/>
          <a:p>
            <a:pPr marL="0" indent="0">
              <a:buNone/>
            </a:pPr>
            <a:r>
              <a:rPr lang="fr-FR" b="1" dirty="0" smtClean="0"/>
              <a:t>Prévalence</a:t>
            </a:r>
          </a:p>
          <a:p>
            <a:pPr marL="0" indent="0">
              <a:buNone/>
            </a:pPr>
            <a:endParaRPr lang="fr-FR" dirty="0" smtClean="0"/>
          </a:p>
          <a:p>
            <a:r>
              <a:rPr lang="fr-FR" dirty="0"/>
              <a:t>Hors tabac (impact non somatique modeste) </a:t>
            </a:r>
          </a:p>
          <a:p>
            <a:r>
              <a:rPr lang="fr-FR" dirty="0"/>
              <a:t>Variabilité possible selon les structures</a:t>
            </a:r>
          </a:p>
          <a:p>
            <a:r>
              <a:rPr lang="fr-FR" dirty="0"/>
              <a:t>Épidémiologie « mémorielle » sur 3 sites</a:t>
            </a:r>
          </a:p>
          <a:p>
            <a:pPr lvl="1"/>
            <a:r>
              <a:rPr lang="fr-FR" dirty="0"/>
              <a:t>CSAPA hospitalier (Nîmes) </a:t>
            </a:r>
          </a:p>
          <a:p>
            <a:pPr lvl="1"/>
            <a:r>
              <a:rPr lang="fr-FR" dirty="0"/>
              <a:t>Unité de consultation et de liaison (Nîmes)</a:t>
            </a:r>
          </a:p>
          <a:p>
            <a:pPr lvl="1"/>
            <a:r>
              <a:rPr lang="fr-FR" dirty="0"/>
              <a:t>Unité d’hospitalisation (Grau du Roi)</a:t>
            </a:r>
          </a:p>
          <a:p>
            <a:r>
              <a:rPr lang="fr-FR" dirty="0"/>
              <a:t>1</a:t>
            </a:r>
            <a:r>
              <a:rPr lang="fr-FR" baseline="30000" dirty="0"/>
              <a:t>er</a:t>
            </a:r>
            <a:r>
              <a:rPr lang="fr-FR" dirty="0"/>
              <a:t> produit = alcool (± tabac</a:t>
            </a:r>
            <a:r>
              <a:rPr lang="fr-FR" dirty="0" smtClean="0"/>
              <a:t>)</a:t>
            </a:r>
            <a:endParaRPr lang="fr-FR" dirty="0"/>
          </a:p>
        </p:txBody>
      </p:sp>
    </p:spTree>
    <p:extLst>
      <p:ext uri="{BB962C8B-B14F-4D97-AF65-F5344CB8AC3E}">
        <p14:creationId xmlns:p14="http://schemas.microsoft.com/office/powerpoint/2010/main" val="127404011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 y="27912"/>
            <a:ext cx="76464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Nécessité et difficultés de mise en place de structures de soins résidentiels dédiés en France</a:t>
            </a:r>
            <a:endParaRPr lang="fr-FR" dirty="0"/>
          </a:p>
        </p:txBody>
      </p:sp>
      <p:sp>
        <p:nvSpPr>
          <p:cNvPr id="8" name="Espace réservé du contenu 7"/>
          <p:cNvSpPr>
            <a:spLocks noGrp="1"/>
          </p:cNvSpPr>
          <p:nvPr>
            <p:ph idx="1"/>
          </p:nvPr>
        </p:nvSpPr>
        <p:spPr/>
        <p:txBody>
          <a:bodyPr/>
          <a:lstStyle/>
          <a:p>
            <a:pPr marL="0" indent="0">
              <a:buNone/>
            </a:pPr>
            <a:r>
              <a:rPr lang="fr-FR" dirty="0"/>
              <a:t>Professionnels de santé (</a:t>
            </a:r>
            <a:r>
              <a:rPr lang="fr-FR" dirty="0" err="1"/>
              <a:t>PrS</a:t>
            </a:r>
            <a:r>
              <a:rPr lang="fr-FR" dirty="0" smtClean="0"/>
              <a:t>)</a:t>
            </a:r>
          </a:p>
          <a:p>
            <a:pPr marL="0" indent="0">
              <a:buNone/>
            </a:pPr>
            <a:endParaRPr lang="fr-FR" dirty="0"/>
          </a:p>
          <a:p>
            <a:pPr marL="0" indent="0">
              <a:buNone/>
            </a:pPr>
            <a:endParaRPr lang="fr-FR" dirty="0"/>
          </a:p>
        </p:txBody>
      </p:sp>
      <p:sp>
        <p:nvSpPr>
          <p:cNvPr id="7"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9" name="Espace réservé du numéro de diapositive 8"/>
          <p:cNvSpPr>
            <a:spLocks noGrp="1"/>
          </p:cNvSpPr>
          <p:nvPr>
            <p:ph type="sldNum" sz="quarter" idx="12"/>
          </p:nvPr>
        </p:nvSpPr>
        <p:spPr/>
        <p:txBody>
          <a:bodyPr/>
          <a:lstStyle/>
          <a:p>
            <a:fld id="{91DE38A6-BC19-A249-8091-FB07CD57C52B}" type="slidenum">
              <a:rPr lang="fr-FR" smtClean="0"/>
              <a:t>197</a:t>
            </a:fld>
            <a:endParaRPr lang="fr-FR" dirty="0"/>
          </a:p>
        </p:txBody>
      </p:sp>
      <p:graphicFrame>
        <p:nvGraphicFramePr>
          <p:cNvPr id="11" name="Espace réservé du contenu 3"/>
          <p:cNvGraphicFramePr>
            <a:graphicFrameLocks/>
          </p:cNvGraphicFramePr>
          <p:nvPr/>
        </p:nvGraphicFramePr>
        <p:xfrm>
          <a:off x="608014" y="1770063"/>
          <a:ext cx="7864475" cy="4457700"/>
        </p:xfrm>
        <a:graphic>
          <a:graphicData uri="http://schemas.openxmlformats.org/drawingml/2006/table">
            <a:tbl>
              <a:tblPr/>
              <a:tblGrid>
                <a:gridCol w="1527175"/>
                <a:gridCol w="1863725"/>
                <a:gridCol w="1797050"/>
                <a:gridCol w="1757362"/>
                <a:gridCol w="919163"/>
              </a:tblGrid>
              <a:tr h="495300">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rgbClr val="FFFFFF"/>
                        </a:solidFill>
                        <a:effectLst/>
                        <a:latin typeface="Corbel" charset="0"/>
                        <a:ea typeface="ＭＳ Ｐゴシック" charset="0"/>
                        <a:cs typeface="Arial" charset="0"/>
                      </a:endParaRPr>
                    </a:p>
                  </a:txBody>
                  <a:tcPr horzOverflow="overflow">
                    <a:lnL>
                      <a:noFill/>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667559"/>
                    </a:solidFill>
                  </a:tcPr>
                </a:tc>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FFFFFF"/>
                          </a:solidFill>
                          <a:effectLst/>
                          <a:latin typeface="Corbel" charset="0"/>
                          <a:ea typeface="ＭＳ Ｐゴシック" charset="0"/>
                          <a:cs typeface="Arial" charset="0"/>
                        </a:rPr>
                        <a:t>CSAPA</a:t>
                      </a:r>
                    </a:p>
                  </a:txBody>
                  <a:tcPr horzOverflow="overflow">
                    <a:lnL>
                      <a:noFill/>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667559"/>
                    </a:solidFill>
                  </a:tcPr>
                </a:tc>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FFFFFF"/>
                          </a:solidFill>
                          <a:effectLst/>
                          <a:latin typeface="Corbel" charset="0"/>
                          <a:ea typeface="ＭＳ Ｐゴシック" charset="0"/>
                          <a:cs typeface="Arial" charset="0"/>
                        </a:rPr>
                        <a:t>Nîmes</a:t>
                      </a:r>
                    </a:p>
                  </a:txBody>
                  <a:tcPr horzOverflow="overflow">
                    <a:lnL>
                      <a:noFill/>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667559"/>
                    </a:solidFill>
                  </a:tcPr>
                </a:tc>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FFFFFF"/>
                          </a:solidFill>
                          <a:effectLst/>
                          <a:latin typeface="Corbel" charset="0"/>
                          <a:ea typeface="ＭＳ Ｐゴシック" charset="0"/>
                          <a:cs typeface="Arial" charset="0"/>
                        </a:rPr>
                        <a:t>Grau du Roi</a:t>
                      </a:r>
                    </a:p>
                  </a:txBody>
                  <a:tcPr horzOverflow="overflow">
                    <a:lnL>
                      <a:noFill/>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667559"/>
                    </a:solidFill>
                  </a:tcPr>
                </a:tc>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FFFFFF"/>
                          </a:solidFill>
                          <a:effectLst/>
                          <a:latin typeface="Corbel" charset="0"/>
                          <a:ea typeface="ＭＳ Ｐゴシック" charset="0"/>
                          <a:cs typeface="Arial" charset="0"/>
                        </a:rPr>
                        <a:t>Total</a:t>
                      </a:r>
                      <a:endParaRPr kumimoji="0" lang="fr-FR" sz="2000" b="0" i="0" u="none" strike="noStrike" cap="none" normalizeH="0" baseline="0">
                        <a:ln>
                          <a:noFill/>
                        </a:ln>
                        <a:solidFill>
                          <a:srgbClr val="FFFFFF"/>
                        </a:solidFill>
                        <a:effectLst/>
                        <a:latin typeface="Corbel" charset="0"/>
                        <a:ea typeface="ＭＳ Ｐゴシック" charset="0"/>
                        <a:cs typeface="Arial" charset="0"/>
                      </a:endParaRPr>
                    </a:p>
                  </a:txBody>
                  <a:tcPr horzOverflow="overflow">
                    <a:lnL>
                      <a:noFill/>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667559"/>
                    </a:solidFill>
                  </a:tcPr>
                </a:tc>
              </a:tr>
              <a:tr h="495300">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FFFFFF"/>
                          </a:solidFill>
                          <a:effectLst/>
                          <a:latin typeface="Corbel" charset="0"/>
                          <a:ea typeface="ＭＳ Ｐゴシック" charset="0"/>
                          <a:cs typeface="Arial" charset="0"/>
                        </a:rPr>
                        <a:t>Médecins</a:t>
                      </a:r>
                    </a:p>
                  </a:txBody>
                  <a:tcP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solidFill>
                      <a:srgbClr val="667559"/>
                    </a:solidFill>
                  </a:tcPr>
                </a:tc>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a:ln>
                            <a:noFill/>
                          </a:ln>
                          <a:solidFill>
                            <a:srgbClr val="000000"/>
                          </a:solidFill>
                          <a:effectLst/>
                          <a:latin typeface="Corbel" charset="0"/>
                          <a:ea typeface="ＭＳ Ｐゴシック" charset="0"/>
                          <a:cs typeface="Arial" charset="0"/>
                        </a:rPr>
                        <a:t>1</a:t>
                      </a:r>
                      <a:endParaRPr kumimoji="0" lang="fr-FR" sz="2000" b="1" i="0" u="none" strike="noStrike" cap="none" normalizeH="0" baseline="0">
                        <a:ln>
                          <a:noFill/>
                        </a:ln>
                        <a:solidFill>
                          <a:srgbClr val="000000"/>
                        </a:solidFill>
                        <a:effectLst/>
                        <a:latin typeface="Corbel" charset="0"/>
                        <a:ea typeface="ＭＳ Ｐゴシック" charset="0"/>
                        <a:cs typeface="Arial" charset="0"/>
                      </a:endParaRPr>
                    </a:p>
                  </a:txBody>
                  <a:tcP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solidFill>
                      <a:srgbClr val="E7E7E7"/>
                    </a:solidFill>
                  </a:tcPr>
                </a:tc>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a:ln>
                            <a:noFill/>
                          </a:ln>
                          <a:solidFill>
                            <a:srgbClr val="000000"/>
                          </a:solidFill>
                          <a:effectLst/>
                          <a:latin typeface="Corbel" charset="0"/>
                          <a:ea typeface="ＭＳ Ｐゴシック" charset="0"/>
                          <a:cs typeface="Arial" charset="0"/>
                        </a:rPr>
                        <a:t>5</a:t>
                      </a:r>
                      <a:endParaRPr kumimoji="0" lang="fr-FR" sz="2000" b="1" i="0" u="none" strike="noStrike" cap="none" normalizeH="0" baseline="0">
                        <a:ln>
                          <a:noFill/>
                        </a:ln>
                        <a:solidFill>
                          <a:srgbClr val="000000"/>
                        </a:solidFill>
                        <a:effectLst/>
                        <a:latin typeface="Corbel" charset="0"/>
                        <a:ea typeface="ＭＳ Ｐゴシック" charset="0"/>
                        <a:cs typeface="Arial" charset="0"/>
                      </a:endParaRPr>
                    </a:p>
                  </a:txBody>
                  <a:tcP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solidFill>
                      <a:srgbClr val="E7E7E7"/>
                    </a:solidFill>
                  </a:tcPr>
                </a:tc>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dirty="0">
                          <a:ln>
                            <a:noFill/>
                          </a:ln>
                          <a:solidFill>
                            <a:srgbClr val="000000"/>
                          </a:solidFill>
                          <a:effectLst/>
                          <a:latin typeface="Corbel" charset="0"/>
                          <a:ea typeface="ＭＳ Ｐゴシック" charset="0"/>
                          <a:cs typeface="Arial" charset="0"/>
                        </a:rPr>
                        <a:t>5</a:t>
                      </a:r>
                      <a:endParaRPr kumimoji="0" lang="fr-FR" sz="2000" b="1" i="0" u="none" strike="noStrike" cap="none" normalizeH="0" baseline="0" dirty="0">
                        <a:ln>
                          <a:noFill/>
                        </a:ln>
                        <a:solidFill>
                          <a:srgbClr val="000000"/>
                        </a:solidFill>
                        <a:effectLst/>
                        <a:latin typeface="Corbel" charset="0"/>
                        <a:ea typeface="ＭＳ Ｐゴシック" charset="0"/>
                        <a:cs typeface="Arial" charset="0"/>
                      </a:endParaRPr>
                    </a:p>
                  </a:txBody>
                  <a:tcP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solidFill>
                      <a:srgbClr val="E7E7E7"/>
                    </a:solidFill>
                  </a:tcPr>
                </a:tc>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a:ln>
                            <a:noFill/>
                          </a:ln>
                          <a:solidFill>
                            <a:srgbClr val="000000"/>
                          </a:solidFill>
                          <a:effectLst/>
                          <a:latin typeface="Corbel" charset="0"/>
                          <a:ea typeface="ＭＳ Ｐゴシック" charset="0"/>
                          <a:cs typeface="Arial" charset="0"/>
                        </a:rPr>
                        <a:t>11</a:t>
                      </a:r>
                      <a:endParaRPr kumimoji="0" lang="fr-FR" sz="2000" b="1" i="0" u="none" strike="noStrike" cap="none" normalizeH="0" baseline="0">
                        <a:ln>
                          <a:noFill/>
                        </a:ln>
                        <a:solidFill>
                          <a:srgbClr val="000000"/>
                        </a:solidFill>
                        <a:effectLst/>
                        <a:latin typeface="Corbel" charset="0"/>
                        <a:ea typeface="ＭＳ Ｐゴシック" charset="0"/>
                        <a:cs typeface="Arial" charset="0"/>
                      </a:endParaRPr>
                    </a:p>
                  </a:txBody>
                  <a:tcP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solidFill>
                      <a:srgbClr val="E7E7E7"/>
                    </a:solidFill>
                  </a:tcPr>
                </a:tc>
              </a:tr>
              <a:tr h="495300">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FFFFFF"/>
                          </a:solidFill>
                          <a:effectLst/>
                          <a:latin typeface="Corbel" charset="0"/>
                          <a:ea typeface="ＭＳ Ｐゴシック" charset="0"/>
                          <a:cs typeface="Arial" charset="0"/>
                        </a:rPr>
                        <a:t>Chirurgiens</a:t>
                      </a:r>
                    </a:p>
                  </a:txBody>
                  <a:tcPr horzOverflow="overflow">
                    <a:lnL>
                      <a:noFill/>
                    </a:lnL>
                    <a:lnR>
                      <a:noFill/>
                    </a:lnR>
                    <a:lnT>
                      <a:noFill/>
                    </a:lnT>
                    <a:lnB>
                      <a:noFill/>
                    </a:lnB>
                    <a:lnTlToBr>
                      <a:noFill/>
                    </a:lnTlToBr>
                    <a:lnBlToTr>
                      <a:noFill/>
                    </a:lnBlToTr>
                    <a:solidFill>
                      <a:srgbClr val="667559"/>
                    </a:solidFill>
                  </a:tcPr>
                </a:tc>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a:ln>
                            <a:noFill/>
                          </a:ln>
                          <a:solidFill>
                            <a:srgbClr val="000000"/>
                          </a:solidFill>
                          <a:effectLst/>
                          <a:latin typeface="Corbel" charset="0"/>
                          <a:ea typeface="ＭＳ Ｐゴシック" charset="0"/>
                          <a:cs typeface="Arial" charset="0"/>
                        </a:rPr>
                        <a:t>1</a:t>
                      </a:r>
                      <a:endParaRPr kumimoji="0" lang="fr-FR" sz="2000" b="1" i="0" u="none" strike="noStrike" cap="none" normalizeH="0" baseline="0">
                        <a:ln>
                          <a:noFill/>
                        </a:ln>
                        <a:solidFill>
                          <a:srgbClr val="000000"/>
                        </a:solidFill>
                        <a:effectLst/>
                        <a:latin typeface="Corbel" charset="0"/>
                        <a:ea typeface="ＭＳ Ｐゴシック" charset="0"/>
                        <a:cs typeface="Arial" charset="0"/>
                      </a:endParaRPr>
                    </a:p>
                  </a:txBody>
                  <a:tcPr horzOverflow="overflow">
                    <a:lnL>
                      <a:noFill/>
                    </a:lnL>
                    <a:lnR>
                      <a:noFill/>
                    </a:lnR>
                    <a:lnT>
                      <a:noFill/>
                    </a:lnT>
                    <a:lnB>
                      <a:noFill/>
                    </a:lnB>
                    <a:lnTlToBr>
                      <a:noFill/>
                    </a:lnTlToBr>
                    <a:lnBlToTr>
                      <a:noFill/>
                    </a:lnBlToTr>
                    <a:solidFill>
                      <a:srgbClr val="FFFFFF"/>
                    </a:solidFill>
                  </a:tcPr>
                </a:tc>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a:ln>
                            <a:noFill/>
                          </a:ln>
                          <a:solidFill>
                            <a:srgbClr val="000000"/>
                          </a:solidFill>
                          <a:effectLst/>
                          <a:latin typeface="Corbel" charset="0"/>
                          <a:ea typeface="ＭＳ Ｐゴシック" charset="0"/>
                          <a:cs typeface="Arial" charset="0"/>
                        </a:rPr>
                        <a:t>2</a:t>
                      </a:r>
                      <a:endParaRPr kumimoji="0" lang="fr-FR" sz="2000" b="1" i="0" u="none" strike="noStrike" cap="none" normalizeH="0" baseline="0">
                        <a:ln>
                          <a:noFill/>
                        </a:ln>
                        <a:solidFill>
                          <a:srgbClr val="000000"/>
                        </a:solidFill>
                        <a:effectLst/>
                        <a:latin typeface="Corbel" charset="0"/>
                        <a:ea typeface="ＭＳ Ｐゴシック" charset="0"/>
                        <a:cs typeface="Arial" charset="0"/>
                      </a:endParaRPr>
                    </a:p>
                  </a:txBody>
                  <a:tcPr horzOverflow="overflow">
                    <a:lnL>
                      <a:noFill/>
                    </a:lnL>
                    <a:lnR>
                      <a:noFill/>
                    </a:lnR>
                    <a:lnT>
                      <a:noFill/>
                    </a:lnT>
                    <a:lnB>
                      <a:noFill/>
                    </a:lnB>
                    <a:lnTlToBr>
                      <a:noFill/>
                    </a:lnTlToBr>
                    <a:lnBlToTr>
                      <a:noFill/>
                    </a:lnBlToTr>
                    <a:solidFill>
                      <a:srgbClr val="FFFFFF"/>
                    </a:solidFill>
                  </a:tcPr>
                </a:tc>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a:ln>
                            <a:noFill/>
                          </a:ln>
                          <a:solidFill>
                            <a:srgbClr val="000000"/>
                          </a:solidFill>
                          <a:effectLst/>
                          <a:latin typeface="Corbel" charset="0"/>
                          <a:ea typeface="ＭＳ Ｐゴシック" charset="0"/>
                          <a:cs typeface="Arial" charset="0"/>
                        </a:rPr>
                        <a:t>1</a:t>
                      </a:r>
                      <a:endParaRPr kumimoji="0" lang="fr-FR" sz="2000" b="1" i="0" u="none" strike="noStrike" cap="none" normalizeH="0" baseline="0">
                        <a:ln>
                          <a:noFill/>
                        </a:ln>
                        <a:solidFill>
                          <a:srgbClr val="000000"/>
                        </a:solidFill>
                        <a:effectLst/>
                        <a:latin typeface="Corbel" charset="0"/>
                        <a:ea typeface="ＭＳ Ｐゴシック" charset="0"/>
                        <a:cs typeface="Arial" charset="0"/>
                      </a:endParaRPr>
                    </a:p>
                  </a:txBody>
                  <a:tcPr horzOverflow="overflow">
                    <a:lnL>
                      <a:noFill/>
                    </a:lnL>
                    <a:lnR>
                      <a:noFill/>
                    </a:lnR>
                    <a:lnT>
                      <a:noFill/>
                    </a:lnT>
                    <a:lnB>
                      <a:noFill/>
                    </a:lnB>
                    <a:lnTlToBr>
                      <a:noFill/>
                    </a:lnTlToBr>
                    <a:lnBlToTr>
                      <a:noFill/>
                    </a:lnBlToTr>
                    <a:solidFill>
                      <a:srgbClr val="FFFFFF"/>
                    </a:solidFill>
                  </a:tcPr>
                </a:tc>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a:ln>
                            <a:noFill/>
                          </a:ln>
                          <a:solidFill>
                            <a:srgbClr val="000000"/>
                          </a:solidFill>
                          <a:effectLst/>
                          <a:latin typeface="Corbel" charset="0"/>
                          <a:ea typeface="ＭＳ Ｐゴシック" charset="0"/>
                          <a:cs typeface="Arial" charset="0"/>
                        </a:rPr>
                        <a:t>4</a:t>
                      </a:r>
                      <a:endParaRPr kumimoji="0" lang="fr-FR" sz="2000" b="1" i="0" u="none" strike="noStrike" cap="none" normalizeH="0" baseline="0">
                        <a:ln>
                          <a:noFill/>
                        </a:ln>
                        <a:solidFill>
                          <a:srgbClr val="000000"/>
                        </a:solidFill>
                        <a:effectLst/>
                        <a:latin typeface="Corbel" charset="0"/>
                        <a:ea typeface="ＭＳ Ｐゴシック" charset="0"/>
                        <a:cs typeface="Arial" charset="0"/>
                      </a:endParaRPr>
                    </a:p>
                  </a:txBody>
                  <a:tcPr horzOverflow="overflow">
                    <a:lnL>
                      <a:noFill/>
                    </a:lnL>
                    <a:lnR>
                      <a:noFill/>
                    </a:lnR>
                    <a:lnT>
                      <a:noFill/>
                    </a:lnT>
                    <a:lnB>
                      <a:noFill/>
                    </a:lnB>
                    <a:lnTlToBr>
                      <a:noFill/>
                    </a:lnTlToBr>
                    <a:lnBlToTr>
                      <a:noFill/>
                    </a:lnBlToTr>
                    <a:solidFill>
                      <a:srgbClr val="FFFFFF"/>
                    </a:solidFill>
                  </a:tcPr>
                </a:tc>
              </a:tr>
              <a:tr h="495300">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FFFFFF"/>
                          </a:solidFill>
                          <a:effectLst/>
                          <a:latin typeface="Corbel" charset="0"/>
                          <a:ea typeface="ＭＳ Ｐゴシック" charset="0"/>
                          <a:cs typeface="Arial" charset="0"/>
                        </a:rPr>
                        <a:t>Infirmiers</a:t>
                      </a:r>
                    </a:p>
                  </a:txBody>
                  <a:tcPr horzOverflow="overflow">
                    <a:lnL>
                      <a:noFill/>
                    </a:lnL>
                    <a:lnR>
                      <a:noFill/>
                    </a:lnR>
                    <a:lnT>
                      <a:noFill/>
                    </a:lnT>
                    <a:lnB>
                      <a:noFill/>
                    </a:lnB>
                    <a:lnTlToBr>
                      <a:noFill/>
                    </a:lnTlToBr>
                    <a:lnBlToTr>
                      <a:noFill/>
                    </a:lnBlToTr>
                    <a:solidFill>
                      <a:srgbClr val="667559"/>
                    </a:solidFill>
                  </a:tcPr>
                </a:tc>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a:ln>
                            <a:noFill/>
                          </a:ln>
                          <a:solidFill>
                            <a:srgbClr val="000000"/>
                          </a:solidFill>
                          <a:effectLst/>
                          <a:latin typeface="Corbel" charset="0"/>
                          <a:ea typeface="ＭＳ Ｐゴシック" charset="0"/>
                          <a:cs typeface="Arial" charset="0"/>
                        </a:rPr>
                        <a:t>5</a:t>
                      </a:r>
                      <a:endParaRPr kumimoji="0" lang="fr-FR" sz="2000" b="1" i="0" u="none" strike="noStrike" cap="none" normalizeH="0" baseline="0">
                        <a:ln>
                          <a:noFill/>
                        </a:ln>
                        <a:solidFill>
                          <a:srgbClr val="000000"/>
                        </a:solidFill>
                        <a:effectLst/>
                        <a:latin typeface="Corbel" charset="0"/>
                        <a:ea typeface="ＭＳ Ｐゴシック" charset="0"/>
                        <a:cs typeface="Arial" charset="0"/>
                      </a:endParaRPr>
                    </a:p>
                  </a:txBody>
                  <a:tcPr horzOverflow="overflow">
                    <a:lnL>
                      <a:noFill/>
                    </a:lnL>
                    <a:lnR>
                      <a:noFill/>
                    </a:lnR>
                    <a:lnT>
                      <a:noFill/>
                    </a:lnT>
                    <a:lnB>
                      <a:noFill/>
                    </a:lnB>
                    <a:lnTlToBr>
                      <a:noFill/>
                    </a:lnTlToBr>
                    <a:lnBlToTr>
                      <a:noFill/>
                    </a:lnBlToTr>
                    <a:solidFill>
                      <a:srgbClr val="E7E7E7"/>
                    </a:solidFill>
                  </a:tcPr>
                </a:tc>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a:ln>
                            <a:noFill/>
                          </a:ln>
                          <a:solidFill>
                            <a:srgbClr val="000000"/>
                          </a:solidFill>
                          <a:effectLst/>
                          <a:latin typeface="Corbel" charset="0"/>
                          <a:ea typeface="ＭＳ Ｐゴシック" charset="0"/>
                          <a:cs typeface="Arial" charset="0"/>
                        </a:rPr>
                        <a:t>7</a:t>
                      </a:r>
                      <a:endParaRPr kumimoji="0" lang="fr-FR" sz="2000" b="1" i="0" u="none" strike="noStrike" cap="none" normalizeH="0" baseline="0">
                        <a:ln>
                          <a:noFill/>
                        </a:ln>
                        <a:solidFill>
                          <a:srgbClr val="000000"/>
                        </a:solidFill>
                        <a:effectLst/>
                        <a:latin typeface="Corbel" charset="0"/>
                        <a:ea typeface="ＭＳ Ｐゴシック" charset="0"/>
                        <a:cs typeface="Arial" charset="0"/>
                      </a:endParaRPr>
                    </a:p>
                  </a:txBody>
                  <a:tcPr horzOverflow="overflow">
                    <a:lnL>
                      <a:noFill/>
                    </a:lnL>
                    <a:lnR>
                      <a:noFill/>
                    </a:lnR>
                    <a:lnT>
                      <a:noFill/>
                    </a:lnT>
                    <a:lnB>
                      <a:noFill/>
                    </a:lnB>
                    <a:lnTlToBr>
                      <a:noFill/>
                    </a:lnTlToBr>
                    <a:lnBlToTr>
                      <a:noFill/>
                    </a:lnBlToTr>
                    <a:solidFill>
                      <a:srgbClr val="E7E7E7"/>
                    </a:solidFill>
                  </a:tcPr>
                </a:tc>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a:ln>
                            <a:noFill/>
                          </a:ln>
                          <a:solidFill>
                            <a:srgbClr val="000000"/>
                          </a:solidFill>
                          <a:effectLst/>
                          <a:latin typeface="Corbel" charset="0"/>
                          <a:ea typeface="ＭＳ Ｐゴシック" charset="0"/>
                          <a:cs typeface="Arial" charset="0"/>
                        </a:rPr>
                        <a:t>9</a:t>
                      </a:r>
                      <a:endParaRPr kumimoji="0" lang="fr-FR" sz="2000" b="1" i="0" u="none" strike="noStrike" cap="none" normalizeH="0" baseline="0">
                        <a:ln>
                          <a:noFill/>
                        </a:ln>
                        <a:solidFill>
                          <a:srgbClr val="000000"/>
                        </a:solidFill>
                        <a:effectLst/>
                        <a:latin typeface="Corbel" charset="0"/>
                        <a:ea typeface="ＭＳ Ｐゴシック" charset="0"/>
                        <a:cs typeface="Arial" charset="0"/>
                      </a:endParaRPr>
                    </a:p>
                  </a:txBody>
                  <a:tcPr horzOverflow="overflow">
                    <a:lnL>
                      <a:noFill/>
                    </a:lnL>
                    <a:lnR>
                      <a:noFill/>
                    </a:lnR>
                    <a:lnT>
                      <a:noFill/>
                    </a:lnT>
                    <a:lnB>
                      <a:noFill/>
                    </a:lnB>
                    <a:lnTlToBr>
                      <a:noFill/>
                    </a:lnTlToBr>
                    <a:lnBlToTr>
                      <a:noFill/>
                    </a:lnBlToTr>
                    <a:solidFill>
                      <a:srgbClr val="E7E7E7"/>
                    </a:solidFill>
                  </a:tcPr>
                </a:tc>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a:ln>
                            <a:noFill/>
                          </a:ln>
                          <a:solidFill>
                            <a:srgbClr val="000000"/>
                          </a:solidFill>
                          <a:effectLst/>
                          <a:latin typeface="Corbel" charset="0"/>
                          <a:ea typeface="ＭＳ Ｐゴシック" charset="0"/>
                          <a:cs typeface="Arial" charset="0"/>
                        </a:rPr>
                        <a:t>21</a:t>
                      </a:r>
                      <a:endParaRPr kumimoji="0" lang="fr-FR" sz="2000" b="1" i="0" u="none" strike="noStrike" cap="none" normalizeH="0" baseline="0">
                        <a:ln>
                          <a:noFill/>
                        </a:ln>
                        <a:solidFill>
                          <a:srgbClr val="000000"/>
                        </a:solidFill>
                        <a:effectLst/>
                        <a:latin typeface="Corbel" charset="0"/>
                        <a:ea typeface="ＭＳ Ｐゴシック" charset="0"/>
                        <a:cs typeface="Arial" charset="0"/>
                      </a:endParaRPr>
                    </a:p>
                  </a:txBody>
                  <a:tcPr horzOverflow="overflow">
                    <a:lnL>
                      <a:noFill/>
                    </a:lnL>
                    <a:lnR>
                      <a:noFill/>
                    </a:lnR>
                    <a:lnT>
                      <a:noFill/>
                    </a:lnT>
                    <a:lnB>
                      <a:noFill/>
                    </a:lnB>
                    <a:lnTlToBr>
                      <a:noFill/>
                    </a:lnTlToBr>
                    <a:lnBlToTr>
                      <a:noFill/>
                    </a:lnBlToTr>
                    <a:solidFill>
                      <a:srgbClr val="E7E7E7"/>
                    </a:solidFill>
                  </a:tcPr>
                </a:tc>
              </a:tr>
              <a:tr h="495300">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FFFFFF"/>
                          </a:solidFill>
                          <a:effectLst/>
                          <a:latin typeface="Corbel" charset="0"/>
                          <a:ea typeface="ＭＳ Ｐゴシック" charset="0"/>
                          <a:cs typeface="Arial" charset="0"/>
                        </a:rPr>
                        <a:t>Kinés</a:t>
                      </a:r>
                    </a:p>
                  </a:txBody>
                  <a:tcPr horzOverflow="overflow">
                    <a:lnL>
                      <a:noFill/>
                    </a:lnL>
                    <a:lnR>
                      <a:noFill/>
                    </a:lnR>
                    <a:lnT>
                      <a:noFill/>
                    </a:lnT>
                    <a:lnB>
                      <a:noFill/>
                    </a:lnB>
                    <a:lnTlToBr>
                      <a:noFill/>
                    </a:lnTlToBr>
                    <a:lnBlToTr>
                      <a:noFill/>
                    </a:lnBlToTr>
                    <a:solidFill>
                      <a:srgbClr val="667559"/>
                    </a:solidFill>
                  </a:tcPr>
                </a:tc>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2000" b="1" i="0" u="none" strike="noStrike" cap="none" normalizeH="0" baseline="0">
                        <a:ln>
                          <a:noFill/>
                        </a:ln>
                        <a:solidFill>
                          <a:srgbClr val="000000"/>
                        </a:solidFill>
                        <a:effectLst/>
                        <a:latin typeface="Corbel" charset="0"/>
                        <a:ea typeface="ＭＳ Ｐゴシック" charset="0"/>
                        <a:cs typeface="Arial" charset="0"/>
                      </a:endParaRPr>
                    </a:p>
                  </a:txBody>
                  <a:tcPr horzOverflow="overflow">
                    <a:lnL>
                      <a:noFill/>
                    </a:lnL>
                    <a:lnR>
                      <a:noFill/>
                    </a:lnR>
                    <a:lnT>
                      <a:noFill/>
                    </a:lnT>
                    <a:lnB>
                      <a:noFill/>
                    </a:lnB>
                    <a:lnTlToBr>
                      <a:noFill/>
                    </a:lnTlToBr>
                    <a:lnBlToTr>
                      <a:noFill/>
                    </a:lnBlToTr>
                    <a:solidFill>
                      <a:srgbClr val="FFFFFF"/>
                    </a:solidFill>
                  </a:tcPr>
                </a:tc>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a:ln>
                            <a:noFill/>
                          </a:ln>
                          <a:solidFill>
                            <a:srgbClr val="000000"/>
                          </a:solidFill>
                          <a:effectLst/>
                          <a:latin typeface="Corbel" charset="0"/>
                          <a:ea typeface="ＭＳ Ｐゴシック" charset="0"/>
                          <a:cs typeface="Arial" charset="0"/>
                        </a:rPr>
                        <a:t>2</a:t>
                      </a:r>
                      <a:endParaRPr kumimoji="0" lang="fr-FR" sz="2000" b="1" i="0" u="none" strike="noStrike" cap="none" normalizeH="0" baseline="0">
                        <a:ln>
                          <a:noFill/>
                        </a:ln>
                        <a:solidFill>
                          <a:srgbClr val="000000"/>
                        </a:solidFill>
                        <a:effectLst/>
                        <a:latin typeface="Corbel" charset="0"/>
                        <a:ea typeface="ＭＳ Ｐゴシック" charset="0"/>
                        <a:cs typeface="Arial" charset="0"/>
                      </a:endParaRPr>
                    </a:p>
                  </a:txBody>
                  <a:tcPr horzOverflow="overflow">
                    <a:lnL>
                      <a:noFill/>
                    </a:lnL>
                    <a:lnR>
                      <a:noFill/>
                    </a:lnR>
                    <a:lnT>
                      <a:noFill/>
                    </a:lnT>
                    <a:lnB>
                      <a:noFill/>
                    </a:lnB>
                    <a:lnTlToBr>
                      <a:noFill/>
                    </a:lnTlToBr>
                    <a:lnBlToTr>
                      <a:noFill/>
                    </a:lnBlToTr>
                    <a:solidFill>
                      <a:srgbClr val="FFFFFF"/>
                    </a:solidFill>
                  </a:tcPr>
                </a:tc>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a:ln>
                            <a:noFill/>
                          </a:ln>
                          <a:solidFill>
                            <a:srgbClr val="000000"/>
                          </a:solidFill>
                          <a:effectLst/>
                          <a:latin typeface="Corbel" charset="0"/>
                          <a:ea typeface="ＭＳ Ｐゴシック" charset="0"/>
                          <a:cs typeface="Arial" charset="0"/>
                        </a:rPr>
                        <a:t>2</a:t>
                      </a:r>
                      <a:endParaRPr kumimoji="0" lang="fr-FR" sz="2000" b="1" i="0" u="none" strike="noStrike" cap="none" normalizeH="0" baseline="0">
                        <a:ln>
                          <a:noFill/>
                        </a:ln>
                        <a:solidFill>
                          <a:srgbClr val="000000"/>
                        </a:solidFill>
                        <a:effectLst/>
                        <a:latin typeface="Corbel" charset="0"/>
                        <a:ea typeface="ＭＳ Ｐゴシック" charset="0"/>
                        <a:cs typeface="Arial" charset="0"/>
                      </a:endParaRPr>
                    </a:p>
                  </a:txBody>
                  <a:tcPr horzOverflow="overflow">
                    <a:lnL>
                      <a:noFill/>
                    </a:lnL>
                    <a:lnR>
                      <a:noFill/>
                    </a:lnR>
                    <a:lnT>
                      <a:noFill/>
                    </a:lnT>
                    <a:lnB>
                      <a:noFill/>
                    </a:lnB>
                    <a:lnTlToBr>
                      <a:noFill/>
                    </a:lnTlToBr>
                    <a:lnBlToTr>
                      <a:noFill/>
                    </a:lnBlToTr>
                    <a:solidFill>
                      <a:srgbClr val="FFFFFF"/>
                    </a:solidFill>
                  </a:tcPr>
                </a:tc>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a:ln>
                            <a:noFill/>
                          </a:ln>
                          <a:solidFill>
                            <a:srgbClr val="000000"/>
                          </a:solidFill>
                          <a:effectLst/>
                          <a:latin typeface="Corbel" charset="0"/>
                          <a:ea typeface="ＭＳ Ｐゴシック" charset="0"/>
                          <a:cs typeface="Arial" charset="0"/>
                        </a:rPr>
                        <a:t>4</a:t>
                      </a:r>
                      <a:endParaRPr kumimoji="0" lang="fr-FR" sz="2000" b="1" i="0" u="none" strike="noStrike" cap="none" normalizeH="0" baseline="0">
                        <a:ln>
                          <a:noFill/>
                        </a:ln>
                        <a:solidFill>
                          <a:srgbClr val="000000"/>
                        </a:solidFill>
                        <a:effectLst/>
                        <a:latin typeface="Corbel" charset="0"/>
                        <a:ea typeface="ＭＳ Ｐゴシック" charset="0"/>
                        <a:cs typeface="Arial" charset="0"/>
                      </a:endParaRPr>
                    </a:p>
                  </a:txBody>
                  <a:tcPr horzOverflow="overflow">
                    <a:lnL>
                      <a:noFill/>
                    </a:lnL>
                    <a:lnR>
                      <a:noFill/>
                    </a:lnR>
                    <a:lnT>
                      <a:noFill/>
                    </a:lnT>
                    <a:lnB>
                      <a:noFill/>
                    </a:lnB>
                    <a:lnTlToBr>
                      <a:noFill/>
                    </a:lnTlToBr>
                    <a:lnBlToTr>
                      <a:noFill/>
                    </a:lnBlToTr>
                    <a:solidFill>
                      <a:srgbClr val="FFFFFF"/>
                    </a:solidFill>
                  </a:tcPr>
                </a:tc>
              </a:tr>
              <a:tr h="495300">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FFFFFF"/>
                          </a:solidFill>
                          <a:effectLst/>
                          <a:latin typeface="Corbel" charset="0"/>
                          <a:ea typeface="ＭＳ Ｐゴシック" charset="0"/>
                          <a:cs typeface="Arial" charset="0"/>
                        </a:rPr>
                        <a:t>AS</a:t>
                      </a:r>
                    </a:p>
                  </a:txBody>
                  <a:tcPr horzOverflow="overflow">
                    <a:lnL>
                      <a:noFill/>
                    </a:lnL>
                    <a:lnR>
                      <a:noFill/>
                    </a:lnR>
                    <a:lnT>
                      <a:noFill/>
                    </a:lnT>
                    <a:lnB>
                      <a:noFill/>
                    </a:lnB>
                    <a:lnTlToBr>
                      <a:noFill/>
                    </a:lnTlToBr>
                    <a:lnBlToTr>
                      <a:noFill/>
                    </a:lnBlToTr>
                    <a:solidFill>
                      <a:srgbClr val="667559"/>
                    </a:solidFill>
                  </a:tcPr>
                </a:tc>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2000" b="1" i="0" u="none" strike="noStrike" cap="none" normalizeH="0" baseline="0">
                        <a:ln>
                          <a:noFill/>
                        </a:ln>
                        <a:solidFill>
                          <a:srgbClr val="000000"/>
                        </a:solidFill>
                        <a:effectLst/>
                        <a:latin typeface="Corbel" charset="0"/>
                        <a:ea typeface="ＭＳ Ｐゴシック" charset="0"/>
                        <a:cs typeface="Arial" charset="0"/>
                      </a:endParaRPr>
                    </a:p>
                  </a:txBody>
                  <a:tcPr horzOverflow="overflow">
                    <a:lnL>
                      <a:noFill/>
                    </a:lnL>
                    <a:lnR>
                      <a:noFill/>
                    </a:lnR>
                    <a:lnT>
                      <a:noFill/>
                    </a:lnT>
                    <a:lnB>
                      <a:noFill/>
                    </a:lnB>
                    <a:lnTlToBr>
                      <a:noFill/>
                    </a:lnTlToBr>
                    <a:lnBlToTr>
                      <a:noFill/>
                    </a:lnBlToTr>
                    <a:solidFill>
                      <a:srgbClr val="E7E7E7"/>
                    </a:solidFill>
                  </a:tcPr>
                </a:tc>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a:ln>
                            <a:noFill/>
                          </a:ln>
                          <a:solidFill>
                            <a:srgbClr val="000000"/>
                          </a:solidFill>
                          <a:effectLst/>
                          <a:latin typeface="Corbel" charset="0"/>
                          <a:ea typeface="ＭＳ Ｐゴシック" charset="0"/>
                          <a:cs typeface="Arial" charset="0"/>
                        </a:rPr>
                        <a:t>2</a:t>
                      </a:r>
                      <a:endParaRPr kumimoji="0" lang="fr-FR" sz="2000" b="1" i="0" u="none" strike="noStrike" cap="none" normalizeH="0" baseline="0">
                        <a:ln>
                          <a:noFill/>
                        </a:ln>
                        <a:solidFill>
                          <a:srgbClr val="000000"/>
                        </a:solidFill>
                        <a:effectLst/>
                        <a:latin typeface="Corbel" charset="0"/>
                        <a:ea typeface="ＭＳ Ｐゴシック" charset="0"/>
                        <a:cs typeface="Arial" charset="0"/>
                      </a:endParaRPr>
                    </a:p>
                  </a:txBody>
                  <a:tcPr horzOverflow="overflow">
                    <a:lnL>
                      <a:noFill/>
                    </a:lnL>
                    <a:lnR>
                      <a:noFill/>
                    </a:lnR>
                    <a:lnT>
                      <a:noFill/>
                    </a:lnT>
                    <a:lnB>
                      <a:noFill/>
                    </a:lnB>
                    <a:lnTlToBr>
                      <a:noFill/>
                    </a:lnTlToBr>
                    <a:lnBlToTr>
                      <a:noFill/>
                    </a:lnBlToTr>
                    <a:solidFill>
                      <a:srgbClr val="E7E7E7"/>
                    </a:solidFill>
                  </a:tcPr>
                </a:tc>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a:ln>
                            <a:noFill/>
                          </a:ln>
                          <a:solidFill>
                            <a:srgbClr val="000000"/>
                          </a:solidFill>
                          <a:effectLst/>
                          <a:latin typeface="Corbel" charset="0"/>
                          <a:ea typeface="ＭＳ Ｐゴシック" charset="0"/>
                          <a:cs typeface="Arial" charset="0"/>
                        </a:rPr>
                        <a:t>3</a:t>
                      </a:r>
                      <a:endParaRPr kumimoji="0" lang="fr-FR" sz="2000" b="1" i="0" u="none" strike="noStrike" cap="none" normalizeH="0" baseline="0">
                        <a:ln>
                          <a:noFill/>
                        </a:ln>
                        <a:solidFill>
                          <a:srgbClr val="000000"/>
                        </a:solidFill>
                        <a:effectLst/>
                        <a:latin typeface="Corbel" charset="0"/>
                        <a:ea typeface="ＭＳ Ｐゴシック" charset="0"/>
                        <a:cs typeface="Arial" charset="0"/>
                      </a:endParaRPr>
                    </a:p>
                  </a:txBody>
                  <a:tcPr horzOverflow="overflow">
                    <a:lnL>
                      <a:noFill/>
                    </a:lnL>
                    <a:lnR>
                      <a:noFill/>
                    </a:lnR>
                    <a:lnT>
                      <a:noFill/>
                    </a:lnT>
                    <a:lnB>
                      <a:noFill/>
                    </a:lnB>
                    <a:lnTlToBr>
                      <a:noFill/>
                    </a:lnTlToBr>
                    <a:lnBlToTr>
                      <a:noFill/>
                    </a:lnBlToTr>
                    <a:solidFill>
                      <a:srgbClr val="E7E7E7"/>
                    </a:solidFill>
                  </a:tcPr>
                </a:tc>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a:ln>
                            <a:noFill/>
                          </a:ln>
                          <a:solidFill>
                            <a:srgbClr val="000000"/>
                          </a:solidFill>
                          <a:effectLst/>
                          <a:latin typeface="Corbel" charset="0"/>
                          <a:ea typeface="ＭＳ Ｐゴシック" charset="0"/>
                          <a:cs typeface="Arial" charset="0"/>
                        </a:rPr>
                        <a:t>5</a:t>
                      </a:r>
                      <a:endParaRPr kumimoji="0" lang="fr-FR" sz="2000" b="1" i="0" u="none" strike="noStrike" cap="none" normalizeH="0" baseline="0">
                        <a:ln>
                          <a:noFill/>
                        </a:ln>
                        <a:solidFill>
                          <a:srgbClr val="000000"/>
                        </a:solidFill>
                        <a:effectLst/>
                        <a:latin typeface="Corbel" charset="0"/>
                        <a:ea typeface="ＭＳ Ｐゴシック" charset="0"/>
                        <a:cs typeface="Arial" charset="0"/>
                      </a:endParaRPr>
                    </a:p>
                  </a:txBody>
                  <a:tcPr horzOverflow="overflow">
                    <a:lnL>
                      <a:noFill/>
                    </a:lnL>
                    <a:lnR>
                      <a:noFill/>
                    </a:lnR>
                    <a:lnT>
                      <a:noFill/>
                    </a:lnT>
                    <a:lnB>
                      <a:noFill/>
                    </a:lnB>
                    <a:lnTlToBr>
                      <a:noFill/>
                    </a:lnTlToBr>
                    <a:lnBlToTr>
                      <a:noFill/>
                    </a:lnBlToTr>
                    <a:solidFill>
                      <a:srgbClr val="E7E7E7"/>
                    </a:solidFill>
                  </a:tcPr>
                </a:tc>
              </a:tr>
              <a:tr h="495300">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FFFFFF"/>
                          </a:solidFill>
                          <a:effectLst/>
                          <a:latin typeface="Corbel" charset="0"/>
                          <a:ea typeface="ＭＳ Ｐゴシック" charset="0"/>
                          <a:cs typeface="Arial" charset="0"/>
                        </a:rPr>
                        <a:t>Éducateur </a:t>
                      </a:r>
                    </a:p>
                  </a:txBody>
                  <a:tcPr horzOverflow="overflow">
                    <a:lnL>
                      <a:noFill/>
                    </a:lnL>
                    <a:lnR>
                      <a:noFill/>
                    </a:lnR>
                    <a:lnT>
                      <a:noFill/>
                    </a:lnT>
                    <a:lnB>
                      <a:noFill/>
                    </a:lnB>
                    <a:lnTlToBr>
                      <a:noFill/>
                    </a:lnTlToBr>
                    <a:lnBlToTr>
                      <a:noFill/>
                    </a:lnBlToTr>
                    <a:solidFill>
                      <a:srgbClr val="667559"/>
                    </a:solidFill>
                  </a:tcPr>
                </a:tc>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a:ln>
                            <a:noFill/>
                          </a:ln>
                          <a:solidFill>
                            <a:srgbClr val="000000"/>
                          </a:solidFill>
                          <a:effectLst/>
                          <a:latin typeface="Corbel" charset="0"/>
                          <a:ea typeface="ＭＳ Ｐゴシック" charset="0"/>
                          <a:cs typeface="Arial" charset="0"/>
                        </a:rPr>
                        <a:t>4</a:t>
                      </a:r>
                      <a:endParaRPr kumimoji="0" lang="fr-FR" sz="2000" b="1" i="0" u="none" strike="noStrike" cap="none" normalizeH="0" baseline="0">
                        <a:ln>
                          <a:noFill/>
                        </a:ln>
                        <a:solidFill>
                          <a:srgbClr val="000000"/>
                        </a:solidFill>
                        <a:effectLst/>
                        <a:latin typeface="Corbel" charset="0"/>
                        <a:ea typeface="ＭＳ Ｐゴシック" charset="0"/>
                        <a:cs typeface="Arial" charset="0"/>
                      </a:endParaRPr>
                    </a:p>
                  </a:txBody>
                  <a:tcPr horzOverflow="overflow">
                    <a:lnL>
                      <a:noFill/>
                    </a:lnL>
                    <a:lnR>
                      <a:noFill/>
                    </a:lnR>
                    <a:lnT>
                      <a:noFill/>
                    </a:lnT>
                    <a:lnB>
                      <a:noFill/>
                    </a:lnB>
                    <a:lnTlToBr>
                      <a:noFill/>
                    </a:lnTlToBr>
                    <a:lnBlToTr>
                      <a:noFill/>
                    </a:lnBlToTr>
                    <a:solidFill>
                      <a:srgbClr val="FFFFFF"/>
                    </a:solidFill>
                  </a:tcPr>
                </a:tc>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2000" b="1" i="0" u="none" strike="noStrike" cap="none" normalizeH="0" baseline="0">
                        <a:ln>
                          <a:noFill/>
                        </a:ln>
                        <a:solidFill>
                          <a:srgbClr val="000000"/>
                        </a:solidFill>
                        <a:effectLst/>
                        <a:latin typeface="Corbel" charset="0"/>
                        <a:ea typeface="ＭＳ Ｐゴシック" charset="0"/>
                        <a:cs typeface="Arial" charset="0"/>
                      </a:endParaRPr>
                    </a:p>
                  </a:txBody>
                  <a:tcPr horzOverflow="overflow">
                    <a:lnL>
                      <a:noFill/>
                    </a:lnL>
                    <a:lnR>
                      <a:noFill/>
                    </a:lnR>
                    <a:lnT>
                      <a:noFill/>
                    </a:lnT>
                    <a:lnB>
                      <a:noFill/>
                    </a:lnB>
                    <a:lnTlToBr>
                      <a:noFill/>
                    </a:lnTlToBr>
                    <a:lnBlToTr>
                      <a:noFill/>
                    </a:lnBlToTr>
                    <a:solidFill>
                      <a:srgbClr val="FFFFFF"/>
                    </a:solidFill>
                  </a:tcPr>
                </a:tc>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a:ln>
                            <a:noFill/>
                          </a:ln>
                          <a:solidFill>
                            <a:srgbClr val="000000"/>
                          </a:solidFill>
                          <a:effectLst/>
                          <a:latin typeface="Corbel" charset="0"/>
                          <a:ea typeface="ＭＳ Ｐゴシック" charset="0"/>
                          <a:cs typeface="Arial" charset="0"/>
                        </a:rPr>
                        <a:t>2</a:t>
                      </a:r>
                      <a:endParaRPr kumimoji="0" lang="fr-FR" sz="2000" b="1" i="0" u="none" strike="noStrike" cap="none" normalizeH="0" baseline="0">
                        <a:ln>
                          <a:noFill/>
                        </a:ln>
                        <a:solidFill>
                          <a:srgbClr val="000000"/>
                        </a:solidFill>
                        <a:effectLst/>
                        <a:latin typeface="Corbel" charset="0"/>
                        <a:ea typeface="ＭＳ Ｐゴシック" charset="0"/>
                        <a:cs typeface="Arial" charset="0"/>
                      </a:endParaRPr>
                    </a:p>
                  </a:txBody>
                  <a:tcPr horzOverflow="overflow">
                    <a:lnL>
                      <a:noFill/>
                    </a:lnL>
                    <a:lnR>
                      <a:noFill/>
                    </a:lnR>
                    <a:lnT>
                      <a:noFill/>
                    </a:lnT>
                    <a:lnB>
                      <a:noFill/>
                    </a:lnB>
                    <a:lnTlToBr>
                      <a:noFill/>
                    </a:lnTlToBr>
                    <a:lnBlToTr>
                      <a:noFill/>
                    </a:lnBlToTr>
                    <a:solidFill>
                      <a:srgbClr val="FFFFFF"/>
                    </a:solidFill>
                  </a:tcPr>
                </a:tc>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a:ln>
                            <a:noFill/>
                          </a:ln>
                          <a:solidFill>
                            <a:srgbClr val="000000"/>
                          </a:solidFill>
                          <a:effectLst/>
                          <a:latin typeface="Corbel" charset="0"/>
                          <a:ea typeface="ＭＳ Ｐゴシック" charset="0"/>
                          <a:cs typeface="Arial" charset="0"/>
                        </a:rPr>
                        <a:t>6</a:t>
                      </a:r>
                      <a:endParaRPr kumimoji="0" lang="fr-FR" sz="2000" b="1" i="0" u="none" strike="noStrike" cap="none" normalizeH="0" baseline="0">
                        <a:ln>
                          <a:noFill/>
                        </a:ln>
                        <a:solidFill>
                          <a:srgbClr val="000000"/>
                        </a:solidFill>
                        <a:effectLst/>
                        <a:latin typeface="Corbel" charset="0"/>
                        <a:ea typeface="ＭＳ Ｐゴシック" charset="0"/>
                        <a:cs typeface="Arial" charset="0"/>
                      </a:endParaRPr>
                    </a:p>
                  </a:txBody>
                  <a:tcPr horzOverflow="overflow">
                    <a:lnL>
                      <a:noFill/>
                    </a:lnL>
                    <a:lnR>
                      <a:noFill/>
                    </a:lnR>
                    <a:lnT>
                      <a:noFill/>
                    </a:lnT>
                    <a:lnB>
                      <a:noFill/>
                    </a:lnB>
                    <a:lnTlToBr>
                      <a:noFill/>
                    </a:lnTlToBr>
                    <a:lnBlToTr>
                      <a:noFill/>
                    </a:lnBlToTr>
                    <a:solidFill>
                      <a:srgbClr val="FFFFFF"/>
                    </a:solidFill>
                  </a:tcPr>
                </a:tc>
              </a:tr>
              <a:tr h="495300">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FFFFFF"/>
                          </a:solidFill>
                          <a:effectLst/>
                          <a:latin typeface="Corbel" charset="0"/>
                          <a:ea typeface="ＭＳ Ｐゴシック" charset="0"/>
                          <a:cs typeface="Arial" charset="0"/>
                        </a:rPr>
                        <a:t>Pharmacien</a:t>
                      </a:r>
                    </a:p>
                  </a:txBody>
                  <a:tcPr horzOverflow="overflow">
                    <a:lnL>
                      <a:noFill/>
                    </a:lnL>
                    <a:lnR>
                      <a:noFill/>
                    </a:lnR>
                    <a:lnT>
                      <a:noFill/>
                    </a:lnT>
                    <a:lnB>
                      <a:noFill/>
                    </a:lnB>
                    <a:lnTlToBr>
                      <a:noFill/>
                    </a:lnTlToBr>
                    <a:lnBlToTr>
                      <a:noFill/>
                    </a:lnBlToTr>
                    <a:solidFill>
                      <a:srgbClr val="667559"/>
                    </a:solidFill>
                  </a:tcPr>
                </a:tc>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2000" b="1" i="0" u="none" strike="noStrike" cap="none" normalizeH="0" baseline="0">
                        <a:ln>
                          <a:noFill/>
                        </a:ln>
                        <a:solidFill>
                          <a:srgbClr val="000000"/>
                        </a:solidFill>
                        <a:effectLst/>
                        <a:latin typeface="Corbel" charset="0"/>
                        <a:ea typeface="ＭＳ Ｐゴシック" charset="0"/>
                        <a:cs typeface="Arial" charset="0"/>
                      </a:endParaRPr>
                    </a:p>
                  </a:txBody>
                  <a:tcPr horzOverflow="overflow">
                    <a:lnL>
                      <a:noFill/>
                    </a:lnL>
                    <a:lnR>
                      <a:noFill/>
                    </a:lnR>
                    <a:lnT>
                      <a:noFill/>
                    </a:lnT>
                    <a:lnB>
                      <a:noFill/>
                    </a:lnB>
                    <a:lnTlToBr>
                      <a:noFill/>
                    </a:lnTlToBr>
                    <a:lnBlToTr>
                      <a:noFill/>
                    </a:lnBlToTr>
                    <a:solidFill>
                      <a:srgbClr val="E7E7E7"/>
                    </a:solidFill>
                  </a:tcPr>
                </a:tc>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a:ln>
                            <a:noFill/>
                          </a:ln>
                          <a:solidFill>
                            <a:srgbClr val="000000"/>
                          </a:solidFill>
                          <a:effectLst/>
                          <a:latin typeface="Corbel" charset="0"/>
                          <a:ea typeface="ＭＳ Ｐゴシック" charset="0"/>
                          <a:cs typeface="Arial" charset="0"/>
                        </a:rPr>
                        <a:t>1</a:t>
                      </a:r>
                      <a:endParaRPr kumimoji="0" lang="fr-FR" sz="2000" b="1" i="0" u="none" strike="noStrike" cap="none" normalizeH="0" baseline="0">
                        <a:ln>
                          <a:noFill/>
                        </a:ln>
                        <a:solidFill>
                          <a:srgbClr val="000000"/>
                        </a:solidFill>
                        <a:effectLst/>
                        <a:latin typeface="Corbel" charset="0"/>
                        <a:ea typeface="ＭＳ Ｐゴシック" charset="0"/>
                        <a:cs typeface="Arial" charset="0"/>
                      </a:endParaRPr>
                    </a:p>
                  </a:txBody>
                  <a:tcPr horzOverflow="overflow">
                    <a:lnL>
                      <a:noFill/>
                    </a:lnL>
                    <a:lnR>
                      <a:noFill/>
                    </a:lnR>
                    <a:lnT>
                      <a:noFill/>
                    </a:lnT>
                    <a:lnB>
                      <a:noFill/>
                    </a:lnB>
                    <a:lnTlToBr>
                      <a:noFill/>
                    </a:lnTlToBr>
                    <a:lnBlToTr>
                      <a:noFill/>
                    </a:lnBlToTr>
                    <a:solidFill>
                      <a:srgbClr val="E7E7E7"/>
                    </a:solidFill>
                  </a:tcPr>
                </a:tc>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a:ln>
                            <a:noFill/>
                          </a:ln>
                          <a:solidFill>
                            <a:srgbClr val="000000"/>
                          </a:solidFill>
                          <a:effectLst/>
                          <a:latin typeface="Corbel" charset="0"/>
                          <a:ea typeface="ＭＳ Ｐゴシック" charset="0"/>
                          <a:cs typeface="Arial" charset="0"/>
                        </a:rPr>
                        <a:t>1</a:t>
                      </a:r>
                      <a:endParaRPr kumimoji="0" lang="fr-FR" sz="2000" b="1" i="0" u="none" strike="noStrike" cap="none" normalizeH="0" baseline="0">
                        <a:ln>
                          <a:noFill/>
                        </a:ln>
                        <a:solidFill>
                          <a:srgbClr val="000000"/>
                        </a:solidFill>
                        <a:effectLst/>
                        <a:latin typeface="Corbel" charset="0"/>
                        <a:ea typeface="ＭＳ Ｐゴシック" charset="0"/>
                        <a:cs typeface="Arial" charset="0"/>
                      </a:endParaRPr>
                    </a:p>
                  </a:txBody>
                  <a:tcPr horzOverflow="overflow">
                    <a:lnL>
                      <a:noFill/>
                    </a:lnL>
                    <a:lnR>
                      <a:noFill/>
                    </a:lnR>
                    <a:lnT>
                      <a:noFill/>
                    </a:lnT>
                    <a:lnB>
                      <a:noFill/>
                    </a:lnB>
                    <a:lnTlToBr>
                      <a:noFill/>
                    </a:lnTlToBr>
                    <a:lnBlToTr>
                      <a:noFill/>
                    </a:lnBlToTr>
                    <a:solidFill>
                      <a:srgbClr val="E7E7E7"/>
                    </a:solidFill>
                  </a:tcPr>
                </a:tc>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a:ln>
                            <a:noFill/>
                          </a:ln>
                          <a:solidFill>
                            <a:srgbClr val="000000"/>
                          </a:solidFill>
                          <a:effectLst/>
                          <a:latin typeface="Corbel" charset="0"/>
                          <a:ea typeface="ＭＳ Ｐゴシック" charset="0"/>
                          <a:cs typeface="Arial" charset="0"/>
                        </a:rPr>
                        <a:t>2</a:t>
                      </a:r>
                      <a:endParaRPr kumimoji="0" lang="fr-FR" sz="2000" b="1" i="0" u="none" strike="noStrike" cap="none" normalizeH="0" baseline="0">
                        <a:ln>
                          <a:noFill/>
                        </a:ln>
                        <a:solidFill>
                          <a:srgbClr val="000000"/>
                        </a:solidFill>
                        <a:effectLst/>
                        <a:latin typeface="Corbel" charset="0"/>
                        <a:ea typeface="ＭＳ Ｐゴシック" charset="0"/>
                        <a:cs typeface="Arial" charset="0"/>
                      </a:endParaRPr>
                    </a:p>
                  </a:txBody>
                  <a:tcPr horzOverflow="overflow">
                    <a:lnL>
                      <a:noFill/>
                    </a:lnL>
                    <a:lnR>
                      <a:noFill/>
                    </a:lnR>
                    <a:lnT>
                      <a:noFill/>
                    </a:lnT>
                    <a:lnB>
                      <a:noFill/>
                    </a:lnB>
                    <a:lnTlToBr>
                      <a:noFill/>
                    </a:lnTlToBr>
                    <a:lnBlToTr>
                      <a:noFill/>
                    </a:lnBlToTr>
                    <a:solidFill>
                      <a:srgbClr val="E7E7E7"/>
                    </a:solidFill>
                  </a:tcPr>
                </a:tc>
              </a:tr>
              <a:tr h="495300">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FFFFFF"/>
                          </a:solidFill>
                          <a:effectLst/>
                          <a:latin typeface="Corbel" charset="0"/>
                          <a:ea typeface="ＭＳ Ｐゴシック" charset="0"/>
                          <a:cs typeface="Arial" charset="0"/>
                        </a:rPr>
                        <a:t>Total</a:t>
                      </a: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solidFill>
                      <a:srgbClr val="667559"/>
                    </a:solidFill>
                  </a:tcPr>
                </a:tc>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a:ln>
                            <a:noFill/>
                          </a:ln>
                          <a:solidFill>
                            <a:srgbClr val="000000"/>
                          </a:solidFill>
                          <a:effectLst/>
                          <a:latin typeface="Corbel" charset="0"/>
                          <a:ea typeface="ＭＳ Ｐゴシック" charset="0"/>
                          <a:cs typeface="Arial" charset="0"/>
                        </a:rPr>
                        <a:t>11</a:t>
                      </a:r>
                      <a:endParaRPr kumimoji="0" lang="fr-FR" sz="2000" b="1" i="0" u="none" strike="noStrike" cap="none" normalizeH="0" baseline="0">
                        <a:ln>
                          <a:noFill/>
                        </a:ln>
                        <a:solidFill>
                          <a:srgbClr val="000000"/>
                        </a:solidFill>
                        <a:effectLst/>
                        <a:latin typeface="Corbel" charset="0"/>
                        <a:ea typeface="ＭＳ Ｐゴシック" charset="0"/>
                        <a:cs typeface="Arial" charset="0"/>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a:ln>
                            <a:noFill/>
                          </a:ln>
                          <a:solidFill>
                            <a:srgbClr val="000000"/>
                          </a:solidFill>
                          <a:effectLst/>
                          <a:latin typeface="Corbel" charset="0"/>
                          <a:ea typeface="ＭＳ Ｐゴシック" charset="0"/>
                          <a:cs typeface="Arial" charset="0"/>
                        </a:rPr>
                        <a:t>19</a:t>
                      </a:r>
                      <a:endParaRPr kumimoji="0" lang="fr-FR" sz="2000" b="1" i="0" u="none" strike="noStrike" cap="none" normalizeH="0" baseline="0">
                        <a:ln>
                          <a:noFill/>
                        </a:ln>
                        <a:solidFill>
                          <a:srgbClr val="000000"/>
                        </a:solidFill>
                        <a:effectLst/>
                        <a:latin typeface="Corbel" charset="0"/>
                        <a:ea typeface="ＭＳ Ｐゴシック" charset="0"/>
                        <a:cs typeface="Arial" charset="0"/>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a:ln>
                            <a:noFill/>
                          </a:ln>
                          <a:solidFill>
                            <a:srgbClr val="000000"/>
                          </a:solidFill>
                          <a:effectLst/>
                          <a:latin typeface="Corbel" charset="0"/>
                          <a:ea typeface="ＭＳ Ｐゴシック" charset="0"/>
                          <a:cs typeface="Arial" charset="0"/>
                        </a:rPr>
                        <a:t>23</a:t>
                      </a:r>
                      <a:endParaRPr kumimoji="0" lang="fr-FR" sz="2000" b="1" i="0" u="none" strike="noStrike" cap="none" normalizeH="0" baseline="0">
                        <a:ln>
                          <a:noFill/>
                        </a:ln>
                        <a:solidFill>
                          <a:srgbClr val="000000"/>
                        </a:solidFill>
                        <a:effectLst/>
                        <a:latin typeface="Corbel" charset="0"/>
                        <a:ea typeface="ＭＳ Ｐゴシック" charset="0"/>
                        <a:cs typeface="Arial" charset="0"/>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defRPr sz="1800" kern="1200">
                          <a:solidFill>
                            <a:schemeClr val="tx1"/>
                          </a:solidFill>
                          <a:latin typeface="Corbel"/>
                        </a:defRPr>
                      </a:lvl1pPr>
                      <a:lvl2pPr marL="457200" algn="l" defTabSz="457200" rtl="0" eaLnBrk="1" latinLnBrk="0" hangingPunct="1">
                        <a:defRPr sz="1800" kern="1200">
                          <a:solidFill>
                            <a:schemeClr val="tx1"/>
                          </a:solidFill>
                          <a:latin typeface="Corbel"/>
                        </a:defRPr>
                      </a:lvl2pPr>
                      <a:lvl3pPr marL="914400" algn="l" defTabSz="457200" rtl="0" eaLnBrk="1" latinLnBrk="0" hangingPunct="1">
                        <a:defRPr sz="1800" kern="1200">
                          <a:solidFill>
                            <a:schemeClr val="tx1"/>
                          </a:solidFill>
                          <a:latin typeface="Corbel"/>
                        </a:defRPr>
                      </a:lvl3pPr>
                      <a:lvl4pPr marL="1371600" algn="l" defTabSz="457200" rtl="0" eaLnBrk="1" latinLnBrk="0" hangingPunct="1">
                        <a:defRPr sz="1800" kern="1200">
                          <a:solidFill>
                            <a:schemeClr val="tx1"/>
                          </a:solidFill>
                          <a:latin typeface="Corbel"/>
                        </a:defRPr>
                      </a:lvl4pPr>
                      <a:lvl5pPr marL="1828800" algn="l" defTabSz="457200" rtl="0" eaLnBrk="1" latinLnBrk="0" hangingPunct="1">
                        <a:defRPr sz="1800" kern="1200">
                          <a:solidFill>
                            <a:schemeClr val="tx1"/>
                          </a:solidFill>
                          <a:latin typeface="Corbel"/>
                        </a:defRPr>
                      </a:lvl5pPr>
                      <a:lvl6pPr marL="2286000" algn="l" defTabSz="457200" rtl="0" eaLnBrk="1" latinLnBrk="0" hangingPunct="1">
                        <a:defRPr sz="1800" kern="1200">
                          <a:solidFill>
                            <a:schemeClr val="tx1"/>
                          </a:solidFill>
                          <a:latin typeface="Corbel"/>
                        </a:defRPr>
                      </a:lvl6pPr>
                      <a:lvl7pPr marL="2743200" algn="l" defTabSz="457200" rtl="0" eaLnBrk="1" latinLnBrk="0" hangingPunct="1">
                        <a:defRPr sz="1800" kern="1200">
                          <a:solidFill>
                            <a:schemeClr val="tx1"/>
                          </a:solidFill>
                          <a:latin typeface="Corbel"/>
                        </a:defRPr>
                      </a:lvl7pPr>
                      <a:lvl8pPr marL="3200400" algn="l" defTabSz="457200" rtl="0" eaLnBrk="1" latinLnBrk="0" hangingPunct="1">
                        <a:defRPr sz="1800" kern="1200">
                          <a:solidFill>
                            <a:schemeClr val="tx1"/>
                          </a:solidFill>
                          <a:latin typeface="Corbel"/>
                        </a:defRPr>
                      </a:lvl8pPr>
                      <a:lvl9pPr marL="3657600" algn="l" defTabSz="457200" rtl="0" eaLnBrk="1" latinLnBrk="0" hangingPunct="1">
                        <a:defRPr sz="1800" kern="1200">
                          <a:solidFill>
                            <a:schemeClr val="tx1"/>
                          </a:solidFill>
                          <a:latin typeface="Corbe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dirty="0">
                          <a:ln>
                            <a:noFill/>
                          </a:ln>
                          <a:solidFill>
                            <a:srgbClr val="000000"/>
                          </a:solidFill>
                          <a:effectLst/>
                          <a:latin typeface="Corbel" charset="0"/>
                          <a:ea typeface="ＭＳ Ｐゴシック" charset="0"/>
                          <a:cs typeface="Arial" charset="0"/>
                        </a:rPr>
                        <a:t>53</a:t>
                      </a:r>
                      <a:endParaRPr kumimoji="0" lang="fr-FR" sz="2000" b="1" i="0" u="none" strike="noStrike" cap="none" normalizeH="0" baseline="0" dirty="0">
                        <a:ln>
                          <a:noFill/>
                        </a:ln>
                        <a:solidFill>
                          <a:srgbClr val="000000"/>
                        </a:solidFill>
                        <a:effectLst/>
                        <a:latin typeface="Corbel" charset="0"/>
                        <a:ea typeface="ＭＳ Ｐゴシック" charset="0"/>
                        <a:cs typeface="Arial" charset="0"/>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Tree>
    <p:extLst>
      <p:ext uri="{BB962C8B-B14F-4D97-AF65-F5344CB8AC3E}">
        <p14:creationId xmlns:p14="http://schemas.microsoft.com/office/powerpoint/2010/main" val="154656429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 y="27912"/>
            <a:ext cx="76464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Nécessité et difficultés de mise en place de structures de soins résidentiels dédiés en France</a:t>
            </a:r>
            <a:endParaRPr lang="fr-FR" dirty="0"/>
          </a:p>
        </p:txBody>
      </p:sp>
      <p:sp>
        <p:nvSpPr>
          <p:cNvPr id="8" name="Espace réservé du contenu 7"/>
          <p:cNvSpPr>
            <a:spLocks noGrp="1"/>
          </p:cNvSpPr>
          <p:nvPr>
            <p:ph idx="1"/>
          </p:nvPr>
        </p:nvSpPr>
        <p:spPr/>
        <p:txBody>
          <a:bodyPr/>
          <a:lstStyle/>
          <a:p>
            <a:pPr marL="0" indent="0">
              <a:buNone/>
            </a:pPr>
            <a:r>
              <a:rPr lang="fr-FR" dirty="0"/>
              <a:t>Difficultés </a:t>
            </a:r>
            <a:r>
              <a:rPr lang="fr-FR" dirty="0" smtClean="0"/>
              <a:t>pour </a:t>
            </a:r>
            <a:r>
              <a:rPr lang="fr-FR" dirty="0"/>
              <a:t>Pr S</a:t>
            </a:r>
          </a:p>
        </p:txBody>
      </p:sp>
      <p:sp>
        <p:nvSpPr>
          <p:cNvPr id="7"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9" name="Espace réservé du numéro de diapositive 8"/>
          <p:cNvSpPr>
            <a:spLocks noGrp="1"/>
          </p:cNvSpPr>
          <p:nvPr>
            <p:ph type="sldNum" sz="quarter" idx="12"/>
          </p:nvPr>
        </p:nvSpPr>
        <p:spPr/>
        <p:txBody>
          <a:bodyPr/>
          <a:lstStyle/>
          <a:p>
            <a:fld id="{91DE38A6-BC19-A249-8091-FB07CD57C52B}" type="slidenum">
              <a:rPr lang="fr-FR" smtClean="0"/>
              <a:t>198</a:t>
            </a:fld>
            <a:endParaRPr lang="fr-FR" dirty="0"/>
          </a:p>
        </p:txBody>
      </p:sp>
      <p:sp>
        <p:nvSpPr>
          <p:cNvPr id="10" name="Espace réservé du contenu 2"/>
          <p:cNvSpPr txBox="1">
            <a:spLocks/>
          </p:cNvSpPr>
          <p:nvPr/>
        </p:nvSpPr>
        <p:spPr>
          <a:xfrm>
            <a:off x="900113" y="1993590"/>
            <a:ext cx="7345362" cy="393223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000090"/>
              </a:buClr>
              <a:buSzPct val="85000"/>
              <a:buFont typeface="Wingdings" charset="2"/>
              <a:buChar char="§"/>
              <a:defRPr sz="2800" kern="1200">
                <a:solidFill>
                  <a:srgbClr val="000090"/>
                </a:solidFill>
                <a:latin typeface="Helvetica"/>
                <a:ea typeface="+mn-ea"/>
                <a:cs typeface="Helvetica"/>
              </a:defRPr>
            </a:lvl1pPr>
            <a:lvl2pPr marL="742950" indent="-285750" algn="l" defTabSz="457200" rtl="0" eaLnBrk="1" latinLnBrk="0" hangingPunct="1">
              <a:spcBef>
                <a:spcPct val="20000"/>
              </a:spcBef>
              <a:buClr>
                <a:srgbClr val="000090"/>
              </a:buClr>
              <a:buSzPct val="70000"/>
              <a:buFont typeface="Wingdings" charset="2"/>
              <a:buChar char="§"/>
              <a:defRPr sz="24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fr-FR" b="1" u="sng" dirty="0" smtClean="0">
                <a:solidFill>
                  <a:schemeClr val="tx2"/>
                </a:solidFill>
              </a:rPr>
              <a:t>Consultations</a:t>
            </a:r>
          </a:p>
          <a:p>
            <a:pPr marL="0" indent="0"/>
            <a:r>
              <a:rPr lang="fr-FR" dirty="0" smtClean="0">
                <a:solidFill>
                  <a:schemeClr val="tx2"/>
                </a:solidFill>
              </a:rPr>
              <a:t> Problèmes de confidentialité</a:t>
            </a:r>
          </a:p>
          <a:p>
            <a:pPr lvl="1"/>
            <a:r>
              <a:rPr lang="fr-FR" dirty="0" smtClean="0"/>
              <a:t>Reconnu dans la salle d’attente par des patients</a:t>
            </a:r>
          </a:p>
          <a:p>
            <a:pPr lvl="1"/>
            <a:r>
              <a:rPr lang="fr-FR" dirty="0" smtClean="0"/>
              <a:t>Par l’équipe (il soigne mon mari…)</a:t>
            </a:r>
          </a:p>
          <a:p>
            <a:pPr lvl="1"/>
            <a:r>
              <a:rPr lang="fr-FR" dirty="0" smtClean="0"/>
              <a:t>Pas de secret médical pour les soignants</a:t>
            </a:r>
          </a:p>
          <a:p>
            <a:pPr lvl="1"/>
            <a:r>
              <a:rPr lang="fr-FR" dirty="0" smtClean="0"/>
              <a:t>Étiquettes / prises de </a:t>
            </a:r>
            <a:r>
              <a:rPr lang="fr-FR" dirty="0" err="1" smtClean="0"/>
              <a:t>RdV</a:t>
            </a:r>
            <a:r>
              <a:rPr lang="fr-FR" dirty="0" smtClean="0"/>
              <a:t> visibles / dossier patient (informatisé ou non)</a:t>
            </a:r>
            <a:endParaRPr lang="fr-FR" dirty="0"/>
          </a:p>
        </p:txBody>
      </p:sp>
    </p:spTree>
    <p:extLst>
      <p:ext uri="{BB962C8B-B14F-4D97-AF65-F5344CB8AC3E}">
        <p14:creationId xmlns:p14="http://schemas.microsoft.com/office/powerpoint/2010/main" val="350546519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 y="27912"/>
            <a:ext cx="76464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Nécessité et difficultés de mise en place de structures de soins résidentiels dédiés en France</a:t>
            </a:r>
            <a:endParaRPr lang="fr-FR" dirty="0"/>
          </a:p>
        </p:txBody>
      </p:sp>
      <p:sp>
        <p:nvSpPr>
          <p:cNvPr id="8" name="Espace réservé du contenu 7"/>
          <p:cNvSpPr>
            <a:spLocks noGrp="1"/>
          </p:cNvSpPr>
          <p:nvPr>
            <p:ph idx="1"/>
          </p:nvPr>
        </p:nvSpPr>
        <p:spPr/>
        <p:txBody>
          <a:bodyPr/>
          <a:lstStyle/>
          <a:p>
            <a:pPr marL="0" indent="0">
              <a:buNone/>
            </a:pPr>
            <a:r>
              <a:rPr lang="fr-FR" dirty="0"/>
              <a:t>Difficultés </a:t>
            </a:r>
            <a:r>
              <a:rPr lang="fr-FR" dirty="0" smtClean="0"/>
              <a:t>pour </a:t>
            </a:r>
            <a:r>
              <a:rPr lang="fr-FR" dirty="0"/>
              <a:t>Pr S</a:t>
            </a:r>
          </a:p>
        </p:txBody>
      </p:sp>
      <p:sp>
        <p:nvSpPr>
          <p:cNvPr id="7"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9" name="Espace réservé du numéro de diapositive 8"/>
          <p:cNvSpPr>
            <a:spLocks noGrp="1"/>
          </p:cNvSpPr>
          <p:nvPr>
            <p:ph type="sldNum" sz="quarter" idx="12"/>
          </p:nvPr>
        </p:nvSpPr>
        <p:spPr/>
        <p:txBody>
          <a:bodyPr/>
          <a:lstStyle/>
          <a:p>
            <a:fld id="{91DE38A6-BC19-A249-8091-FB07CD57C52B}" type="slidenum">
              <a:rPr lang="fr-FR" smtClean="0"/>
              <a:t>199</a:t>
            </a:fld>
            <a:endParaRPr lang="fr-FR" dirty="0"/>
          </a:p>
        </p:txBody>
      </p:sp>
      <p:sp>
        <p:nvSpPr>
          <p:cNvPr id="10" name="Espace réservé du contenu 2"/>
          <p:cNvSpPr txBox="1">
            <a:spLocks/>
          </p:cNvSpPr>
          <p:nvPr/>
        </p:nvSpPr>
        <p:spPr>
          <a:xfrm>
            <a:off x="900113" y="1993590"/>
            <a:ext cx="7345362" cy="393223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000090"/>
              </a:buClr>
              <a:buSzPct val="85000"/>
              <a:buFont typeface="Wingdings" charset="2"/>
              <a:buChar char="§"/>
              <a:defRPr sz="2800" kern="1200">
                <a:solidFill>
                  <a:srgbClr val="000090"/>
                </a:solidFill>
                <a:latin typeface="Helvetica"/>
                <a:ea typeface="+mn-ea"/>
                <a:cs typeface="Helvetica"/>
              </a:defRPr>
            </a:lvl1pPr>
            <a:lvl2pPr marL="742950" indent="-285750" algn="l" defTabSz="457200" rtl="0" eaLnBrk="1" latinLnBrk="0" hangingPunct="1">
              <a:spcBef>
                <a:spcPct val="20000"/>
              </a:spcBef>
              <a:buClr>
                <a:srgbClr val="000090"/>
              </a:buClr>
              <a:buSzPct val="70000"/>
              <a:buFont typeface="Wingdings" charset="2"/>
              <a:buChar char="§"/>
              <a:defRPr sz="24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fr-FR" b="1" u="sng" dirty="0" smtClean="0">
                <a:solidFill>
                  <a:srgbClr val="1F497D"/>
                </a:solidFill>
              </a:rPr>
              <a:t>Consultations</a:t>
            </a:r>
          </a:p>
          <a:p>
            <a:pPr marL="0" indent="0"/>
            <a:r>
              <a:rPr lang="fr-FR" dirty="0" smtClean="0">
                <a:solidFill>
                  <a:srgbClr val="1F497D"/>
                </a:solidFill>
              </a:rPr>
              <a:t> </a:t>
            </a:r>
            <a:r>
              <a:rPr lang="fr-FR" dirty="0">
                <a:solidFill>
                  <a:srgbClr val="1F497D"/>
                </a:solidFill>
              </a:rPr>
              <a:t>Conséquences possibles de l’insuffisance de confidentialité</a:t>
            </a:r>
          </a:p>
          <a:p>
            <a:pPr lvl="1"/>
            <a:r>
              <a:rPr lang="fr-FR" dirty="0"/>
              <a:t>Perte de crédibilité dans l’établissement</a:t>
            </a:r>
          </a:p>
          <a:p>
            <a:pPr lvl="1"/>
            <a:r>
              <a:rPr lang="fr-FR" dirty="0"/>
              <a:t>Rejet par son équipe pour techniques de pointes / gardes…</a:t>
            </a:r>
          </a:p>
          <a:p>
            <a:pPr marL="0" indent="0"/>
            <a:r>
              <a:rPr lang="fr-FR" dirty="0" smtClean="0">
                <a:solidFill>
                  <a:srgbClr val="1F497D"/>
                </a:solidFill>
              </a:rPr>
              <a:t> Problème </a:t>
            </a:r>
            <a:r>
              <a:rPr lang="fr-FR" dirty="0">
                <a:solidFill>
                  <a:srgbClr val="1F497D"/>
                </a:solidFill>
              </a:rPr>
              <a:t>d’identification avec les autres patients</a:t>
            </a:r>
          </a:p>
        </p:txBody>
      </p:sp>
    </p:spTree>
    <p:extLst>
      <p:ext uri="{BB962C8B-B14F-4D97-AF65-F5344CB8AC3E}">
        <p14:creationId xmlns:p14="http://schemas.microsoft.com/office/powerpoint/2010/main" val="1262803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129695" y="146539"/>
            <a:ext cx="4884615" cy="523220"/>
          </a:xfrm>
          <a:prstGeom prst="rect">
            <a:avLst/>
          </a:prstGeom>
          <a:solidFill>
            <a:schemeClr val="tx2"/>
          </a:solidFill>
        </p:spPr>
        <p:txBody>
          <a:bodyPr wrap="square" rtlCol="0">
            <a:spAutoFit/>
          </a:bodyPr>
          <a:lstStyle/>
          <a:p>
            <a:pPr algn="ctr"/>
            <a:r>
              <a:rPr lang="fr-FR" sz="2800" b="1" dirty="0" smtClean="0">
                <a:solidFill>
                  <a:schemeClr val="bg1"/>
                </a:solidFill>
                <a:latin typeface="Helvetica"/>
                <a:cs typeface="Helvetica"/>
              </a:rPr>
              <a:t>1</a:t>
            </a:r>
            <a:r>
              <a:rPr lang="fr-FR" sz="2800" b="1" baseline="30000" dirty="0" smtClean="0">
                <a:solidFill>
                  <a:schemeClr val="bg1"/>
                </a:solidFill>
                <a:latin typeface="Helvetica"/>
                <a:cs typeface="Helvetica"/>
              </a:rPr>
              <a:t>er</a:t>
            </a:r>
            <a:r>
              <a:rPr lang="fr-FR" sz="2800" b="1" dirty="0" smtClean="0">
                <a:solidFill>
                  <a:schemeClr val="bg1"/>
                </a:solidFill>
                <a:latin typeface="Helvetica"/>
                <a:cs typeface="Helvetica"/>
              </a:rPr>
              <a:t> COLLOQUE NATIONAL</a:t>
            </a:r>
            <a:endParaRPr lang="fr-FR" sz="2800" b="1" dirty="0">
              <a:solidFill>
                <a:schemeClr val="bg1"/>
              </a:solidFill>
              <a:latin typeface="Helvetica"/>
              <a:cs typeface="Helvetica"/>
            </a:endParaRPr>
          </a:p>
        </p:txBody>
      </p:sp>
      <p:sp>
        <p:nvSpPr>
          <p:cNvPr id="5" name="ZoneTexte 4"/>
          <p:cNvSpPr txBox="1"/>
          <p:nvPr/>
        </p:nvSpPr>
        <p:spPr>
          <a:xfrm>
            <a:off x="205156" y="671305"/>
            <a:ext cx="8694614" cy="954107"/>
          </a:xfrm>
          <a:prstGeom prst="rect">
            <a:avLst/>
          </a:prstGeom>
          <a:noFill/>
        </p:spPr>
        <p:txBody>
          <a:bodyPr wrap="square" rtlCol="0">
            <a:spAutoFit/>
          </a:bodyPr>
          <a:lstStyle/>
          <a:p>
            <a:pPr algn="ctr"/>
            <a:r>
              <a:rPr lang="fr-FR" sz="2800" b="1" dirty="0" smtClean="0">
                <a:solidFill>
                  <a:schemeClr val="tx2"/>
                </a:solidFill>
                <a:latin typeface="Helvetica"/>
                <a:cs typeface="Helvetica"/>
              </a:rPr>
              <a:t>SOIGNER LES VULNÉRABILITÉS </a:t>
            </a:r>
          </a:p>
          <a:p>
            <a:pPr algn="ctr"/>
            <a:r>
              <a:rPr lang="fr-FR" sz="2800" b="1" dirty="0" smtClean="0">
                <a:solidFill>
                  <a:schemeClr val="tx2"/>
                </a:solidFill>
                <a:latin typeface="Helvetica"/>
                <a:cs typeface="Helvetica"/>
              </a:rPr>
              <a:t>DES PROFESSIONNELS DE SANTÉ</a:t>
            </a:r>
            <a:endParaRPr lang="fr-FR" sz="2800" b="1" dirty="0">
              <a:solidFill>
                <a:schemeClr val="tx2"/>
              </a:solidFill>
              <a:latin typeface="Helvetica"/>
              <a:cs typeface="Helvetica"/>
            </a:endParaRPr>
          </a:p>
        </p:txBody>
      </p:sp>
      <p:sp>
        <p:nvSpPr>
          <p:cNvPr id="6" name="ZoneTexte 5"/>
          <p:cNvSpPr txBox="1"/>
          <p:nvPr/>
        </p:nvSpPr>
        <p:spPr>
          <a:xfrm>
            <a:off x="205156" y="1742012"/>
            <a:ext cx="8694614" cy="954107"/>
          </a:xfrm>
          <a:prstGeom prst="rect">
            <a:avLst/>
          </a:prstGeom>
          <a:noFill/>
        </p:spPr>
        <p:txBody>
          <a:bodyPr wrap="square" rtlCol="0">
            <a:spAutoFit/>
          </a:bodyPr>
          <a:lstStyle/>
          <a:p>
            <a:pPr algn="ctr"/>
            <a:r>
              <a:rPr lang="fr-FR" sz="2800" dirty="0" smtClean="0">
                <a:latin typeface="Helvetica"/>
                <a:cs typeface="Helvetica"/>
              </a:rPr>
              <a:t>Stress, épuisement, addictions, suicide :</a:t>
            </a:r>
          </a:p>
          <a:p>
            <a:pPr algn="ctr"/>
            <a:r>
              <a:rPr lang="fr-FR" sz="2800" dirty="0">
                <a:latin typeface="Helvetica"/>
                <a:cs typeface="Helvetica"/>
              </a:rPr>
              <a:t>n</a:t>
            </a:r>
            <a:r>
              <a:rPr lang="fr-FR" sz="2800" dirty="0" smtClean="0">
                <a:latin typeface="Helvetica"/>
                <a:cs typeface="Helvetica"/>
              </a:rPr>
              <a:t>écessité d’un parcours de soins dédiés</a:t>
            </a:r>
            <a:endParaRPr lang="fr-FR" sz="2800" dirty="0">
              <a:latin typeface="Helvetica"/>
              <a:cs typeface="Helvetica"/>
            </a:endParaRPr>
          </a:p>
        </p:txBody>
      </p:sp>
      <p:sp>
        <p:nvSpPr>
          <p:cNvPr id="7" name="ZoneTexte 6"/>
          <p:cNvSpPr txBox="1"/>
          <p:nvPr/>
        </p:nvSpPr>
        <p:spPr>
          <a:xfrm>
            <a:off x="1182077" y="3142408"/>
            <a:ext cx="6789617" cy="2015936"/>
          </a:xfrm>
          <a:prstGeom prst="rect">
            <a:avLst/>
          </a:prstGeom>
          <a:noFill/>
        </p:spPr>
        <p:txBody>
          <a:bodyPr wrap="square" rtlCol="0">
            <a:spAutoFit/>
          </a:bodyPr>
          <a:lstStyle/>
          <a:p>
            <a:pPr algn="ctr"/>
            <a:r>
              <a:rPr lang="fr-FR" sz="3200" b="1" dirty="0">
                <a:solidFill>
                  <a:schemeClr val="tx2"/>
                </a:solidFill>
                <a:latin typeface="Helvetica"/>
                <a:cs typeface="Helvetica"/>
              </a:rPr>
              <a:t>P</a:t>
            </a:r>
            <a:r>
              <a:rPr lang="fr-FR" sz="3200" b="1" dirty="0" smtClean="0">
                <a:solidFill>
                  <a:schemeClr val="tx2"/>
                </a:solidFill>
                <a:latin typeface="Helvetica"/>
                <a:cs typeface="Helvetica"/>
              </a:rPr>
              <a:t>résidé par le </a:t>
            </a:r>
          </a:p>
          <a:p>
            <a:pPr algn="ctr">
              <a:spcAft>
                <a:spcPts val="600"/>
              </a:spcAft>
            </a:pPr>
            <a:r>
              <a:rPr lang="fr-FR" sz="3200" b="1" dirty="0" smtClean="0">
                <a:solidFill>
                  <a:schemeClr val="tx2"/>
                </a:solidFill>
                <a:latin typeface="Helvetica"/>
                <a:cs typeface="Helvetica"/>
              </a:rPr>
              <a:t>Professeur Didier SICARD, </a:t>
            </a:r>
          </a:p>
          <a:p>
            <a:pPr algn="ctr"/>
            <a:r>
              <a:rPr lang="fr-FR" sz="2800" dirty="0" smtClean="0">
                <a:solidFill>
                  <a:schemeClr val="tx2"/>
                </a:solidFill>
                <a:latin typeface="Helvetica"/>
                <a:cs typeface="Helvetica"/>
              </a:rPr>
              <a:t>Président d’Honneur </a:t>
            </a:r>
          </a:p>
          <a:p>
            <a:pPr algn="ctr"/>
            <a:r>
              <a:rPr lang="fr-FR" sz="2800" dirty="0" smtClean="0">
                <a:solidFill>
                  <a:schemeClr val="tx2"/>
                </a:solidFill>
                <a:latin typeface="Helvetica"/>
                <a:cs typeface="Helvetica"/>
              </a:rPr>
              <a:t>du Comité Consultatif National d’Éthique </a:t>
            </a:r>
            <a:endParaRPr lang="fr-FR" sz="2800" dirty="0">
              <a:solidFill>
                <a:schemeClr val="tx2"/>
              </a:solidFill>
              <a:latin typeface="Helvetica"/>
              <a:cs typeface="Helvetica"/>
            </a:endParaRPr>
          </a:p>
        </p:txBody>
      </p:sp>
      <p:sp>
        <p:nvSpPr>
          <p:cNvPr id="13" name="Espace réservé du pied de page 4"/>
          <p:cNvSpPr>
            <a:spLocks noGrp="1"/>
          </p:cNvSpPr>
          <p:nvPr>
            <p:ph type="ftr" sz="quarter" idx="11"/>
          </p:nvPr>
        </p:nvSpPr>
        <p:spPr>
          <a:xfrm>
            <a:off x="91829" y="6450137"/>
            <a:ext cx="8917356"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4" name="Espace réservé du numéro de diapositive 3"/>
          <p:cNvSpPr>
            <a:spLocks noGrp="1"/>
          </p:cNvSpPr>
          <p:nvPr>
            <p:ph type="sldNum" sz="quarter" idx="12"/>
          </p:nvPr>
        </p:nvSpPr>
        <p:spPr/>
        <p:txBody>
          <a:bodyPr/>
          <a:lstStyle/>
          <a:p>
            <a:fld id="{91DE38A6-BC19-A249-8091-FB07CD57C52B}" type="slidenum">
              <a:rPr lang="fr-FR" smtClean="0"/>
              <a:t>2</a:t>
            </a:fld>
            <a:endParaRPr lang="fr-FR" dirty="0"/>
          </a:p>
        </p:txBody>
      </p:sp>
    </p:spTree>
    <p:extLst>
      <p:ext uri="{BB962C8B-B14F-4D97-AF65-F5344CB8AC3E}">
        <p14:creationId xmlns:p14="http://schemas.microsoft.com/office/powerpoint/2010/main" val="401618183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rotWithShape="1">
          <a:blip r:embed="rId2"/>
          <a:srcRect t="9119"/>
          <a:stretch/>
        </p:blipFill>
        <p:spPr bwMode="auto">
          <a:xfrm>
            <a:off x="-34925" y="1744133"/>
            <a:ext cx="9213850" cy="5183718"/>
          </a:xfrm>
          <a:prstGeom prst="rect">
            <a:avLst/>
          </a:prstGeom>
          <a:noFill/>
          <a:ln w="9525">
            <a:noFill/>
            <a:miter lim="800000"/>
            <a:headEnd/>
            <a:tailEnd/>
          </a:ln>
        </p:spPr>
      </p:pic>
      <p:sp>
        <p:nvSpPr>
          <p:cNvPr id="58371" name="Text Box 3"/>
          <p:cNvSpPr txBox="1">
            <a:spLocks noChangeArrowheads="1"/>
          </p:cNvSpPr>
          <p:nvPr/>
        </p:nvSpPr>
        <p:spPr bwMode="auto">
          <a:xfrm>
            <a:off x="107498" y="1361018"/>
            <a:ext cx="4788265" cy="307777"/>
          </a:xfrm>
          <a:prstGeom prst="rect">
            <a:avLst/>
          </a:prstGeom>
          <a:noFill/>
          <a:ln w="9525">
            <a:noFill/>
            <a:miter lim="800000"/>
            <a:headEnd/>
            <a:tailEnd/>
          </a:ln>
        </p:spPr>
        <p:txBody>
          <a:bodyPr wrap="none">
            <a:spAutoFit/>
          </a:bodyPr>
          <a:lstStyle/>
          <a:p>
            <a:r>
              <a:rPr lang="fr-FR" sz="1400" dirty="0" err="1">
                <a:latin typeface="Helvetica"/>
                <a:cs typeface="Helvetica"/>
              </a:rPr>
              <a:t>Truchot</a:t>
            </a:r>
            <a:r>
              <a:rPr lang="fr-FR" sz="1400" dirty="0">
                <a:latin typeface="Helvetica"/>
                <a:cs typeface="Helvetica"/>
              </a:rPr>
              <a:t>, D., </a:t>
            </a:r>
            <a:r>
              <a:rPr lang="fr-FR" sz="1400" dirty="0" err="1">
                <a:latin typeface="Helvetica"/>
                <a:cs typeface="Helvetica"/>
              </a:rPr>
              <a:t>Lheureux</a:t>
            </a:r>
            <a:r>
              <a:rPr lang="fr-FR" sz="1400" dirty="0">
                <a:latin typeface="Helvetica"/>
                <a:cs typeface="Helvetica"/>
              </a:rPr>
              <a:t>, F., &amp; </a:t>
            </a:r>
            <a:r>
              <a:rPr lang="fr-FR" sz="1400" dirty="0" err="1">
                <a:latin typeface="Helvetica"/>
                <a:cs typeface="Helvetica"/>
              </a:rPr>
              <a:t>Borteyrou</a:t>
            </a:r>
            <a:r>
              <a:rPr lang="fr-FR" sz="1400" dirty="0">
                <a:latin typeface="Helvetica"/>
                <a:cs typeface="Helvetica"/>
              </a:rPr>
              <a:t>, X. (</a:t>
            </a:r>
            <a:r>
              <a:rPr lang="fr-FR" sz="1400" i="1" dirty="0">
                <a:latin typeface="Helvetica"/>
                <a:cs typeface="Helvetica"/>
              </a:rPr>
              <a:t>in </a:t>
            </a:r>
            <a:r>
              <a:rPr lang="fr-FR" sz="1400" i="1" dirty="0" err="1">
                <a:latin typeface="Helvetica"/>
                <a:cs typeface="Helvetica"/>
              </a:rPr>
              <a:t>preparation</a:t>
            </a:r>
            <a:r>
              <a:rPr lang="fr-FR" sz="1400" dirty="0">
                <a:latin typeface="Helvetica"/>
                <a:cs typeface="Helvetica"/>
              </a:rPr>
              <a:t>). </a:t>
            </a:r>
          </a:p>
        </p:txBody>
      </p:sp>
      <p:sp>
        <p:nvSpPr>
          <p:cNvPr id="58372" name="Text Box 4"/>
          <p:cNvSpPr txBox="1">
            <a:spLocks noChangeArrowheads="1"/>
          </p:cNvSpPr>
          <p:nvPr/>
        </p:nvSpPr>
        <p:spPr bwMode="auto">
          <a:xfrm>
            <a:off x="7908926" y="1744134"/>
            <a:ext cx="1115660" cy="369332"/>
          </a:xfrm>
          <a:prstGeom prst="rect">
            <a:avLst/>
          </a:prstGeom>
          <a:noFill/>
          <a:ln w="9525">
            <a:noFill/>
            <a:miter lim="800000"/>
            <a:headEnd/>
            <a:tailEnd/>
          </a:ln>
        </p:spPr>
        <p:txBody>
          <a:bodyPr wrap="none">
            <a:spAutoFit/>
          </a:bodyPr>
          <a:lstStyle/>
          <a:p>
            <a:r>
              <a:rPr lang="fr-FR" b="1" dirty="0"/>
              <a:t>(N= 1865)</a:t>
            </a:r>
            <a:r>
              <a:rPr lang="fr-FR" dirty="0"/>
              <a:t> </a:t>
            </a:r>
          </a:p>
        </p:txBody>
      </p:sp>
      <p:sp>
        <p:nvSpPr>
          <p:cNvPr id="5" name="Espace réservé du pied de page 4"/>
          <p:cNvSpPr>
            <a:spLocks noGrp="1"/>
          </p:cNvSpPr>
          <p:nvPr>
            <p:ph type="ftr" sz="quarter" idx="4294967295"/>
          </p:nvPr>
        </p:nvSpPr>
        <p:spPr>
          <a:xfrm>
            <a:off x="107498" y="6616292"/>
            <a:ext cx="8899733"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6"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pPr/>
              <a:t>20</a:t>
            </a:fld>
            <a:endParaRPr lang="fr-FR" dirty="0"/>
          </a:p>
        </p:txBody>
      </p:sp>
      <p:sp>
        <p:nvSpPr>
          <p:cNvPr id="7" name="Titre 1"/>
          <p:cNvSpPr txBox="1">
            <a:spLocks/>
          </p:cNvSpPr>
          <p:nvPr/>
        </p:nvSpPr>
        <p:spPr>
          <a:xfrm>
            <a:off x="125902" y="78712"/>
            <a:ext cx="7510040" cy="96114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Enquêtes épidémiologiques et études récentes sur les souffrances des professionnels de santé</a:t>
            </a:r>
            <a:endParaRPr lang="fr-FR" sz="2400" b="1" dirty="0"/>
          </a:p>
        </p:txBody>
      </p:sp>
    </p:spTree>
    <p:extLst>
      <p:ext uri="{BB962C8B-B14F-4D97-AF65-F5344CB8AC3E}">
        <p14:creationId xmlns:p14="http://schemas.microsoft.com/office/powerpoint/2010/main" val="572052662"/>
      </p:ext>
    </p:extLst>
  </p:cSld>
  <p:clrMapOvr>
    <a:masterClrMapping/>
  </p:clrMapOvr>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 y="27912"/>
            <a:ext cx="76464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Nécessité et difficultés de mise en place de structures de soins résidentiels dédiés en France</a:t>
            </a:r>
            <a:endParaRPr lang="fr-FR" dirty="0"/>
          </a:p>
        </p:txBody>
      </p:sp>
      <p:sp>
        <p:nvSpPr>
          <p:cNvPr id="8" name="Espace réservé du contenu 7"/>
          <p:cNvSpPr>
            <a:spLocks noGrp="1"/>
          </p:cNvSpPr>
          <p:nvPr>
            <p:ph idx="1"/>
          </p:nvPr>
        </p:nvSpPr>
        <p:spPr/>
        <p:txBody>
          <a:bodyPr/>
          <a:lstStyle/>
          <a:p>
            <a:pPr marL="0" indent="0">
              <a:buNone/>
            </a:pPr>
            <a:r>
              <a:rPr lang="fr-FR" dirty="0"/>
              <a:t>Difficultés </a:t>
            </a:r>
            <a:r>
              <a:rPr lang="fr-FR" dirty="0" smtClean="0"/>
              <a:t>pour </a:t>
            </a:r>
            <a:r>
              <a:rPr lang="fr-FR" dirty="0"/>
              <a:t>Pr S</a:t>
            </a:r>
          </a:p>
        </p:txBody>
      </p:sp>
      <p:sp>
        <p:nvSpPr>
          <p:cNvPr id="7"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9" name="Espace réservé du numéro de diapositive 8"/>
          <p:cNvSpPr>
            <a:spLocks noGrp="1"/>
          </p:cNvSpPr>
          <p:nvPr>
            <p:ph type="sldNum" sz="quarter" idx="12"/>
          </p:nvPr>
        </p:nvSpPr>
        <p:spPr/>
        <p:txBody>
          <a:bodyPr/>
          <a:lstStyle/>
          <a:p>
            <a:fld id="{91DE38A6-BC19-A249-8091-FB07CD57C52B}" type="slidenum">
              <a:rPr lang="fr-FR" smtClean="0"/>
              <a:t>200</a:t>
            </a:fld>
            <a:endParaRPr lang="fr-FR" dirty="0"/>
          </a:p>
        </p:txBody>
      </p:sp>
      <p:sp>
        <p:nvSpPr>
          <p:cNvPr id="10" name="Espace réservé du contenu 2"/>
          <p:cNvSpPr txBox="1">
            <a:spLocks/>
          </p:cNvSpPr>
          <p:nvPr/>
        </p:nvSpPr>
        <p:spPr>
          <a:xfrm>
            <a:off x="900113" y="1993590"/>
            <a:ext cx="7345362" cy="393223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000090"/>
              </a:buClr>
              <a:buSzPct val="85000"/>
              <a:buFont typeface="Wingdings" charset="2"/>
              <a:buChar char="§"/>
              <a:defRPr sz="2800" kern="1200">
                <a:solidFill>
                  <a:srgbClr val="000090"/>
                </a:solidFill>
                <a:latin typeface="Helvetica"/>
                <a:ea typeface="+mn-ea"/>
                <a:cs typeface="Helvetica"/>
              </a:defRPr>
            </a:lvl1pPr>
            <a:lvl2pPr marL="742950" indent="-285750" algn="l" defTabSz="457200" rtl="0" eaLnBrk="1" latinLnBrk="0" hangingPunct="1">
              <a:spcBef>
                <a:spcPct val="20000"/>
              </a:spcBef>
              <a:buClr>
                <a:srgbClr val="000090"/>
              </a:buClr>
              <a:buSzPct val="70000"/>
              <a:buFont typeface="Wingdings" charset="2"/>
              <a:buChar char="§"/>
              <a:defRPr sz="24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fr-FR" b="1" u="sng" dirty="0" smtClean="0">
                <a:solidFill>
                  <a:srgbClr val="1F497D"/>
                </a:solidFill>
              </a:rPr>
              <a:t>Consultations</a:t>
            </a:r>
          </a:p>
          <a:p>
            <a:r>
              <a:rPr lang="fr-FR" dirty="0">
                <a:solidFill>
                  <a:srgbClr val="1F497D"/>
                </a:solidFill>
              </a:rPr>
              <a:t>Effort d’humilité</a:t>
            </a:r>
          </a:p>
          <a:p>
            <a:pPr lvl="1"/>
            <a:r>
              <a:rPr lang="fr-FR" dirty="0"/>
              <a:t>Censé avoir la connaissance (honte)</a:t>
            </a:r>
          </a:p>
          <a:p>
            <a:pPr lvl="1"/>
            <a:r>
              <a:rPr lang="fr-FR" dirty="0"/>
              <a:t>Conseils par un confrère sur des problèmes intimes</a:t>
            </a:r>
          </a:p>
          <a:p>
            <a:pPr lvl="1"/>
            <a:r>
              <a:rPr lang="fr-FR" dirty="0"/>
              <a:t>Conseils par un non médecin (psychologue, infirmière)</a:t>
            </a:r>
          </a:p>
          <a:p>
            <a:pPr lvl="1">
              <a:buFont typeface="Arial" charset="0"/>
              <a:buNone/>
            </a:pPr>
            <a:r>
              <a:rPr lang="fr-FR" dirty="0"/>
              <a:t>(personnels susceptibles de changer de lieu d’exercice)</a:t>
            </a:r>
          </a:p>
        </p:txBody>
      </p:sp>
    </p:spTree>
    <p:extLst>
      <p:ext uri="{BB962C8B-B14F-4D97-AF65-F5344CB8AC3E}">
        <p14:creationId xmlns:p14="http://schemas.microsoft.com/office/powerpoint/2010/main" val="236725477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 y="27912"/>
            <a:ext cx="76464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Nécessité et difficultés de mise en place de structures de soins résidentiels dédiés en France</a:t>
            </a:r>
            <a:endParaRPr lang="fr-FR" dirty="0"/>
          </a:p>
        </p:txBody>
      </p:sp>
      <p:sp>
        <p:nvSpPr>
          <p:cNvPr id="8" name="Espace réservé du contenu 7"/>
          <p:cNvSpPr>
            <a:spLocks noGrp="1"/>
          </p:cNvSpPr>
          <p:nvPr>
            <p:ph idx="1"/>
          </p:nvPr>
        </p:nvSpPr>
        <p:spPr/>
        <p:txBody>
          <a:bodyPr/>
          <a:lstStyle/>
          <a:p>
            <a:pPr marL="0" indent="0">
              <a:buNone/>
            </a:pPr>
            <a:r>
              <a:rPr lang="fr-FR" dirty="0"/>
              <a:t>Difficultés </a:t>
            </a:r>
            <a:r>
              <a:rPr lang="fr-FR" dirty="0" smtClean="0"/>
              <a:t>pour </a:t>
            </a:r>
            <a:r>
              <a:rPr lang="fr-FR" dirty="0"/>
              <a:t>Pr S</a:t>
            </a:r>
          </a:p>
        </p:txBody>
      </p:sp>
      <p:sp>
        <p:nvSpPr>
          <p:cNvPr id="7"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9" name="Espace réservé du numéro de diapositive 8"/>
          <p:cNvSpPr>
            <a:spLocks noGrp="1"/>
          </p:cNvSpPr>
          <p:nvPr>
            <p:ph type="sldNum" sz="quarter" idx="12"/>
          </p:nvPr>
        </p:nvSpPr>
        <p:spPr/>
        <p:txBody>
          <a:bodyPr/>
          <a:lstStyle/>
          <a:p>
            <a:fld id="{91DE38A6-BC19-A249-8091-FB07CD57C52B}" type="slidenum">
              <a:rPr lang="fr-FR" smtClean="0"/>
              <a:t>201</a:t>
            </a:fld>
            <a:endParaRPr lang="fr-FR" dirty="0"/>
          </a:p>
        </p:txBody>
      </p:sp>
      <p:sp>
        <p:nvSpPr>
          <p:cNvPr id="10" name="Espace réservé du contenu 2"/>
          <p:cNvSpPr txBox="1">
            <a:spLocks/>
          </p:cNvSpPr>
          <p:nvPr/>
        </p:nvSpPr>
        <p:spPr>
          <a:xfrm>
            <a:off x="900113" y="1993590"/>
            <a:ext cx="7345362" cy="393223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Clr>
                <a:srgbClr val="000090"/>
              </a:buClr>
              <a:buSzPct val="85000"/>
              <a:buFont typeface="Wingdings" charset="2"/>
              <a:buChar char="§"/>
              <a:defRPr sz="2800" kern="1200">
                <a:solidFill>
                  <a:srgbClr val="000090"/>
                </a:solidFill>
                <a:latin typeface="Helvetica"/>
                <a:ea typeface="+mn-ea"/>
                <a:cs typeface="Helvetica"/>
              </a:defRPr>
            </a:lvl1pPr>
            <a:lvl2pPr marL="742950" indent="-285750" algn="l" defTabSz="457200" rtl="0" eaLnBrk="1" latinLnBrk="0" hangingPunct="1">
              <a:spcBef>
                <a:spcPct val="20000"/>
              </a:spcBef>
              <a:buClr>
                <a:srgbClr val="000090"/>
              </a:buClr>
              <a:buSzPct val="70000"/>
              <a:buFont typeface="Wingdings" charset="2"/>
              <a:buChar char="§"/>
              <a:defRPr sz="24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fr-FR" b="1" u="sng" dirty="0" smtClean="0">
                <a:solidFill>
                  <a:srgbClr val="1F497D"/>
                </a:solidFill>
              </a:rPr>
              <a:t>Institutionnel </a:t>
            </a:r>
          </a:p>
          <a:p>
            <a:r>
              <a:rPr lang="fr-FR" dirty="0">
                <a:solidFill>
                  <a:srgbClr val="1F497D"/>
                </a:solidFill>
              </a:rPr>
              <a:t>Arrêt de travail (difficile dans profession de santé) </a:t>
            </a:r>
          </a:p>
          <a:p>
            <a:r>
              <a:rPr lang="fr-FR" dirty="0">
                <a:solidFill>
                  <a:srgbClr val="1F497D"/>
                </a:solidFill>
              </a:rPr>
              <a:t>Plus de personnes au courant</a:t>
            </a:r>
          </a:p>
          <a:p>
            <a:r>
              <a:rPr lang="fr-FR" dirty="0">
                <a:solidFill>
                  <a:srgbClr val="1F497D"/>
                </a:solidFill>
              </a:rPr>
              <a:t>Difficile de se mêler aux autres patients</a:t>
            </a:r>
          </a:p>
          <a:p>
            <a:pPr lvl="1"/>
            <a:r>
              <a:rPr lang="fr-FR" dirty="0"/>
              <a:t>Niveau cognitif différent</a:t>
            </a:r>
          </a:p>
          <a:p>
            <a:pPr lvl="1"/>
            <a:r>
              <a:rPr lang="fr-FR" dirty="0"/>
              <a:t>Questions sur l’exercice professionnel</a:t>
            </a:r>
          </a:p>
          <a:p>
            <a:r>
              <a:rPr lang="fr-FR" dirty="0">
                <a:solidFill>
                  <a:srgbClr val="1F497D"/>
                </a:solidFill>
              </a:rPr>
              <a:t>Très difficile de participer aux ateliers / prise en charge de groupe</a:t>
            </a:r>
          </a:p>
        </p:txBody>
      </p:sp>
    </p:spTree>
    <p:extLst>
      <p:ext uri="{BB962C8B-B14F-4D97-AF65-F5344CB8AC3E}">
        <p14:creationId xmlns:p14="http://schemas.microsoft.com/office/powerpoint/2010/main" val="164353156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 y="27912"/>
            <a:ext cx="76464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Nécessité et difficultés de mise en place de structures de soins résidentiels dédiés en France</a:t>
            </a:r>
            <a:endParaRPr lang="fr-FR" dirty="0"/>
          </a:p>
        </p:txBody>
      </p:sp>
      <p:sp>
        <p:nvSpPr>
          <p:cNvPr id="8" name="Espace réservé du contenu 7"/>
          <p:cNvSpPr>
            <a:spLocks noGrp="1"/>
          </p:cNvSpPr>
          <p:nvPr>
            <p:ph idx="1"/>
          </p:nvPr>
        </p:nvSpPr>
        <p:spPr/>
        <p:txBody>
          <a:bodyPr/>
          <a:lstStyle/>
          <a:p>
            <a:pPr marL="0" indent="0">
              <a:buNone/>
            </a:pPr>
            <a:r>
              <a:rPr lang="fr-FR" dirty="0">
                <a:solidFill>
                  <a:srgbClr val="1F497D"/>
                </a:solidFill>
              </a:rPr>
              <a:t>Difficultés pour l’équipe </a:t>
            </a:r>
            <a:r>
              <a:rPr lang="fr-FR" dirty="0" smtClean="0">
                <a:solidFill>
                  <a:srgbClr val="1F497D"/>
                </a:solidFill>
              </a:rPr>
              <a:t>soignante</a:t>
            </a:r>
          </a:p>
          <a:p>
            <a:pPr marL="0" indent="0">
              <a:buNone/>
            </a:pPr>
            <a:endParaRPr lang="fr-FR" dirty="0">
              <a:solidFill>
                <a:srgbClr val="1F497D"/>
              </a:solidFill>
            </a:endParaRPr>
          </a:p>
          <a:p>
            <a:pPr>
              <a:lnSpc>
                <a:spcPct val="130000"/>
              </a:lnSpc>
            </a:pPr>
            <a:r>
              <a:rPr lang="fr-FR" sz="2400" dirty="0">
                <a:solidFill>
                  <a:srgbClr val="1F497D"/>
                </a:solidFill>
              </a:rPr>
              <a:t>Peur de perte d’anonymat du Pr S</a:t>
            </a:r>
          </a:p>
          <a:p>
            <a:pPr>
              <a:lnSpc>
                <a:spcPct val="130000"/>
              </a:lnSpc>
            </a:pPr>
            <a:r>
              <a:rPr lang="fr-FR" sz="2400" dirty="0">
                <a:solidFill>
                  <a:srgbClr val="1F497D"/>
                </a:solidFill>
              </a:rPr>
              <a:t>Peur de sentir ses compétences évaluées</a:t>
            </a:r>
          </a:p>
          <a:p>
            <a:pPr>
              <a:lnSpc>
                <a:spcPct val="130000"/>
              </a:lnSpc>
            </a:pPr>
            <a:r>
              <a:rPr lang="fr-FR" sz="2400" dirty="0">
                <a:solidFill>
                  <a:srgbClr val="1F497D"/>
                </a:solidFill>
              </a:rPr>
              <a:t>D’autant plus difficile que l’</a:t>
            </a:r>
            <a:r>
              <a:rPr lang="fr-FR" sz="2400" dirty="0" err="1">
                <a:solidFill>
                  <a:srgbClr val="1F497D"/>
                </a:solidFill>
              </a:rPr>
              <a:t>addictologue</a:t>
            </a:r>
            <a:r>
              <a:rPr lang="fr-FR" sz="2400" dirty="0">
                <a:solidFill>
                  <a:srgbClr val="1F497D"/>
                </a:solidFill>
              </a:rPr>
              <a:t> est jeune</a:t>
            </a:r>
          </a:p>
          <a:p>
            <a:pPr>
              <a:lnSpc>
                <a:spcPct val="130000"/>
              </a:lnSpc>
            </a:pPr>
            <a:r>
              <a:rPr lang="fr-FR" sz="2400" dirty="0">
                <a:solidFill>
                  <a:srgbClr val="1F497D"/>
                </a:solidFill>
              </a:rPr>
              <a:t>Peur d’être en situation d’abus de pouvoir</a:t>
            </a:r>
          </a:p>
          <a:p>
            <a:pPr marL="0" indent="0">
              <a:buNone/>
            </a:pPr>
            <a:endParaRPr lang="fr-FR" dirty="0"/>
          </a:p>
        </p:txBody>
      </p:sp>
      <p:sp>
        <p:nvSpPr>
          <p:cNvPr id="7"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9" name="Espace réservé du numéro de diapositive 8"/>
          <p:cNvSpPr>
            <a:spLocks noGrp="1"/>
          </p:cNvSpPr>
          <p:nvPr>
            <p:ph type="sldNum" sz="quarter" idx="12"/>
          </p:nvPr>
        </p:nvSpPr>
        <p:spPr/>
        <p:txBody>
          <a:bodyPr/>
          <a:lstStyle/>
          <a:p>
            <a:fld id="{91DE38A6-BC19-A249-8091-FB07CD57C52B}" type="slidenum">
              <a:rPr lang="fr-FR" smtClean="0"/>
              <a:t>202</a:t>
            </a:fld>
            <a:endParaRPr lang="fr-FR" dirty="0"/>
          </a:p>
        </p:txBody>
      </p:sp>
    </p:spTree>
    <p:extLst>
      <p:ext uri="{BB962C8B-B14F-4D97-AF65-F5344CB8AC3E}">
        <p14:creationId xmlns:p14="http://schemas.microsoft.com/office/powerpoint/2010/main" val="65453859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 y="27912"/>
            <a:ext cx="76464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Nécessité et difficultés de mise en place de structures de soins résidentiels dédiés en France</a:t>
            </a:r>
            <a:endParaRPr lang="fr-FR" dirty="0"/>
          </a:p>
        </p:txBody>
      </p:sp>
      <p:sp>
        <p:nvSpPr>
          <p:cNvPr id="8" name="Espace réservé du contenu 7"/>
          <p:cNvSpPr>
            <a:spLocks noGrp="1"/>
          </p:cNvSpPr>
          <p:nvPr>
            <p:ph idx="1"/>
          </p:nvPr>
        </p:nvSpPr>
        <p:spPr/>
        <p:txBody>
          <a:bodyPr/>
          <a:lstStyle/>
          <a:p>
            <a:pPr marL="0" indent="0">
              <a:buNone/>
            </a:pPr>
            <a:r>
              <a:rPr lang="fr-FR" dirty="0">
                <a:solidFill>
                  <a:srgbClr val="1F497D"/>
                </a:solidFill>
              </a:rPr>
              <a:t>Difficultés pour l’équipe </a:t>
            </a:r>
            <a:r>
              <a:rPr lang="fr-FR" dirty="0" smtClean="0">
                <a:solidFill>
                  <a:srgbClr val="1F497D"/>
                </a:solidFill>
              </a:rPr>
              <a:t>soignante</a:t>
            </a:r>
          </a:p>
          <a:p>
            <a:pPr marL="0" indent="0">
              <a:buNone/>
            </a:pPr>
            <a:endParaRPr lang="fr-FR" dirty="0">
              <a:solidFill>
                <a:srgbClr val="1F497D"/>
              </a:solidFill>
            </a:endParaRPr>
          </a:p>
          <a:p>
            <a:pPr>
              <a:lnSpc>
                <a:spcPct val="90000"/>
              </a:lnSpc>
            </a:pPr>
            <a:r>
              <a:rPr lang="fr-FR" sz="2400" b="1" u="sng" dirty="0">
                <a:solidFill>
                  <a:srgbClr val="1F497D"/>
                </a:solidFill>
              </a:rPr>
              <a:t>Risque de considérer (à tort) que :</a:t>
            </a:r>
          </a:p>
          <a:p>
            <a:pPr lvl="1">
              <a:lnSpc>
                <a:spcPct val="90000"/>
              </a:lnSpc>
            </a:pPr>
            <a:r>
              <a:rPr lang="fr-FR" sz="2000" dirty="0"/>
              <a:t>Le patient en sait déjà beaucoup</a:t>
            </a:r>
          </a:p>
          <a:p>
            <a:pPr lvl="1">
              <a:lnSpc>
                <a:spcPct val="90000"/>
              </a:lnSpc>
            </a:pPr>
            <a:r>
              <a:rPr lang="fr-FR" sz="2000" dirty="0"/>
              <a:t>Les informations données sont évidentes </a:t>
            </a:r>
          </a:p>
          <a:p>
            <a:pPr lvl="1">
              <a:lnSpc>
                <a:spcPct val="90000"/>
              </a:lnSpc>
            </a:pPr>
            <a:r>
              <a:rPr lang="fr-FR" sz="2000" dirty="0"/>
              <a:t>Besoin de complexifier le message</a:t>
            </a:r>
          </a:p>
          <a:p>
            <a:pPr lvl="1">
              <a:lnSpc>
                <a:spcPct val="90000"/>
              </a:lnSpc>
            </a:pPr>
            <a:r>
              <a:rPr lang="fr-FR" sz="2000" dirty="0"/>
              <a:t>Crainte que la stratégie de soin semble basique et lisible </a:t>
            </a:r>
          </a:p>
          <a:p>
            <a:pPr lvl="1">
              <a:lnSpc>
                <a:spcPct val="90000"/>
              </a:lnSpc>
            </a:pPr>
            <a:r>
              <a:rPr lang="fr-FR" sz="2000" dirty="0"/>
              <a:t>Risque d’être trop </a:t>
            </a:r>
            <a:r>
              <a:rPr lang="fr-FR" sz="2000" dirty="0" smtClean="0"/>
              <a:t>subtil </a:t>
            </a:r>
            <a:r>
              <a:rPr lang="fr-FR" sz="2000" dirty="0"/>
              <a:t>= </a:t>
            </a:r>
            <a:r>
              <a:rPr lang="fr-FR" sz="2000" dirty="0" smtClean="0"/>
              <a:t>inadapté</a:t>
            </a:r>
          </a:p>
          <a:p>
            <a:pPr marL="457200" lvl="1" indent="0">
              <a:lnSpc>
                <a:spcPct val="90000"/>
              </a:lnSpc>
              <a:buNone/>
            </a:pPr>
            <a:endParaRPr lang="fr-FR" sz="2000" dirty="0">
              <a:solidFill>
                <a:srgbClr val="1F497D"/>
              </a:solidFill>
            </a:endParaRPr>
          </a:p>
          <a:p>
            <a:pPr>
              <a:lnSpc>
                <a:spcPct val="90000"/>
              </a:lnSpc>
            </a:pPr>
            <a:r>
              <a:rPr lang="fr-FR" sz="2400" b="1" u="sng" dirty="0">
                <a:solidFill>
                  <a:srgbClr val="1F497D"/>
                </a:solidFill>
              </a:rPr>
              <a:t>Risque de </a:t>
            </a:r>
            <a:r>
              <a:rPr lang="fr-FR" sz="2400" b="1" u="sng" dirty="0" smtClean="0">
                <a:solidFill>
                  <a:srgbClr val="1F497D"/>
                </a:solidFill>
              </a:rPr>
              <a:t>proximité / complicité </a:t>
            </a:r>
            <a:r>
              <a:rPr lang="fr-FR" sz="2400" b="1" u="sng" dirty="0">
                <a:solidFill>
                  <a:srgbClr val="1F497D"/>
                </a:solidFill>
              </a:rPr>
              <a:t>: </a:t>
            </a:r>
          </a:p>
          <a:p>
            <a:pPr lvl="1">
              <a:lnSpc>
                <a:spcPct val="90000"/>
              </a:lnSpc>
            </a:pPr>
            <a:r>
              <a:rPr lang="fr-FR" sz="2000" dirty="0">
                <a:solidFill>
                  <a:srgbClr val="000000"/>
                </a:solidFill>
              </a:rPr>
              <a:t>Des informations et soins de base survolés</a:t>
            </a:r>
          </a:p>
          <a:p>
            <a:pPr lvl="1">
              <a:lnSpc>
                <a:spcPct val="90000"/>
              </a:lnSpc>
            </a:pPr>
            <a:r>
              <a:rPr lang="fr-FR" sz="2000" dirty="0">
                <a:solidFill>
                  <a:srgbClr val="000000"/>
                </a:solidFill>
              </a:rPr>
              <a:t>Perte de chance pour le patient</a:t>
            </a:r>
          </a:p>
          <a:p>
            <a:pPr marL="0" indent="0">
              <a:buNone/>
            </a:pPr>
            <a:endParaRPr lang="fr-FR" dirty="0">
              <a:solidFill>
                <a:srgbClr val="1F497D"/>
              </a:solidFill>
            </a:endParaRPr>
          </a:p>
        </p:txBody>
      </p:sp>
      <p:sp>
        <p:nvSpPr>
          <p:cNvPr id="7"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9" name="Espace réservé du numéro de diapositive 8"/>
          <p:cNvSpPr>
            <a:spLocks noGrp="1"/>
          </p:cNvSpPr>
          <p:nvPr>
            <p:ph type="sldNum" sz="quarter" idx="12"/>
          </p:nvPr>
        </p:nvSpPr>
        <p:spPr/>
        <p:txBody>
          <a:bodyPr/>
          <a:lstStyle/>
          <a:p>
            <a:fld id="{91DE38A6-BC19-A249-8091-FB07CD57C52B}" type="slidenum">
              <a:rPr lang="fr-FR" smtClean="0"/>
              <a:t>203</a:t>
            </a:fld>
            <a:endParaRPr lang="fr-FR" dirty="0"/>
          </a:p>
        </p:txBody>
      </p:sp>
    </p:spTree>
    <p:extLst>
      <p:ext uri="{BB962C8B-B14F-4D97-AF65-F5344CB8AC3E}">
        <p14:creationId xmlns:p14="http://schemas.microsoft.com/office/powerpoint/2010/main" val="361955773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 y="27912"/>
            <a:ext cx="76464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Nécessité et difficultés de mise en place de structures de soins résidentiels dédiés en France</a:t>
            </a:r>
            <a:endParaRPr lang="fr-FR" dirty="0"/>
          </a:p>
        </p:txBody>
      </p:sp>
      <p:sp>
        <p:nvSpPr>
          <p:cNvPr id="8" name="Espace réservé du contenu 7"/>
          <p:cNvSpPr>
            <a:spLocks noGrp="1"/>
          </p:cNvSpPr>
          <p:nvPr>
            <p:ph idx="1"/>
          </p:nvPr>
        </p:nvSpPr>
        <p:spPr/>
        <p:txBody>
          <a:bodyPr/>
          <a:lstStyle/>
          <a:p>
            <a:pPr marL="0" indent="0">
              <a:buNone/>
            </a:pPr>
            <a:r>
              <a:rPr lang="fr-FR" dirty="0" smtClean="0"/>
              <a:t>Résultats</a:t>
            </a:r>
          </a:p>
          <a:p>
            <a:pPr marL="0" indent="0">
              <a:buNone/>
            </a:pPr>
            <a:endParaRPr lang="fr-FR" dirty="0"/>
          </a:p>
          <a:p>
            <a:r>
              <a:rPr lang="fr-FR" dirty="0"/>
              <a:t>Des connaissances, souvent partielles et partiellement inexactes, peuvent être un </a:t>
            </a:r>
            <a:r>
              <a:rPr lang="fr-FR" dirty="0" smtClean="0"/>
              <a:t>frein</a:t>
            </a:r>
            <a:endParaRPr lang="fr-FR" dirty="0"/>
          </a:p>
          <a:p>
            <a:r>
              <a:rPr lang="fr-FR" dirty="0"/>
              <a:t>Résultats semblent toutefois superposables</a:t>
            </a:r>
          </a:p>
          <a:p>
            <a:pPr marL="0" indent="0">
              <a:buNone/>
            </a:pPr>
            <a:endParaRPr lang="fr-FR" dirty="0"/>
          </a:p>
        </p:txBody>
      </p:sp>
      <p:sp>
        <p:nvSpPr>
          <p:cNvPr id="7"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9" name="Espace réservé du numéro de diapositive 8"/>
          <p:cNvSpPr>
            <a:spLocks noGrp="1"/>
          </p:cNvSpPr>
          <p:nvPr>
            <p:ph type="sldNum" sz="quarter" idx="12"/>
          </p:nvPr>
        </p:nvSpPr>
        <p:spPr/>
        <p:txBody>
          <a:bodyPr/>
          <a:lstStyle/>
          <a:p>
            <a:fld id="{91DE38A6-BC19-A249-8091-FB07CD57C52B}" type="slidenum">
              <a:rPr lang="fr-FR" smtClean="0"/>
              <a:t>204</a:t>
            </a:fld>
            <a:endParaRPr lang="fr-FR" dirty="0"/>
          </a:p>
        </p:txBody>
      </p:sp>
    </p:spTree>
    <p:extLst>
      <p:ext uri="{BB962C8B-B14F-4D97-AF65-F5344CB8AC3E}">
        <p14:creationId xmlns:p14="http://schemas.microsoft.com/office/powerpoint/2010/main" val="154787819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 y="27912"/>
            <a:ext cx="76464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Nécessité et difficultés de mise en place de structures de soins résidentiels dédiés en France</a:t>
            </a:r>
            <a:endParaRPr lang="fr-FR" dirty="0"/>
          </a:p>
        </p:txBody>
      </p:sp>
      <p:sp>
        <p:nvSpPr>
          <p:cNvPr id="8" name="Espace réservé du contenu 7"/>
          <p:cNvSpPr>
            <a:spLocks noGrp="1"/>
          </p:cNvSpPr>
          <p:nvPr>
            <p:ph idx="1"/>
          </p:nvPr>
        </p:nvSpPr>
        <p:spPr/>
        <p:txBody>
          <a:bodyPr/>
          <a:lstStyle/>
          <a:p>
            <a:pPr marL="0" indent="0">
              <a:buNone/>
            </a:pPr>
            <a:r>
              <a:rPr lang="fr-FR" dirty="0" smtClean="0">
                <a:solidFill>
                  <a:srgbClr val="1F497D"/>
                </a:solidFill>
              </a:rPr>
              <a:t>Résultats</a:t>
            </a:r>
          </a:p>
          <a:p>
            <a:pPr marL="0" indent="0">
              <a:buNone/>
            </a:pPr>
            <a:endParaRPr lang="fr-FR" dirty="0">
              <a:solidFill>
                <a:srgbClr val="1F497D"/>
              </a:solidFill>
            </a:endParaRPr>
          </a:p>
          <a:p>
            <a:r>
              <a:rPr lang="fr-FR" dirty="0">
                <a:solidFill>
                  <a:srgbClr val="1F497D"/>
                </a:solidFill>
              </a:rPr>
              <a:t>Des connaissances, souvent partielles et partiellement inexactes, peuvent être un </a:t>
            </a:r>
            <a:r>
              <a:rPr lang="fr-FR" dirty="0" smtClean="0">
                <a:solidFill>
                  <a:srgbClr val="1F497D"/>
                </a:solidFill>
              </a:rPr>
              <a:t>frein</a:t>
            </a:r>
            <a:endParaRPr lang="fr-FR" dirty="0">
              <a:solidFill>
                <a:srgbClr val="1F497D"/>
              </a:solidFill>
            </a:endParaRPr>
          </a:p>
          <a:p>
            <a:r>
              <a:rPr lang="fr-FR" dirty="0">
                <a:solidFill>
                  <a:srgbClr val="1F497D"/>
                </a:solidFill>
              </a:rPr>
              <a:t>Résultats semblent toutefois superposables</a:t>
            </a:r>
          </a:p>
          <a:p>
            <a:pPr marL="0" indent="0">
              <a:buNone/>
            </a:pPr>
            <a:endParaRPr lang="fr-FR" dirty="0"/>
          </a:p>
        </p:txBody>
      </p:sp>
      <p:sp>
        <p:nvSpPr>
          <p:cNvPr id="7"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9" name="Espace réservé du numéro de diapositive 8"/>
          <p:cNvSpPr>
            <a:spLocks noGrp="1"/>
          </p:cNvSpPr>
          <p:nvPr>
            <p:ph type="sldNum" sz="quarter" idx="12"/>
          </p:nvPr>
        </p:nvSpPr>
        <p:spPr/>
        <p:txBody>
          <a:bodyPr/>
          <a:lstStyle/>
          <a:p>
            <a:fld id="{91DE38A6-BC19-A249-8091-FB07CD57C52B}" type="slidenum">
              <a:rPr lang="fr-FR" smtClean="0"/>
              <a:t>205</a:t>
            </a:fld>
            <a:endParaRPr lang="fr-FR" dirty="0"/>
          </a:p>
        </p:txBody>
      </p:sp>
      <p:graphicFrame>
        <p:nvGraphicFramePr>
          <p:cNvPr id="13" name="Espace réservé du contenu 3"/>
          <p:cNvGraphicFramePr>
            <a:graphicFrameLocks/>
          </p:cNvGraphicFramePr>
          <p:nvPr>
            <p:extLst>
              <p:ext uri="{D42A27DB-BD31-4B8C-83A1-F6EECF244321}">
                <p14:modId xmlns:p14="http://schemas.microsoft.com/office/powerpoint/2010/main" val="652929830"/>
              </p:ext>
            </p:extLst>
          </p:nvPr>
        </p:nvGraphicFramePr>
        <p:xfrm>
          <a:off x="1312863" y="3606802"/>
          <a:ext cx="6686550" cy="2847975"/>
        </p:xfrm>
        <a:graphic>
          <a:graphicData uri="http://schemas.openxmlformats.org/presentationml/2006/ole">
            <mc:AlternateContent xmlns:mc="http://schemas.openxmlformats.org/markup-compatibility/2006">
              <mc:Choice xmlns:v="urn:schemas-microsoft-com:vml" Requires="v">
                <p:oleObj spid="_x0000_s1063" name="Feuille de calcul" r:id="rId4" imgW="6687892" imgH="2847079" progId="Excel.Sheet.8">
                  <p:embed/>
                </p:oleObj>
              </mc:Choice>
              <mc:Fallback>
                <p:oleObj name="Feuille de calcul" r:id="rId4" imgW="6687892" imgH="2847079" progId="Excel.Shee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2863" y="3606802"/>
                        <a:ext cx="6686550" cy="2847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4" name="Connecteur droit 13"/>
          <p:cNvCxnSpPr/>
          <p:nvPr/>
        </p:nvCxnSpPr>
        <p:spPr>
          <a:xfrm>
            <a:off x="2135188" y="5397502"/>
            <a:ext cx="5626100" cy="55563"/>
          </a:xfrm>
          <a:prstGeom prst="line">
            <a:avLst/>
          </a:prstGeom>
          <a:ln>
            <a:solidFill>
              <a:srgbClr val="FF6600"/>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504668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 y="27912"/>
            <a:ext cx="76464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Nécessité et difficultés de mise en place de structures de soins résidentiels dédiés en France</a:t>
            </a:r>
            <a:endParaRPr lang="fr-FR" dirty="0"/>
          </a:p>
        </p:txBody>
      </p:sp>
      <p:sp>
        <p:nvSpPr>
          <p:cNvPr id="8" name="Espace réservé du contenu 7"/>
          <p:cNvSpPr>
            <a:spLocks noGrp="1"/>
          </p:cNvSpPr>
          <p:nvPr>
            <p:ph idx="1"/>
          </p:nvPr>
        </p:nvSpPr>
        <p:spPr/>
        <p:txBody>
          <a:bodyPr>
            <a:normAutofit fontScale="92500"/>
          </a:bodyPr>
          <a:lstStyle/>
          <a:p>
            <a:pPr marL="0" indent="0">
              <a:buNone/>
            </a:pPr>
            <a:r>
              <a:rPr lang="fr-FR" dirty="0">
                <a:solidFill>
                  <a:srgbClr val="1F497D"/>
                </a:solidFill>
              </a:rPr>
              <a:t>Stratégie </a:t>
            </a:r>
            <a:r>
              <a:rPr lang="fr-FR" dirty="0" smtClean="0">
                <a:solidFill>
                  <a:srgbClr val="1F497D"/>
                </a:solidFill>
              </a:rPr>
              <a:t>adoptée</a:t>
            </a:r>
          </a:p>
          <a:p>
            <a:pPr marL="0" indent="0">
              <a:buNone/>
            </a:pPr>
            <a:endParaRPr lang="fr-FR" dirty="0">
              <a:solidFill>
                <a:srgbClr val="1F497D"/>
              </a:solidFill>
            </a:endParaRPr>
          </a:p>
          <a:p>
            <a:r>
              <a:rPr lang="fr-FR" dirty="0">
                <a:solidFill>
                  <a:srgbClr val="1F497D"/>
                </a:solidFill>
              </a:rPr>
              <a:t>Annoncer aux « patients » qu’ils auront le régime habituel</a:t>
            </a:r>
          </a:p>
          <a:p>
            <a:r>
              <a:rPr lang="fr-FR" dirty="0">
                <a:solidFill>
                  <a:srgbClr val="1F497D"/>
                </a:solidFill>
              </a:rPr>
              <a:t>Partir du principe qu’ils ne savent quasiment rien</a:t>
            </a:r>
          </a:p>
          <a:p>
            <a:r>
              <a:rPr lang="fr-FR" dirty="0">
                <a:solidFill>
                  <a:srgbClr val="1F497D"/>
                </a:solidFill>
              </a:rPr>
              <a:t>Ne pas craindre les redites : ça ne peut pas être négatif</a:t>
            </a:r>
          </a:p>
          <a:p>
            <a:r>
              <a:rPr lang="fr-FR" dirty="0">
                <a:solidFill>
                  <a:srgbClr val="1F497D"/>
                </a:solidFill>
              </a:rPr>
              <a:t>Les Pr S doivent accepter :</a:t>
            </a:r>
          </a:p>
          <a:p>
            <a:pPr lvl="1"/>
            <a:r>
              <a:rPr lang="fr-FR" dirty="0"/>
              <a:t>D’être naïfs dans le soin</a:t>
            </a:r>
          </a:p>
          <a:p>
            <a:pPr lvl="1"/>
            <a:r>
              <a:rPr lang="fr-FR" dirty="0"/>
              <a:t>D’oublier ce qu’ils savent ou croient savoir</a:t>
            </a:r>
          </a:p>
          <a:p>
            <a:pPr lvl="1"/>
            <a:r>
              <a:rPr lang="fr-FR" dirty="0"/>
              <a:t>D’être aidés pour mieux acquérir conseils et programme</a:t>
            </a:r>
          </a:p>
          <a:p>
            <a:pPr marL="0" indent="0">
              <a:buNone/>
            </a:pPr>
            <a:endParaRPr lang="fr-FR" dirty="0"/>
          </a:p>
        </p:txBody>
      </p:sp>
      <p:sp>
        <p:nvSpPr>
          <p:cNvPr id="7"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9" name="Espace réservé du numéro de diapositive 8"/>
          <p:cNvSpPr>
            <a:spLocks noGrp="1"/>
          </p:cNvSpPr>
          <p:nvPr>
            <p:ph type="sldNum" sz="quarter" idx="12"/>
          </p:nvPr>
        </p:nvSpPr>
        <p:spPr/>
        <p:txBody>
          <a:bodyPr/>
          <a:lstStyle/>
          <a:p>
            <a:fld id="{91DE38A6-BC19-A249-8091-FB07CD57C52B}" type="slidenum">
              <a:rPr lang="fr-FR" smtClean="0"/>
              <a:t>206</a:t>
            </a:fld>
            <a:endParaRPr lang="fr-FR" dirty="0"/>
          </a:p>
        </p:txBody>
      </p:sp>
    </p:spTree>
    <p:extLst>
      <p:ext uri="{BB962C8B-B14F-4D97-AF65-F5344CB8AC3E}">
        <p14:creationId xmlns:p14="http://schemas.microsoft.com/office/powerpoint/2010/main" val="300427890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 y="27912"/>
            <a:ext cx="76464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Nécessité et difficultés de mise en place de structures de soins résidentiels dédiés en France</a:t>
            </a:r>
            <a:endParaRPr lang="fr-FR" dirty="0"/>
          </a:p>
        </p:txBody>
      </p:sp>
      <p:sp>
        <p:nvSpPr>
          <p:cNvPr id="8" name="Espace réservé du contenu 7"/>
          <p:cNvSpPr>
            <a:spLocks noGrp="1"/>
          </p:cNvSpPr>
          <p:nvPr>
            <p:ph idx="1"/>
          </p:nvPr>
        </p:nvSpPr>
        <p:spPr/>
        <p:txBody>
          <a:bodyPr>
            <a:normAutofit/>
          </a:bodyPr>
          <a:lstStyle/>
          <a:p>
            <a:pPr marL="0" indent="0">
              <a:buNone/>
            </a:pPr>
            <a:r>
              <a:rPr lang="fr-FR" dirty="0"/>
              <a:t>Stratégie </a:t>
            </a:r>
            <a:r>
              <a:rPr lang="fr-FR" dirty="0" smtClean="0"/>
              <a:t>adoptée</a:t>
            </a:r>
          </a:p>
          <a:p>
            <a:pPr marL="0" indent="0">
              <a:buNone/>
            </a:pPr>
            <a:endParaRPr lang="fr-FR" dirty="0"/>
          </a:p>
          <a:p>
            <a:r>
              <a:rPr lang="fr-FR" dirty="0"/>
              <a:t>Nous sommes légitimes à aider les soignants </a:t>
            </a:r>
            <a:r>
              <a:rPr lang="fr-FR" dirty="0" err="1"/>
              <a:t>addicts</a:t>
            </a:r>
            <a:endParaRPr lang="fr-FR" dirty="0"/>
          </a:p>
          <a:p>
            <a:r>
              <a:rPr lang="fr-FR" dirty="0"/>
              <a:t>Les soignants </a:t>
            </a:r>
            <a:r>
              <a:rPr lang="fr-FR" dirty="0" err="1"/>
              <a:t>addicts</a:t>
            </a:r>
            <a:r>
              <a:rPr lang="fr-FR" dirty="0"/>
              <a:t> n’en savent pas plus que nous</a:t>
            </a:r>
          </a:p>
          <a:p>
            <a:r>
              <a:rPr lang="fr-FR" dirty="0"/>
              <a:t>Ils ont plus peur que nous</a:t>
            </a:r>
          </a:p>
          <a:p>
            <a:r>
              <a:rPr lang="fr-FR" dirty="0"/>
              <a:t>Ils nous font confiance et réclament notre aide</a:t>
            </a:r>
          </a:p>
          <a:p>
            <a:r>
              <a:rPr lang="fr-FR" dirty="0"/>
              <a:t>Perte de confiance maximum</a:t>
            </a:r>
          </a:p>
          <a:p>
            <a:pPr marL="0" indent="0">
              <a:buNone/>
            </a:pPr>
            <a:endParaRPr lang="fr-FR" dirty="0"/>
          </a:p>
        </p:txBody>
      </p:sp>
      <p:sp>
        <p:nvSpPr>
          <p:cNvPr id="7"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9" name="Espace réservé du numéro de diapositive 8"/>
          <p:cNvSpPr>
            <a:spLocks noGrp="1"/>
          </p:cNvSpPr>
          <p:nvPr>
            <p:ph type="sldNum" sz="quarter" idx="12"/>
          </p:nvPr>
        </p:nvSpPr>
        <p:spPr/>
        <p:txBody>
          <a:bodyPr/>
          <a:lstStyle/>
          <a:p>
            <a:fld id="{91DE38A6-BC19-A249-8091-FB07CD57C52B}" type="slidenum">
              <a:rPr lang="fr-FR" smtClean="0"/>
              <a:t>207</a:t>
            </a:fld>
            <a:endParaRPr lang="fr-FR" dirty="0"/>
          </a:p>
        </p:txBody>
      </p:sp>
    </p:spTree>
    <p:extLst>
      <p:ext uri="{BB962C8B-B14F-4D97-AF65-F5344CB8AC3E}">
        <p14:creationId xmlns:p14="http://schemas.microsoft.com/office/powerpoint/2010/main" val="360286039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 y="27912"/>
            <a:ext cx="76464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Nécessité et difficultés de mise en place de structures de soins résidentiels dédiés en France</a:t>
            </a:r>
            <a:endParaRPr lang="fr-FR" dirty="0"/>
          </a:p>
        </p:txBody>
      </p:sp>
      <p:sp>
        <p:nvSpPr>
          <p:cNvPr id="8" name="Espace réservé du contenu 7"/>
          <p:cNvSpPr>
            <a:spLocks noGrp="1"/>
          </p:cNvSpPr>
          <p:nvPr>
            <p:ph idx="1"/>
          </p:nvPr>
        </p:nvSpPr>
        <p:spPr/>
        <p:txBody>
          <a:bodyPr>
            <a:normAutofit/>
          </a:bodyPr>
          <a:lstStyle/>
          <a:p>
            <a:pPr marL="0" indent="0">
              <a:buNone/>
            </a:pPr>
            <a:r>
              <a:rPr lang="fr-FR" dirty="0" smtClean="0"/>
              <a:t>Conclusion</a:t>
            </a:r>
          </a:p>
          <a:p>
            <a:pPr marL="0" indent="0">
              <a:buNone/>
            </a:pPr>
            <a:endParaRPr lang="fr-FR" dirty="0"/>
          </a:p>
          <a:p>
            <a:r>
              <a:rPr lang="fr-FR" dirty="0"/>
              <a:t>Besoin réel</a:t>
            </a:r>
          </a:p>
          <a:p>
            <a:r>
              <a:rPr lang="fr-FR" dirty="0"/>
              <a:t>Soin possible, mais difficultés pour :</a:t>
            </a:r>
          </a:p>
          <a:p>
            <a:pPr lvl="1"/>
            <a:r>
              <a:rPr lang="fr-FR" dirty="0"/>
              <a:t>Les patients</a:t>
            </a:r>
          </a:p>
          <a:p>
            <a:pPr lvl="1"/>
            <a:r>
              <a:rPr lang="fr-FR" dirty="0"/>
              <a:t>Les soignants</a:t>
            </a:r>
          </a:p>
          <a:p>
            <a:pPr lvl="1"/>
            <a:endParaRPr lang="fr-FR" dirty="0"/>
          </a:p>
          <a:p>
            <a:r>
              <a:rPr lang="fr-FR" dirty="0"/>
              <a:t>Des lieux dédiés apporteraient un vrai plus</a:t>
            </a:r>
          </a:p>
          <a:p>
            <a:pPr marL="0" indent="0">
              <a:buNone/>
            </a:pPr>
            <a:endParaRPr lang="fr-FR" dirty="0"/>
          </a:p>
        </p:txBody>
      </p:sp>
      <p:sp>
        <p:nvSpPr>
          <p:cNvPr id="7"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9" name="Espace réservé du numéro de diapositive 8"/>
          <p:cNvSpPr>
            <a:spLocks noGrp="1"/>
          </p:cNvSpPr>
          <p:nvPr>
            <p:ph type="sldNum" sz="quarter" idx="12"/>
          </p:nvPr>
        </p:nvSpPr>
        <p:spPr/>
        <p:txBody>
          <a:bodyPr/>
          <a:lstStyle/>
          <a:p>
            <a:fld id="{91DE38A6-BC19-A249-8091-FB07CD57C52B}" type="slidenum">
              <a:rPr lang="fr-FR" smtClean="0"/>
              <a:t>208</a:t>
            </a:fld>
            <a:endParaRPr lang="fr-FR" dirty="0"/>
          </a:p>
        </p:txBody>
      </p:sp>
    </p:spTree>
    <p:extLst>
      <p:ext uri="{BB962C8B-B14F-4D97-AF65-F5344CB8AC3E}">
        <p14:creationId xmlns:p14="http://schemas.microsoft.com/office/powerpoint/2010/main" val="423742912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 y="27912"/>
            <a:ext cx="76464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Nécessité et difficultés de mise en place de structures de soins résidentiels dédiés en France</a:t>
            </a:r>
            <a:endParaRPr lang="fr-FR" dirty="0"/>
          </a:p>
        </p:txBody>
      </p:sp>
      <p:sp>
        <p:nvSpPr>
          <p:cNvPr id="8" name="Espace réservé du contenu 7"/>
          <p:cNvSpPr>
            <a:spLocks noGrp="1"/>
          </p:cNvSpPr>
          <p:nvPr>
            <p:ph idx="1"/>
          </p:nvPr>
        </p:nvSpPr>
        <p:spPr>
          <a:xfrm>
            <a:off x="457200" y="1587566"/>
            <a:ext cx="8229600" cy="2047409"/>
          </a:xfrm>
        </p:spPr>
        <p:txBody>
          <a:bodyPr>
            <a:normAutofit/>
          </a:bodyPr>
          <a:lstStyle/>
          <a:p>
            <a:pPr marL="0" indent="0" algn="ctr">
              <a:buNone/>
            </a:pPr>
            <a:r>
              <a:rPr lang="fr-FR" sz="4000" dirty="0" smtClean="0"/>
              <a:t>Nécessité des structures </a:t>
            </a:r>
            <a:r>
              <a:rPr lang="fr-FR" sz="4000" b="1" dirty="0" smtClean="0"/>
              <a:t>résidentielles</a:t>
            </a:r>
            <a:r>
              <a:rPr lang="fr-FR" sz="4000" dirty="0" smtClean="0"/>
              <a:t> et </a:t>
            </a:r>
            <a:r>
              <a:rPr lang="fr-FR" sz="4000" b="1" dirty="0" smtClean="0"/>
              <a:t>dédiées </a:t>
            </a:r>
            <a:r>
              <a:rPr lang="fr-FR" sz="4000" dirty="0" smtClean="0"/>
              <a:t>dans le parcours de soins</a:t>
            </a:r>
          </a:p>
          <a:p>
            <a:pPr marL="0" indent="0">
              <a:buNone/>
            </a:pPr>
            <a:endParaRPr lang="fr-FR" dirty="0" smtClean="0"/>
          </a:p>
        </p:txBody>
      </p:sp>
      <p:sp>
        <p:nvSpPr>
          <p:cNvPr id="7"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9" name="Espace réservé du numéro de diapositive 8"/>
          <p:cNvSpPr>
            <a:spLocks noGrp="1"/>
          </p:cNvSpPr>
          <p:nvPr>
            <p:ph type="sldNum" sz="quarter" idx="12"/>
          </p:nvPr>
        </p:nvSpPr>
        <p:spPr/>
        <p:txBody>
          <a:bodyPr/>
          <a:lstStyle/>
          <a:p>
            <a:fld id="{91DE38A6-BC19-A249-8091-FB07CD57C52B}" type="slidenum">
              <a:rPr lang="fr-FR" smtClean="0"/>
              <a:t>209</a:t>
            </a:fld>
            <a:endParaRPr lang="fr-FR" dirty="0"/>
          </a:p>
        </p:txBody>
      </p:sp>
      <p:sp>
        <p:nvSpPr>
          <p:cNvPr id="10" name="Espace réservé du contenu 4"/>
          <p:cNvSpPr txBox="1">
            <a:spLocks/>
          </p:cNvSpPr>
          <p:nvPr/>
        </p:nvSpPr>
        <p:spPr>
          <a:xfrm>
            <a:off x="215454" y="4006275"/>
            <a:ext cx="8663483" cy="1008303"/>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Font typeface="Arial"/>
              <a:buNone/>
              <a:defRPr sz="2400" kern="1200">
                <a:solidFill>
                  <a:srgbClr val="1F497D"/>
                </a:solidFill>
                <a:latin typeface="Helvetica"/>
                <a:ea typeface="+mn-ea"/>
                <a:cs typeface="Helvetica"/>
              </a:defRPr>
            </a:lvl1pPr>
            <a:lvl2pPr marL="457200" indent="0" algn="l" defTabSz="457200" rtl="0" eaLnBrk="1" latinLnBrk="0" hangingPunct="1">
              <a:spcBef>
                <a:spcPct val="20000"/>
              </a:spcBef>
              <a:buFont typeface="Arial"/>
              <a:buNone/>
              <a:defRPr sz="1800" kern="1200">
                <a:solidFill>
                  <a:schemeClr val="tx1">
                    <a:tint val="75000"/>
                  </a:schemeClr>
                </a:solidFill>
                <a:latin typeface="Helvetica"/>
                <a:ea typeface="+mn-ea"/>
                <a:cs typeface="Helvetica"/>
              </a:defRPr>
            </a:lvl2pPr>
            <a:lvl3pPr marL="914400" indent="0" algn="l" defTabSz="457200" rtl="0" eaLnBrk="1" latinLnBrk="0" hangingPunct="1">
              <a:spcBef>
                <a:spcPct val="20000"/>
              </a:spcBef>
              <a:buFont typeface="Arial"/>
              <a:buNone/>
              <a:defRPr sz="1600" kern="1200">
                <a:solidFill>
                  <a:schemeClr val="tx1">
                    <a:tint val="75000"/>
                  </a:schemeClr>
                </a:solidFill>
                <a:latin typeface="Helvetica"/>
                <a:ea typeface="+mn-ea"/>
                <a:cs typeface="Helvetica"/>
              </a:defRPr>
            </a:lvl3pPr>
            <a:lvl4pPr marL="1371600" indent="0" algn="l" defTabSz="457200" rtl="0" eaLnBrk="1" latinLnBrk="0" hangingPunct="1">
              <a:spcBef>
                <a:spcPct val="20000"/>
              </a:spcBef>
              <a:buFont typeface="Arial"/>
              <a:buNone/>
              <a:defRPr sz="1400" kern="1200">
                <a:solidFill>
                  <a:schemeClr val="tx1">
                    <a:tint val="75000"/>
                  </a:schemeClr>
                </a:solidFill>
                <a:latin typeface="Helvetica"/>
                <a:ea typeface="+mn-ea"/>
                <a:cs typeface="Helvetica"/>
              </a:defRPr>
            </a:lvl4pPr>
            <a:lvl5pPr marL="1828800" indent="0" algn="l" defTabSz="457200" rtl="0" eaLnBrk="1" latinLnBrk="0" hangingPunct="1">
              <a:spcBef>
                <a:spcPct val="20000"/>
              </a:spcBef>
              <a:buFont typeface="Arial"/>
              <a:buNone/>
              <a:defRPr sz="1400" kern="1200">
                <a:solidFill>
                  <a:schemeClr val="tx1">
                    <a:tint val="75000"/>
                  </a:schemeClr>
                </a:solidFill>
                <a:latin typeface="Helvetica"/>
                <a:ea typeface="+mn-ea"/>
                <a:cs typeface="Helvetica"/>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fr-FR" sz="2000" dirty="0" smtClean="0">
                <a:solidFill>
                  <a:schemeClr val="tx1"/>
                </a:solidFill>
              </a:rPr>
              <a:t>Professeur Pierre </a:t>
            </a:r>
            <a:r>
              <a:rPr lang="fr-FR" sz="2000" dirty="0" err="1" smtClean="0">
                <a:solidFill>
                  <a:schemeClr val="tx1"/>
                </a:solidFill>
              </a:rPr>
              <a:t>Carayon</a:t>
            </a:r>
            <a:endParaRPr lang="fr-FR" sz="2000" dirty="0">
              <a:solidFill>
                <a:schemeClr val="tx1"/>
              </a:solidFill>
            </a:endParaRPr>
          </a:p>
        </p:txBody>
      </p:sp>
    </p:spTree>
    <p:extLst>
      <p:ext uri="{BB962C8B-B14F-4D97-AF65-F5344CB8AC3E}">
        <p14:creationId xmlns:p14="http://schemas.microsoft.com/office/powerpoint/2010/main" val="1082637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Text Box 4"/>
          <p:cNvSpPr txBox="1">
            <a:spLocks noChangeArrowheads="1"/>
          </p:cNvSpPr>
          <p:nvPr/>
        </p:nvSpPr>
        <p:spPr bwMode="auto">
          <a:xfrm>
            <a:off x="2066925" y="2827340"/>
            <a:ext cx="4630594" cy="461665"/>
          </a:xfrm>
          <a:prstGeom prst="rect">
            <a:avLst/>
          </a:prstGeom>
          <a:noFill/>
          <a:ln w="9525">
            <a:noFill/>
            <a:miter lim="800000"/>
            <a:headEnd/>
            <a:tailEnd/>
          </a:ln>
        </p:spPr>
        <p:txBody>
          <a:bodyPr wrap="none">
            <a:spAutoFit/>
          </a:bodyPr>
          <a:lstStyle/>
          <a:p>
            <a:r>
              <a:rPr lang="fr-FR" sz="2400" b="1" dirty="0">
                <a:solidFill>
                  <a:schemeClr val="tx2"/>
                </a:solidFill>
                <a:latin typeface="Helvetica"/>
                <a:cs typeface="Helvetica"/>
              </a:rPr>
              <a:t>AU NIVEAU INTERINDIVIDUEL</a:t>
            </a:r>
          </a:p>
        </p:txBody>
      </p:sp>
      <p:sp>
        <p:nvSpPr>
          <p:cNvPr id="3" name="Espace réservé du pied de page 4"/>
          <p:cNvSpPr>
            <a:spLocks noGrp="1"/>
          </p:cNvSpPr>
          <p:nvPr>
            <p:ph type="ftr" sz="quarter" idx="4294967295"/>
          </p:nvPr>
        </p:nvSpPr>
        <p:spPr>
          <a:xfrm>
            <a:off x="107498" y="6497761"/>
            <a:ext cx="8899733"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4"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pPr/>
              <a:t>21</a:t>
            </a:fld>
            <a:endParaRPr lang="fr-FR" dirty="0"/>
          </a:p>
        </p:txBody>
      </p:sp>
      <p:sp>
        <p:nvSpPr>
          <p:cNvPr id="5" name="Titre 1"/>
          <p:cNvSpPr txBox="1">
            <a:spLocks/>
          </p:cNvSpPr>
          <p:nvPr/>
        </p:nvSpPr>
        <p:spPr>
          <a:xfrm>
            <a:off x="125902" y="78712"/>
            <a:ext cx="7510040" cy="96114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Enquêtes épidémiologiques et études récentes sur les souffrances des professionnels de santé</a:t>
            </a:r>
            <a:endParaRPr lang="fr-FR" sz="2400" b="1" dirty="0"/>
          </a:p>
        </p:txBody>
      </p:sp>
    </p:spTree>
    <p:extLst>
      <p:ext uri="{BB962C8B-B14F-4D97-AF65-F5344CB8AC3E}">
        <p14:creationId xmlns:p14="http://schemas.microsoft.com/office/powerpoint/2010/main" val="3129611642"/>
      </p:ext>
    </p:extLst>
  </p:cSld>
  <p:clrMapOvr>
    <a:masterClrMapping/>
  </p:clrMapOvr>
  <p:timing>
    <p:tnLst>
      <p:par>
        <p:cTn xmlns:p14="http://schemas.microsoft.com/office/powerpoint/2010/mai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 y="27912"/>
            <a:ext cx="76464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Nécessité et difficultés de mise en place de structures de soins résidentiels dédiés en France</a:t>
            </a:r>
            <a:endParaRPr lang="fr-FR" dirty="0"/>
          </a:p>
        </p:txBody>
      </p:sp>
      <p:sp>
        <p:nvSpPr>
          <p:cNvPr id="8" name="Espace réservé du contenu 7"/>
          <p:cNvSpPr>
            <a:spLocks noGrp="1"/>
          </p:cNvSpPr>
          <p:nvPr>
            <p:ph idx="1"/>
          </p:nvPr>
        </p:nvSpPr>
        <p:spPr/>
        <p:txBody>
          <a:bodyPr>
            <a:normAutofit fontScale="92500" lnSpcReduction="20000"/>
          </a:bodyPr>
          <a:lstStyle/>
          <a:p>
            <a:pPr marL="0" indent="0">
              <a:buNone/>
            </a:pPr>
            <a:r>
              <a:rPr lang="fr-FR" dirty="0" smtClean="0"/>
              <a:t>Nécessité des structures </a:t>
            </a:r>
            <a:r>
              <a:rPr lang="fr-FR" b="1" dirty="0" smtClean="0"/>
              <a:t>résidentielles</a:t>
            </a:r>
            <a:r>
              <a:rPr lang="fr-FR" dirty="0" smtClean="0"/>
              <a:t> et </a:t>
            </a:r>
            <a:r>
              <a:rPr lang="fr-FR" b="1" dirty="0" smtClean="0"/>
              <a:t>dédiées </a:t>
            </a:r>
            <a:r>
              <a:rPr lang="fr-FR" dirty="0" smtClean="0"/>
              <a:t>dans le parcours de soins</a:t>
            </a:r>
          </a:p>
          <a:p>
            <a:pPr marL="0" indent="0">
              <a:buNone/>
            </a:pPr>
            <a:endParaRPr lang="fr-FR" dirty="0" smtClean="0"/>
          </a:p>
          <a:p>
            <a:pPr marL="0" indent="0">
              <a:buNone/>
            </a:pPr>
            <a:r>
              <a:rPr lang="fr-FR" b="1" dirty="0" smtClean="0">
                <a:solidFill>
                  <a:schemeClr val="tx1"/>
                </a:solidFill>
              </a:rPr>
              <a:t>Résidentielles : </a:t>
            </a:r>
            <a:endParaRPr lang="fr-FR" b="1" dirty="0">
              <a:solidFill>
                <a:schemeClr val="tx1"/>
              </a:solidFill>
            </a:endParaRPr>
          </a:p>
          <a:p>
            <a:r>
              <a:rPr lang="fr-FR" dirty="0" smtClean="0"/>
              <a:t>Argument sécuritaire</a:t>
            </a:r>
          </a:p>
          <a:p>
            <a:pPr marL="457200" lvl="1" indent="0">
              <a:buNone/>
            </a:pPr>
            <a:r>
              <a:rPr lang="fr-FR" dirty="0" smtClean="0"/>
              <a:t>Dangerosité de l’ambulatoire seul</a:t>
            </a:r>
          </a:p>
          <a:p>
            <a:pPr marL="457200" lvl="1" indent="0">
              <a:buNone/>
            </a:pPr>
            <a:endParaRPr lang="fr-FR" dirty="0" smtClean="0"/>
          </a:p>
          <a:p>
            <a:pPr marL="57150" indent="0">
              <a:buNone/>
            </a:pPr>
            <a:r>
              <a:rPr lang="fr-FR" b="1" dirty="0">
                <a:solidFill>
                  <a:schemeClr val="tx1"/>
                </a:solidFill>
              </a:rPr>
              <a:t>Dédiés :</a:t>
            </a:r>
          </a:p>
          <a:p>
            <a:r>
              <a:rPr lang="fr-FR" dirty="0" smtClean="0"/>
              <a:t>Argument thérapeutique</a:t>
            </a:r>
            <a:endParaRPr lang="fr-FR" dirty="0"/>
          </a:p>
          <a:p>
            <a:pPr marL="0" indent="0">
              <a:buNone/>
            </a:pPr>
            <a:r>
              <a:rPr lang="fr-FR" sz="2400" dirty="0">
                <a:solidFill>
                  <a:schemeClr val="tx1"/>
                </a:solidFill>
              </a:rPr>
              <a:t>       </a:t>
            </a:r>
            <a:r>
              <a:rPr lang="fr-FR" sz="2400" dirty="0" err="1">
                <a:solidFill>
                  <a:schemeClr val="tx1"/>
                </a:solidFill>
              </a:rPr>
              <a:t>hyperculpabilisation</a:t>
            </a:r>
            <a:r>
              <a:rPr lang="fr-FR" sz="2400" dirty="0">
                <a:solidFill>
                  <a:schemeClr val="tx1"/>
                </a:solidFill>
              </a:rPr>
              <a:t> des soignants </a:t>
            </a:r>
            <a:r>
              <a:rPr lang="fr-FR" sz="2400" dirty="0" smtClean="0">
                <a:solidFill>
                  <a:schemeClr val="tx1"/>
                </a:solidFill>
              </a:rPr>
              <a:t>par les non-soignants</a:t>
            </a:r>
            <a:endParaRPr lang="fr-FR" sz="2400" dirty="0">
              <a:solidFill>
                <a:schemeClr val="tx1"/>
              </a:solidFill>
            </a:endParaRPr>
          </a:p>
          <a:p>
            <a:pPr marL="0" indent="0">
              <a:buNone/>
            </a:pPr>
            <a:endParaRPr lang="fr-FR" sz="2400" dirty="0">
              <a:solidFill>
                <a:schemeClr val="tx1"/>
              </a:solidFill>
            </a:endParaRPr>
          </a:p>
          <a:p>
            <a:pPr marL="0" indent="0" algn="ctr">
              <a:buNone/>
            </a:pPr>
            <a:r>
              <a:rPr lang="fr-FR" dirty="0" smtClean="0"/>
              <a:t>Hyper-efficacité des structures en fonctionnement</a:t>
            </a:r>
          </a:p>
          <a:p>
            <a:pPr marL="0" indent="0" algn="ctr">
              <a:buNone/>
            </a:pPr>
            <a:r>
              <a:rPr lang="fr-FR" dirty="0" smtClean="0"/>
              <a:t> (Barcelone, Le </a:t>
            </a:r>
            <a:r>
              <a:rPr lang="fr-FR" dirty="0" err="1" smtClean="0"/>
              <a:t>Courbat</a:t>
            </a:r>
            <a:r>
              <a:rPr lang="fr-FR" dirty="0" smtClean="0"/>
              <a:t>)</a:t>
            </a:r>
          </a:p>
        </p:txBody>
      </p:sp>
      <p:sp>
        <p:nvSpPr>
          <p:cNvPr id="7"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9" name="Espace réservé du numéro de diapositive 8"/>
          <p:cNvSpPr>
            <a:spLocks noGrp="1"/>
          </p:cNvSpPr>
          <p:nvPr>
            <p:ph type="sldNum" sz="quarter" idx="12"/>
          </p:nvPr>
        </p:nvSpPr>
        <p:spPr/>
        <p:txBody>
          <a:bodyPr/>
          <a:lstStyle/>
          <a:p>
            <a:fld id="{91DE38A6-BC19-A249-8091-FB07CD57C52B}" type="slidenum">
              <a:rPr lang="fr-FR" smtClean="0"/>
              <a:t>210</a:t>
            </a:fld>
            <a:endParaRPr lang="fr-FR" dirty="0"/>
          </a:p>
        </p:txBody>
      </p:sp>
    </p:spTree>
    <p:extLst>
      <p:ext uri="{BB962C8B-B14F-4D97-AF65-F5344CB8AC3E}">
        <p14:creationId xmlns:p14="http://schemas.microsoft.com/office/powerpoint/2010/main" val="418930116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 y="27912"/>
            <a:ext cx="76464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Nécessité et difficultés de mise en place de structures de soins résidentiels dédiés en France</a:t>
            </a:r>
            <a:endParaRPr lang="fr-FR" dirty="0"/>
          </a:p>
        </p:txBody>
      </p:sp>
      <p:sp>
        <p:nvSpPr>
          <p:cNvPr id="8" name="Espace réservé du contenu 7"/>
          <p:cNvSpPr>
            <a:spLocks noGrp="1"/>
          </p:cNvSpPr>
          <p:nvPr>
            <p:ph idx="1"/>
          </p:nvPr>
        </p:nvSpPr>
        <p:spPr/>
        <p:txBody>
          <a:bodyPr>
            <a:normAutofit fontScale="92500" lnSpcReduction="10000"/>
          </a:bodyPr>
          <a:lstStyle/>
          <a:p>
            <a:pPr marL="0" indent="0">
              <a:buNone/>
            </a:pPr>
            <a:r>
              <a:rPr lang="fr-FR" b="1" dirty="0" smtClean="0"/>
              <a:t>LES MODALITÉS</a:t>
            </a:r>
          </a:p>
          <a:p>
            <a:pPr marL="0" indent="0">
              <a:buNone/>
            </a:pPr>
            <a:endParaRPr lang="fr-FR" dirty="0" smtClean="0"/>
          </a:p>
          <a:p>
            <a:pPr marL="0" indent="0" algn="ctr">
              <a:buNone/>
            </a:pPr>
            <a:r>
              <a:rPr lang="fr-FR" sz="2400" dirty="0" smtClean="0">
                <a:solidFill>
                  <a:schemeClr val="tx1"/>
                </a:solidFill>
              </a:rPr>
              <a:t>Quelles structures ? </a:t>
            </a:r>
          </a:p>
          <a:p>
            <a:pPr marL="0" indent="0">
              <a:buNone/>
            </a:pPr>
            <a:r>
              <a:rPr lang="fr-FR" sz="2400" b="1" dirty="0" smtClean="0"/>
              <a:t>SSR </a:t>
            </a:r>
            <a:r>
              <a:rPr lang="fr-FR" sz="1800" dirty="0" smtClean="0"/>
              <a:t>(Soin de Suite et de Réadaptation) </a:t>
            </a:r>
          </a:p>
          <a:p>
            <a:pPr marL="0" indent="0">
              <a:buNone/>
            </a:pPr>
            <a:r>
              <a:rPr lang="fr-FR" sz="2400" b="1" dirty="0" smtClean="0"/>
              <a:t>+</a:t>
            </a:r>
            <a:r>
              <a:rPr lang="fr-FR" sz="2400" b="1" dirty="0"/>
              <a:t>/- </a:t>
            </a:r>
            <a:r>
              <a:rPr lang="fr-FR" sz="2400" b="1" dirty="0" smtClean="0"/>
              <a:t>MCO </a:t>
            </a:r>
            <a:r>
              <a:rPr lang="fr-FR" sz="1800" dirty="0" smtClean="0"/>
              <a:t>(Médecine Chirurgie-Obstétrique) =&gt; </a:t>
            </a:r>
            <a:r>
              <a:rPr lang="fr-FR" sz="1900" dirty="0" smtClean="0"/>
              <a:t>Tarification différente</a:t>
            </a:r>
            <a:endParaRPr lang="fr-FR" sz="1900" dirty="0"/>
          </a:p>
          <a:p>
            <a:pPr marL="0" indent="0">
              <a:buNone/>
            </a:pPr>
            <a:endParaRPr lang="fr-FR" sz="2400" dirty="0"/>
          </a:p>
          <a:p>
            <a:r>
              <a:rPr lang="fr-FR" sz="2400" dirty="0" smtClean="0"/>
              <a:t>Publiques (FHF) </a:t>
            </a:r>
          </a:p>
          <a:p>
            <a:r>
              <a:rPr lang="fr-FR" sz="2400" dirty="0" smtClean="0"/>
              <a:t>Privées </a:t>
            </a:r>
          </a:p>
          <a:p>
            <a:pPr lvl="1"/>
            <a:r>
              <a:rPr lang="fr-FR" sz="2000" dirty="0" smtClean="0"/>
              <a:t>A but non lucratif (FEHAP – FNESAA)</a:t>
            </a:r>
          </a:p>
          <a:p>
            <a:pPr lvl="1"/>
            <a:r>
              <a:rPr lang="fr-FR" sz="2000" dirty="0" smtClean="0"/>
              <a:t>A but lucratif (FHP)</a:t>
            </a:r>
          </a:p>
          <a:p>
            <a:pPr lvl="1"/>
            <a:endParaRPr lang="fr-FR" sz="2000" dirty="0"/>
          </a:p>
          <a:p>
            <a:pPr marL="0" indent="0" algn="ctr">
              <a:buNone/>
            </a:pPr>
            <a:r>
              <a:rPr lang="fr-FR" dirty="0" smtClean="0"/>
              <a:t>20 à 30 lits/régions sanitaires</a:t>
            </a:r>
          </a:p>
          <a:p>
            <a:pPr marL="0" indent="0" algn="ctr">
              <a:buNone/>
            </a:pPr>
            <a:r>
              <a:rPr lang="fr-FR" dirty="0" smtClean="0"/>
              <a:t>300 lits </a:t>
            </a:r>
            <a:endParaRPr lang="fr-FR" dirty="0"/>
          </a:p>
        </p:txBody>
      </p:sp>
      <p:sp>
        <p:nvSpPr>
          <p:cNvPr id="7"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9" name="Espace réservé du numéro de diapositive 8"/>
          <p:cNvSpPr>
            <a:spLocks noGrp="1"/>
          </p:cNvSpPr>
          <p:nvPr>
            <p:ph type="sldNum" sz="quarter" idx="12"/>
          </p:nvPr>
        </p:nvSpPr>
        <p:spPr/>
        <p:txBody>
          <a:bodyPr/>
          <a:lstStyle/>
          <a:p>
            <a:fld id="{91DE38A6-BC19-A249-8091-FB07CD57C52B}" type="slidenum">
              <a:rPr lang="fr-FR" smtClean="0"/>
              <a:t>211</a:t>
            </a:fld>
            <a:endParaRPr lang="fr-FR" dirty="0"/>
          </a:p>
        </p:txBody>
      </p:sp>
    </p:spTree>
    <p:extLst>
      <p:ext uri="{BB962C8B-B14F-4D97-AF65-F5344CB8AC3E}">
        <p14:creationId xmlns:p14="http://schemas.microsoft.com/office/powerpoint/2010/main" val="247050767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 y="27912"/>
            <a:ext cx="76464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Nécessité et difficultés de mise en place de structures de soins résidentiels dédiés en France</a:t>
            </a:r>
            <a:endParaRPr lang="fr-FR" dirty="0"/>
          </a:p>
        </p:txBody>
      </p:sp>
      <p:sp>
        <p:nvSpPr>
          <p:cNvPr id="8" name="Espace réservé du contenu 7"/>
          <p:cNvSpPr>
            <a:spLocks noGrp="1"/>
          </p:cNvSpPr>
          <p:nvPr>
            <p:ph idx="1"/>
          </p:nvPr>
        </p:nvSpPr>
        <p:spPr/>
        <p:txBody>
          <a:bodyPr>
            <a:normAutofit fontScale="92500" lnSpcReduction="10000"/>
          </a:bodyPr>
          <a:lstStyle/>
          <a:p>
            <a:pPr marL="0" indent="0">
              <a:buNone/>
            </a:pPr>
            <a:r>
              <a:rPr lang="fr-FR" b="1" dirty="0" smtClean="0"/>
              <a:t>L’ESSENTIEL</a:t>
            </a:r>
            <a:r>
              <a:rPr lang="fr-FR" dirty="0" smtClean="0"/>
              <a:t> </a:t>
            </a:r>
          </a:p>
          <a:p>
            <a:pPr marL="0" indent="0">
              <a:buNone/>
            </a:pPr>
            <a:endParaRPr lang="fr-FR" dirty="0" smtClean="0"/>
          </a:p>
          <a:p>
            <a:r>
              <a:rPr lang="fr-FR" dirty="0" smtClean="0"/>
              <a:t>Le programme de soins</a:t>
            </a:r>
          </a:p>
          <a:p>
            <a:pPr marL="457200" lvl="1" indent="0">
              <a:spcBef>
                <a:spcPts val="0"/>
              </a:spcBef>
              <a:spcAft>
                <a:spcPts val="600"/>
              </a:spcAft>
              <a:buNone/>
            </a:pPr>
            <a:r>
              <a:rPr lang="fr-FR" dirty="0" smtClean="0"/>
              <a:t>Spécifique</a:t>
            </a:r>
          </a:p>
          <a:p>
            <a:r>
              <a:rPr lang="fr-FR" dirty="0" smtClean="0"/>
              <a:t>L’équipe soignante</a:t>
            </a:r>
          </a:p>
          <a:p>
            <a:pPr marL="457200" lvl="1" indent="0">
              <a:spcBef>
                <a:spcPts val="0"/>
              </a:spcBef>
              <a:spcAft>
                <a:spcPts val="600"/>
              </a:spcAft>
              <a:buNone/>
            </a:pPr>
            <a:r>
              <a:rPr lang="fr-FR" dirty="0" smtClean="0"/>
              <a:t>Diversifiée, solidaire</a:t>
            </a:r>
          </a:p>
          <a:p>
            <a:r>
              <a:rPr lang="fr-FR" dirty="0" smtClean="0"/>
              <a:t>L’environnement psychologique </a:t>
            </a:r>
          </a:p>
          <a:p>
            <a:pPr marL="457200" lvl="1" indent="0">
              <a:spcBef>
                <a:spcPts val="0"/>
              </a:spcBef>
              <a:spcAft>
                <a:spcPts val="600"/>
              </a:spcAft>
              <a:buNone/>
            </a:pPr>
            <a:r>
              <a:rPr lang="fr-FR" dirty="0" smtClean="0"/>
              <a:t>Le NON-JUGEMENT</a:t>
            </a:r>
          </a:p>
          <a:p>
            <a:r>
              <a:rPr lang="fr-FR" dirty="0" smtClean="0"/>
              <a:t>L’environnement matériel</a:t>
            </a:r>
          </a:p>
          <a:p>
            <a:pPr marL="457200" lvl="1" indent="0">
              <a:spcBef>
                <a:spcPts val="0"/>
              </a:spcBef>
              <a:spcAft>
                <a:spcPts val="600"/>
              </a:spcAft>
              <a:buNone/>
            </a:pPr>
            <a:r>
              <a:rPr lang="fr-FR" dirty="0" smtClean="0"/>
              <a:t>Le bien-être</a:t>
            </a:r>
          </a:p>
          <a:p>
            <a:r>
              <a:rPr lang="fr-FR" dirty="0" smtClean="0"/>
              <a:t>La confidentialité</a:t>
            </a:r>
          </a:p>
          <a:p>
            <a:pPr marL="457200" lvl="1" indent="0">
              <a:buNone/>
            </a:pPr>
            <a:r>
              <a:rPr lang="fr-FR" dirty="0" smtClean="0"/>
              <a:t>Échange géographique des </a:t>
            </a:r>
            <a:r>
              <a:rPr lang="fr-FR" dirty="0" err="1" smtClean="0"/>
              <a:t>patientèles</a:t>
            </a:r>
            <a:endParaRPr lang="fr-FR" dirty="0" smtClean="0"/>
          </a:p>
          <a:p>
            <a:pPr lvl="1"/>
            <a:endParaRPr lang="fr-FR" dirty="0"/>
          </a:p>
        </p:txBody>
      </p:sp>
      <p:sp>
        <p:nvSpPr>
          <p:cNvPr id="7"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9" name="Espace réservé du numéro de diapositive 8"/>
          <p:cNvSpPr>
            <a:spLocks noGrp="1"/>
          </p:cNvSpPr>
          <p:nvPr>
            <p:ph type="sldNum" sz="quarter" idx="12"/>
          </p:nvPr>
        </p:nvSpPr>
        <p:spPr/>
        <p:txBody>
          <a:bodyPr/>
          <a:lstStyle/>
          <a:p>
            <a:fld id="{91DE38A6-BC19-A249-8091-FB07CD57C52B}" type="slidenum">
              <a:rPr lang="fr-FR" smtClean="0"/>
              <a:t>212</a:t>
            </a:fld>
            <a:endParaRPr lang="fr-FR" dirty="0"/>
          </a:p>
        </p:txBody>
      </p:sp>
    </p:spTree>
    <p:extLst>
      <p:ext uri="{BB962C8B-B14F-4D97-AF65-F5344CB8AC3E}">
        <p14:creationId xmlns:p14="http://schemas.microsoft.com/office/powerpoint/2010/main" val="264244262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 y="27912"/>
            <a:ext cx="76464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Nécessité et difficultés de mise en place de structures de soins résidentiels dédiés en France</a:t>
            </a:r>
            <a:endParaRPr lang="fr-FR" dirty="0"/>
          </a:p>
        </p:txBody>
      </p:sp>
      <p:sp>
        <p:nvSpPr>
          <p:cNvPr id="8" name="Espace réservé du contenu 7"/>
          <p:cNvSpPr>
            <a:spLocks noGrp="1"/>
          </p:cNvSpPr>
          <p:nvPr>
            <p:ph idx="1"/>
          </p:nvPr>
        </p:nvSpPr>
        <p:spPr/>
        <p:txBody>
          <a:bodyPr>
            <a:normAutofit fontScale="92500" lnSpcReduction="10000"/>
          </a:bodyPr>
          <a:lstStyle/>
          <a:p>
            <a:pPr marL="0" indent="0">
              <a:buNone/>
            </a:pPr>
            <a:r>
              <a:rPr lang="fr-FR" b="1" dirty="0" smtClean="0"/>
              <a:t>LES LIENS</a:t>
            </a:r>
          </a:p>
          <a:p>
            <a:pPr marL="0" indent="0">
              <a:buNone/>
            </a:pPr>
            <a:endParaRPr lang="fr-FR" dirty="0" smtClean="0"/>
          </a:p>
          <a:p>
            <a:r>
              <a:rPr lang="fr-FR" dirty="0" smtClean="0"/>
              <a:t>En Amont</a:t>
            </a:r>
          </a:p>
          <a:p>
            <a:pPr marL="457200" lvl="1" indent="0">
              <a:spcBef>
                <a:spcPts val="0"/>
              </a:spcBef>
              <a:spcAft>
                <a:spcPts val="600"/>
              </a:spcAft>
              <a:buNone/>
            </a:pPr>
            <a:r>
              <a:rPr lang="fr-FR" dirty="0" smtClean="0"/>
              <a:t>Le repérage (les Associations) </a:t>
            </a:r>
          </a:p>
          <a:p>
            <a:pPr marL="457200" lvl="1" indent="0">
              <a:spcBef>
                <a:spcPts val="0"/>
              </a:spcBef>
              <a:spcAft>
                <a:spcPts val="600"/>
              </a:spcAft>
              <a:buNone/>
            </a:pPr>
            <a:r>
              <a:rPr lang="fr-FR" dirty="0" smtClean="0"/>
              <a:t>Le sevrage (MCO) (alcool, drogues, médicaments)</a:t>
            </a:r>
          </a:p>
          <a:p>
            <a:r>
              <a:rPr lang="fr-FR" dirty="0" smtClean="0"/>
              <a:t>En Cours</a:t>
            </a:r>
          </a:p>
          <a:p>
            <a:pPr marL="457200" lvl="1" indent="0">
              <a:spcBef>
                <a:spcPts val="0"/>
              </a:spcBef>
              <a:spcAft>
                <a:spcPts val="600"/>
              </a:spcAft>
              <a:buNone/>
            </a:pPr>
            <a:r>
              <a:rPr lang="fr-FR" dirty="0" smtClean="0"/>
              <a:t>Les avis complémentaires</a:t>
            </a:r>
          </a:p>
          <a:p>
            <a:pPr marL="457200" lvl="1" indent="0">
              <a:spcBef>
                <a:spcPts val="0"/>
              </a:spcBef>
              <a:spcAft>
                <a:spcPts val="600"/>
              </a:spcAft>
              <a:buNone/>
            </a:pPr>
            <a:r>
              <a:rPr lang="fr-FR" dirty="0" smtClean="0"/>
              <a:t>Psychiatrique et/ou </a:t>
            </a:r>
            <a:r>
              <a:rPr lang="fr-FR" dirty="0" err="1" smtClean="0"/>
              <a:t>addictologique</a:t>
            </a:r>
            <a:endParaRPr lang="fr-FR" dirty="0" smtClean="0"/>
          </a:p>
          <a:p>
            <a:pPr marL="457200" lvl="1" indent="0">
              <a:spcBef>
                <a:spcPts val="0"/>
              </a:spcBef>
              <a:spcAft>
                <a:spcPts val="600"/>
              </a:spcAft>
              <a:buNone/>
            </a:pPr>
            <a:r>
              <a:rPr lang="fr-FR" dirty="0"/>
              <a:t>S</a:t>
            </a:r>
            <a:r>
              <a:rPr lang="fr-FR" dirty="0" smtClean="0"/>
              <a:t>omatiques</a:t>
            </a:r>
          </a:p>
          <a:p>
            <a:r>
              <a:rPr lang="fr-FR" dirty="0" smtClean="0"/>
              <a:t>En Aval</a:t>
            </a:r>
          </a:p>
          <a:p>
            <a:pPr marL="457200" lvl="1" indent="0">
              <a:spcBef>
                <a:spcPts val="0"/>
              </a:spcBef>
              <a:spcAft>
                <a:spcPts val="600"/>
              </a:spcAft>
              <a:buNone/>
            </a:pPr>
            <a:r>
              <a:rPr lang="fr-FR" dirty="0" smtClean="0"/>
              <a:t>Le suivi</a:t>
            </a:r>
          </a:p>
          <a:p>
            <a:pPr marL="457200" lvl="1" indent="0">
              <a:spcBef>
                <a:spcPts val="0"/>
              </a:spcBef>
              <a:spcAft>
                <a:spcPts val="600"/>
              </a:spcAft>
              <a:buNone/>
            </a:pPr>
            <a:r>
              <a:rPr lang="fr-FR" dirty="0" smtClean="0"/>
              <a:t>La réinsertion</a:t>
            </a:r>
          </a:p>
          <a:p>
            <a:pPr lvl="1"/>
            <a:endParaRPr lang="fr-FR" dirty="0"/>
          </a:p>
        </p:txBody>
      </p:sp>
      <p:sp>
        <p:nvSpPr>
          <p:cNvPr id="7"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9" name="Espace réservé du numéro de diapositive 8"/>
          <p:cNvSpPr>
            <a:spLocks noGrp="1"/>
          </p:cNvSpPr>
          <p:nvPr>
            <p:ph type="sldNum" sz="quarter" idx="12"/>
          </p:nvPr>
        </p:nvSpPr>
        <p:spPr/>
        <p:txBody>
          <a:bodyPr/>
          <a:lstStyle/>
          <a:p>
            <a:fld id="{91DE38A6-BC19-A249-8091-FB07CD57C52B}" type="slidenum">
              <a:rPr lang="fr-FR" smtClean="0"/>
              <a:t>213</a:t>
            </a:fld>
            <a:endParaRPr lang="fr-FR" dirty="0"/>
          </a:p>
        </p:txBody>
      </p:sp>
    </p:spTree>
    <p:extLst>
      <p:ext uri="{BB962C8B-B14F-4D97-AF65-F5344CB8AC3E}">
        <p14:creationId xmlns:p14="http://schemas.microsoft.com/office/powerpoint/2010/main" val="18476472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 y="27912"/>
            <a:ext cx="76464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Nécessité et difficultés de mise en place de structures de soins résidentiels dédiés en France</a:t>
            </a:r>
            <a:endParaRPr lang="fr-FR" dirty="0"/>
          </a:p>
        </p:txBody>
      </p:sp>
      <p:sp>
        <p:nvSpPr>
          <p:cNvPr id="8" name="Espace réservé du contenu 7"/>
          <p:cNvSpPr>
            <a:spLocks noGrp="1"/>
          </p:cNvSpPr>
          <p:nvPr>
            <p:ph idx="1"/>
          </p:nvPr>
        </p:nvSpPr>
        <p:spPr/>
        <p:txBody>
          <a:bodyPr/>
          <a:lstStyle/>
          <a:p>
            <a:pPr marL="0" indent="0">
              <a:buNone/>
            </a:pPr>
            <a:r>
              <a:rPr lang="fr-FR" b="1" dirty="0" smtClean="0"/>
              <a:t>LA CRÉATION-GESTION</a:t>
            </a:r>
          </a:p>
          <a:p>
            <a:pPr marL="0" indent="0">
              <a:buNone/>
            </a:pPr>
            <a:endParaRPr lang="fr-FR" dirty="0"/>
          </a:p>
          <a:p>
            <a:r>
              <a:rPr lang="fr-FR" dirty="0" smtClean="0"/>
              <a:t>Investissement</a:t>
            </a:r>
          </a:p>
          <a:p>
            <a:pPr lvl="1"/>
            <a:r>
              <a:rPr lang="fr-FR" dirty="0" smtClean="0"/>
              <a:t>Intérêt de la transformation d’un existant</a:t>
            </a:r>
          </a:p>
          <a:p>
            <a:r>
              <a:rPr lang="fr-FR" dirty="0" smtClean="0"/>
              <a:t>Fonctionnement</a:t>
            </a:r>
          </a:p>
          <a:p>
            <a:pPr lvl="1"/>
            <a:r>
              <a:rPr lang="fr-FR" dirty="0" smtClean="0"/>
              <a:t>Intérêt de l’adossement à une autre structure sanitaire (pour intendance, pharmacie…)</a:t>
            </a:r>
          </a:p>
          <a:p>
            <a:r>
              <a:rPr lang="fr-FR" dirty="0" smtClean="0"/>
              <a:t>Financement</a:t>
            </a:r>
          </a:p>
          <a:p>
            <a:pPr lvl="1"/>
            <a:r>
              <a:rPr lang="fr-FR" dirty="0" smtClean="0"/>
              <a:t>Prix de journée (ARS)</a:t>
            </a:r>
          </a:p>
          <a:p>
            <a:pPr lvl="1"/>
            <a:r>
              <a:rPr lang="fr-FR" dirty="0" smtClean="0"/>
              <a:t>T2A à partir de 2016 progressivement</a:t>
            </a:r>
            <a:endParaRPr lang="fr-FR" dirty="0"/>
          </a:p>
        </p:txBody>
      </p:sp>
      <p:sp>
        <p:nvSpPr>
          <p:cNvPr id="7"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9" name="Espace réservé du numéro de diapositive 8"/>
          <p:cNvSpPr>
            <a:spLocks noGrp="1"/>
          </p:cNvSpPr>
          <p:nvPr>
            <p:ph type="sldNum" sz="quarter" idx="12"/>
          </p:nvPr>
        </p:nvSpPr>
        <p:spPr/>
        <p:txBody>
          <a:bodyPr/>
          <a:lstStyle/>
          <a:p>
            <a:fld id="{91DE38A6-BC19-A249-8091-FB07CD57C52B}" type="slidenum">
              <a:rPr lang="fr-FR" smtClean="0"/>
              <a:t>214</a:t>
            </a:fld>
            <a:endParaRPr lang="fr-FR" dirty="0"/>
          </a:p>
        </p:txBody>
      </p:sp>
    </p:spTree>
    <p:extLst>
      <p:ext uri="{BB962C8B-B14F-4D97-AF65-F5344CB8AC3E}">
        <p14:creationId xmlns:p14="http://schemas.microsoft.com/office/powerpoint/2010/main" val="259585138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 y="27912"/>
            <a:ext cx="76464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Nécessité et difficultés de mise en place de structures de soins résidentiels dédiés en France</a:t>
            </a:r>
            <a:endParaRPr lang="fr-FR" dirty="0"/>
          </a:p>
        </p:txBody>
      </p:sp>
      <p:sp>
        <p:nvSpPr>
          <p:cNvPr id="8" name="Espace réservé du contenu 7"/>
          <p:cNvSpPr>
            <a:spLocks noGrp="1"/>
          </p:cNvSpPr>
          <p:nvPr>
            <p:ph idx="1"/>
          </p:nvPr>
        </p:nvSpPr>
        <p:spPr/>
        <p:txBody>
          <a:bodyPr>
            <a:normAutofit fontScale="92500" lnSpcReduction="10000"/>
          </a:bodyPr>
          <a:lstStyle/>
          <a:p>
            <a:pPr marL="0" indent="0">
              <a:buNone/>
            </a:pPr>
            <a:r>
              <a:rPr lang="fr-FR" b="1" dirty="0" smtClean="0"/>
              <a:t>CONCLUSION</a:t>
            </a:r>
          </a:p>
          <a:p>
            <a:pPr marL="0" indent="0">
              <a:buNone/>
            </a:pPr>
            <a:endParaRPr lang="fr-FR" dirty="0" smtClean="0"/>
          </a:p>
          <a:p>
            <a:pPr marL="0" indent="0" algn="ctr">
              <a:buNone/>
            </a:pPr>
            <a:r>
              <a:rPr lang="fr-FR" dirty="0" smtClean="0"/>
              <a:t>Parcours de soins avec des structures résidentielles dédiées au cœur des parcours en tant que lieu de référence </a:t>
            </a:r>
          </a:p>
          <a:p>
            <a:pPr marL="0" indent="0">
              <a:buNone/>
            </a:pPr>
            <a:endParaRPr lang="fr-FR" dirty="0"/>
          </a:p>
          <a:p>
            <a:r>
              <a:rPr lang="fr-FR" dirty="0" smtClean="0"/>
              <a:t>Très efficace</a:t>
            </a:r>
          </a:p>
          <a:p>
            <a:r>
              <a:rPr lang="fr-FR" dirty="0" smtClean="0"/>
              <a:t>Rentable</a:t>
            </a:r>
          </a:p>
          <a:p>
            <a:pPr lvl="1"/>
            <a:r>
              <a:rPr lang="fr-FR" dirty="0" smtClean="0"/>
              <a:t>Financièrement </a:t>
            </a:r>
          </a:p>
          <a:p>
            <a:pPr marL="457200" lvl="1" indent="0">
              <a:buNone/>
            </a:pPr>
            <a:r>
              <a:rPr lang="fr-FR" dirty="0" smtClean="0"/>
              <a:t>Optimisation de dépenses déjà existantes </a:t>
            </a:r>
          </a:p>
          <a:p>
            <a:pPr lvl="1"/>
            <a:r>
              <a:rPr lang="fr-FR" dirty="0" smtClean="0"/>
              <a:t>Humainement</a:t>
            </a:r>
          </a:p>
          <a:p>
            <a:pPr marL="457200" lvl="1" indent="0">
              <a:buNone/>
            </a:pPr>
            <a:r>
              <a:rPr lang="fr-FR" dirty="0" smtClean="0"/>
              <a:t>Résurrection de personnels précieux</a:t>
            </a:r>
            <a:endParaRPr lang="fr-FR" dirty="0"/>
          </a:p>
          <a:p>
            <a:pPr marL="0" indent="0">
              <a:buNone/>
            </a:pPr>
            <a:endParaRPr lang="fr-FR" dirty="0"/>
          </a:p>
        </p:txBody>
      </p:sp>
      <p:sp>
        <p:nvSpPr>
          <p:cNvPr id="7"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9" name="Espace réservé du numéro de diapositive 8"/>
          <p:cNvSpPr>
            <a:spLocks noGrp="1"/>
          </p:cNvSpPr>
          <p:nvPr>
            <p:ph type="sldNum" sz="quarter" idx="12"/>
          </p:nvPr>
        </p:nvSpPr>
        <p:spPr/>
        <p:txBody>
          <a:bodyPr/>
          <a:lstStyle/>
          <a:p>
            <a:fld id="{91DE38A6-BC19-A249-8091-FB07CD57C52B}" type="slidenum">
              <a:rPr lang="fr-FR" smtClean="0"/>
              <a:t>215</a:t>
            </a:fld>
            <a:endParaRPr lang="fr-FR" dirty="0"/>
          </a:p>
        </p:txBody>
      </p:sp>
    </p:spTree>
    <p:extLst>
      <p:ext uri="{BB962C8B-B14F-4D97-AF65-F5344CB8AC3E}">
        <p14:creationId xmlns:p14="http://schemas.microsoft.com/office/powerpoint/2010/main" val="3276333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 y="27912"/>
            <a:ext cx="76464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Nécessité et difficultés de mise en place de structures de soins résidentiels dédiés en France</a:t>
            </a:r>
            <a:endParaRPr lang="fr-FR" dirty="0"/>
          </a:p>
        </p:txBody>
      </p:sp>
      <p:sp>
        <p:nvSpPr>
          <p:cNvPr id="8" name="Espace réservé du contenu 7"/>
          <p:cNvSpPr>
            <a:spLocks noGrp="1"/>
          </p:cNvSpPr>
          <p:nvPr>
            <p:ph idx="1"/>
          </p:nvPr>
        </p:nvSpPr>
        <p:spPr/>
        <p:txBody>
          <a:bodyPr>
            <a:normAutofit fontScale="85000" lnSpcReduction="20000"/>
          </a:bodyPr>
          <a:lstStyle/>
          <a:p>
            <a:pPr marL="0" indent="0">
              <a:buNone/>
            </a:pPr>
            <a:r>
              <a:rPr lang="fr-FR" b="1" dirty="0" smtClean="0"/>
              <a:t>LES PARTENAIRES </a:t>
            </a:r>
          </a:p>
          <a:p>
            <a:pPr marL="0" indent="0">
              <a:buNone/>
            </a:pPr>
            <a:endParaRPr lang="fr-FR" dirty="0" smtClean="0"/>
          </a:p>
          <a:p>
            <a:pPr marL="0" indent="0">
              <a:buNone/>
            </a:pPr>
            <a:r>
              <a:rPr lang="fr-FR" dirty="0" smtClean="0">
                <a:solidFill>
                  <a:srgbClr val="000000"/>
                </a:solidFill>
              </a:rPr>
              <a:t>Objectif de l’association SPS de susciter et faciliter les </a:t>
            </a:r>
            <a:r>
              <a:rPr lang="fr-FR" b="1" dirty="0" smtClean="0"/>
              <a:t>actions conjointes </a:t>
            </a:r>
          </a:p>
          <a:p>
            <a:pPr marL="0" indent="0">
              <a:buNone/>
            </a:pPr>
            <a:r>
              <a:rPr lang="fr-FR" b="1" dirty="0" smtClean="0"/>
              <a:t> </a:t>
            </a:r>
          </a:p>
          <a:p>
            <a:r>
              <a:rPr lang="fr-FR" dirty="0" smtClean="0"/>
              <a:t>Des institutionnels </a:t>
            </a:r>
            <a:r>
              <a:rPr lang="fr-FR" dirty="0" smtClean="0">
                <a:solidFill>
                  <a:srgbClr val="000000"/>
                </a:solidFill>
              </a:rPr>
              <a:t>(ARS)</a:t>
            </a:r>
          </a:p>
          <a:p>
            <a:r>
              <a:rPr lang="fr-FR" dirty="0" smtClean="0"/>
              <a:t>Des professionnels </a:t>
            </a:r>
          </a:p>
          <a:p>
            <a:pPr lvl="1"/>
            <a:r>
              <a:rPr lang="fr-FR" dirty="0" smtClean="0"/>
              <a:t>7 Ordres professionnels</a:t>
            </a:r>
          </a:p>
          <a:p>
            <a:pPr lvl="1"/>
            <a:r>
              <a:rPr lang="fr-FR" dirty="0" smtClean="0"/>
              <a:t>Syndicats des professionnels de la santé</a:t>
            </a:r>
          </a:p>
          <a:p>
            <a:pPr lvl="1"/>
            <a:r>
              <a:rPr lang="fr-FR" dirty="0" smtClean="0"/>
              <a:t>Les différents URPS </a:t>
            </a:r>
          </a:p>
          <a:p>
            <a:pPr lvl="1"/>
            <a:r>
              <a:rPr lang="fr-FR" dirty="0" smtClean="0"/>
              <a:t>Avec l’aide de l’UNPS et du CNPS</a:t>
            </a:r>
          </a:p>
          <a:p>
            <a:r>
              <a:rPr lang="fr-FR" dirty="0" smtClean="0"/>
              <a:t>Des structures sanitaires</a:t>
            </a:r>
          </a:p>
          <a:p>
            <a:pPr lvl="1"/>
            <a:r>
              <a:rPr lang="fr-FR" dirty="0" smtClean="0"/>
              <a:t>Publiques (FHF)</a:t>
            </a:r>
          </a:p>
          <a:p>
            <a:pPr lvl="1"/>
            <a:r>
              <a:rPr lang="fr-FR" dirty="0" smtClean="0"/>
              <a:t>Privés (FHP, FEHAP, FNESAA)</a:t>
            </a:r>
            <a:endParaRPr lang="fr-FR" dirty="0"/>
          </a:p>
        </p:txBody>
      </p:sp>
      <p:sp>
        <p:nvSpPr>
          <p:cNvPr id="7"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9" name="Espace réservé du numéro de diapositive 8"/>
          <p:cNvSpPr>
            <a:spLocks noGrp="1"/>
          </p:cNvSpPr>
          <p:nvPr>
            <p:ph type="sldNum" sz="quarter" idx="12"/>
          </p:nvPr>
        </p:nvSpPr>
        <p:spPr/>
        <p:txBody>
          <a:bodyPr/>
          <a:lstStyle/>
          <a:p>
            <a:fld id="{91DE38A6-BC19-A249-8091-FB07CD57C52B}" type="slidenum">
              <a:rPr lang="fr-FR" smtClean="0"/>
              <a:t>216</a:t>
            </a:fld>
            <a:endParaRPr lang="fr-FR" dirty="0"/>
          </a:p>
        </p:txBody>
      </p:sp>
    </p:spTree>
    <p:extLst>
      <p:ext uri="{BB962C8B-B14F-4D97-AF65-F5344CB8AC3E}">
        <p14:creationId xmlns:p14="http://schemas.microsoft.com/office/powerpoint/2010/main" val="50920178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 y="27912"/>
            <a:ext cx="76464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Nécessité et difficultés de mise en place de structures de soins résidentiels dédiés en France</a:t>
            </a:r>
            <a:endParaRPr lang="fr-FR" dirty="0"/>
          </a:p>
        </p:txBody>
      </p:sp>
      <p:sp>
        <p:nvSpPr>
          <p:cNvPr id="8" name="Espace réservé du contenu 7"/>
          <p:cNvSpPr>
            <a:spLocks noGrp="1"/>
          </p:cNvSpPr>
          <p:nvPr>
            <p:ph idx="1"/>
          </p:nvPr>
        </p:nvSpPr>
        <p:spPr>
          <a:xfrm>
            <a:off x="457200" y="1299606"/>
            <a:ext cx="8229600" cy="5012687"/>
          </a:xfrm>
        </p:spPr>
        <p:txBody>
          <a:bodyPr>
            <a:normAutofit/>
          </a:bodyPr>
          <a:lstStyle/>
          <a:p>
            <a:pPr marL="0" indent="0" algn="ctr">
              <a:buNone/>
            </a:pPr>
            <a:r>
              <a:rPr lang="fr-FR" sz="4400" b="1" dirty="0" smtClean="0"/>
              <a:t>TOUS RÉUNIS</a:t>
            </a:r>
          </a:p>
          <a:p>
            <a:pPr marL="0" indent="0" algn="ctr">
              <a:buNone/>
            </a:pPr>
            <a:r>
              <a:rPr lang="fr-FR" sz="4400" dirty="0" smtClean="0"/>
              <a:t>Pour la santé des soignants et des gestionnaires</a:t>
            </a:r>
          </a:p>
          <a:p>
            <a:pPr marL="0" indent="0" algn="ctr">
              <a:buNone/>
            </a:pPr>
            <a:endParaRPr lang="fr-FR" sz="4400" dirty="0"/>
          </a:p>
          <a:p>
            <a:pPr marL="0" indent="0" algn="ctr">
              <a:buNone/>
            </a:pPr>
            <a:r>
              <a:rPr lang="fr-FR" sz="4400" dirty="0" smtClean="0"/>
              <a:t>Pour la santé de </a:t>
            </a:r>
            <a:r>
              <a:rPr lang="fr-FR" sz="4400" b="1" dirty="0" smtClean="0"/>
              <a:t>toute la population</a:t>
            </a:r>
            <a:endParaRPr lang="fr-FR" sz="4000" b="1" dirty="0"/>
          </a:p>
        </p:txBody>
      </p:sp>
      <p:sp>
        <p:nvSpPr>
          <p:cNvPr id="7"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9" name="Espace réservé du numéro de diapositive 8"/>
          <p:cNvSpPr>
            <a:spLocks noGrp="1"/>
          </p:cNvSpPr>
          <p:nvPr>
            <p:ph type="sldNum" sz="quarter" idx="12"/>
          </p:nvPr>
        </p:nvSpPr>
        <p:spPr/>
        <p:txBody>
          <a:bodyPr/>
          <a:lstStyle/>
          <a:p>
            <a:fld id="{91DE38A6-BC19-A249-8091-FB07CD57C52B}" type="slidenum">
              <a:rPr lang="fr-FR" smtClean="0"/>
              <a:t>217</a:t>
            </a:fld>
            <a:endParaRPr lang="fr-FR" dirty="0"/>
          </a:p>
        </p:txBody>
      </p:sp>
    </p:spTree>
    <p:extLst>
      <p:ext uri="{BB962C8B-B14F-4D97-AF65-F5344CB8AC3E}">
        <p14:creationId xmlns:p14="http://schemas.microsoft.com/office/powerpoint/2010/main" val="340579194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1" y="663988"/>
            <a:ext cx="7263837" cy="2280743"/>
          </a:xfrm>
        </p:spPr>
        <p:txBody>
          <a:bodyPr>
            <a:normAutofit fontScale="90000"/>
          </a:bodyPr>
          <a:lstStyle/>
          <a:p>
            <a:r>
              <a:rPr lang="fr-FR" dirty="0" smtClean="0"/>
              <a:t>RÉALISATIONS ET SUIVI D’EXPÉRIENCES RÉGIONALES ET INTERNATIONALES</a:t>
            </a:r>
            <a:endParaRPr lang="fr-FR" dirty="0"/>
          </a:p>
        </p:txBody>
      </p:sp>
      <p:sp>
        <p:nvSpPr>
          <p:cNvPr id="5" name="ZoneTexte 4"/>
          <p:cNvSpPr txBox="1"/>
          <p:nvPr/>
        </p:nvSpPr>
        <p:spPr>
          <a:xfrm>
            <a:off x="457201" y="3758152"/>
            <a:ext cx="8125523" cy="2308324"/>
          </a:xfrm>
          <a:prstGeom prst="rect">
            <a:avLst/>
          </a:prstGeom>
          <a:noFill/>
        </p:spPr>
        <p:txBody>
          <a:bodyPr wrap="square" rtlCol="0">
            <a:spAutoFit/>
          </a:bodyPr>
          <a:lstStyle/>
          <a:p>
            <a:pPr algn="ctr"/>
            <a:r>
              <a:rPr lang="fr-FR" sz="2800" b="1" dirty="0" smtClean="0">
                <a:solidFill>
                  <a:srgbClr val="1F497D"/>
                </a:solidFill>
              </a:rPr>
              <a:t>Présidé et animé par </a:t>
            </a:r>
          </a:p>
          <a:p>
            <a:pPr algn="ctr"/>
            <a:r>
              <a:rPr lang="fr-FR" sz="2800" b="1" dirty="0" smtClean="0">
                <a:solidFill>
                  <a:srgbClr val="1F497D"/>
                </a:solidFill>
              </a:rPr>
              <a:t>Xavier EMMANUELLI</a:t>
            </a:r>
          </a:p>
          <a:p>
            <a:pPr algn="ctr"/>
            <a:endParaRPr lang="fr-FR" sz="2800" b="1" dirty="0" smtClean="0"/>
          </a:p>
          <a:p>
            <a:pPr algn="ctr"/>
            <a:r>
              <a:rPr lang="fr-FR" sz="2000" dirty="0" smtClean="0"/>
              <a:t>Ancien Ministre, Médecin urgentiste,</a:t>
            </a:r>
          </a:p>
          <a:p>
            <a:pPr algn="ctr"/>
            <a:r>
              <a:rPr lang="fr-FR" sz="2000" dirty="0" smtClean="0"/>
              <a:t>Fondateur de Médecins Sans Frontières, Fondateur du Samu Social de Paris, Président de l’Association </a:t>
            </a:r>
            <a:r>
              <a:rPr lang="fr-FR" sz="2000" i="1" dirty="0" smtClean="0"/>
              <a:t>« Les Transmetteurs »</a:t>
            </a:r>
            <a:endParaRPr lang="fr-FR" sz="2000" i="1" dirty="0"/>
          </a:p>
        </p:txBody>
      </p:sp>
      <p:sp>
        <p:nvSpPr>
          <p:cNvPr id="4" name="Espace réservé du pied de page 4"/>
          <p:cNvSpPr>
            <a:spLocks noGrp="1"/>
          </p:cNvSpPr>
          <p:nvPr>
            <p:ph type="ftr" sz="quarter" idx="11"/>
          </p:nvPr>
        </p:nvSpPr>
        <p:spPr>
          <a:xfrm>
            <a:off x="91829" y="6450137"/>
            <a:ext cx="8917356"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6" name="Espace réservé du numéro de diapositive 8"/>
          <p:cNvSpPr>
            <a:spLocks noGrp="1"/>
          </p:cNvSpPr>
          <p:nvPr>
            <p:ph type="sldNum" sz="quarter" idx="12"/>
          </p:nvPr>
        </p:nvSpPr>
        <p:spPr>
          <a:xfrm>
            <a:off x="8497278" y="2"/>
            <a:ext cx="646723" cy="365125"/>
          </a:xfrm>
        </p:spPr>
        <p:txBody>
          <a:bodyPr/>
          <a:lstStyle/>
          <a:p>
            <a:fld id="{91DE38A6-BC19-A249-8091-FB07CD57C52B}" type="slidenum">
              <a:rPr lang="fr-FR" smtClean="0"/>
              <a:t>218</a:t>
            </a:fld>
            <a:endParaRPr lang="fr-FR" dirty="0"/>
          </a:p>
        </p:txBody>
      </p:sp>
    </p:spTree>
    <p:extLst>
      <p:ext uri="{BB962C8B-B14F-4D97-AF65-F5344CB8AC3E}">
        <p14:creationId xmlns:p14="http://schemas.microsoft.com/office/powerpoint/2010/main" val="44405557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904" y="78712"/>
            <a:ext cx="6732098" cy="961147"/>
          </a:xfrm>
        </p:spPr>
        <p:txBody>
          <a:bodyPr>
            <a:noAutofit/>
          </a:bodyPr>
          <a:lstStyle/>
          <a:p>
            <a:r>
              <a:rPr lang="fr-FR" dirty="0" smtClean="0"/>
              <a:t>Réalisations et suivi d’expériences régionales et internationales</a:t>
            </a:r>
            <a:endParaRPr lang="fr-FR" sz="2400" dirty="0"/>
          </a:p>
        </p:txBody>
      </p:sp>
      <p:sp>
        <p:nvSpPr>
          <p:cNvPr id="3" name="Espace réservé du contenu 2"/>
          <p:cNvSpPr>
            <a:spLocks noGrp="1"/>
          </p:cNvSpPr>
          <p:nvPr>
            <p:ph idx="1"/>
          </p:nvPr>
        </p:nvSpPr>
        <p:spPr>
          <a:xfrm>
            <a:off x="457201" y="1131882"/>
            <a:ext cx="8102600" cy="5401738"/>
          </a:xfrm>
        </p:spPr>
        <p:txBody>
          <a:bodyPr>
            <a:normAutofit fontScale="92500"/>
          </a:bodyPr>
          <a:lstStyle/>
          <a:p>
            <a:r>
              <a:rPr lang="fr-FR" dirty="0" smtClean="0"/>
              <a:t>Yves KOSSOVSKY,</a:t>
            </a:r>
          </a:p>
          <a:p>
            <a:pPr marL="457200" lvl="1" indent="0">
              <a:spcAft>
                <a:spcPts val="600"/>
              </a:spcAft>
              <a:buNone/>
            </a:pPr>
            <a:r>
              <a:rPr lang="fr-FR" dirty="0" smtClean="0"/>
              <a:t>Psychiatre à Lyon</a:t>
            </a:r>
            <a:endParaRPr lang="fr-FR" i="1" dirty="0" smtClean="0"/>
          </a:p>
          <a:p>
            <a:r>
              <a:rPr lang="fr-FR" dirty="0" smtClean="0"/>
              <a:t>Antoni ARTEMAN,</a:t>
            </a:r>
          </a:p>
          <a:p>
            <a:pPr marL="457200" lvl="1" indent="0">
              <a:spcAft>
                <a:spcPts val="600"/>
              </a:spcAft>
              <a:buNone/>
            </a:pPr>
            <a:r>
              <a:rPr lang="fr-FR" dirty="0" smtClean="0"/>
              <a:t>Responsable médical de l’unité </a:t>
            </a:r>
            <a:r>
              <a:rPr lang="fr-FR" dirty="0" err="1" smtClean="0"/>
              <a:t>addictologique</a:t>
            </a:r>
            <a:r>
              <a:rPr lang="fr-FR" dirty="0" smtClean="0"/>
              <a:t> de la Clinique </a:t>
            </a:r>
            <a:r>
              <a:rPr lang="fr-FR" dirty="0" err="1" smtClean="0"/>
              <a:t>Galatéa</a:t>
            </a:r>
            <a:r>
              <a:rPr lang="fr-FR" dirty="0" smtClean="0"/>
              <a:t> de Barcelone</a:t>
            </a:r>
            <a:endParaRPr lang="fr-FR" dirty="0"/>
          </a:p>
          <a:p>
            <a:r>
              <a:rPr lang="fr-FR" dirty="0" smtClean="0"/>
              <a:t>Frédérique YONNET, </a:t>
            </a:r>
          </a:p>
          <a:p>
            <a:pPr marL="457200" lvl="1" indent="0">
              <a:spcAft>
                <a:spcPts val="600"/>
              </a:spcAft>
              <a:buNone/>
            </a:pPr>
            <a:r>
              <a:rPr lang="fr-FR" dirty="0"/>
              <a:t>Directrice de l’établissement de santé ANAS-Le </a:t>
            </a:r>
            <a:r>
              <a:rPr lang="fr-FR" dirty="0" err="1"/>
              <a:t>Courbat</a:t>
            </a:r>
            <a:r>
              <a:rPr lang="fr-FR" dirty="0"/>
              <a:t> (Association </a:t>
            </a:r>
            <a:r>
              <a:rPr lang="fr-FR" dirty="0" smtClean="0"/>
              <a:t>Nationale d’Actions </a:t>
            </a:r>
            <a:r>
              <a:rPr lang="fr-FR" dirty="0"/>
              <a:t>Sociales des Personnels du Ministère de </a:t>
            </a:r>
            <a:r>
              <a:rPr lang="fr-FR" dirty="0" smtClean="0"/>
              <a:t>l’Intérieur)</a:t>
            </a:r>
          </a:p>
          <a:p>
            <a:pPr>
              <a:spcAft>
                <a:spcPts val="600"/>
              </a:spcAft>
            </a:pPr>
            <a:r>
              <a:rPr lang="fr-FR" dirty="0" smtClean="0"/>
              <a:t>Pascal GACHE,</a:t>
            </a:r>
          </a:p>
          <a:p>
            <a:pPr marL="457200" lvl="1" indent="0">
              <a:spcAft>
                <a:spcPts val="600"/>
              </a:spcAft>
              <a:buNone/>
            </a:pPr>
            <a:r>
              <a:rPr lang="fr-FR" dirty="0" smtClean="0"/>
              <a:t>Médecin </a:t>
            </a:r>
            <a:r>
              <a:rPr lang="fr-FR" dirty="0" err="1" smtClean="0"/>
              <a:t>addictologue</a:t>
            </a:r>
            <a:r>
              <a:rPr lang="fr-FR" dirty="0" smtClean="0"/>
              <a:t> libéral à Genève, ancien chef de l’unité d’addictologie du CHU de Besançon puis de Genève</a:t>
            </a:r>
            <a:endParaRPr lang="fr-FR" dirty="0"/>
          </a:p>
        </p:txBody>
      </p:sp>
      <p:sp>
        <p:nvSpPr>
          <p:cNvPr id="4" name="Espace réservé du pied de page 4"/>
          <p:cNvSpPr>
            <a:spLocks noGrp="1"/>
          </p:cNvSpPr>
          <p:nvPr>
            <p:ph type="ftr" sz="quarter" idx="11"/>
          </p:nvPr>
        </p:nvSpPr>
        <p:spPr>
          <a:xfrm>
            <a:off x="91829" y="6450137"/>
            <a:ext cx="8917356"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5" name="Espace réservé du numéro de diapositive 4"/>
          <p:cNvSpPr>
            <a:spLocks noGrp="1"/>
          </p:cNvSpPr>
          <p:nvPr>
            <p:ph type="sldNum" sz="quarter" idx="12"/>
          </p:nvPr>
        </p:nvSpPr>
        <p:spPr/>
        <p:txBody>
          <a:bodyPr/>
          <a:lstStyle/>
          <a:p>
            <a:fld id="{91DE38A6-BC19-A249-8091-FB07CD57C52B}" type="slidenum">
              <a:rPr lang="fr-FR" smtClean="0"/>
              <a:t>219</a:t>
            </a:fld>
            <a:endParaRPr lang="fr-FR" dirty="0"/>
          </a:p>
        </p:txBody>
      </p:sp>
    </p:spTree>
    <p:extLst>
      <p:ext uri="{BB962C8B-B14F-4D97-AF65-F5344CB8AC3E}">
        <p14:creationId xmlns:p14="http://schemas.microsoft.com/office/powerpoint/2010/main" val="1784745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ChangeArrowheads="1"/>
          </p:cNvSpPr>
          <p:nvPr/>
        </p:nvSpPr>
        <p:spPr bwMode="auto">
          <a:xfrm>
            <a:off x="107950" y="2629985"/>
            <a:ext cx="8372943" cy="1423406"/>
          </a:xfrm>
          <a:prstGeom prst="rect">
            <a:avLst/>
          </a:prstGeom>
          <a:noFill/>
          <a:ln w="9525">
            <a:noFill/>
            <a:miter lim="800000"/>
            <a:headEnd/>
            <a:tailEnd/>
          </a:ln>
        </p:spPr>
        <p:txBody>
          <a:bodyPr wrap="none" tIns="152352" bIns="38088" anchor="ctr">
            <a:spAutoFit/>
          </a:bodyPr>
          <a:lstStyle/>
          <a:p>
            <a:pPr eaLnBrk="0" hangingPunct="0"/>
            <a:r>
              <a:rPr lang="fr-FR" sz="2000" dirty="0" err="1"/>
              <a:t>Truchot</a:t>
            </a:r>
            <a:r>
              <a:rPr lang="fr-FR" sz="2000" dirty="0"/>
              <a:t>, D., </a:t>
            </a:r>
            <a:r>
              <a:rPr lang="fr-FR" sz="2000" dirty="0" err="1"/>
              <a:t>Bantégnie</a:t>
            </a:r>
            <a:r>
              <a:rPr lang="fr-FR" sz="2000" dirty="0"/>
              <a:t>, D., &amp; </a:t>
            </a:r>
            <a:r>
              <a:rPr lang="fr-FR" sz="2000" dirty="0" err="1"/>
              <a:t>Roncari</a:t>
            </a:r>
            <a:r>
              <a:rPr lang="fr-FR" sz="2000" dirty="0"/>
              <a:t>, N. (2011). </a:t>
            </a:r>
            <a:r>
              <a:rPr lang="fr-FR" sz="2000" dirty="0" err="1"/>
              <a:t>Burnout</a:t>
            </a:r>
            <a:r>
              <a:rPr lang="fr-FR" sz="2000" dirty="0"/>
              <a:t>, </a:t>
            </a:r>
            <a:r>
              <a:rPr lang="fr-FR" sz="2000" dirty="0" err="1"/>
              <a:t>compliance</a:t>
            </a:r>
            <a:r>
              <a:rPr lang="fr-FR" sz="2000" dirty="0"/>
              <a:t> </a:t>
            </a:r>
          </a:p>
          <a:p>
            <a:pPr eaLnBrk="0" hangingPunct="0"/>
            <a:r>
              <a:rPr lang="fr-FR" sz="2000" dirty="0"/>
              <a:t>du patient et retrait psychologique  chez les médecins généralistes : une étude</a:t>
            </a:r>
          </a:p>
          <a:p>
            <a:pPr eaLnBrk="0" hangingPunct="0"/>
            <a:r>
              <a:rPr lang="fr-FR" sz="2000" dirty="0"/>
              <a:t> exploratoire.  </a:t>
            </a:r>
            <a:r>
              <a:rPr lang="fr-FR" sz="2000" i="1" dirty="0"/>
              <a:t>L’Encéphale. Revue de psychiatrie clinique biologique et </a:t>
            </a:r>
            <a:r>
              <a:rPr lang="fr-FR" sz="2000" i="1" dirty="0" err="1"/>
              <a:t>théra</a:t>
            </a:r>
            <a:r>
              <a:rPr lang="fr-FR" sz="2000" i="1" dirty="0"/>
              <a:t>-</a:t>
            </a:r>
          </a:p>
          <a:p>
            <a:pPr eaLnBrk="0" hangingPunct="0"/>
            <a:r>
              <a:rPr lang="fr-FR" sz="2000" i="1" dirty="0" err="1"/>
              <a:t>peutique</a:t>
            </a:r>
            <a:r>
              <a:rPr lang="fr-FR" sz="2000" i="1" dirty="0"/>
              <a:t>, 37</a:t>
            </a:r>
            <a:r>
              <a:rPr lang="fr-FR" sz="2000" dirty="0"/>
              <a:t>,</a:t>
            </a:r>
            <a:r>
              <a:rPr lang="fr-FR" sz="2000" i="1" dirty="0"/>
              <a:t> </a:t>
            </a:r>
            <a:r>
              <a:rPr lang="fr-FR" sz="2000" dirty="0"/>
              <a:t>48-53.</a:t>
            </a:r>
          </a:p>
        </p:txBody>
      </p:sp>
      <p:sp>
        <p:nvSpPr>
          <p:cNvPr id="4" name="Text Box 2"/>
          <p:cNvSpPr txBox="1">
            <a:spLocks noChangeArrowheads="1"/>
          </p:cNvSpPr>
          <p:nvPr/>
        </p:nvSpPr>
        <p:spPr bwMode="auto">
          <a:xfrm>
            <a:off x="125902" y="1488546"/>
            <a:ext cx="8881328" cy="400110"/>
          </a:xfrm>
          <a:prstGeom prst="rect">
            <a:avLst/>
          </a:prstGeom>
          <a:noFill/>
          <a:ln w="9525">
            <a:noFill/>
            <a:miter lim="800000"/>
            <a:headEnd/>
            <a:tailEnd/>
          </a:ln>
        </p:spPr>
        <p:txBody>
          <a:bodyPr wrap="square">
            <a:spAutoFit/>
          </a:bodyPr>
          <a:lstStyle/>
          <a:p>
            <a:r>
              <a:rPr lang="fr-FR" sz="2000" b="1" dirty="0">
                <a:solidFill>
                  <a:schemeClr val="tx2"/>
                </a:solidFill>
                <a:latin typeface="Helvetica"/>
                <a:cs typeface="Helvetica"/>
              </a:rPr>
              <a:t>INFLUENCE DU BURNOUT SUR LE RETRAIT </a:t>
            </a:r>
            <a:r>
              <a:rPr lang="fr-FR" sz="2000" b="1" dirty="0" smtClean="0">
                <a:solidFill>
                  <a:schemeClr val="tx2"/>
                </a:solidFill>
                <a:latin typeface="Helvetica"/>
                <a:cs typeface="Helvetica"/>
              </a:rPr>
              <a:t>PSYCHOLOGIQUE</a:t>
            </a:r>
            <a:endParaRPr lang="fr-FR" sz="2000" b="1" dirty="0">
              <a:solidFill>
                <a:schemeClr val="tx2"/>
              </a:solidFill>
              <a:latin typeface="Helvetica"/>
              <a:cs typeface="Helvetica"/>
            </a:endParaRPr>
          </a:p>
        </p:txBody>
      </p:sp>
      <p:sp>
        <p:nvSpPr>
          <p:cNvPr id="21508" name="Text Box 4"/>
          <p:cNvSpPr txBox="1">
            <a:spLocks noChangeArrowheads="1"/>
          </p:cNvSpPr>
          <p:nvPr/>
        </p:nvSpPr>
        <p:spPr bwMode="auto">
          <a:xfrm>
            <a:off x="2425699" y="4933952"/>
            <a:ext cx="4660250" cy="461665"/>
          </a:xfrm>
          <a:prstGeom prst="rect">
            <a:avLst/>
          </a:prstGeom>
          <a:noFill/>
          <a:ln w="9525">
            <a:noFill/>
            <a:miter lim="800000"/>
            <a:headEnd/>
            <a:tailEnd/>
          </a:ln>
        </p:spPr>
        <p:txBody>
          <a:bodyPr wrap="none">
            <a:spAutoFit/>
          </a:bodyPr>
          <a:lstStyle/>
          <a:p>
            <a:r>
              <a:rPr lang="fr-FR" sz="2400" b="1" dirty="0" smtClean="0">
                <a:latin typeface="Helvetica"/>
                <a:cs typeface="Helvetica"/>
              </a:rPr>
              <a:t>N = </a:t>
            </a:r>
            <a:r>
              <a:rPr lang="fr-FR" sz="2400" b="1" dirty="0">
                <a:latin typeface="Helvetica"/>
                <a:cs typeface="Helvetica"/>
              </a:rPr>
              <a:t>270 médecins généralistes</a:t>
            </a:r>
          </a:p>
        </p:txBody>
      </p:sp>
      <p:sp>
        <p:nvSpPr>
          <p:cNvPr id="5" name="Espace réservé du pied de page 4"/>
          <p:cNvSpPr>
            <a:spLocks noGrp="1"/>
          </p:cNvSpPr>
          <p:nvPr>
            <p:ph type="ftr" sz="quarter" idx="4294967295"/>
          </p:nvPr>
        </p:nvSpPr>
        <p:spPr>
          <a:xfrm>
            <a:off x="107498" y="6497761"/>
            <a:ext cx="8899733"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6"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pPr/>
              <a:t>22</a:t>
            </a:fld>
            <a:endParaRPr lang="fr-FR" dirty="0"/>
          </a:p>
        </p:txBody>
      </p:sp>
      <p:sp>
        <p:nvSpPr>
          <p:cNvPr id="7" name="Titre 1"/>
          <p:cNvSpPr txBox="1">
            <a:spLocks/>
          </p:cNvSpPr>
          <p:nvPr/>
        </p:nvSpPr>
        <p:spPr>
          <a:xfrm>
            <a:off x="125902" y="78712"/>
            <a:ext cx="7510040" cy="96114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Enquêtes épidémiologiques et études récentes sur les souffrances des professionnels de santé</a:t>
            </a:r>
            <a:endParaRPr lang="fr-FR" sz="2400" b="1" dirty="0"/>
          </a:p>
        </p:txBody>
      </p:sp>
    </p:spTree>
    <p:extLst>
      <p:ext uri="{BB962C8B-B14F-4D97-AF65-F5344CB8AC3E}">
        <p14:creationId xmlns:p14="http://schemas.microsoft.com/office/powerpoint/2010/main" val="2480022476"/>
      </p:ext>
    </p:extLst>
  </p:cSld>
  <p:clrMapOvr>
    <a:masterClrMapping/>
  </p:clrMapOvr>
  <p:timing>
    <p:tnLst>
      <p:par>
        <p:cTn xmlns:p14="http://schemas.microsoft.com/office/powerpoint/2010/mai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75304" y="2888062"/>
            <a:ext cx="7752893" cy="673533"/>
          </a:xfrm>
        </p:spPr>
        <p:txBody>
          <a:bodyPr>
            <a:normAutofit fontScale="90000"/>
          </a:bodyPr>
          <a:lstStyle/>
          <a:p>
            <a:pPr algn="ctr"/>
            <a:r>
              <a:rPr lang="fr-FR" sz="4000" dirty="0" smtClean="0"/>
              <a:t>Unités Interrégionales de Soins </a:t>
            </a:r>
            <a:br>
              <a:rPr lang="fr-FR" sz="4000" dirty="0" smtClean="0"/>
            </a:br>
            <a:r>
              <a:rPr lang="fr-FR" sz="4000" dirty="0" smtClean="0"/>
              <a:t>pour Professionnels de Santé</a:t>
            </a:r>
            <a:br>
              <a:rPr lang="fr-FR" sz="4000" dirty="0" smtClean="0"/>
            </a:br>
            <a:r>
              <a:rPr lang="fr-FR" sz="4000" dirty="0"/>
              <a:t/>
            </a:r>
            <a:br>
              <a:rPr lang="fr-FR" sz="4000" dirty="0"/>
            </a:br>
            <a:r>
              <a:rPr lang="fr-FR" sz="4000" b="1" dirty="0" smtClean="0">
                <a:solidFill>
                  <a:srgbClr val="1F497D"/>
                </a:solidFill>
              </a:rPr>
              <a:t>(U.I.S.P.S.)</a:t>
            </a:r>
            <a:r>
              <a:rPr lang="fr-FR" sz="4000" dirty="0" smtClean="0"/>
              <a:t/>
            </a:r>
            <a:br>
              <a:rPr lang="fr-FR" sz="4000" dirty="0" smtClean="0"/>
            </a:br>
            <a:r>
              <a:rPr lang="fr-FR" sz="2000" dirty="0"/>
              <a:t/>
            </a:r>
            <a:br>
              <a:rPr lang="fr-FR" sz="2000" dirty="0"/>
            </a:br>
            <a:endParaRPr lang="fr-FR" sz="2000" dirty="0"/>
          </a:p>
        </p:txBody>
      </p:sp>
      <p:sp>
        <p:nvSpPr>
          <p:cNvPr id="3" name="Sous-titre 2"/>
          <p:cNvSpPr>
            <a:spLocks noGrp="1"/>
          </p:cNvSpPr>
          <p:nvPr>
            <p:ph idx="1"/>
          </p:nvPr>
        </p:nvSpPr>
        <p:spPr>
          <a:xfrm>
            <a:off x="391514" y="5099542"/>
            <a:ext cx="8229600" cy="747072"/>
          </a:xfrm>
        </p:spPr>
        <p:txBody>
          <a:bodyPr>
            <a:noAutofit/>
          </a:bodyPr>
          <a:lstStyle/>
          <a:p>
            <a:pPr marL="0" indent="0">
              <a:buNone/>
            </a:pPr>
            <a:r>
              <a:rPr lang="fr-FR" sz="1600" dirty="0" smtClean="0">
                <a:solidFill>
                  <a:schemeClr val="tx1"/>
                </a:solidFill>
              </a:rPr>
              <a:t>Dr Yves P. Kossovsky</a:t>
            </a:r>
          </a:p>
          <a:p>
            <a:pPr marL="0" indent="0">
              <a:buNone/>
            </a:pPr>
            <a:r>
              <a:rPr lang="fr-FR" sz="1600" dirty="0" smtClean="0">
                <a:solidFill>
                  <a:schemeClr val="tx1"/>
                </a:solidFill>
              </a:rPr>
              <a:t>Coordonnateur des Soins en UISPS - Groupe </a:t>
            </a:r>
            <a:r>
              <a:rPr lang="fr-FR" sz="1600" dirty="0" err="1" smtClean="0">
                <a:solidFill>
                  <a:schemeClr val="tx1"/>
                </a:solidFill>
              </a:rPr>
              <a:t>Clinipsy</a:t>
            </a:r>
            <a:endParaRPr lang="fr-FR" sz="1600" dirty="0" smtClean="0">
              <a:solidFill>
                <a:schemeClr val="tx1"/>
              </a:solidFill>
            </a:endParaRPr>
          </a:p>
        </p:txBody>
      </p:sp>
      <p:sp>
        <p:nvSpPr>
          <p:cNvPr id="4" name="Titre 1"/>
          <p:cNvSpPr txBox="1">
            <a:spLocks/>
          </p:cNvSpPr>
          <p:nvPr/>
        </p:nvSpPr>
        <p:spPr>
          <a:xfrm>
            <a:off x="125904" y="78712"/>
            <a:ext cx="67320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smtClean="0"/>
              <a:t>Réalisations et suivi d’expériences régionales et internationales</a:t>
            </a:r>
            <a:endParaRPr lang="fr-FR" dirty="0"/>
          </a:p>
        </p:txBody>
      </p:sp>
      <p:sp>
        <p:nvSpPr>
          <p:cNvPr id="5"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220</a:t>
            </a:fld>
            <a:endParaRPr lang="fr-FR" dirty="0"/>
          </a:p>
        </p:txBody>
      </p:sp>
      <p:sp>
        <p:nvSpPr>
          <p:cNvPr id="6" name="Espace réservé du pied de page 4"/>
          <p:cNvSpPr>
            <a:spLocks noGrp="1"/>
          </p:cNvSpPr>
          <p:nvPr>
            <p:ph type="ftr" sz="quarter" idx="11"/>
          </p:nvPr>
        </p:nvSpPr>
        <p:spPr>
          <a:xfrm>
            <a:off x="91829" y="6450137"/>
            <a:ext cx="8917356"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Tree>
    <p:extLst>
      <p:ext uri="{BB962C8B-B14F-4D97-AF65-F5344CB8AC3E}">
        <p14:creationId xmlns:p14="http://schemas.microsoft.com/office/powerpoint/2010/main" val="3131366127"/>
      </p:ext>
    </p:extLst>
  </p:cSld>
  <p:clrMapOvr>
    <a:masterClrMapping/>
  </p:clrMapOvr>
  <p:timing>
    <p:tnLst>
      <p:par>
        <p:cTn xmlns:p14="http://schemas.microsoft.com/office/powerpoint/2010/mai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34138" y="1346692"/>
            <a:ext cx="6086878" cy="4445468"/>
          </a:xfrm>
        </p:spPr>
        <p:txBody>
          <a:bodyPr>
            <a:noAutofit/>
          </a:bodyPr>
          <a:lstStyle/>
          <a:p>
            <a:r>
              <a:rPr lang="fr-FR" sz="3200" b="1" dirty="0" smtClean="0"/>
              <a:t>Problématique</a:t>
            </a:r>
          </a:p>
          <a:p>
            <a:pPr marL="0" indent="0">
              <a:buNone/>
            </a:pPr>
            <a:endParaRPr lang="fr-FR" sz="2400" b="1" dirty="0" smtClean="0"/>
          </a:p>
          <a:p>
            <a:r>
              <a:rPr lang="fr-FR" sz="3200" b="1" dirty="0" smtClean="0"/>
              <a:t>Pour qui ?</a:t>
            </a:r>
          </a:p>
          <a:p>
            <a:pPr marL="0" indent="0">
              <a:buNone/>
            </a:pPr>
            <a:endParaRPr lang="fr-FR" sz="2400" b="1" dirty="0" smtClean="0"/>
          </a:p>
          <a:p>
            <a:r>
              <a:rPr lang="fr-FR" sz="3200" b="1" dirty="0" smtClean="0"/>
              <a:t>Pour faire quoi ?</a:t>
            </a:r>
          </a:p>
          <a:p>
            <a:pPr marL="0" indent="0">
              <a:buNone/>
            </a:pPr>
            <a:endParaRPr lang="fr-FR" sz="2400" b="1" dirty="0" smtClean="0"/>
          </a:p>
          <a:p>
            <a:r>
              <a:rPr lang="fr-FR" sz="3200" b="1" dirty="0" smtClean="0"/>
              <a:t>Avec qui ?</a:t>
            </a:r>
          </a:p>
          <a:p>
            <a:pPr marL="0" indent="0">
              <a:buNone/>
            </a:pPr>
            <a:endParaRPr lang="fr-FR" sz="2400" b="1" dirty="0" smtClean="0"/>
          </a:p>
          <a:p>
            <a:r>
              <a:rPr lang="fr-FR" sz="3200" b="1" dirty="0" smtClean="0"/>
              <a:t>Dans quels réseaux ?</a:t>
            </a:r>
            <a:endParaRPr lang="fr-FR" sz="3200" b="1" dirty="0"/>
          </a:p>
        </p:txBody>
      </p:sp>
      <p:sp>
        <p:nvSpPr>
          <p:cNvPr id="4" name="Titre 1"/>
          <p:cNvSpPr txBox="1">
            <a:spLocks/>
          </p:cNvSpPr>
          <p:nvPr/>
        </p:nvSpPr>
        <p:spPr>
          <a:xfrm>
            <a:off x="125904" y="78712"/>
            <a:ext cx="67320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 : </a:t>
            </a:r>
            <a:r>
              <a:rPr lang="fr-FR" dirty="0">
                <a:solidFill>
                  <a:srgbClr val="000000"/>
                </a:solidFill>
              </a:rPr>
              <a:t>(U.I.S.P.S.</a:t>
            </a:r>
            <a:r>
              <a:rPr lang="fr-FR" dirty="0" smtClean="0">
                <a:solidFill>
                  <a:srgbClr val="000000"/>
                </a:solidFill>
              </a:rPr>
              <a:t>)</a:t>
            </a:r>
            <a:endParaRPr lang="fr-FR" dirty="0">
              <a:solidFill>
                <a:srgbClr val="000000"/>
              </a:solidFill>
            </a:endParaRPr>
          </a:p>
        </p:txBody>
      </p:sp>
      <p:sp>
        <p:nvSpPr>
          <p:cNvPr id="5"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221</a:t>
            </a:fld>
            <a:endParaRPr lang="fr-FR" dirty="0"/>
          </a:p>
        </p:txBody>
      </p:sp>
      <p:sp>
        <p:nvSpPr>
          <p:cNvPr id="6" name="Espace réservé du pied de page 4"/>
          <p:cNvSpPr>
            <a:spLocks noGrp="1"/>
          </p:cNvSpPr>
          <p:nvPr>
            <p:ph type="ftr" sz="quarter" idx="11"/>
          </p:nvPr>
        </p:nvSpPr>
        <p:spPr>
          <a:xfrm>
            <a:off x="91829" y="6450137"/>
            <a:ext cx="8917356"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Tree>
    <p:extLst>
      <p:ext uri="{BB962C8B-B14F-4D97-AF65-F5344CB8AC3E}">
        <p14:creationId xmlns:p14="http://schemas.microsoft.com/office/powerpoint/2010/main" val="3267821410"/>
      </p:ext>
    </p:extLst>
  </p:cSld>
  <p:clrMapOvr>
    <a:masterClrMapping/>
  </p:clrMapOvr>
  <p:timing>
    <p:tnLst>
      <p:par>
        <p:cTn xmlns:p14="http://schemas.microsoft.com/office/powerpoint/2010/mai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499" y="977324"/>
            <a:ext cx="7042975" cy="673533"/>
          </a:xfrm>
        </p:spPr>
        <p:txBody>
          <a:bodyPr/>
          <a:lstStyle/>
          <a:p>
            <a:r>
              <a:rPr lang="fr-FR" dirty="0" smtClean="0"/>
              <a:t>PROBLÉMATIQUE</a:t>
            </a:r>
            <a:endParaRPr lang="fr-FR" dirty="0"/>
          </a:p>
        </p:txBody>
      </p:sp>
      <p:sp>
        <p:nvSpPr>
          <p:cNvPr id="3" name="Espace réservé du contenu 2"/>
          <p:cNvSpPr>
            <a:spLocks noGrp="1"/>
          </p:cNvSpPr>
          <p:nvPr>
            <p:ph idx="1"/>
          </p:nvPr>
        </p:nvSpPr>
        <p:spPr>
          <a:xfrm>
            <a:off x="457200" y="1795589"/>
            <a:ext cx="8229600" cy="4580308"/>
          </a:xfrm>
        </p:spPr>
        <p:txBody>
          <a:bodyPr>
            <a:normAutofit fontScale="92500" lnSpcReduction="20000"/>
          </a:bodyPr>
          <a:lstStyle/>
          <a:p>
            <a:r>
              <a:rPr lang="fr-FR" dirty="0" smtClean="0"/>
              <a:t>14% des décès chez les médecins le sont par suicide.</a:t>
            </a:r>
          </a:p>
          <a:p>
            <a:pPr marL="0" indent="0">
              <a:buNone/>
            </a:pPr>
            <a:endParaRPr lang="fr-FR" sz="1100" dirty="0" smtClean="0"/>
          </a:p>
          <a:p>
            <a:r>
              <a:rPr lang="fr-FR" dirty="0" smtClean="0"/>
              <a:t>Surmortalité « psychiatrique » de 1,8 à 2,37.</a:t>
            </a:r>
          </a:p>
          <a:p>
            <a:pPr marL="0" indent="0">
              <a:buNone/>
            </a:pPr>
            <a:endParaRPr lang="fr-FR" sz="1100" dirty="0" smtClean="0"/>
          </a:p>
          <a:p>
            <a:r>
              <a:rPr lang="fr-FR" dirty="0" smtClean="0"/>
              <a:t>41% des invalidités CARMF le sont pour troubles mentaux et du comportement.</a:t>
            </a:r>
          </a:p>
          <a:p>
            <a:pPr marL="0" indent="0">
              <a:buNone/>
            </a:pPr>
            <a:endParaRPr lang="fr-FR" sz="1100" dirty="0" smtClean="0"/>
          </a:p>
          <a:p>
            <a:r>
              <a:rPr lang="fr-FR" dirty="0" smtClean="0"/>
              <a:t>Fréquence élevée des tableaux d’épuisement.</a:t>
            </a:r>
          </a:p>
          <a:p>
            <a:pPr marL="0" indent="0">
              <a:buNone/>
            </a:pPr>
            <a:endParaRPr lang="fr-FR" sz="1100" dirty="0" smtClean="0"/>
          </a:p>
          <a:p>
            <a:r>
              <a:rPr lang="fr-FR" dirty="0" smtClean="0"/>
              <a:t>80% des médecins français n’ont pas de médecin traitant.</a:t>
            </a:r>
          </a:p>
          <a:p>
            <a:pPr marL="0" indent="0">
              <a:buNone/>
            </a:pPr>
            <a:endParaRPr lang="fr-FR" sz="1200" dirty="0" smtClean="0"/>
          </a:p>
          <a:p>
            <a:r>
              <a:rPr lang="fr-FR" dirty="0" smtClean="0"/>
              <a:t>Impact potentiellement dangereux sur la qualité des soins dispensés, statistiquement non évalué.</a:t>
            </a:r>
          </a:p>
          <a:p>
            <a:endParaRPr lang="fr-FR" dirty="0" smtClean="0"/>
          </a:p>
          <a:p>
            <a:endParaRPr lang="fr-FR" dirty="0"/>
          </a:p>
        </p:txBody>
      </p:sp>
      <p:sp>
        <p:nvSpPr>
          <p:cNvPr id="4" name="Titre 1"/>
          <p:cNvSpPr txBox="1">
            <a:spLocks/>
          </p:cNvSpPr>
          <p:nvPr/>
        </p:nvSpPr>
        <p:spPr>
          <a:xfrm>
            <a:off x="125904" y="78712"/>
            <a:ext cx="67320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 : </a:t>
            </a:r>
            <a:r>
              <a:rPr lang="fr-FR" dirty="0">
                <a:solidFill>
                  <a:srgbClr val="000000"/>
                </a:solidFill>
              </a:rPr>
              <a:t>(U.I.S.P.S.</a:t>
            </a:r>
            <a:r>
              <a:rPr lang="fr-FR" dirty="0" smtClean="0">
                <a:solidFill>
                  <a:srgbClr val="000000"/>
                </a:solidFill>
              </a:rPr>
              <a:t>)</a:t>
            </a:r>
            <a:endParaRPr lang="fr-FR" dirty="0">
              <a:solidFill>
                <a:srgbClr val="000000"/>
              </a:solidFill>
            </a:endParaRPr>
          </a:p>
        </p:txBody>
      </p:sp>
      <p:sp>
        <p:nvSpPr>
          <p:cNvPr id="5"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222</a:t>
            </a:fld>
            <a:endParaRPr lang="fr-FR" dirty="0"/>
          </a:p>
        </p:txBody>
      </p:sp>
      <p:sp>
        <p:nvSpPr>
          <p:cNvPr id="6" name="Espace réservé du pied de page 4"/>
          <p:cNvSpPr>
            <a:spLocks noGrp="1"/>
          </p:cNvSpPr>
          <p:nvPr>
            <p:ph type="ftr" sz="quarter" idx="11"/>
          </p:nvPr>
        </p:nvSpPr>
        <p:spPr>
          <a:xfrm>
            <a:off x="91829" y="6450137"/>
            <a:ext cx="8917356"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Tree>
    <p:extLst>
      <p:ext uri="{BB962C8B-B14F-4D97-AF65-F5344CB8AC3E}">
        <p14:creationId xmlns:p14="http://schemas.microsoft.com/office/powerpoint/2010/main" val="2526581887"/>
      </p:ext>
    </p:extLst>
  </p:cSld>
  <p:clrMapOvr>
    <a:masterClrMapping/>
  </p:clrMapOvr>
  <p:timing>
    <p:tnLst>
      <p:par>
        <p:cTn xmlns:p14="http://schemas.microsoft.com/office/powerpoint/2010/mai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499" y="1155521"/>
            <a:ext cx="7042975" cy="673533"/>
          </a:xfrm>
        </p:spPr>
        <p:txBody>
          <a:bodyPr/>
          <a:lstStyle/>
          <a:p>
            <a:r>
              <a:rPr lang="fr-FR" dirty="0" smtClean="0"/>
              <a:t>POUR QUI ?</a:t>
            </a:r>
            <a:endParaRPr lang="fr-FR" dirty="0"/>
          </a:p>
        </p:txBody>
      </p:sp>
      <p:sp>
        <p:nvSpPr>
          <p:cNvPr id="3" name="Espace réservé du contenu 2"/>
          <p:cNvSpPr>
            <a:spLocks noGrp="1"/>
          </p:cNvSpPr>
          <p:nvPr>
            <p:ph idx="1"/>
          </p:nvPr>
        </p:nvSpPr>
        <p:spPr>
          <a:xfrm>
            <a:off x="251697" y="2091204"/>
            <a:ext cx="8435104" cy="4270504"/>
          </a:xfrm>
        </p:spPr>
        <p:txBody>
          <a:bodyPr>
            <a:normAutofit fontScale="92500" lnSpcReduction="20000"/>
          </a:bodyPr>
          <a:lstStyle/>
          <a:p>
            <a:r>
              <a:rPr lang="fr-FR" dirty="0" smtClean="0"/>
              <a:t>Un vaste champ de la psychiatrie est impliqué dans la psychopathologie du travail, souvent avec des comorbidités : les troubles somatiques et du comportement sont fréquents. Il en est de même pour les psychopathologies du travail des soignants.</a:t>
            </a:r>
          </a:p>
          <a:p>
            <a:pPr marL="0" indent="0">
              <a:buNone/>
            </a:pPr>
            <a:endParaRPr lang="fr-FR" sz="1700" dirty="0" smtClean="0"/>
          </a:p>
          <a:p>
            <a:r>
              <a:rPr lang="fr-FR" dirty="0" smtClean="0"/>
              <a:t>L’Éducation Nationale, la police ont reconnu le lien entre les pathologies psychiatriques et la psychopathologie du travail en créant des établissements psychiatriques spécifiques.</a:t>
            </a:r>
          </a:p>
          <a:p>
            <a:pPr marL="0" indent="0">
              <a:buNone/>
            </a:pPr>
            <a:endParaRPr lang="fr-FR" sz="1700" dirty="0" smtClean="0"/>
          </a:p>
          <a:p>
            <a:r>
              <a:rPr lang="fr-FR" dirty="0" smtClean="0"/>
              <a:t>Le monde de la Santé doit faire de même pour les soignants en détresse.</a:t>
            </a:r>
            <a:endParaRPr lang="fr-FR" dirty="0"/>
          </a:p>
        </p:txBody>
      </p:sp>
      <p:sp>
        <p:nvSpPr>
          <p:cNvPr id="4" name="Titre 1"/>
          <p:cNvSpPr txBox="1">
            <a:spLocks/>
          </p:cNvSpPr>
          <p:nvPr/>
        </p:nvSpPr>
        <p:spPr>
          <a:xfrm>
            <a:off x="125904" y="78712"/>
            <a:ext cx="67320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 : </a:t>
            </a:r>
            <a:r>
              <a:rPr lang="fr-FR" dirty="0">
                <a:solidFill>
                  <a:srgbClr val="000000"/>
                </a:solidFill>
              </a:rPr>
              <a:t>(U.I.S.P.S.)</a:t>
            </a:r>
            <a:endParaRPr lang="fr-FR" dirty="0"/>
          </a:p>
        </p:txBody>
      </p:sp>
      <p:sp>
        <p:nvSpPr>
          <p:cNvPr id="5"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223</a:t>
            </a:fld>
            <a:endParaRPr lang="fr-FR" dirty="0"/>
          </a:p>
        </p:txBody>
      </p:sp>
      <p:sp>
        <p:nvSpPr>
          <p:cNvPr id="6" name="Espace réservé du pied de page 4"/>
          <p:cNvSpPr>
            <a:spLocks noGrp="1"/>
          </p:cNvSpPr>
          <p:nvPr>
            <p:ph type="ftr" sz="quarter" idx="11"/>
          </p:nvPr>
        </p:nvSpPr>
        <p:spPr>
          <a:xfrm>
            <a:off x="91829" y="6450137"/>
            <a:ext cx="8917356"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Tree>
    <p:extLst>
      <p:ext uri="{BB962C8B-B14F-4D97-AF65-F5344CB8AC3E}">
        <p14:creationId xmlns:p14="http://schemas.microsoft.com/office/powerpoint/2010/main" val="1572489197"/>
      </p:ext>
    </p:extLst>
  </p:cSld>
  <p:clrMapOvr>
    <a:masterClrMapping/>
  </p:clrMapOvr>
  <p:timing>
    <p:tnLst>
      <p:par>
        <p:cTn xmlns:p14="http://schemas.microsoft.com/office/powerpoint/2010/mai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499" y="1264391"/>
            <a:ext cx="7042975" cy="673533"/>
          </a:xfrm>
        </p:spPr>
        <p:txBody>
          <a:bodyPr>
            <a:normAutofit fontScale="90000"/>
          </a:bodyPr>
          <a:lstStyle/>
          <a:p>
            <a:r>
              <a:rPr lang="fr-FR" dirty="0" smtClean="0"/>
              <a:t>La création des UISPS</a:t>
            </a:r>
            <a:br>
              <a:rPr lang="fr-FR" dirty="0" smtClean="0"/>
            </a:br>
            <a:r>
              <a:rPr lang="fr-FR" dirty="0" smtClean="0"/>
              <a:t>Un projet né de la rencontre de deux parcours</a:t>
            </a:r>
            <a:endParaRPr lang="fr-FR" dirty="0"/>
          </a:p>
        </p:txBody>
      </p:sp>
      <p:sp>
        <p:nvSpPr>
          <p:cNvPr id="3" name="Espace réservé du contenu 2"/>
          <p:cNvSpPr>
            <a:spLocks noGrp="1"/>
          </p:cNvSpPr>
          <p:nvPr>
            <p:ph idx="1"/>
          </p:nvPr>
        </p:nvSpPr>
        <p:spPr>
          <a:xfrm>
            <a:off x="308900" y="2156898"/>
            <a:ext cx="8466137" cy="3852787"/>
          </a:xfrm>
        </p:spPr>
        <p:txBody>
          <a:bodyPr>
            <a:normAutofit fontScale="85000" lnSpcReduction="20000"/>
          </a:bodyPr>
          <a:lstStyle/>
          <a:p>
            <a:r>
              <a:rPr lang="fr-FR" dirty="0"/>
              <a:t>Le Dr Yves P. </a:t>
            </a:r>
            <a:r>
              <a:rPr lang="fr-FR" dirty="0" err="1"/>
              <a:t>Kossovsky</a:t>
            </a:r>
            <a:r>
              <a:rPr lang="fr-FR" dirty="0"/>
              <a:t> : expérience de « </a:t>
            </a:r>
            <a:r>
              <a:rPr lang="fr-FR" dirty="0" err="1"/>
              <a:t>doctor’s</a:t>
            </a:r>
            <a:r>
              <a:rPr lang="fr-FR" dirty="0"/>
              <a:t> doc », participe à l’enseignement de psychothérapie à l’université Lyon 1, formateur en FMC, psychiatre-ressource au sein du réseau ASRA et du réseau GPM.</a:t>
            </a:r>
          </a:p>
          <a:p>
            <a:endParaRPr lang="fr-FR" dirty="0"/>
          </a:p>
          <a:p>
            <a:r>
              <a:rPr lang="fr-FR" dirty="0" smtClean="0"/>
              <a:t>Le Dr Laurent </a:t>
            </a:r>
            <a:r>
              <a:rPr lang="fr-FR" dirty="0" err="1" smtClean="0"/>
              <a:t>Morasz</a:t>
            </a:r>
            <a:r>
              <a:rPr lang="fr-FR" dirty="0" smtClean="0"/>
              <a:t>, psychiatre et le groupe </a:t>
            </a:r>
            <a:r>
              <a:rPr lang="fr-FR" dirty="0" err="1" smtClean="0"/>
              <a:t>Clinipsy</a:t>
            </a:r>
            <a:r>
              <a:rPr lang="fr-FR" dirty="0" smtClean="0"/>
              <a:t> : Le Groupe </a:t>
            </a:r>
            <a:r>
              <a:rPr lang="fr-FR" dirty="0" err="1" smtClean="0"/>
              <a:t>Clinipsy</a:t>
            </a:r>
            <a:r>
              <a:rPr lang="fr-FR" dirty="0" smtClean="0"/>
              <a:t> a créé plusieurs cliniques psychiatriques innovantes, toutes détenues par des médecins ; deux nouvelles autorisations récentes dans les régions Lorraine et AURA : Clinique des Boucles de la Moselle dans l’agglomération nancéenne, Clinique de Châtillon à Bellegarde en Valserine.</a:t>
            </a:r>
          </a:p>
          <a:p>
            <a:pPr marL="0" indent="0">
              <a:buNone/>
            </a:pPr>
            <a:endParaRPr lang="fr-FR" dirty="0" smtClean="0"/>
          </a:p>
          <a:p>
            <a:pPr marL="0" indent="0">
              <a:buNone/>
            </a:pPr>
            <a:endParaRPr lang="fr-FR" sz="1200" dirty="0" smtClean="0"/>
          </a:p>
        </p:txBody>
      </p:sp>
      <p:sp>
        <p:nvSpPr>
          <p:cNvPr id="4" name="Titre 1"/>
          <p:cNvSpPr txBox="1">
            <a:spLocks/>
          </p:cNvSpPr>
          <p:nvPr/>
        </p:nvSpPr>
        <p:spPr>
          <a:xfrm>
            <a:off x="125904" y="78712"/>
            <a:ext cx="67320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 : </a:t>
            </a:r>
            <a:r>
              <a:rPr lang="fr-FR" dirty="0">
                <a:solidFill>
                  <a:srgbClr val="000000"/>
                </a:solidFill>
              </a:rPr>
              <a:t>(U.I.S.P.S.)</a:t>
            </a:r>
            <a:endParaRPr lang="fr-FR" dirty="0"/>
          </a:p>
        </p:txBody>
      </p:sp>
      <p:sp>
        <p:nvSpPr>
          <p:cNvPr id="5"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224</a:t>
            </a:fld>
            <a:endParaRPr lang="fr-FR" dirty="0"/>
          </a:p>
        </p:txBody>
      </p:sp>
      <p:sp>
        <p:nvSpPr>
          <p:cNvPr id="6" name="Espace réservé du pied de page 4"/>
          <p:cNvSpPr>
            <a:spLocks noGrp="1"/>
          </p:cNvSpPr>
          <p:nvPr>
            <p:ph type="ftr" sz="quarter" idx="11"/>
          </p:nvPr>
        </p:nvSpPr>
        <p:spPr>
          <a:xfrm>
            <a:off x="91829" y="6450137"/>
            <a:ext cx="8917356"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Tree>
    <p:extLst>
      <p:ext uri="{BB962C8B-B14F-4D97-AF65-F5344CB8AC3E}">
        <p14:creationId xmlns:p14="http://schemas.microsoft.com/office/powerpoint/2010/main" val="2389206834"/>
      </p:ext>
    </p:extLst>
  </p:cSld>
  <p:clrMapOvr>
    <a:masterClrMapping/>
  </p:clrMapOvr>
  <p:timing>
    <p:tnLst>
      <p:par>
        <p:cTn xmlns:p14="http://schemas.microsoft.com/office/powerpoint/2010/mai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192468"/>
            <a:ext cx="8229600" cy="1052625"/>
          </a:xfrm>
        </p:spPr>
        <p:txBody>
          <a:bodyPr>
            <a:normAutofit fontScale="90000"/>
          </a:bodyPr>
          <a:lstStyle/>
          <a:p>
            <a:r>
              <a:rPr lang="fr-FR" dirty="0" smtClean="0"/>
              <a:t>POUR FAIRE QUOI ? (1)</a:t>
            </a:r>
            <a:br>
              <a:rPr lang="fr-FR" dirty="0" smtClean="0"/>
            </a:br>
            <a:r>
              <a:rPr lang="fr-FR" sz="2700" dirty="0" smtClean="0"/>
              <a:t>Une prise en charge spécialisée intensive, focalisée, pluridimensionnelle et coordonnée </a:t>
            </a:r>
            <a:endParaRPr lang="fr-FR" sz="2700" dirty="0"/>
          </a:p>
        </p:txBody>
      </p:sp>
      <p:sp>
        <p:nvSpPr>
          <p:cNvPr id="3" name="Espace réservé du contenu 2"/>
          <p:cNvSpPr>
            <a:spLocks noGrp="1"/>
          </p:cNvSpPr>
          <p:nvPr>
            <p:ph idx="1"/>
          </p:nvPr>
        </p:nvSpPr>
        <p:spPr>
          <a:xfrm>
            <a:off x="457200" y="2649590"/>
            <a:ext cx="8229600" cy="4390701"/>
          </a:xfrm>
        </p:spPr>
        <p:txBody>
          <a:bodyPr>
            <a:normAutofit/>
          </a:bodyPr>
          <a:lstStyle/>
          <a:p>
            <a:r>
              <a:rPr lang="fr-FR" sz="2400" dirty="0" smtClean="0"/>
              <a:t>Deux unités spécialisées dédiées de 20 lits chacune, au sein de deux établissements de soins psychiatriques</a:t>
            </a:r>
          </a:p>
          <a:p>
            <a:endParaRPr lang="fr-FR" sz="2400" dirty="0" smtClean="0"/>
          </a:p>
          <a:p>
            <a:r>
              <a:rPr lang="fr-FR" sz="2400" dirty="0" smtClean="0"/>
              <a:t> Accord de l’ARS Lorraine pour la Clinique des Boucles de la Moselle</a:t>
            </a:r>
          </a:p>
          <a:p>
            <a:endParaRPr lang="fr-FR" sz="2400" dirty="0" smtClean="0"/>
          </a:p>
          <a:p>
            <a:r>
              <a:rPr lang="fr-FR" sz="2400" dirty="0" smtClean="0"/>
              <a:t>Demande déposée à l’ARS AURA pour la création de l’UISPS dans la Clinique de Châtillon.</a:t>
            </a:r>
          </a:p>
        </p:txBody>
      </p:sp>
      <p:sp>
        <p:nvSpPr>
          <p:cNvPr id="4" name="Titre 1"/>
          <p:cNvSpPr txBox="1">
            <a:spLocks/>
          </p:cNvSpPr>
          <p:nvPr/>
        </p:nvSpPr>
        <p:spPr>
          <a:xfrm>
            <a:off x="125904" y="78712"/>
            <a:ext cx="67320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 </a:t>
            </a:r>
            <a:r>
              <a:rPr lang="fr-FR" dirty="0"/>
              <a:t>: </a:t>
            </a:r>
            <a:r>
              <a:rPr lang="fr-FR" dirty="0">
                <a:solidFill>
                  <a:srgbClr val="000000"/>
                </a:solidFill>
              </a:rPr>
              <a:t>(U.I.S.P.S.)</a:t>
            </a:r>
            <a:endParaRPr lang="fr-FR" dirty="0"/>
          </a:p>
        </p:txBody>
      </p:sp>
      <p:sp>
        <p:nvSpPr>
          <p:cNvPr id="5"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225</a:t>
            </a:fld>
            <a:endParaRPr lang="fr-FR" dirty="0"/>
          </a:p>
        </p:txBody>
      </p:sp>
      <p:sp>
        <p:nvSpPr>
          <p:cNvPr id="6" name="Espace réservé du pied de page 4"/>
          <p:cNvSpPr>
            <a:spLocks noGrp="1"/>
          </p:cNvSpPr>
          <p:nvPr>
            <p:ph type="ftr" sz="quarter" idx="11"/>
          </p:nvPr>
        </p:nvSpPr>
        <p:spPr>
          <a:xfrm>
            <a:off x="91829" y="6450137"/>
            <a:ext cx="8917356"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Tree>
    <p:extLst>
      <p:ext uri="{BB962C8B-B14F-4D97-AF65-F5344CB8AC3E}">
        <p14:creationId xmlns:p14="http://schemas.microsoft.com/office/powerpoint/2010/main" val="3036693058"/>
      </p:ext>
    </p:extLst>
  </p:cSld>
  <p:clrMapOvr>
    <a:masterClrMapping/>
  </p:clrMapOvr>
  <p:timing>
    <p:tnLst>
      <p:par>
        <p:cTn xmlns:p14="http://schemas.microsoft.com/office/powerpoint/2010/mai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877482" y="1384097"/>
            <a:ext cx="2887336" cy="1783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577" y="1068509"/>
            <a:ext cx="5429250" cy="5381626"/>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5870784" y="1383549"/>
            <a:ext cx="2887336" cy="369332"/>
          </a:xfrm>
          <a:prstGeom prst="rect">
            <a:avLst/>
          </a:prstGeom>
          <a:solidFill>
            <a:srgbClr val="1F497D"/>
          </a:solidFill>
        </p:spPr>
        <p:txBody>
          <a:bodyPr wrap="square" rtlCol="0">
            <a:spAutoFit/>
          </a:bodyPr>
          <a:lstStyle/>
          <a:p>
            <a:pPr algn="ctr"/>
            <a:r>
              <a:rPr lang="fr-FR" dirty="0" smtClean="0">
                <a:solidFill>
                  <a:srgbClr val="FFFFFF"/>
                </a:solidFill>
              </a:rPr>
              <a:t>U.I.S.P.S Grand Est </a:t>
            </a:r>
            <a:endParaRPr lang="fr-FR" dirty="0">
              <a:solidFill>
                <a:srgbClr val="FFFFFF"/>
              </a:solidFill>
            </a:endParaRPr>
          </a:p>
        </p:txBody>
      </p:sp>
      <p:cxnSp>
        <p:nvCxnSpPr>
          <p:cNvPr id="9" name="Connecteur droit avec flèche 8"/>
          <p:cNvCxnSpPr/>
          <p:nvPr/>
        </p:nvCxnSpPr>
        <p:spPr>
          <a:xfrm flipH="1">
            <a:off x="4731027" y="2057400"/>
            <a:ext cx="1146455" cy="2782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Connecteur droit avec flèche 12"/>
          <p:cNvCxnSpPr>
            <a:stCxn id="10" idx="1"/>
          </p:cNvCxnSpPr>
          <p:nvPr/>
        </p:nvCxnSpPr>
        <p:spPr>
          <a:xfrm flipH="1" flipV="1">
            <a:off x="4114801" y="4512367"/>
            <a:ext cx="1785053" cy="5997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0" name="Image 9"/>
          <p:cNvPicPr>
            <a:picLocks noChangeAspect="1"/>
          </p:cNvPicPr>
          <p:nvPr/>
        </p:nvPicPr>
        <p:blipFill rotWithShape="1">
          <a:blip r:embed="rId5">
            <a:extLst>
              <a:ext uri="{28A0092B-C50C-407E-A947-70E740481C1C}">
                <a14:useLocalDpi xmlns:a14="http://schemas.microsoft.com/office/drawing/2010/main" val="0"/>
              </a:ext>
            </a:extLst>
          </a:blip>
          <a:srcRect b="18044"/>
          <a:stretch/>
        </p:blipFill>
        <p:spPr>
          <a:xfrm>
            <a:off x="5899854" y="4399809"/>
            <a:ext cx="2868206" cy="1424521"/>
          </a:xfrm>
          <a:prstGeom prst="rect">
            <a:avLst/>
          </a:prstGeom>
        </p:spPr>
      </p:pic>
      <p:sp>
        <p:nvSpPr>
          <p:cNvPr id="12" name="ZoneTexte 11"/>
          <p:cNvSpPr txBox="1"/>
          <p:nvPr/>
        </p:nvSpPr>
        <p:spPr>
          <a:xfrm>
            <a:off x="5890662" y="4047202"/>
            <a:ext cx="2887336" cy="369332"/>
          </a:xfrm>
          <a:prstGeom prst="rect">
            <a:avLst/>
          </a:prstGeom>
          <a:solidFill>
            <a:schemeClr val="tx2"/>
          </a:solidFill>
        </p:spPr>
        <p:txBody>
          <a:bodyPr wrap="square" rtlCol="0">
            <a:spAutoFit/>
          </a:bodyPr>
          <a:lstStyle/>
          <a:p>
            <a:pPr algn="ctr"/>
            <a:r>
              <a:rPr lang="fr-FR" dirty="0" smtClean="0">
                <a:solidFill>
                  <a:schemeClr val="bg1"/>
                </a:solidFill>
              </a:rPr>
              <a:t>U.I.S.P.S </a:t>
            </a:r>
            <a:r>
              <a:rPr lang="fr-FR" dirty="0" err="1" smtClean="0">
                <a:solidFill>
                  <a:schemeClr val="bg1"/>
                </a:solidFill>
              </a:rPr>
              <a:t>AuRA</a:t>
            </a:r>
            <a:r>
              <a:rPr lang="fr-FR" dirty="0" smtClean="0">
                <a:solidFill>
                  <a:schemeClr val="bg1"/>
                </a:solidFill>
              </a:rPr>
              <a:t> </a:t>
            </a:r>
            <a:endParaRPr lang="fr-FR" dirty="0">
              <a:solidFill>
                <a:schemeClr val="bg1"/>
              </a:solidFill>
            </a:endParaRPr>
          </a:p>
        </p:txBody>
      </p:sp>
      <p:sp>
        <p:nvSpPr>
          <p:cNvPr id="16" name="Titre 1"/>
          <p:cNvSpPr>
            <a:spLocks noGrp="1"/>
          </p:cNvSpPr>
          <p:nvPr>
            <p:ph type="title"/>
          </p:nvPr>
        </p:nvSpPr>
        <p:spPr>
          <a:xfrm>
            <a:off x="125904" y="78712"/>
            <a:ext cx="6732098" cy="961147"/>
          </a:xfrm>
        </p:spPr>
        <p:txBody>
          <a:bodyPr>
            <a:noAutofit/>
          </a:bodyPr>
          <a:lstStyle/>
          <a:p>
            <a:r>
              <a:rPr lang="fr-FR" dirty="0" smtClean="0"/>
              <a:t>Réalisations et suivi d’expériences régionales et </a:t>
            </a:r>
            <a:r>
              <a:rPr lang="fr-FR" dirty="0"/>
              <a:t>internationales : </a:t>
            </a:r>
            <a:r>
              <a:rPr lang="fr-FR" dirty="0">
                <a:solidFill>
                  <a:srgbClr val="000000"/>
                </a:solidFill>
              </a:rPr>
              <a:t>(U.I.S.P.S.)</a:t>
            </a:r>
            <a:endParaRPr lang="fr-FR" sz="2400" dirty="0"/>
          </a:p>
        </p:txBody>
      </p:sp>
      <p:sp>
        <p:nvSpPr>
          <p:cNvPr id="17"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226</a:t>
            </a:fld>
            <a:endParaRPr lang="fr-FR" dirty="0"/>
          </a:p>
        </p:txBody>
      </p:sp>
    </p:spTree>
    <p:extLst>
      <p:ext uri="{BB962C8B-B14F-4D97-AF65-F5344CB8AC3E}">
        <p14:creationId xmlns:p14="http://schemas.microsoft.com/office/powerpoint/2010/main" val="112524876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324794"/>
            <a:ext cx="8229600" cy="725084"/>
          </a:xfrm>
        </p:spPr>
        <p:txBody>
          <a:bodyPr>
            <a:noAutofit/>
          </a:bodyPr>
          <a:lstStyle/>
          <a:p>
            <a:r>
              <a:rPr lang="fr-FR" sz="2000" dirty="0" smtClean="0"/>
              <a:t>POUR FAIRE QUOI ? (1)</a:t>
            </a:r>
            <a:br>
              <a:rPr lang="fr-FR" sz="2000" dirty="0" smtClean="0"/>
            </a:br>
            <a:endParaRPr lang="fr-FR" dirty="0"/>
          </a:p>
        </p:txBody>
      </p:sp>
      <p:sp>
        <p:nvSpPr>
          <p:cNvPr id="3" name="Espace réservé du contenu 2"/>
          <p:cNvSpPr>
            <a:spLocks noGrp="1"/>
          </p:cNvSpPr>
          <p:nvPr>
            <p:ph idx="1"/>
          </p:nvPr>
        </p:nvSpPr>
        <p:spPr>
          <a:xfrm>
            <a:off x="457200" y="1828435"/>
            <a:ext cx="8229600" cy="4562538"/>
          </a:xfrm>
        </p:spPr>
        <p:txBody>
          <a:bodyPr>
            <a:normAutofit fontScale="92500" lnSpcReduction="20000"/>
          </a:bodyPr>
          <a:lstStyle/>
          <a:p>
            <a:pPr marL="0" indent="0">
              <a:buNone/>
            </a:pPr>
            <a:endParaRPr lang="fr-FR" sz="1000" dirty="0" smtClean="0"/>
          </a:p>
          <a:p>
            <a:r>
              <a:rPr lang="fr-FR" sz="2400" dirty="0"/>
              <a:t>Une prise en charge spécialisée intensive, focalisée, pluridimensionnelle et </a:t>
            </a:r>
            <a:r>
              <a:rPr lang="fr-FR" sz="2400" dirty="0" smtClean="0"/>
              <a:t>coordonnée</a:t>
            </a:r>
          </a:p>
          <a:p>
            <a:pPr lvl="2"/>
            <a:r>
              <a:rPr lang="fr-FR" sz="2000" dirty="0" smtClean="0"/>
              <a:t>Soins psychiatriques dédiés</a:t>
            </a:r>
          </a:p>
          <a:p>
            <a:pPr lvl="2"/>
            <a:r>
              <a:rPr lang="fr-FR" sz="2000" dirty="0" smtClean="0"/>
              <a:t>Prise en charge somato-psychique coordonnée</a:t>
            </a:r>
          </a:p>
          <a:p>
            <a:pPr lvl="2"/>
            <a:r>
              <a:rPr lang="fr-FR" sz="2000" dirty="0" smtClean="0"/>
              <a:t>Education thérapeutique</a:t>
            </a:r>
          </a:p>
          <a:p>
            <a:pPr lvl="2"/>
            <a:r>
              <a:rPr lang="fr-FR" sz="2000" dirty="0" smtClean="0"/>
              <a:t>Travail sur l’environnement professionnel</a:t>
            </a:r>
          </a:p>
          <a:p>
            <a:pPr lvl="2"/>
            <a:r>
              <a:rPr lang="fr-FR" sz="2000" dirty="0" smtClean="0"/>
              <a:t> Activité physique adaptée</a:t>
            </a:r>
          </a:p>
          <a:p>
            <a:pPr lvl="2"/>
            <a:r>
              <a:rPr lang="fr-FR" sz="2000" dirty="0" smtClean="0"/>
              <a:t>…</a:t>
            </a:r>
            <a:endParaRPr lang="fr-FR" sz="2000" dirty="0"/>
          </a:p>
          <a:p>
            <a:r>
              <a:rPr lang="fr-FR" sz="2400" dirty="0" smtClean="0"/>
              <a:t>Équipe </a:t>
            </a:r>
            <a:r>
              <a:rPr lang="fr-FR" sz="2400" dirty="0"/>
              <a:t>soignante : psychiatres, psychologue, psychomotricien, infirmiers, tous expérimentés, formés à l’éducation thérapeutique. </a:t>
            </a:r>
            <a:endParaRPr lang="fr-FR" sz="2400" dirty="0" smtClean="0"/>
          </a:p>
          <a:p>
            <a:r>
              <a:rPr lang="fr-FR" sz="2400" dirty="0" smtClean="0"/>
              <a:t>Intervenants complémentaires : </a:t>
            </a:r>
            <a:r>
              <a:rPr lang="fr-FR" sz="2400" dirty="0"/>
              <a:t>kinésithérapeute, médecin généraliste, praticiens en techniques de relaxation, en activité physique adaptée, anciens </a:t>
            </a:r>
            <a:r>
              <a:rPr lang="fr-FR" sz="2400" dirty="0" smtClean="0"/>
              <a:t>patients</a:t>
            </a:r>
          </a:p>
          <a:p>
            <a:pPr marL="0" indent="0">
              <a:buNone/>
            </a:pPr>
            <a:endParaRPr lang="fr-FR" sz="1000" dirty="0" smtClean="0"/>
          </a:p>
          <a:p>
            <a:pPr marL="0" indent="0">
              <a:buNone/>
            </a:pPr>
            <a:endParaRPr lang="fr-FR" dirty="0"/>
          </a:p>
        </p:txBody>
      </p:sp>
      <p:sp>
        <p:nvSpPr>
          <p:cNvPr id="4" name="Titre 1"/>
          <p:cNvSpPr txBox="1">
            <a:spLocks/>
          </p:cNvSpPr>
          <p:nvPr/>
        </p:nvSpPr>
        <p:spPr>
          <a:xfrm>
            <a:off x="125904" y="78712"/>
            <a:ext cx="67320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 </a:t>
            </a:r>
            <a:r>
              <a:rPr lang="fr-FR" dirty="0"/>
              <a:t>: </a:t>
            </a:r>
            <a:r>
              <a:rPr lang="fr-FR" dirty="0">
                <a:solidFill>
                  <a:srgbClr val="000000"/>
                </a:solidFill>
              </a:rPr>
              <a:t>(U.I.S.P.S.)</a:t>
            </a:r>
            <a:endParaRPr lang="fr-FR" dirty="0"/>
          </a:p>
        </p:txBody>
      </p:sp>
      <p:sp>
        <p:nvSpPr>
          <p:cNvPr id="5"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227</a:t>
            </a:fld>
            <a:endParaRPr lang="fr-FR" dirty="0"/>
          </a:p>
        </p:txBody>
      </p:sp>
      <p:sp>
        <p:nvSpPr>
          <p:cNvPr id="6" name="Espace réservé du pied de page 4"/>
          <p:cNvSpPr>
            <a:spLocks noGrp="1"/>
          </p:cNvSpPr>
          <p:nvPr>
            <p:ph type="ftr" sz="quarter" idx="11"/>
          </p:nvPr>
        </p:nvSpPr>
        <p:spPr>
          <a:xfrm>
            <a:off x="91829" y="6450137"/>
            <a:ext cx="8917356"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Tree>
    <p:extLst>
      <p:ext uri="{BB962C8B-B14F-4D97-AF65-F5344CB8AC3E}">
        <p14:creationId xmlns:p14="http://schemas.microsoft.com/office/powerpoint/2010/main" val="14296075"/>
      </p:ext>
    </p:extLst>
  </p:cSld>
  <p:clrMapOvr>
    <a:masterClrMapping/>
  </p:clrMapOvr>
  <p:timing>
    <p:tnLst>
      <p:par>
        <p:cTn xmlns:p14="http://schemas.microsoft.com/office/powerpoint/2010/mai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1" y="1076730"/>
            <a:ext cx="7588679" cy="1210082"/>
          </a:xfrm>
        </p:spPr>
        <p:txBody>
          <a:bodyPr>
            <a:noAutofit/>
          </a:bodyPr>
          <a:lstStyle/>
          <a:p>
            <a:r>
              <a:rPr lang="fr-FR" sz="2000" dirty="0" smtClean="0"/>
              <a:t>POUR FAIRE QUOI </a:t>
            </a:r>
            <a:r>
              <a:rPr lang="fr-FR" sz="2000" dirty="0"/>
              <a:t>? </a:t>
            </a:r>
            <a:r>
              <a:rPr lang="fr-FR" sz="2000" dirty="0" smtClean="0"/>
              <a:t>(2)</a:t>
            </a:r>
            <a:r>
              <a:rPr lang="fr-FR" sz="2000" dirty="0"/>
              <a:t/>
            </a:r>
            <a:br>
              <a:rPr lang="fr-FR" sz="2000" dirty="0"/>
            </a:br>
            <a:r>
              <a:rPr lang="fr-FR" sz="2000" dirty="0"/>
              <a:t>Une prise en charge spécialisée intensive, focalisée, pluridimensionnelle et coordonnée </a:t>
            </a:r>
          </a:p>
        </p:txBody>
      </p:sp>
      <p:sp>
        <p:nvSpPr>
          <p:cNvPr id="7" name="Espace réservé du contenu 6"/>
          <p:cNvSpPr>
            <a:spLocks noGrp="1"/>
          </p:cNvSpPr>
          <p:nvPr>
            <p:ph idx="1"/>
          </p:nvPr>
        </p:nvSpPr>
        <p:spPr>
          <a:xfrm>
            <a:off x="457200" y="2627693"/>
            <a:ext cx="8229600" cy="3356139"/>
          </a:xfrm>
        </p:spPr>
        <p:txBody>
          <a:bodyPr>
            <a:normAutofit/>
          </a:bodyPr>
          <a:lstStyle/>
          <a:p>
            <a:r>
              <a:rPr lang="fr-FR" sz="2400" dirty="0"/>
              <a:t>Participation progressive d’anciens patients volontaires, à distance des soins, pour un partage d’expérience et implication dans le projet thérapeutique, son évaluation et son évolution.</a:t>
            </a:r>
          </a:p>
          <a:p>
            <a:pPr marL="0" indent="0">
              <a:buNone/>
            </a:pPr>
            <a:endParaRPr lang="fr-FR" sz="1100" dirty="0"/>
          </a:p>
          <a:p>
            <a:r>
              <a:rPr lang="fr-FR" sz="2400" dirty="0"/>
              <a:t>Haute sécurité du Système d’Information pour l’accès aux dossiers.</a:t>
            </a:r>
          </a:p>
          <a:p>
            <a:pPr marL="0" indent="0">
              <a:buNone/>
            </a:pPr>
            <a:endParaRPr lang="fr-FR" sz="2400" dirty="0"/>
          </a:p>
        </p:txBody>
      </p:sp>
      <p:sp>
        <p:nvSpPr>
          <p:cNvPr id="6"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9" name="Titre 1"/>
          <p:cNvSpPr txBox="1">
            <a:spLocks/>
          </p:cNvSpPr>
          <p:nvPr/>
        </p:nvSpPr>
        <p:spPr>
          <a:xfrm>
            <a:off x="125904" y="78712"/>
            <a:ext cx="67320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 </a:t>
            </a:r>
            <a:r>
              <a:rPr lang="fr-FR" dirty="0"/>
              <a:t>: </a:t>
            </a:r>
            <a:r>
              <a:rPr lang="fr-FR" dirty="0">
                <a:solidFill>
                  <a:srgbClr val="000000"/>
                </a:solidFill>
              </a:rPr>
              <a:t>(U.I.S.P.S.)</a:t>
            </a:r>
            <a:endParaRPr lang="fr-FR" dirty="0"/>
          </a:p>
        </p:txBody>
      </p:sp>
      <p:sp>
        <p:nvSpPr>
          <p:cNvPr id="10"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228</a:t>
            </a:fld>
            <a:endParaRPr lang="fr-FR" dirty="0"/>
          </a:p>
        </p:txBody>
      </p:sp>
    </p:spTree>
    <p:extLst>
      <p:ext uri="{BB962C8B-B14F-4D97-AF65-F5344CB8AC3E}">
        <p14:creationId xmlns:p14="http://schemas.microsoft.com/office/powerpoint/2010/main" val="283186710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172433"/>
            <a:ext cx="8229600" cy="1325562"/>
          </a:xfrm>
        </p:spPr>
        <p:txBody>
          <a:bodyPr>
            <a:normAutofit/>
          </a:bodyPr>
          <a:lstStyle/>
          <a:p>
            <a:r>
              <a:rPr lang="fr-FR" sz="2000" dirty="0" smtClean="0"/>
              <a:t>POUR FAIRE QUOI ? (3)</a:t>
            </a:r>
            <a:br>
              <a:rPr lang="fr-FR" sz="2000" dirty="0" smtClean="0"/>
            </a:br>
            <a:r>
              <a:rPr lang="fr-FR" dirty="0" smtClean="0"/>
              <a:t>Une prise en charge spécialisée intensive, focalisée, pluridimensionnelle et coordonnée </a:t>
            </a:r>
            <a:endParaRPr lang="fr-FR" dirty="0"/>
          </a:p>
        </p:txBody>
      </p:sp>
      <p:sp>
        <p:nvSpPr>
          <p:cNvPr id="3" name="Espace réservé du contenu 2"/>
          <p:cNvSpPr>
            <a:spLocks noGrp="1"/>
          </p:cNvSpPr>
          <p:nvPr>
            <p:ph idx="1"/>
          </p:nvPr>
        </p:nvSpPr>
        <p:spPr>
          <a:xfrm>
            <a:off x="457200" y="2791922"/>
            <a:ext cx="8229600" cy="3958810"/>
          </a:xfrm>
        </p:spPr>
        <p:txBody>
          <a:bodyPr>
            <a:normAutofit/>
          </a:bodyPr>
          <a:lstStyle/>
          <a:p>
            <a:r>
              <a:rPr lang="fr-FR" sz="2400" dirty="0" smtClean="0"/>
              <a:t>Coordination, par un psychiatre dédié, pour tenir compte des particularités du positionnement relationnel soignant-soigné dans deux unités </a:t>
            </a:r>
            <a:r>
              <a:rPr lang="fr-FR" sz="2400" dirty="0"/>
              <a:t>nouvelles et </a:t>
            </a:r>
            <a:r>
              <a:rPr lang="fr-FR" sz="2400" dirty="0" smtClean="0"/>
              <a:t>innovantes dédiées au soin des soignants. Mutualisation des formations, du soutien aux soignants avec analyse de la pratique, groupes de supervision et </a:t>
            </a:r>
            <a:r>
              <a:rPr lang="fr-FR" sz="2400" dirty="0" err="1" smtClean="0"/>
              <a:t>d’intervision</a:t>
            </a:r>
            <a:r>
              <a:rPr lang="fr-FR" sz="2400" dirty="0" smtClean="0"/>
              <a:t>, analyse des cas difficiles, soutien individuel au besoin, colloque annuel, procédures d’évaluation.</a:t>
            </a:r>
          </a:p>
          <a:p>
            <a:pPr marL="0" indent="0">
              <a:buNone/>
            </a:pPr>
            <a:endParaRPr lang="fr-FR" sz="2400" dirty="0" smtClean="0"/>
          </a:p>
          <a:p>
            <a:endParaRPr lang="fr-FR" sz="2400" dirty="0" smtClean="0"/>
          </a:p>
          <a:p>
            <a:endParaRPr lang="fr-FR" sz="2400" dirty="0"/>
          </a:p>
        </p:txBody>
      </p:sp>
      <p:sp>
        <p:nvSpPr>
          <p:cNvPr id="4" name="Titre 1"/>
          <p:cNvSpPr txBox="1">
            <a:spLocks/>
          </p:cNvSpPr>
          <p:nvPr/>
        </p:nvSpPr>
        <p:spPr>
          <a:xfrm>
            <a:off x="125904" y="78712"/>
            <a:ext cx="67320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 </a:t>
            </a:r>
            <a:r>
              <a:rPr lang="fr-FR" dirty="0"/>
              <a:t>: </a:t>
            </a:r>
            <a:r>
              <a:rPr lang="fr-FR" dirty="0">
                <a:solidFill>
                  <a:srgbClr val="000000"/>
                </a:solidFill>
              </a:rPr>
              <a:t>(U.I.S.P.S.)</a:t>
            </a:r>
            <a:endParaRPr lang="fr-FR" dirty="0"/>
          </a:p>
        </p:txBody>
      </p:sp>
      <p:sp>
        <p:nvSpPr>
          <p:cNvPr id="5"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229</a:t>
            </a:fld>
            <a:endParaRPr lang="fr-FR" dirty="0"/>
          </a:p>
        </p:txBody>
      </p:sp>
      <p:sp>
        <p:nvSpPr>
          <p:cNvPr id="6" name="Espace réservé du pied de page 4"/>
          <p:cNvSpPr>
            <a:spLocks noGrp="1"/>
          </p:cNvSpPr>
          <p:nvPr>
            <p:ph type="ftr" sz="quarter" idx="11"/>
          </p:nvPr>
        </p:nvSpPr>
        <p:spPr>
          <a:xfrm>
            <a:off x="91829" y="6450137"/>
            <a:ext cx="8917356"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Tree>
    <p:extLst>
      <p:ext uri="{BB962C8B-B14F-4D97-AF65-F5344CB8AC3E}">
        <p14:creationId xmlns:p14="http://schemas.microsoft.com/office/powerpoint/2010/main" val="303718625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xt Box 2"/>
          <p:cNvSpPr txBox="1">
            <a:spLocks noChangeArrowheads="1"/>
          </p:cNvSpPr>
          <p:nvPr/>
        </p:nvSpPr>
        <p:spPr bwMode="auto">
          <a:xfrm>
            <a:off x="323850" y="1206560"/>
            <a:ext cx="8363738" cy="400110"/>
          </a:xfrm>
          <a:prstGeom prst="rect">
            <a:avLst/>
          </a:prstGeom>
          <a:noFill/>
          <a:ln w="9525">
            <a:noFill/>
            <a:miter lim="800000"/>
            <a:headEnd/>
            <a:tailEnd/>
          </a:ln>
        </p:spPr>
        <p:txBody>
          <a:bodyPr wrap="none">
            <a:spAutoFit/>
          </a:bodyPr>
          <a:lstStyle/>
          <a:p>
            <a:r>
              <a:rPr lang="fr-FR" sz="2000" b="1" dirty="0">
                <a:solidFill>
                  <a:schemeClr val="tx2"/>
                </a:solidFill>
                <a:latin typeface="Helvetica"/>
                <a:cs typeface="Helvetica"/>
              </a:rPr>
              <a:t>INFLUENCE DU BURNOUT SUR LE RETRAIT </a:t>
            </a:r>
            <a:r>
              <a:rPr lang="fr-FR" sz="2000" b="1" dirty="0" smtClean="0">
                <a:solidFill>
                  <a:schemeClr val="tx2"/>
                </a:solidFill>
                <a:latin typeface="Helvetica"/>
                <a:cs typeface="Helvetica"/>
              </a:rPr>
              <a:t>PSYCHOLOGIQUE </a:t>
            </a:r>
            <a:r>
              <a:rPr lang="fr-FR" sz="2000" b="1" dirty="0">
                <a:solidFill>
                  <a:schemeClr val="tx2"/>
                </a:solidFill>
                <a:latin typeface="Helvetica"/>
                <a:cs typeface="Helvetica"/>
              </a:rPr>
              <a:t>(1)</a:t>
            </a:r>
          </a:p>
        </p:txBody>
      </p:sp>
      <p:graphicFrame>
        <p:nvGraphicFramePr>
          <p:cNvPr id="262147" name="Object 2"/>
          <p:cNvGraphicFramePr>
            <a:graphicFrameLocks noChangeAspect="1"/>
          </p:cNvGraphicFramePr>
          <p:nvPr/>
        </p:nvGraphicFramePr>
        <p:xfrm>
          <a:off x="684214" y="1844675"/>
          <a:ext cx="7921625" cy="4476750"/>
        </p:xfrm>
        <a:graphic>
          <a:graphicData uri="http://schemas.openxmlformats.org/presentationml/2006/ole">
            <mc:AlternateContent xmlns:mc="http://schemas.openxmlformats.org/markup-compatibility/2006">
              <mc:Choice xmlns:v="urn:schemas-microsoft-com:vml" Requires="v">
                <p:oleObj spid="_x0000_s5138" name="Graphique STATISTICA " r:id="rId4" imgW="4642920" imgH="2938680" progId="">
                  <p:embed/>
                </p:oleObj>
              </mc:Choice>
              <mc:Fallback>
                <p:oleObj name="Graphique STATISTICA " r:id="rId4" imgW="4642920" imgH="293868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4" y="1844675"/>
                        <a:ext cx="7921625" cy="4476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Oval 29"/>
          <p:cNvSpPr>
            <a:spLocks noChangeArrowheads="1"/>
          </p:cNvSpPr>
          <p:nvPr/>
        </p:nvSpPr>
        <p:spPr bwMode="auto">
          <a:xfrm>
            <a:off x="2484439" y="3141665"/>
            <a:ext cx="574675" cy="358775"/>
          </a:xfrm>
          <a:prstGeom prst="ellipse">
            <a:avLst/>
          </a:prstGeom>
          <a:noFill/>
          <a:ln w="38100">
            <a:solidFill>
              <a:srgbClr val="FF0000"/>
            </a:solidFill>
            <a:round/>
            <a:headEnd/>
            <a:tailEnd/>
          </a:ln>
        </p:spPr>
        <p:txBody>
          <a:bodyPr wrap="none" anchor="ctr"/>
          <a:lstStyle/>
          <a:p>
            <a:endParaRPr lang="fr-CA"/>
          </a:p>
        </p:txBody>
      </p:sp>
      <p:sp>
        <p:nvSpPr>
          <p:cNvPr id="5" name="Oval 29"/>
          <p:cNvSpPr>
            <a:spLocks noChangeArrowheads="1"/>
          </p:cNvSpPr>
          <p:nvPr/>
        </p:nvSpPr>
        <p:spPr bwMode="auto">
          <a:xfrm>
            <a:off x="2411414" y="5157790"/>
            <a:ext cx="576262" cy="358775"/>
          </a:xfrm>
          <a:prstGeom prst="ellipse">
            <a:avLst/>
          </a:prstGeom>
          <a:noFill/>
          <a:ln w="38100">
            <a:solidFill>
              <a:srgbClr val="FF0000"/>
            </a:solidFill>
            <a:round/>
            <a:headEnd/>
            <a:tailEnd/>
          </a:ln>
        </p:spPr>
        <p:txBody>
          <a:bodyPr wrap="none" anchor="ctr"/>
          <a:lstStyle/>
          <a:p>
            <a:endParaRPr lang="fr-CA"/>
          </a:p>
        </p:txBody>
      </p:sp>
      <p:sp>
        <p:nvSpPr>
          <p:cNvPr id="6" name="Oval 29"/>
          <p:cNvSpPr>
            <a:spLocks noChangeArrowheads="1"/>
          </p:cNvSpPr>
          <p:nvPr/>
        </p:nvSpPr>
        <p:spPr bwMode="auto">
          <a:xfrm>
            <a:off x="5003801" y="3068638"/>
            <a:ext cx="576263" cy="360362"/>
          </a:xfrm>
          <a:prstGeom prst="ellipse">
            <a:avLst/>
          </a:prstGeom>
          <a:noFill/>
          <a:ln w="38100">
            <a:solidFill>
              <a:srgbClr val="FF0000"/>
            </a:solidFill>
            <a:round/>
            <a:headEnd/>
            <a:tailEnd/>
          </a:ln>
        </p:spPr>
        <p:txBody>
          <a:bodyPr wrap="none" anchor="ctr"/>
          <a:lstStyle/>
          <a:p>
            <a:endParaRPr lang="fr-CA"/>
          </a:p>
        </p:txBody>
      </p:sp>
      <p:sp>
        <p:nvSpPr>
          <p:cNvPr id="7" name="Oval 29"/>
          <p:cNvSpPr>
            <a:spLocks noChangeArrowheads="1"/>
          </p:cNvSpPr>
          <p:nvPr/>
        </p:nvSpPr>
        <p:spPr bwMode="auto">
          <a:xfrm>
            <a:off x="5003801" y="2708277"/>
            <a:ext cx="576263" cy="360363"/>
          </a:xfrm>
          <a:prstGeom prst="ellipse">
            <a:avLst/>
          </a:prstGeom>
          <a:noFill/>
          <a:ln w="38100">
            <a:solidFill>
              <a:srgbClr val="FF0000"/>
            </a:solidFill>
            <a:round/>
            <a:headEnd/>
            <a:tailEnd/>
          </a:ln>
        </p:spPr>
        <p:txBody>
          <a:bodyPr wrap="none" anchor="ctr"/>
          <a:lstStyle/>
          <a:p>
            <a:endParaRPr lang="fr-CA"/>
          </a:p>
        </p:txBody>
      </p:sp>
      <p:sp>
        <p:nvSpPr>
          <p:cNvPr id="8" name="Espace réservé du pied de page 4"/>
          <p:cNvSpPr>
            <a:spLocks noGrp="1"/>
          </p:cNvSpPr>
          <p:nvPr>
            <p:ph type="ftr" sz="quarter" idx="4294967295"/>
          </p:nvPr>
        </p:nvSpPr>
        <p:spPr>
          <a:xfrm>
            <a:off x="107498" y="6497761"/>
            <a:ext cx="8899733"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9"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pPr/>
              <a:t>23</a:t>
            </a:fld>
            <a:endParaRPr lang="fr-FR" dirty="0"/>
          </a:p>
        </p:txBody>
      </p:sp>
      <p:sp>
        <p:nvSpPr>
          <p:cNvPr id="10" name="Titre 1"/>
          <p:cNvSpPr txBox="1">
            <a:spLocks/>
          </p:cNvSpPr>
          <p:nvPr/>
        </p:nvSpPr>
        <p:spPr>
          <a:xfrm>
            <a:off x="125902" y="78712"/>
            <a:ext cx="7510040" cy="96114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Enquêtes épidémiologiques et études récentes sur les souffrances des professionnels de santé</a:t>
            </a:r>
            <a:endParaRPr lang="fr-FR" sz="2400" b="1" dirty="0"/>
          </a:p>
        </p:txBody>
      </p:sp>
    </p:spTree>
    <p:extLst>
      <p:ext uri="{BB962C8B-B14F-4D97-AF65-F5344CB8AC3E}">
        <p14:creationId xmlns:p14="http://schemas.microsoft.com/office/powerpoint/2010/main" val="24327751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4583" y="1017274"/>
            <a:ext cx="7718128" cy="1616835"/>
          </a:xfrm>
        </p:spPr>
        <p:txBody>
          <a:bodyPr>
            <a:noAutofit/>
          </a:bodyPr>
          <a:lstStyle/>
          <a:p>
            <a:r>
              <a:rPr lang="fr-FR" sz="2000" dirty="0" smtClean="0"/>
              <a:t>AVEC </a:t>
            </a:r>
            <a:r>
              <a:rPr lang="fr-FR" sz="2000" dirty="0"/>
              <a:t>QUI ? </a:t>
            </a:r>
            <a:r>
              <a:rPr lang="fr-FR" sz="2000" dirty="0" smtClean="0"/>
              <a:t>(1)</a:t>
            </a:r>
            <a:r>
              <a:rPr lang="fr-FR" sz="2000" dirty="0"/>
              <a:t/>
            </a:r>
            <a:br>
              <a:rPr lang="fr-FR" sz="2000" dirty="0"/>
            </a:br>
            <a:r>
              <a:rPr lang="fr-FR" sz="2000" dirty="0"/>
              <a:t>Une prise en charge spécialisée intensive, focalisée, pluridimensionnelle et coordonnée </a:t>
            </a:r>
          </a:p>
        </p:txBody>
      </p:sp>
      <p:sp>
        <p:nvSpPr>
          <p:cNvPr id="7" name="Espace réservé du contenu 6"/>
          <p:cNvSpPr>
            <a:spLocks noGrp="1"/>
          </p:cNvSpPr>
          <p:nvPr>
            <p:ph idx="1"/>
          </p:nvPr>
        </p:nvSpPr>
        <p:spPr>
          <a:xfrm>
            <a:off x="457200" y="2404184"/>
            <a:ext cx="8229600" cy="3492056"/>
          </a:xfrm>
        </p:spPr>
        <p:txBody>
          <a:bodyPr>
            <a:normAutofit/>
          </a:bodyPr>
          <a:lstStyle/>
          <a:p>
            <a:r>
              <a:rPr lang="fr-FR" sz="2400" dirty="0"/>
              <a:t>Nécessité d’une </a:t>
            </a:r>
            <a:r>
              <a:rPr lang="fr-FR" sz="2400" dirty="0" smtClean="0"/>
              <a:t>équipe spécialisée, spécifiquement formée et densifiée permettant </a:t>
            </a:r>
            <a:r>
              <a:rPr lang="fr-FR" sz="2400" dirty="0"/>
              <a:t>ce soin intensif (sur le modèle des unités </a:t>
            </a:r>
            <a:r>
              <a:rPr lang="fr-FR" sz="2400" dirty="0" smtClean="0"/>
              <a:t>dédiées en psychiatrie) </a:t>
            </a:r>
            <a:r>
              <a:rPr lang="fr-FR" sz="2400" dirty="0"/>
              <a:t>visant à éviter aux patients la chronicisation, l’invalidité, les complications et les rechutes ; avec les conséquences pour eux et leurs propres patients. Intérêt de la démultiplication de l’effet des soins</a:t>
            </a:r>
            <a:r>
              <a:rPr lang="fr-FR" sz="2400" dirty="0" smtClean="0"/>
              <a:t>.</a:t>
            </a:r>
          </a:p>
          <a:p>
            <a:r>
              <a:rPr lang="fr-FR" sz="2400" dirty="0" smtClean="0"/>
              <a:t>Et donc en corollaire, importance d’une tarification adaptée à la spécificité de ce soin dédié.</a:t>
            </a:r>
            <a:endParaRPr lang="fr-FR" sz="2400" dirty="0"/>
          </a:p>
          <a:p>
            <a:endParaRPr lang="fr-FR" sz="1100" dirty="0"/>
          </a:p>
          <a:p>
            <a:endParaRPr lang="fr-FR" sz="2000" dirty="0"/>
          </a:p>
        </p:txBody>
      </p:sp>
      <p:sp>
        <p:nvSpPr>
          <p:cNvPr id="6"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9" name="Titre 1"/>
          <p:cNvSpPr txBox="1">
            <a:spLocks/>
          </p:cNvSpPr>
          <p:nvPr/>
        </p:nvSpPr>
        <p:spPr>
          <a:xfrm>
            <a:off x="125904" y="78712"/>
            <a:ext cx="67320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 </a:t>
            </a:r>
            <a:r>
              <a:rPr lang="fr-FR" dirty="0"/>
              <a:t>: </a:t>
            </a:r>
            <a:r>
              <a:rPr lang="fr-FR" dirty="0">
                <a:solidFill>
                  <a:srgbClr val="000000"/>
                </a:solidFill>
              </a:rPr>
              <a:t>(U.I.S.P.S.)</a:t>
            </a:r>
            <a:endParaRPr lang="fr-FR" dirty="0"/>
          </a:p>
        </p:txBody>
      </p:sp>
      <p:sp>
        <p:nvSpPr>
          <p:cNvPr id="10"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230</a:t>
            </a:fld>
            <a:endParaRPr lang="fr-FR" dirty="0"/>
          </a:p>
        </p:txBody>
      </p:sp>
    </p:spTree>
    <p:extLst>
      <p:ext uri="{BB962C8B-B14F-4D97-AF65-F5344CB8AC3E}">
        <p14:creationId xmlns:p14="http://schemas.microsoft.com/office/powerpoint/2010/main" val="263829369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4583" y="1017274"/>
            <a:ext cx="7718128" cy="1616835"/>
          </a:xfrm>
        </p:spPr>
        <p:txBody>
          <a:bodyPr>
            <a:noAutofit/>
          </a:bodyPr>
          <a:lstStyle/>
          <a:p>
            <a:r>
              <a:rPr lang="fr-FR" sz="2000" dirty="0" smtClean="0"/>
              <a:t>AVEC </a:t>
            </a:r>
            <a:r>
              <a:rPr lang="fr-FR" sz="2000" dirty="0"/>
              <a:t>QUI ? </a:t>
            </a:r>
            <a:r>
              <a:rPr lang="fr-FR" sz="2000" dirty="0" smtClean="0"/>
              <a:t>(2)</a:t>
            </a:r>
            <a:r>
              <a:rPr lang="fr-FR" sz="2000" dirty="0"/>
              <a:t/>
            </a:r>
            <a:br>
              <a:rPr lang="fr-FR" sz="2000" dirty="0"/>
            </a:br>
            <a:r>
              <a:rPr lang="fr-FR" sz="2000" dirty="0"/>
              <a:t>Une prise en charge spécialisée intensive, focalisée, pluridimensionnelle et coordonnée </a:t>
            </a:r>
          </a:p>
        </p:txBody>
      </p:sp>
      <p:sp>
        <p:nvSpPr>
          <p:cNvPr id="7" name="Espace réservé du contenu 6"/>
          <p:cNvSpPr>
            <a:spLocks noGrp="1"/>
          </p:cNvSpPr>
          <p:nvPr>
            <p:ph idx="1"/>
          </p:nvPr>
        </p:nvSpPr>
        <p:spPr>
          <a:xfrm>
            <a:off x="457200" y="2715282"/>
            <a:ext cx="8229600" cy="3180959"/>
          </a:xfrm>
        </p:spPr>
        <p:txBody>
          <a:bodyPr>
            <a:normAutofit/>
          </a:bodyPr>
          <a:lstStyle/>
          <a:p>
            <a:r>
              <a:rPr lang="fr-FR" sz="2400" dirty="0"/>
              <a:t>Et permettant, au sein de nos équipes, de déployer les moyens de développer et de maintenir une capacité élevée de distanciation pour les soignants de soignants en prévenant et repérant leur épuisement professionnel.</a:t>
            </a:r>
          </a:p>
          <a:p>
            <a:pPr marL="0" indent="0">
              <a:buNone/>
            </a:pPr>
            <a:endParaRPr lang="fr-FR" sz="1100" dirty="0"/>
          </a:p>
          <a:p>
            <a:endParaRPr lang="fr-FR" sz="2000" dirty="0"/>
          </a:p>
        </p:txBody>
      </p:sp>
      <p:sp>
        <p:nvSpPr>
          <p:cNvPr id="6"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9" name="Titre 1"/>
          <p:cNvSpPr txBox="1">
            <a:spLocks/>
          </p:cNvSpPr>
          <p:nvPr/>
        </p:nvSpPr>
        <p:spPr>
          <a:xfrm>
            <a:off x="125904" y="78712"/>
            <a:ext cx="67320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 </a:t>
            </a:r>
            <a:r>
              <a:rPr lang="fr-FR" dirty="0"/>
              <a:t>: </a:t>
            </a:r>
            <a:r>
              <a:rPr lang="fr-FR" dirty="0">
                <a:solidFill>
                  <a:srgbClr val="000000"/>
                </a:solidFill>
              </a:rPr>
              <a:t>(U.I.S.P.S.)</a:t>
            </a:r>
            <a:endParaRPr lang="fr-FR" dirty="0"/>
          </a:p>
        </p:txBody>
      </p:sp>
      <p:sp>
        <p:nvSpPr>
          <p:cNvPr id="10"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231</a:t>
            </a:fld>
            <a:endParaRPr lang="fr-FR" dirty="0"/>
          </a:p>
        </p:txBody>
      </p:sp>
    </p:spTree>
    <p:extLst>
      <p:ext uri="{BB962C8B-B14F-4D97-AF65-F5344CB8AC3E}">
        <p14:creationId xmlns:p14="http://schemas.microsoft.com/office/powerpoint/2010/main" val="14927702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4583" y="1017274"/>
            <a:ext cx="7718128" cy="1616835"/>
          </a:xfrm>
        </p:spPr>
        <p:txBody>
          <a:bodyPr>
            <a:noAutofit/>
          </a:bodyPr>
          <a:lstStyle/>
          <a:p>
            <a:r>
              <a:rPr lang="fr-FR" sz="2000" dirty="0"/>
              <a:t>DANS QUELS RÉSEAUX ? </a:t>
            </a:r>
            <a:br>
              <a:rPr lang="fr-FR" sz="2000" dirty="0"/>
            </a:br>
            <a:r>
              <a:rPr lang="fr-FR" sz="2000" dirty="0"/>
              <a:t>Tous établissements, professionnels de santé et réseaux de soutien aux professionnels de santé</a:t>
            </a:r>
          </a:p>
        </p:txBody>
      </p:sp>
      <p:sp>
        <p:nvSpPr>
          <p:cNvPr id="7" name="Espace réservé du contenu 6"/>
          <p:cNvSpPr>
            <a:spLocks noGrp="1"/>
          </p:cNvSpPr>
          <p:nvPr>
            <p:ph idx="1"/>
          </p:nvPr>
        </p:nvSpPr>
        <p:spPr>
          <a:xfrm>
            <a:off x="457200" y="2529154"/>
            <a:ext cx="8229600" cy="3734855"/>
          </a:xfrm>
        </p:spPr>
        <p:txBody>
          <a:bodyPr>
            <a:normAutofit fontScale="92500" lnSpcReduction="10000"/>
          </a:bodyPr>
          <a:lstStyle/>
          <a:p>
            <a:r>
              <a:rPr lang="fr-FR" sz="2400" dirty="0"/>
              <a:t>En lien avec d’autres établissements de soins, psychiatriques ou somatiques souhaitant confier un patient qui est un soignant.</a:t>
            </a:r>
          </a:p>
          <a:p>
            <a:endParaRPr lang="fr-FR" sz="1400" dirty="0"/>
          </a:p>
          <a:p>
            <a:r>
              <a:rPr lang="fr-FR" sz="2400" dirty="0"/>
              <a:t>En lien avec des établissements d’addictologie dédiés aux soignants, en aval des soins aigus si les comorbidités ne permettent pas la </a:t>
            </a:r>
            <a:r>
              <a:rPr lang="fr-FR" sz="2400" dirty="0" err="1"/>
              <a:t>post-cure</a:t>
            </a:r>
            <a:r>
              <a:rPr lang="fr-FR" sz="2400" dirty="0"/>
              <a:t> habituellement prévue.</a:t>
            </a:r>
          </a:p>
          <a:p>
            <a:pPr marL="0" indent="0">
              <a:buNone/>
            </a:pPr>
            <a:endParaRPr lang="fr-FR" sz="1400" dirty="0"/>
          </a:p>
          <a:p>
            <a:r>
              <a:rPr lang="fr-FR" sz="2400" dirty="0"/>
              <a:t>À</a:t>
            </a:r>
            <a:r>
              <a:rPr lang="fr-FR" sz="2400" dirty="0" smtClean="0"/>
              <a:t> </a:t>
            </a:r>
            <a:r>
              <a:rPr lang="fr-FR" sz="2400" dirty="0"/>
              <a:t>la demande d’un médecin souhaitant adresser son patient qui est un soignant.</a:t>
            </a:r>
          </a:p>
          <a:p>
            <a:pPr marL="0" indent="0">
              <a:buNone/>
            </a:pPr>
            <a:endParaRPr lang="fr-FR" sz="1200" dirty="0"/>
          </a:p>
          <a:p>
            <a:r>
              <a:rPr lang="fr-FR" sz="2400" dirty="0"/>
              <a:t>En lien avec les réseaux d’aide aux soignants.</a:t>
            </a:r>
          </a:p>
          <a:p>
            <a:pPr marL="0" indent="0">
              <a:buNone/>
            </a:pPr>
            <a:endParaRPr lang="fr-FR" sz="1100" dirty="0"/>
          </a:p>
          <a:p>
            <a:endParaRPr lang="fr-FR" sz="2000" dirty="0"/>
          </a:p>
        </p:txBody>
      </p:sp>
      <p:sp>
        <p:nvSpPr>
          <p:cNvPr id="6"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9" name="Titre 1"/>
          <p:cNvSpPr txBox="1">
            <a:spLocks/>
          </p:cNvSpPr>
          <p:nvPr/>
        </p:nvSpPr>
        <p:spPr>
          <a:xfrm>
            <a:off x="125904" y="78712"/>
            <a:ext cx="67320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 </a:t>
            </a:r>
            <a:r>
              <a:rPr lang="fr-FR" dirty="0"/>
              <a:t>: </a:t>
            </a:r>
            <a:r>
              <a:rPr lang="fr-FR" dirty="0">
                <a:solidFill>
                  <a:srgbClr val="000000"/>
                </a:solidFill>
              </a:rPr>
              <a:t>(U.I.S.P.S.)</a:t>
            </a:r>
            <a:endParaRPr lang="fr-FR" dirty="0"/>
          </a:p>
        </p:txBody>
      </p:sp>
      <p:sp>
        <p:nvSpPr>
          <p:cNvPr id="10"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232</a:t>
            </a:fld>
            <a:endParaRPr lang="fr-FR" dirty="0"/>
          </a:p>
        </p:txBody>
      </p:sp>
    </p:spTree>
    <p:extLst>
      <p:ext uri="{BB962C8B-B14F-4D97-AF65-F5344CB8AC3E}">
        <p14:creationId xmlns:p14="http://schemas.microsoft.com/office/powerpoint/2010/main" val="209624107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05156" y="2233215"/>
            <a:ext cx="8387183" cy="1077218"/>
          </a:xfrm>
          <a:prstGeom prst="rect">
            <a:avLst/>
          </a:prstGeom>
          <a:noFill/>
        </p:spPr>
        <p:txBody>
          <a:bodyPr wrap="square" rtlCol="0" anchor="t">
            <a:spAutoFit/>
          </a:bodyPr>
          <a:lstStyle/>
          <a:p>
            <a:pPr algn="ctr"/>
            <a:r>
              <a:rPr lang="fr-FR" sz="3200" b="1" dirty="0">
                <a:solidFill>
                  <a:schemeClr val="tx2"/>
                </a:solidFill>
                <a:latin typeface="Helvetica"/>
                <a:cs typeface="Helvetica"/>
              </a:rPr>
              <a:t>L’EXPÉRIENCE DE LA CLINIQUE </a:t>
            </a:r>
            <a:r>
              <a:rPr lang="fr-FR" sz="3200" b="1" dirty="0" smtClean="0">
                <a:solidFill>
                  <a:schemeClr val="tx2"/>
                </a:solidFill>
                <a:latin typeface="Helvetica"/>
                <a:cs typeface="Helvetica"/>
              </a:rPr>
              <a:t>GALATÉA</a:t>
            </a:r>
            <a:r>
              <a:rPr lang="es-ES" sz="3200" b="1" dirty="0">
                <a:solidFill>
                  <a:schemeClr val="tx2"/>
                </a:solidFill>
                <a:latin typeface="Helvetica"/>
                <a:cs typeface="Helvetica"/>
              </a:rPr>
              <a:t> </a:t>
            </a:r>
            <a:r>
              <a:rPr lang="fr-FR" sz="3200" b="1" dirty="0" smtClean="0">
                <a:solidFill>
                  <a:schemeClr val="tx2"/>
                </a:solidFill>
                <a:latin typeface="Helvetica"/>
                <a:cs typeface="Helvetica"/>
              </a:rPr>
              <a:t>DE </a:t>
            </a:r>
            <a:r>
              <a:rPr lang="fr-FR" sz="3200" b="1" dirty="0">
                <a:solidFill>
                  <a:schemeClr val="tx2"/>
                </a:solidFill>
                <a:latin typeface="Helvetica"/>
                <a:cs typeface="Helvetica"/>
              </a:rPr>
              <a:t>BARCELONE</a:t>
            </a:r>
            <a:endParaRPr lang="ca-ES" sz="3200" b="1" dirty="0">
              <a:solidFill>
                <a:schemeClr val="tx2"/>
              </a:solidFill>
              <a:latin typeface="Helvetica"/>
              <a:cs typeface="Helvetica"/>
            </a:endParaRPr>
          </a:p>
        </p:txBody>
      </p:sp>
      <p:sp>
        <p:nvSpPr>
          <p:cNvPr id="7" name="ZoneTexte 6"/>
          <p:cNvSpPr txBox="1"/>
          <p:nvPr/>
        </p:nvSpPr>
        <p:spPr>
          <a:xfrm>
            <a:off x="1182077" y="3987089"/>
            <a:ext cx="6789617" cy="1015663"/>
          </a:xfrm>
          <a:prstGeom prst="rect">
            <a:avLst/>
          </a:prstGeom>
          <a:noFill/>
        </p:spPr>
        <p:txBody>
          <a:bodyPr wrap="square" rtlCol="0">
            <a:spAutoFit/>
          </a:bodyPr>
          <a:lstStyle/>
          <a:p>
            <a:pPr algn="ctr"/>
            <a:r>
              <a:rPr lang="fr-FR" sz="3200" dirty="0" smtClean="0">
                <a:solidFill>
                  <a:srgbClr val="1F497D"/>
                </a:solidFill>
                <a:latin typeface="Helvetica"/>
                <a:cs typeface="Helvetica"/>
              </a:rPr>
              <a:t>Dr. Antoni Arteman</a:t>
            </a:r>
          </a:p>
          <a:p>
            <a:pPr algn="ctr"/>
            <a:r>
              <a:rPr lang="fr-FR" sz="2800" dirty="0" smtClean="0">
                <a:solidFill>
                  <a:srgbClr val="1F497D"/>
                </a:solidFill>
                <a:latin typeface="Helvetica"/>
                <a:cs typeface="Helvetica"/>
              </a:rPr>
              <a:t>Directeur Général Adjoint</a:t>
            </a:r>
            <a:endParaRPr lang="fr-FR" sz="2800" dirty="0">
              <a:solidFill>
                <a:srgbClr val="1F497D"/>
              </a:solidFill>
              <a:latin typeface="Helvetica"/>
              <a:cs typeface="Helvetica"/>
            </a:endParaRPr>
          </a:p>
        </p:txBody>
      </p:sp>
      <p:sp>
        <p:nvSpPr>
          <p:cNvPr id="13" name="Espace réservé du pied de page 4"/>
          <p:cNvSpPr>
            <a:spLocks noGrp="1"/>
          </p:cNvSpPr>
          <p:nvPr>
            <p:ph type="ftr" sz="quarter" idx="11"/>
          </p:nvPr>
        </p:nvSpPr>
        <p:spPr>
          <a:xfrm>
            <a:off x="91829" y="6450137"/>
            <a:ext cx="8917356"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4" name="Espace réservé du numéro de diapositive 3"/>
          <p:cNvSpPr>
            <a:spLocks noGrp="1"/>
          </p:cNvSpPr>
          <p:nvPr>
            <p:ph type="sldNum" sz="quarter" idx="12"/>
          </p:nvPr>
        </p:nvSpPr>
        <p:spPr/>
        <p:txBody>
          <a:bodyPr/>
          <a:lstStyle/>
          <a:p>
            <a:fld id="{91DE38A6-BC19-A249-8091-FB07CD57C52B}" type="slidenum">
              <a:rPr lang="fr-FR" smtClean="0"/>
              <a:pPr/>
              <a:t>233</a:t>
            </a:fld>
            <a:endParaRPr lang="fr-FR" dirty="0"/>
          </a:p>
        </p:txBody>
      </p:sp>
      <p:sp>
        <p:nvSpPr>
          <p:cNvPr id="8" name="Titre 1"/>
          <p:cNvSpPr txBox="1">
            <a:spLocks/>
          </p:cNvSpPr>
          <p:nvPr/>
        </p:nvSpPr>
        <p:spPr>
          <a:xfrm>
            <a:off x="125904" y="78712"/>
            <a:ext cx="67320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a:t>
            </a:r>
            <a:endParaRPr lang="fr-FR" dirty="0"/>
          </a:p>
        </p:txBody>
      </p:sp>
    </p:spTree>
    <p:extLst>
      <p:ext uri="{BB962C8B-B14F-4D97-AF65-F5344CB8AC3E}">
        <p14:creationId xmlns:p14="http://schemas.microsoft.com/office/powerpoint/2010/main" val="328911024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vert="horz" lIns="91440" tIns="45720" rIns="91440" bIns="45720" rtlCol="0" anchor="t">
            <a:normAutofit fontScale="77500" lnSpcReduction="20000"/>
          </a:bodyPr>
          <a:lstStyle/>
          <a:p>
            <a:r>
              <a:rPr lang="fr-FR" sz="2400" b="1" dirty="0" smtClean="0"/>
              <a:t>NOTRE POINT </a:t>
            </a:r>
            <a:r>
              <a:rPr lang="fr-FR" sz="2400" b="1" dirty="0"/>
              <a:t>DE DÉPART (I)</a:t>
            </a:r>
          </a:p>
          <a:p>
            <a:endParaRPr lang="fr-FR" sz="1400" dirty="0"/>
          </a:p>
          <a:p>
            <a:pPr algn="just">
              <a:buFontTx/>
              <a:buChar char="-"/>
            </a:pPr>
            <a:r>
              <a:rPr lang="fr-FR" dirty="0">
                <a:solidFill>
                  <a:schemeClr val="tx1"/>
                </a:solidFill>
              </a:rPr>
              <a:t>Le noyau central est </a:t>
            </a:r>
            <a:r>
              <a:rPr lang="fr-FR" dirty="0" smtClean="0">
                <a:solidFill>
                  <a:schemeClr val="tx1"/>
                </a:solidFill>
              </a:rPr>
              <a:t>qu‘habituellement le </a:t>
            </a:r>
            <a:r>
              <a:rPr lang="fr-FR" dirty="0">
                <a:solidFill>
                  <a:schemeClr val="tx1"/>
                </a:solidFill>
              </a:rPr>
              <a:t>médecin malade ne demande pas d'aide et encore moins s'il s'agit d'un problème de santé mentale ou de drogue </a:t>
            </a:r>
            <a:r>
              <a:rPr lang="fr-FR" dirty="0" smtClean="0">
                <a:solidFill>
                  <a:schemeClr val="tx1"/>
                </a:solidFill>
              </a:rPr>
              <a:t>dépendance ; </a:t>
            </a:r>
            <a:r>
              <a:rPr lang="fr-FR" dirty="0">
                <a:solidFill>
                  <a:schemeClr val="tx1"/>
                </a:solidFill>
              </a:rPr>
              <a:t>il cache son problème, continue à travailler et peut mettre en risque la santé de ses patients. </a:t>
            </a:r>
          </a:p>
          <a:p>
            <a:pPr>
              <a:buFontTx/>
              <a:buChar char="-"/>
            </a:pPr>
            <a:endParaRPr lang="fr-FR" sz="1200" dirty="0">
              <a:solidFill>
                <a:schemeClr val="tx1"/>
              </a:solidFill>
            </a:endParaRPr>
          </a:p>
          <a:p>
            <a:pPr algn="just">
              <a:buFontTx/>
              <a:buChar char="-"/>
            </a:pPr>
            <a:r>
              <a:rPr lang="fr-FR" dirty="0">
                <a:solidFill>
                  <a:schemeClr val="tx1"/>
                </a:solidFill>
              </a:rPr>
              <a:t>On estime que près de 10 à 14 % des médecins peuvent souffrir un ou plusieurs épisodes de toxicomanie à un certain moment de leur parcours professionnel </a:t>
            </a:r>
            <a:r>
              <a:rPr lang="fr-FR" sz="2000" dirty="0">
                <a:solidFill>
                  <a:schemeClr val="tx1"/>
                </a:solidFill>
              </a:rPr>
              <a:t>(Hugues 1992; Flaherty &amp; Richman 1993; Dupont et al. 2009)</a:t>
            </a:r>
            <a:r>
              <a:rPr lang="fr-FR" dirty="0">
                <a:solidFill>
                  <a:schemeClr val="tx1"/>
                </a:solidFill>
              </a:rPr>
              <a:t>.</a:t>
            </a:r>
          </a:p>
          <a:p>
            <a:pPr>
              <a:buFontTx/>
              <a:buChar char="-"/>
            </a:pPr>
            <a:endParaRPr lang="fr-FR" sz="1300" dirty="0">
              <a:solidFill>
                <a:schemeClr val="tx1"/>
              </a:solidFill>
            </a:endParaRPr>
          </a:p>
          <a:p>
            <a:pPr algn="just">
              <a:buFontTx/>
              <a:buChar char="-"/>
            </a:pPr>
            <a:r>
              <a:rPr lang="fr-FR" dirty="0">
                <a:solidFill>
                  <a:schemeClr val="tx1"/>
                </a:solidFill>
              </a:rPr>
              <a:t>Notre propre expérience à la Clinique </a:t>
            </a:r>
            <a:r>
              <a:rPr lang="fr-FR" dirty="0" err="1">
                <a:solidFill>
                  <a:schemeClr val="tx1"/>
                </a:solidFill>
              </a:rPr>
              <a:t>Galatéa</a:t>
            </a:r>
            <a:r>
              <a:rPr lang="fr-FR" dirty="0">
                <a:solidFill>
                  <a:schemeClr val="tx1"/>
                </a:solidFill>
              </a:rPr>
              <a:t> nous dit qu'en Catalogne nous avons de 120 à 130 nouveaux cas chaque année sur un total de </a:t>
            </a:r>
            <a:r>
              <a:rPr lang="fr-FR" dirty="0" smtClean="0">
                <a:solidFill>
                  <a:schemeClr val="tx1"/>
                </a:solidFill>
              </a:rPr>
              <a:t>35 200 </a:t>
            </a:r>
            <a:r>
              <a:rPr lang="fr-FR" dirty="0">
                <a:solidFill>
                  <a:schemeClr val="tx1"/>
                </a:solidFill>
              </a:rPr>
              <a:t>médecins en pratique active.</a:t>
            </a:r>
            <a:endParaRPr lang="es-ES" dirty="0">
              <a:solidFill>
                <a:schemeClr val="tx1"/>
              </a:solidFill>
            </a:endParaRPr>
          </a:p>
        </p:txBody>
      </p:sp>
      <p:sp>
        <p:nvSpPr>
          <p:cNvPr id="4" name="3 Marcador de pie de página"/>
          <p:cNvSpPr>
            <a:spLocks noGrp="1"/>
          </p:cNvSpPr>
          <p:nvPr>
            <p:ph type="ftr" sz="quarter" idx="11"/>
          </p:nvPr>
        </p:nvSpPr>
        <p:spPr/>
        <p:txBody>
          <a:bodyPr/>
          <a:lstStyle/>
          <a:p>
            <a:r>
              <a:rPr lang="fr-FR" smtClean="0"/>
              <a:t>1er Colloque National  Soigner les vulnérabilités des professionnels de santé – Académie Nationale de Médecine – Jeudi 3 décembre 2015</a:t>
            </a:r>
            <a:endParaRPr lang="fr-FR" dirty="0"/>
          </a:p>
        </p:txBody>
      </p:sp>
      <p:sp>
        <p:nvSpPr>
          <p:cNvPr id="5" name="4 Marcador de número de diapositiva"/>
          <p:cNvSpPr>
            <a:spLocks noGrp="1"/>
          </p:cNvSpPr>
          <p:nvPr>
            <p:ph type="sldNum" sz="quarter" idx="12"/>
          </p:nvPr>
        </p:nvSpPr>
        <p:spPr/>
        <p:txBody>
          <a:bodyPr/>
          <a:lstStyle/>
          <a:p>
            <a:fld id="{91DE38A6-BC19-A249-8091-FB07CD57C52B}" type="slidenum">
              <a:rPr lang="fr-FR" smtClean="0"/>
              <a:pPr/>
              <a:t>234</a:t>
            </a:fld>
            <a:endParaRPr lang="fr-FR" dirty="0"/>
          </a:p>
        </p:txBody>
      </p:sp>
      <p:sp>
        <p:nvSpPr>
          <p:cNvPr id="7" name="Titre 1"/>
          <p:cNvSpPr txBox="1">
            <a:spLocks/>
          </p:cNvSpPr>
          <p:nvPr/>
        </p:nvSpPr>
        <p:spPr>
          <a:xfrm>
            <a:off x="125904" y="78712"/>
            <a:ext cx="67320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 </a:t>
            </a:r>
            <a:r>
              <a:rPr lang="fr-FR" dirty="0"/>
              <a:t>: </a:t>
            </a:r>
            <a:r>
              <a:rPr lang="fr-FR" dirty="0" err="1" smtClean="0">
                <a:solidFill>
                  <a:srgbClr val="000000"/>
                </a:solidFill>
              </a:rPr>
              <a:t>Galatéa</a:t>
            </a:r>
            <a:endParaRPr lang="fr-FR" dirty="0"/>
          </a:p>
        </p:txBody>
      </p:sp>
    </p:spTree>
    <p:extLst>
      <p:ext uri="{BB962C8B-B14F-4D97-AF65-F5344CB8AC3E}">
        <p14:creationId xmlns:p14="http://schemas.microsoft.com/office/powerpoint/2010/main" val="214013044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p:cNvSpPr>
            <a:spLocks noGrp="1"/>
          </p:cNvSpPr>
          <p:nvPr>
            <p:ph idx="1"/>
          </p:nvPr>
        </p:nvSpPr>
        <p:spPr/>
        <p:txBody>
          <a:bodyPr vert="horz" lIns="91440" tIns="45720" rIns="91440" bIns="45720" rtlCol="0" anchor="t">
            <a:normAutofit fontScale="77500" lnSpcReduction="20000"/>
          </a:bodyPr>
          <a:lstStyle/>
          <a:p>
            <a:r>
              <a:rPr lang="fr-FR" sz="2400" b="1" dirty="0" smtClean="0"/>
              <a:t>NOTRE POINT </a:t>
            </a:r>
            <a:r>
              <a:rPr lang="fr-FR" sz="2400" b="1" dirty="0"/>
              <a:t>DE DÉPART (II)</a:t>
            </a:r>
          </a:p>
          <a:p>
            <a:endParaRPr lang="fr-FR" sz="1900" dirty="0"/>
          </a:p>
          <a:p>
            <a:pPr>
              <a:buFontTx/>
              <a:buChar char="-"/>
            </a:pPr>
            <a:r>
              <a:rPr lang="fr-FR" dirty="0">
                <a:solidFill>
                  <a:schemeClr val="tx1"/>
                </a:solidFill>
              </a:rPr>
              <a:t>La Clinique </a:t>
            </a:r>
            <a:r>
              <a:rPr lang="fr-FR" dirty="0" err="1">
                <a:solidFill>
                  <a:schemeClr val="tx1"/>
                </a:solidFill>
              </a:rPr>
              <a:t>Galatéa</a:t>
            </a:r>
            <a:r>
              <a:rPr lang="fr-FR" dirty="0">
                <a:solidFill>
                  <a:schemeClr val="tx1"/>
                </a:solidFill>
              </a:rPr>
              <a:t> </a:t>
            </a:r>
            <a:r>
              <a:rPr lang="fr-FR" dirty="0" smtClean="0">
                <a:solidFill>
                  <a:schemeClr val="tx1"/>
                </a:solidFill>
              </a:rPr>
              <a:t>a été </a:t>
            </a:r>
            <a:r>
              <a:rPr lang="fr-FR" dirty="0">
                <a:solidFill>
                  <a:schemeClr val="tx1"/>
                </a:solidFill>
              </a:rPr>
              <a:t>créée pour offrir des soins plus efficaces aux médecins malades et elle fait partie d'un projet plus </a:t>
            </a:r>
            <a:r>
              <a:rPr lang="fr-FR" dirty="0" smtClean="0">
                <a:solidFill>
                  <a:schemeClr val="tx1"/>
                </a:solidFill>
              </a:rPr>
              <a:t>large </a:t>
            </a:r>
            <a:r>
              <a:rPr lang="fr-FR" dirty="0">
                <a:solidFill>
                  <a:schemeClr val="tx1"/>
                </a:solidFill>
              </a:rPr>
              <a:t>dans le cadre du programme PAIMM.</a:t>
            </a:r>
          </a:p>
          <a:p>
            <a:pPr>
              <a:buFontTx/>
              <a:buChar char="-"/>
            </a:pPr>
            <a:endParaRPr lang="fr-FR" sz="1600" dirty="0">
              <a:solidFill>
                <a:schemeClr val="tx1"/>
              </a:solidFill>
            </a:endParaRPr>
          </a:p>
          <a:p>
            <a:pPr>
              <a:buFontTx/>
              <a:buChar char="-"/>
            </a:pPr>
            <a:r>
              <a:rPr lang="fr-FR" dirty="0">
                <a:solidFill>
                  <a:schemeClr val="tx1"/>
                </a:solidFill>
              </a:rPr>
              <a:t>Le PAIMM </a:t>
            </a:r>
            <a:r>
              <a:rPr lang="fr-FR" dirty="0" smtClean="0">
                <a:solidFill>
                  <a:schemeClr val="tx1"/>
                </a:solidFill>
              </a:rPr>
              <a:t>a été </a:t>
            </a:r>
            <a:r>
              <a:rPr lang="fr-FR" dirty="0">
                <a:solidFill>
                  <a:schemeClr val="tx1"/>
                </a:solidFill>
              </a:rPr>
              <a:t>créé </a:t>
            </a:r>
            <a:r>
              <a:rPr lang="ca-ES" dirty="0">
                <a:solidFill>
                  <a:schemeClr val="tx1"/>
                </a:solidFill>
              </a:rPr>
              <a:t>en 1998 </a:t>
            </a:r>
            <a:r>
              <a:rPr lang="fr-FR" dirty="0">
                <a:solidFill>
                  <a:schemeClr val="tx1"/>
                </a:solidFill>
              </a:rPr>
              <a:t>grâce à un accord établi entre l'Ordre des Médecins de Barcelone et l’administration publique des soins de santé de Catalogne qui maintenant finance 60 % du coût de la clinique. </a:t>
            </a:r>
          </a:p>
          <a:p>
            <a:pPr>
              <a:buFontTx/>
              <a:buChar char="-"/>
            </a:pPr>
            <a:endParaRPr lang="fr-FR" sz="1900" dirty="0">
              <a:solidFill>
                <a:schemeClr val="tx1"/>
              </a:solidFill>
            </a:endParaRPr>
          </a:p>
          <a:p>
            <a:pPr>
              <a:buFontTx/>
              <a:buChar char="-"/>
            </a:pPr>
            <a:r>
              <a:rPr lang="fr-FR" dirty="0">
                <a:solidFill>
                  <a:schemeClr val="tx1"/>
                </a:solidFill>
              </a:rPr>
              <a:t>Le PAIMM est un programme à accès ouvert, </a:t>
            </a:r>
            <a:r>
              <a:rPr lang="fr-FR" dirty="0" smtClean="0">
                <a:solidFill>
                  <a:schemeClr val="tx1"/>
                </a:solidFill>
              </a:rPr>
              <a:t>libre, gratuit </a:t>
            </a:r>
            <a:r>
              <a:rPr lang="fr-FR" dirty="0">
                <a:solidFill>
                  <a:schemeClr val="tx1"/>
                </a:solidFill>
              </a:rPr>
              <a:t>et absolument confidentiel pour les médecins malades en </a:t>
            </a:r>
            <a:r>
              <a:rPr lang="fr-FR" dirty="0" smtClean="0">
                <a:solidFill>
                  <a:schemeClr val="tx1"/>
                </a:solidFill>
              </a:rPr>
              <a:t>activité ; </a:t>
            </a:r>
            <a:r>
              <a:rPr lang="fr-FR" dirty="0">
                <a:solidFill>
                  <a:schemeClr val="tx1"/>
                </a:solidFill>
              </a:rPr>
              <a:t>il n'est ni persécuteur ni </a:t>
            </a:r>
            <a:r>
              <a:rPr lang="fr-FR" dirty="0" smtClean="0">
                <a:solidFill>
                  <a:schemeClr val="tx1"/>
                </a:solidFill>
              </a:rPr>
              <a:t>punitif, </a:t>
            </a:r>
            <a:r>
              <a:rPr lang="fr-FR" dirty="0">
                <a:solidFill>
                  <a:schemeClr val="tx1"/>
                </a:solidFill>
              </a:rPr>
              <a:t>son but est de récupérer de bons professionnels et en même temps </a:t>
            </a:r>
            <a:r>
              <a:rPr lang="fr-FR" dirty="0" smtClean="0">
                <a:solidFill>
                  <a:schemeClr val="tx1"/>
                </a:solidFill>
              </a:rPr>
              <a:t>de protéger les patients. </a:t>
            </a:r>
            <a:endParaRPr lang="fr-FR" dirty="0">
              <a:solidFill>
                <a:schemeClr val="tx1"/>
              </a:solidFill>
            </a:endParaRPr>
          </a:p>
        </p:txBody>
      </p:sp>
      <p:sp>
        <p:nvSpPr>
          <p:cNvPr id="6"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8" name="Espace réservé du numéro de diapositive 7"/>
          <p:cNvSpPr>
            <a:spLocks noGrp="1"/>
          </p:cNvSpPr>
          <p:nvPr>
            <p:ph type="sldNum" sz="quarter" idx="12"/>
          </p:nvPr>
        </p:nvSpPr>
        <p:spPr/>
        <p:txBody>
          <a:bodyPr/>
          <a:lstStyle/>
          <a:p>
            <a:fld id="{91DE38A6-BC19-A249-8091-FB07CD57C52B}" type="slidenum">
              <a:rPr lang="fr-FR" smtClean="0"/>
              <a:pPr/>
              <a:t>235</a:t>
            </a:fld>
            <a:endParaRPr lang="fr-FR" dirty="0"/>
          </a:p>
        </p:txBody>
      </p:sp>
      <p:sp>
        <p:nvSpPr>
          <p:cNvPr id="9" name="Titre 1"/>
          <p:cNvSpPr txBox="1">
            <a:spLocks/>
          </p:cNvSpPr>
          <p:nvPr/>
        </p:nvSpPr>
        <p:spPr>
          <a:xfrm>
            <a:off x="125904" y="78712"/>
            <a:ext cx="67320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 </a:t>
            </a:r>
            <a:r>
              <a:rPr lang="fr-FR" dirty="0"/>
              <a:t>: </a:t>
            </a:r>
            <a:r>
              <a:rPr lang="fr-FR" dirty="0" err="1" smtClean="0">
                <a:solidFill>
                  <a:srgbClr val="000000"/>
                </a:solidFill>
              </a:rPr>
              <a:t>Galatéa</a:t>
            </a:r>
            <a:endParaRPr lang="fr-FR" dirty="0"/>
          </a:p>
        </p:txBody>
      </p:sp>
    </p:spTree>
    <p:extLst>
      <p:ext uri="{BB962C8B-B14F-4D97-AF65-F5344CB8AC3E}">
        <p14:creationId xmlns:p14="http://schemas.microsoft.com/office/powerpoint/2010/main" val="125707694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p:cNvSpPr>
            <a:spLocks noGrp="1"/>
          </p:cNvSpPr>
          <p:nvPr>
            <p:ph idx="1"/>
          </p:nvPr>
        </p:nvSpPr>
        <p:spPr/>
        <p:txBody>
          <a:bodyPr vert="horz" lIns="91440" tIns="45720" rIns="91440" bIns="45720" rtlCol="0" anchor="t">
            <a:normAutofit fontScale="92500" lnSpcReduction="10000"/>
          </a:bodyPr>
          <a:lstStyle/>
          <a:p>
            <a:r>
              <a:rPr lang="fr-FR" sz="2000" b="1" dirty="0"/>
              <a:t>PRINCIPES DU TRAITEMENT POUR LES MÉDECINS </a:t>
            </a:r>
            <a:r>
              <a:rPr lang="fr-FR" sz="2000" b="1" dirty="0" smtClean="0"/>
              <a:t> TOXICOMANES </a:t>
            </a:r>
            <a:r>
              <a:rPr lang="fr-FR" sz="1600" b="1" dirty="0"/>
              <a:t>(Facteurs de succès) </a:t>
            </a:r>
            <a:r>
              <a:rPr lang="fr-FR" sz="2000" b="1" dirty="0"/>
              <a:t>  </a:t>
            </a:r>
          </a:p>
          <a:p>
            <a:pPr>
              <a:buNone/>
            </a:pPr>
            <a:r>
              <a:rPr lang="fr-FR" sz="2000" dirty="0">
                <a:solidFill>
                  <a:schemeClr val="tx1"/>
                </a:solidFill>
              </a:rPr>
              <a:t>	</a:t>
            </a:r>
            <a:r>
              <a:rPr lang="fr-FR" sz="1500" dirty="0">
                <a:solidFill>
                  <a:schemeClr val="tx1"/>
                </a:solidFill>
              </a:rPr>
              <a:t>(</a:t>
            </a:r>
            <a:r>
              <a:rPr lang="fr-FR" sz="1500" dirty="0" err="1">
                <a:solidFill>
                  <a:schemeClr val="tx1"/>
                </a:solidFill>
              </a:rPr>
              <a:t>Talbott</a:t>
            </a:r>
            <a:r>
              <a:rPr lang="fr-FR" sz="1500" dirty="0">
                <a:solidFill>
                  <a:schemeClr val="tx1"/>
                </a:solidFill>
              </a:rPr>
              <a:t> &amp; Martin 1986; Dupont  et al. 2009; Dupont &amp; </a:t>
            </a:r>
            <a:r>
              <a:rPr lang="fr-FR" sz="1500" dirty="0" err="1">
                <a:solidFill>
                  <a:schemeClr val="tx1"/>
                </a:solidFill>
              </a:rPr>
              <a:t>Skiper</a:t>
            </a:r>
            <a:r>
              <a:rPr lang="fr-FR" sz="1500" dirty="0">
                <a:solidFill>
                  <a:schemeClr val="tx1"/>
                </a:solidFill>
              </a:rPr>
              <a:t> 2012; Braquehais et al 2014</a:t>
            </a:r>
            <a:r>
              <a:rPr lang="fr-FR" sz="1500" dirty="0" smtClean="0">
                <a:solidFill>
                  <a:schemeClr val="tx1"/>
                </a:solidFill>
              </a:rPr>
              <a:t>)</a:t>
            </a:r>
            <a:r>
              <a:rPr lang="fr-FR" sz="600" dirty="0" smtClean="0">
                <a:solidFill>
                  <a:schemeClr val="tx1"/>
                </a:solidFill>
              </a:rPr>
              <a:t> </a:t>
            </a:r>
          </a:p>
          <a:p>
            <a:pPr>
              <a:buNone/>
            </a:pPr>
            <a:endParaRPr lang="fr-FR" sz="800" dirty="0">
              <a:solidFill>
                <a:schemeClr val="tx1"/>
              </a:solidFill>
            </a:endParaRPr>
          </a:p>
          <a:p>
            <a:pPr>
              <a:buNone/>
            </a:pPr>
            <a:endParaRPr lang="ca-ES" sz="400" dirty="0"/>
          </a:p>
          <a:p>
            <a:pPr marL="457200" indent="-457200">
              <a:buFont typeface="+mj-lt"/>
              <a:buAutoNum type="arabicPeriod"/>
            </a:pPr>
            <a:r>
              <a:rPr lang="fr-FR" sz="2000" dirty="0">
                <a:solidFill>
                  <a:schemeClr val="tx1"/>
                </a:solidFill>
              </a:rPr>
              <a:t>Une réponse immédiate et un traitement hautement </a:t>
            </a:r>
            <a:r>
              <a:rPr lang="fr-FR" sz="2000" dirty="0" smtClean="0">
                <a:solidFill>
                  <a:schemeClr val="tx1"/>
                </a:solidFill>
              </a:rPr>
              <a:t>confidentiel.</a:t>
            </a:r>
          </a:p>
          <a:p>
            <a:pPr marL="457200" indent="-457200">
              <a:buFont typeface="+mj-lt"/>
              <a:buAutoNum type="arabicPeriod"/>
            </a:pPr>
            <a:r>
              <a:rPr lang="fr-FR" sz="2000" dirty="0" smtClean="0">
                <a:solidFill>
                  <a:schemeClr val="tx1"/>
                </a:solidFill>
              </a:rPr>
              <a:t>Traitement spécifique pour chaque cas. </a:t>
            </a:r>
          </a:p>
          <a:p>
            <a:pPr marL="457200" indent="-457200">
              <a:buFont typeface="+mj-lt"/>
              <a:buAutoNum type="arabicPeriod"/>
            </a:pPr>
            <a:r>
              <a:rPr lang="fr-FR" sz="2000" dirty="0" smtClean="0">
                <a:solidFill>
                  <a:schemeClr val="tx1"/>
                </a:solidFill>
              </a:rPr>
              <a:t>La </a:t>
            </a:r>
            <a:r>
              <a:rPr lang="fr-FR" sz="2000" dirty="0">
                <a:solidFill>
                  <a:schemeClr val="tx1"/>
                </a:solidFill>
              </a:rPr>
              <a:t>pathologie duale et la toxicomanie conceptualisées comme des troubles mentaux complexes avec des fondements biopsychosociaux. </a:t>
            </a:r>
            <a:endParaRPr lang="ca-ES" sz="2000" dirty="0" smtClean="0">
              <a:solidFill>
                <a:schemeClr val="tx1"/>
              </a:solidFill>
            </a:endParaRPr>
          </a:p>
          <a:p>
            <a:pPr marL="457200" indent="-457200">
              <a:buFont typeface="+mj-lt"/>
              <a:buAutoNum type="arabicPeriod"/>
            </a:pPr>
            <a:r>
              <a:rPr lang="fr-FR" sz="2000" dirty="0" smtClean="0">
                <a:solidFill>
                  <a:schemeClr val="tx1"/>
                </a:solidFill>
              </a:rPr>
              <a:t>Un </a:t>
            </a:r>
            <a:r>
              <a:rPr lang="fr-FR" sz="2000" dirty="0">
                <a:solidFill>
                  <a:schemeClr val="tx1"/>
                </a:solidFill>
              </a:rPr>
              <a:t>personnel spécifiquement formé. </a:t>
            </a:r>
            <a:endParaRPr lang="fr-FR" sz="2000" dirty="0" smtClean="0">
              <a:solidFill>
                <a:schemeClr val="tx1"/>
              </a:solidFill>
            </a:endParaRPr>
          </a:p>
          <a:p>
            <a:pPr marL="457200" indent="-457200">
              <a:buFont typeface="+mj-lt"/>
              <a:buAutoNum type="arabicPeriod"/>
            </a:pPr>
            <a:r>
              <a:rPr lang="fr-FR" sz="2000" dirty="0" smtClean="0">
                <a:solidFill>
                  <a:schemeClr val="tx1"/>
                </a:solidFill>
              </a:rPr>
              <a:t>La </a:t>
            </a:r>
            <a:r>
              <a:rPr lang="fr-FR" sz="2000" dirty="0">
                <a:solidFill>
                  <a:schemeClr val="tx1"/>
                </a:solidFill>
              </a:rPr>
              <a:t>thérapie par groupes de </a:t>
            </a:r>
            <a:r>
              <a:rPr lang="fr-FR" sz="2000" dirty="0" smtClean="0">
                <a:solidFill>
                  <a:schemeClr val="tx1"/>
                </a:solidFill>
              </a:rPr>
              <a:t>pairs. </a:t>
            </a:r>
            <a:endParaRPr lang="fr-FR" sz="2000" dirty="0">
              <a:solidFill>
                <a:schemeClr val="tx1"/>
              </a:solidFill>
            </a:endParaRPr>
          </a:p>
          <a:p>
            <a:pPr marL="457200" indent="-457200">
              <a:buFont typeface="+mj-lt"/>
              <a:buAutoNum type="arabicPeriod"/>
            </a:pPr>
            <a:r>
              <a:rPr lang="fr-FR" sz="2000" dirty="0" smtClean="0">
                <a:solidFill>
                  <a:schemeClr val="tx1"/>
                </a:solidFill>
              </a:rPr>
              <a:t>Programme </a:t>
            </a:r>
            <a:r>
              <a:rPr lang="fr-FR" sz="2000" dirty="0">
                <a:solidFill>
                  <a:schemeClr val="tx1"/>
                </a:solidFill>
              </a:rPr>
              <a:t>de suivi à long terme. </a:t>
            </a:r>
            <a:endParaRPr lang="fr-FR" sz="2000" dirty="0" smtClean="0">
              <a:solidFill>
                <a:schemeClr val="tx1"/>
              </a:solidFill>
            </a:endParaRPr>
          </a:p>
          <a:p>
            <a:pPr marL="457200" indent="-457200">
              <a:buFont typeface="+mj-lt"/>
              <a:buAutoNum type="arabicPeriod"/>
            </a:pPr>
            <a:r>
              <a:rPr lang="fr-FR" sz="2000" dirty="0" smtClean="0">
                <a:solidFill>
                  <a:schemeClr val="tx1"/>
                </a:solidFill>
              </a:rPr>
              <a:t>Les </a:t>
            </a:r>
            <a:r>
              <a:rPr lang="fr-FR" sz="2000" dirty="0">
                <a:solidFill>
                  <a:schemeClr val="tx1"/>
                </a:solidFill>
              </a:rPr>
              <a:t>dépistages aléatoires </a:t>
            </a:r>
            <a:r>
              <a:rPr lang="fr-FR" sz="2000" dirty="0" smtClean="0">
                <a:solidFill>
                  <a:schemeClr val="tx1"/>
                </a:solidFill>
              </a:rPr>
              <a:t>au moyen d’analyses </a:t>
            </a:r>
            <a:r>
              <a:rPr lang="fr-FR" sz="2000" dirty="0">
                <a:solidFill>
                  <a:schemeClr val="tx1"/>
                </a:solidFill>
              </a:rPr>
              <a:t>fréquentes. </a:t>
            </a:r>
            <a:endParaRPr lang="fr-FR" sz="2000" dirty="0" smtClean="0">
              <a:solidFill>
                <a:schemeClr val="tx1"/>
              </a:solidFill>
            </a:endParaRPr>
          </a:p>
          <a:p>
            <a:pPr marL="457200" indent="-457200">
              <a:buFont typeface="+mj-lt"/>
              <a:buAutoNum type="arabicPeriod"/>
            </a:pPr>
            <a:r>
              <a:rPr lang="fr-FR" sz="2000" dirty="0" smtClean="0">
                <a:solidFill>
                  <a:schemeClr val="tx1"/>
                </a:solidFill>
              </a:rPr>
              <a:t>Participation </a:t>
            </a:r>
            <a:r>
              <a:rPr lang="fr-FR" sz="2000" dirty="0">
                <a:solidFill>
                  <a:schemeClr val="tx1"/>
                </a:solidFill>
              </a:rPr>
              <a:t>de la famille. </a:t>
            </a:r>
            <a:endParaRPr lang="fr-FR" sz="2000" dirty="0" smtClean="0">
              <a:solidFill>
                <a:schemeClr val="tx1"/>
              </a:solidFill>
            </a:endParaRPr>
          </a:p>
          <a:p>
            <a:pPr marL="457200" indent="-457200">
              <a:buFont typeface="+mj-lt"/>
              <a:buAutoNum type="arabicPeriod"/>
            </a:pPr>
            <a:r>
              <a:rPr lang="fr-FR" sz="2000" dirty="0" smtClean="0">
                <a:solidFill>
                  <a:schemeClr val="tx1"/>
                </a:solidFill>
              </a:rPr>
              <a:t>Retour </a:t>
            </a:r>
            <a:r>
              <a:rPr lang="fr-FR" sz="2000" dirty="0">
                <a:solidFill>
                  <a:schemeClr val="tx1"/>
                </a:solidFill>
              </a:rPr>
              <a:t>à la pratique en temps opportun lorsque l'abstinence est maintenue. </a:t>
            </a:r>
            <a:endParaRPr lang="ca-ES" sz="2000" dirty="0" smtClean="0">
              <a:solidFill>
                <a:schemeClr val="tx1"/>
              </a:solidFill>
            </a:endParaRPr>
          </a:p>
          <a:p>
            <a:pPr marL="457200" indent="-457200">
              <a:buFont typeface="+mj-lt"/>
              <a:buAutoNum type="arabicPeriod"/>
            </a:pPr>
            <a:r>
              <a:rPr lang="fr-FR" sz="2000" dirty="0" smtClean="0">
                <a:solidFill>
                  <a:schemeClr val="tx1"/>
                </a:solidFill>
              </a:rPr>
              <a:t>Prévention </a:t>
            </a:r>
            <a:r>
              <a:rPr lang="fr-FR" sz="2000" dirty="0">
                <a:solidFill>
                  <a:schemeClr val="tx1"/>
                </a:solidFill>
              </a:rPr>
              <a:t>et plan de contingence de la rechute. </a:t>
            </a:r>
            <a:endParaRPr lang="ca-ES" sz="2000" dirty="0">
              <a:solidFill>
                <a:schemeClr val="tx1"/>
              </a:solidFill>
            </a:endParaRPr>
          </a:p>
        </p:txBody>
      </p:sp>
      <p:sp>
        <p:nvSpPr>
          <p:cNvPr id="6"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8" name="Espace réservé du numéro de diapositive 7"/>
          <p:cNvSpPr>
            <a:spLocks noGrp="1"/>
          </p:cNvSpPr>
          <p:nvPr>
            <p:ph type="sldNum" sz="quarter" idx="12"/>
          </p:nvPr>
        </p:nvSpPr>
        <p:spPr/>
        <p:txBody>
          <a:bodyPr/>
          <a:lstStyle/>
          <a:p>
            <a:fld id="{91DE38A6-BC19-A249-8091-FB07CD57C52B}" type="slidenum">
              <a:rPr lang="fr-FR" smtClean="0"/>
              <a:pPr/>
              <a:t>236</a:t>
            </a:fld>
            <a:endParaRPr lang="fr-FR" dirty="0"/>
          </a:p>
        </p:txBody>
      </p:sp>
      <p:sp>
        <p:nvSpPr>
          <p:cNvPr id="9" name="Titre 1"/>
          <p:cNvSpPr txBox="1">
            <a:spLocks/>
          </p:cNvSpPr>
          <p:nvPr/>
        </p:nvSpPr>
        <p:spPr>
          <a:xfrm>
            <a:off x="125904" y="78712"/>
            <a:ext cx="67320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 </a:t>
            </a:r>
            <a:r>
              <a:rPr lang="fr-FR" dirty="0"/>
              <a:t>: </a:t>
            </a:r>
            <a:r>
              <a:rPr lang="fr-FR" dirty="0" err="1" smtClean="0">
                <a:solidFill>
                  <a:srgbClr val="000000"/>
                </a:solidFill>
              </a:rPr>
              <a:t>Galatéa</a:t>
            </a:r>
            <a:endParaRPr lang="fr-FR" dirty="0"/>
          </a:p>
        </p:txBody>
      </p:sp>
    </p:spTree>
    <p:extLst>
      <p:ext uri="{BB962C8B-B14F-4D97-AF65-F5344CB8AC3E}">
        <p14:creationId xmlns:p14="http://schemas.microsoft.com/office/powerpoint/2010/main" val="215093675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Marcador de texto"/>
          <p:cNvSpPr>
            <a:spLocks noGrp="1"/>
          </p:cNvSpPr>
          <p:nvPr>
            <p:ph type="body" idx="1"/>
          </p:nvPr>
        </p:nvSpPr>
        <p:spPr>
          <a:xfrm>
            <a:off x="458787" y="1215232"/>
            <a:ext cx="4040188" cy="639762"/>
          </a:xfrm>
        </p:spPr>
        <p:txBody>
          <a:bodyPr anchor="ctr">
            <a:normAutofit fontScale="77500" lnSpcReduction="20000"/>
          </a:bodyPr>
          <a:lstStyle/>
          <a:p>
            <a:pPr algn="ctr"/>
            <a:r>
              <a:rPr lang="fr-FR" dirty="0" smtClean="0">
                <a:solidFill>
                  <a:srgbClr val="1F497D"/>
                </a:solidFill>
              </a:rPr>
              <a:t>Programmes anglo-saxons </a:t>
            </a:r>
          </a:p>
          <a:p>
            <a:pPr algn="ctr"/>
            <a:r>
              <a:rPr lang="fr-FR" sz="1800" dirty="0" smtClean="0">
                <a:solidFill>
                  <a:srgbClr val="1F497D"/>
                </a:solidFill>
              </a:rPr>
              <a:t>(y compris les canadiens) </a:t>
            </a:r>
            <a:r>
              <a:rPr lang="fr-FR" dirty="0" smtClean="0">
                <a:solidFill>
                  <a:srgbClr val="1F497D"/>
                </a:solidFill>
              </a:rPr>
              <a:t>:</a:t>
            </a:r>
          </a:p>
        </p:txBody>
      </p:sp>
      <p:sp>
        <p:nvSpPr>
          <p:cNvPr id="7" name="Espace réservé du contenu 6"/>
          <p:cNvSpPr>
            <a:spLocks noGrp="1"/>
          </p:cNvSpPr>
          <p:nvPr>
            <p:ph sz="half" idx="2"/>
          </p:nvPr>
        </p:nvSpPr>
        <p:spPr>
          <a:xfrm>
            <a:off x="4646613" y="1956217"/>
            <a:ext cx="4040188" cy="3951288"/>
          </a:xfrm>
        </p:spPr>
        <p:txBody>
          <a:bodyPr>
            <a:normAutofit fontScale="92500" lnSpcReduction="20000"/>
          </a:bodyPr>
          <a:lstStyle/>
          <a:p>
            <a:pPr>
              <a:buFontTx/>
              <a:buChar char="-"/>
            </a:pPr>
            <a:r>
              <a:rPr lang="fr-FR" sz="1800" dirty="0" smtClean="0"/>
              <a:t>Le médecin malade sous contrôle du PAIMM peut travailler, mais  </a:t>
            </a:r>
          </a:p>
          <a:p>
            <a:pPr>
              <a:buFontTx/>
              <a:buChar char="-"/>
            </a:pPr>
            <a:endParaRPr lang="fr-FR" sz="1800" dirty="0" smtClean="0"/>
          </a:p>
          <a:p>
            <a:pPr>
              <a:buFontTx/>
              <a:buChar char="-"/>
            </a:pPr>
            <a:r>
              <a:rPr lang="fr-FR" sz="1800" dirty="0" smtClean="0"/>
              <a:t>S’il n’est pas en bonnes conditions pour le faire, il est obligé de prendre un congé maladie. </a:t>
            </a:r>
          </a:p>
          <a:p>
            <a:pPr>
              <a:buFontTx/>
              <a:buChar char="-"/>
            </a:pPr>
            <a:endParaRPr lang="fr-FR" sz="1800" dirty="0" smtClean="0"/>
          </a:p>
          <a:p>
            <a:pPr>
              <a:buFontTx/>
              <a:buChar char="-"/>
            </a:pPr>
            <a:r>
              <a:rPr lang="fr-FR" sz="1800" dirty="0" smtClean="0"/>
              <a:t>Ceux définis comme cas difficiles sont l’obligation de signer un Contrat Thérapeutique pour être suivis dans le processus de soins. </a:t>
            </a:r>
          </a:p>
          <a:p>
            <a:pPr>
              <a:buFontTx/>
              <a:buChar char="-"/>
            </a:pPr>
            <a:endParaRPr lang="fr-FR" sz="1800" dirty="0" smtClean="0"/>
          </a:p>
          <a:p>
            <a:pPr>
              <a:buFontTx/>
              <a:buChar char="-"/>
            </a:pPr>
            <a:r>
              <a:rPr lang="fr-FR" sz="1800" dirty="0" smtClean="0"/>
              <a:t>Le suivi des cas difficiles se fait individuellement et il est supervisé par une commission soumise à la confidentialité. </a:t>
            </a:r>
          </a:p>
        </p:txBody>
      </p:sp>
      <p:sp>
        <p:nvSpPr>
          <p:cNvPr id="11" name="10 Marcador de texto"/>
          <p:cNvSpPr>
            <a:spLocks noGrp="1"/>
          </p:cNvSpPr>
          <p:nvPr>
            <p:ph type="body" sz="quarter" idx="3"/>
          </p:nvPr>
        </p:nvSpPr>
        <p:spPr>
          <a:xfrm>
            <a:off x="4654965" y="1036330"/>
            <a:ext cx="4041775" cy="639762"/>
          </a:xfrm>
        </p:spPr>
        <p:txBody>
          <a:bodyPr anchor="ctr"/>
          <a:lstStyle/>
          <a:p>
            <a:pPr algn="ctr"/>
            <a:r>
              <a:rPr lang="fr-FR" dirty="0" smtClean="0">
                <a:solidFill>
                  <a:srgbClr val="1F497D"/>
                </a:solidFill>
              </a:rPr>
              <a:t>Programme PAIMM : </a:t>
            </a:r>
          </a:p>
        </p:txBody>
      </p:sp>
      <p:sp>
        <p:nvSpPr>
          <p:cNvPr id="9" name="8 Marcador de contenido"/>
          <p:cNvSpPr>
            <a:spLocks noGrp="1"/>
          </p:cNvSpPr>
          <p:nvPr>
            <p:ph sz="quarter" idx="4"/>
          </p:nvPr>
        </p:nvSpPr>
        <p:spPr>
          <a:xfrm>
            <a:off x="457201" y="1986034"/>
            <a:ext cx="4041775" cy="3951288"/>
          </a:xfrm>
        </p:spPr>
        <p:txBody>
          <a:bodyPr>
            <a:noAutofit/>
          </a:bodyPr>
          <a:lstStyle/>
          <a:p>
            <a:pPr>
              <a:buFontTx/>
              <a:buChar char="-"/>
            </a:pPr>
            <a:r>
              <a:rPr lang="fr-FR" sz="2000" dirty="0" smtClean="0"/>
              <a:t>Résultats publiés uniquement sur les traitements des toxicomanies.</a:t>
            </a:r>
            <a:endParaRPr lang="fr-FR" sz="1050" dirty="0" smtClean="0"/>
          </a:p>
          <a:p>
            <a:pPr>
              <a:buFontTx/>
              <a:buChar char="-"/>
            </a:pPr>
            <a:endParaRPr lang="fr-FR" sz="1050" dirty="0" smtClean="0"/>
          </a:p>
          <a:p>
            <a:pPr>
              <a:buFontTx/>
              <a:buChar char="-"/>
            </a:pPr>
            <a:r>
              <a:rPr lang="fr-FR" sz="2000" dirty="0" smtClean="0"/>
              <a:t>Abstinence totale prouvée pendant 5 ans.</a:t>
            </a:r>
            <a:r>
              <a:rPr lang="fr-FR" sz="1200" dirty="0" smtClean="0"/>
              <a:t> </a:t>
            </a:r>
          </a:p>
          <a:p>
            <a:pPr>
              <a:buFontTx/>
              <a:buChar char="-"/>
            </a:pPr>
            <a:endParaRPr lang="fr-FR" sz="1200" dirty="0" smtClean="0"/>
          </a:p>
          <a:p>
            <a:pPr>
              <a:buFontTx/>
              <a:buChar char="-"/>
            </a:pPr>
            <a:r>
              <a:rPr lang="fr-FR" sz="2000" dirty="0" smtClean="0"/>
              <a:t>Pendant ces années, pas d'activités professionnelles.</a:t>
            </a:r>
            <a:r>
              <a:rPr lang="fr-FR" sz="1200" dirty="0" smtClean="0"/>
              <a:t> </a:t>
            </a:r>
          </a:p>
          <a:p>
            <a:pPr>
              <a:buFontTx/>
              <a:buChar char="-"/>
            </a:pPr>
            <a:endParaRPr lang="fr-FR" sz="1200" dirty="0" smtClean="0"/>
          </a:p>
          <a:p>
            <a:pPr>
              <a:buFontTx/>
              <a:buChar char="-"/>
            </a:pPr>
            <a:r>
              <a:rPr lang="fr-FR" sz="2000" dirty="0" smtClean="0"/>
              <a:t>Analyses d'urine entre autres contrôles programmés et aléatoires. </a:t>
            </a:r>
          </a:p>
        </p:txBody>
      </p:sp>
      <p:sp>
        <p:nvSpPr>
          <p:cNvPr id="6" name="Espace réservé du pied de page 4"/>
          <p:cNvSpPr>
            <a:spLocks noGrp="1"/>
          </p:cNvSpPr>
          <p:nvPr>
            <p:ph type="ftr" sz="quarter" idx="11"/>
          </p:nvPr>
        </p:nvSpPr>
        <p:spPr>
          <a:xfrm>
            <a:off x="178905" y="6477968"/>
            <a:ext cx="8806070" cy="243233"/>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8" name="Espace réservé du numéro de diapositive 7"/>
          <p:cNvSpPr>
            <a:spLocks noGrp="1"/>
          </p:cNvSpPr>
          <p:nvPr>
            <p:ph type="sldNum" sz="quarter" idx="12"/>
          </p:nvPr>
        </p:nvSpPr>
        <p:spPr>
          <a:xfrm>
            <a:off x="8428384" y="2"/>
            <a:ext cx="715617" cy="365125"/>
          </a:xfrm>
        </p:spPr>
        <p:txBody>
          <a:bodyPr/>
          <a:lstStyle/>
          <a:p>
            <a:fld id="{91DE38A6-BC19-A249-8091-FB07CD57C52B}" type="slidenum">
              <a:rPr lang="fr-FR" smtClean="0"/>
              <a:pPr/>
              <a:t>237</a:t>
            </a:fld>
            <a:endParaRPr lang="fr-FR" dirty="0"/>
          </a:p>
        </p:txBody>
      </p:sp>
      <p:sp>
        <p:nvSpPr>
          <p:cNvPr id="12" name="Titre 1"/>
          <p:cNvSpPr txBox="1">
            <a:spLocks/>
          </p:cNvSpPr>
          <p:nvPr/>
        </p:nvSpPr>
        <p:spPr>
          <a:xfrm>
            <a:off x="125904" y="78712"/>
            <a:ext cx="67320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 </a:t>
            </a:r>
            <a:r>
              <a:rPr lang="fr-FR" dirty="0"/>
              <a:t>: </a:t>
            </a:r>
            <a:r>
              <a:rPr lang="fr-FR" dirty="0" err="1" smtClean="0">
                <a:solidFill>
                  <a:srgbClr val="000000"/>
                </a:solidFill>
              </a:rPr>
              <a:t>Galatéa</a:t>
            </a:r>
            <a:endParaRPr lang="fr-FR" dirty="0"/>
          </a:p>
        </p:txBody>
      </p:sp>
    </p:spTree>
    <p:extLst>
      <p:ext uri="{BB962C8B-B14F-4D97-AF65-F5344CB8AC3E}">
        <p14:creationId xmlns:p14="http://schemas.microsoft.com/office/powerpoint/2010/main" val="326930539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p:cNvSpPr>
            <a:spLocks noGrp="1"/>
          </p:cNvSpPr>
          <p:nvPr>
            <p:ph idx="1"/>
          </p:nvPr>
        </p:nvSpPr>
        <p:spPr>
          <a:xfrm>
            <a:off x="457200" y="1113477"/>
            <a:ext cx="8229600" cy="4694200"/>
          </a:xfrm>
        </p:spPr>
        <p:txBody>
          <a:bodyPr vert="horz" lIns="91440" tIns="45720" rIns="91440" bIns="45720" rtlCol="0" anchor="t">
            <a:normAutofit/>
          </a:bodyPr>
          <a:lstStyle/>
          <a:p>
            <a:r>
              <a:rPr lang="fr-FR" sz="2400" dirty="0"/>
              <a:t>Quelques résultats </a:t>
            </a:r>
            <a:r>
              <a:rPr lang="es-ES" sz="2400" dirty="0"/>
              <a:t>des </a:t>
            </a:r>
            <a:r>
              <a:rPr lang="fr-FR" sz="2400" dirty="0"/>
              <a:t>programmes anglo-saxons </a:t>
            </a:r>
            <a:r>
              <a:rPr lang="fr-FR" sz="1800" dirty="0"/>
              <a:t>(y compris les </a:t>
            </a:r>
            <a:r>
              <a:rPr lang="fr-FR" sz="1800" dirty="0" smtClean="0"/>
              <a:t>canadiens) </a:t>
            </a:r>
            <a:r>
              <a:rPr lang="fr-FR" sz="2400" dirty="0" smtClean="0"/>
              <a:t>:</a:t>
            </a:r>
            <a:endParaRPr lang="fr-FR" sz="2400" dirty="0"/>
          </a:p>
          <a:p>
            <a:endParaRPr lang="fr-FR" sz="1200" dirty="0" smtClean="0"/>
          </a:p>
          <a:p>
            <a:endParaRPr lang="fr-FR" sz="1200" dirty="0"/>
          </a:p>
          <a:p>
            <a:pPr lvl="1">
              <a:buFontTx/>
              <a:buChar char="-"/>
            </a:pPr>
            <a:r>
              <a:rPr lang="fr-FR" sz="2000" dirty="0"/>
              <a:t>70 – 85 % de succès </a:t>
            </a:r>
            <a:r>
              <a:rPr lang="fr-FR" sz="1600" dirty="0"/>
              <a:t>(</a:t>
            </a:r>
            <a:r>
              <a:rPr lang="fr-FR" sz="1600" dirty="0" err="1"/>
              <a:t>Boisaubin</a:t>
            </a:r>
            <a:r>
              <a:rPr lang="fr-FR" sz="1600" dirty="0"/>
              <a:t> &amp; </a:t>
            </a:r>
            <a:r>
              <a:rPr lang="fr-FR" sz="1600" dirty="0" err="1"/>
              <a:t>Levine</a:t>
            </a:r>
            <a:r>
              <a:rPr lang="fr-FR" sz="1600" dirty="0"/>
              <a:t> 2001; </a:t>
            </a:r>
            <a:r>
              <a:rPr lang="fr-FR" sz="1600" dirty="0" err="1"/>
              <a:t>Warhaft</a:t>
            </a:r>
            <a:r>
              <a:rPr lang="fr-FR" sz="1600" dirty="0"/>
              <a:t> 2004; Brewster et al. 2008; </a:t>
            </a:r>
            <a:r>
              <a:rPr lang="fr-FR" sz="1600" dirty="0" err="1"/>
              <a:t>McLellan</a:t>
            </a:r>
            <a:r>
              <a:rPr lang="fr-FR" sz="1600" dirty="0"/>
              <a:t> et al. 2008; Dupont et al. 2009)</a:t>
            </a:r>
            <a:r>
              <a:rPr lang="fr-FR" sz="2000" dirty="0"/>
              <a:t>. </a:t>
            </a:r>
            <a:endParaRPr lang="fr-FR" sz="2000" dirty="0" smtClean="0"/>
          </a:p>
          <a:p>
            <a:pPr lvl="1">
              <a:buFontTx/>
              <a:buChar char="-"/>
            </a:pPr>
            <a:endParaRPr lang="fr-FR" sz="2000" dirty="0" smtClean="0"/>
          </a:p>
          <a:p>
            <a:pPr lvl="1">
              <a:buFontTx/>
              <a:buChar char="-"/>
            </a:pPr>
            <a:r>
              <a:rPr lang="fr-FR" sz="2000" dirty="0" smtClean="0"/>
              <a:t>29 </a:t>
            </a:r>
            <a:r>
              <a:rPr lang="fr-FR" sz="2000" dirty="0"/>
              <a:t>% de rechutes </a:t>
            </a:r>
            <a:r>
              <a:rPr lang="fr-FR" sz="1600" dirty="0"/>
              <a:t>(Brewster et al. 2008)</a:t>
            </a:r>
            <a:r>
              <a:rPr lang="fr-FR" sz="2000" dirty="0"/>
              <a:t>. </a:t>
            </a:r>
            <a:endParaRPr lang="fr-FR" sz="2000" dirty="0" smtClean="0"/>
          </a:p>
          <a:p>
            <a:pPr lvl="1">
              <a:buFontTx/>
              <a:buChar char="-"/>
            </a:pPr>
            <a:endParaRPr lang="fr-FR" sz="2000" dirty="0" smtClean="0"/>
          </a:p>
          <a:p>
            <a:pPr lvl="1">
              <a:buFontTx/>
              <a:buChar char="-"/>
            </a:pPr>
            <a:r>
              <a:rPr lang="fr-FR" sz="2000" dirty="0" smtClean="0"/>
              <a:t>6 </a:t>
            </a:r>
            <a:r>
              <a:rPr lang="fr-FR" sz="2000" dirty="0"/>
              <a:t>-7 ans de délai avant de chercher de l'aide </a:t>
            </a:r>
            <a:r>
              <a:rPr lang="fr-FR" sz="1600" dirty="0"/>
              <a:t>(Brooke et al. 1991</a:t>
            </a:r>
            <a:r>
              <a:rPr lang="fr-FR" sz="1600" dirty="0" smtClean="0"/>
              <a:t>)</a:t>
            </a:r>
            <a:r>
              <a:rPr lang="fr-FR" sz="2000" dirty="0" smtClean="0"/>
              <a:t>.</a:t>
            </a:r>
          </a:p>
          <a:p>
            <a:pPr lvl="1">
              <a:buFontTx/>
              <a:buChar char="-"/>
            </a:pPr>
            <a:endParaRPr lang="fr-FR" sz="2000" dirty="0" smtClean="0"/>
          </a:p>
          <a:p>
            <a:pPr lvl="1">
              <a:buFontTx/>
              <a:buChar char="-"/>
            </a:pPr>
            <a:r>
              <a:rPr lang="fr-FR" sz="2000" dirty="0" smtClean="0"/>
              <a:t>66 </a:t>
            </a:r>
            <a:r>
              <a:rPr lang="fr-FR" sz="2000" dirty="0"/>
              <a:t>% sont entrés dans leurs programmes contraints par leur Ordre </a:t>
            </a:r>
            <a:r>
              <a:rPr lang="fr-FR" sz="2000" dirty="0" smtClean="0"/>
              <a:t>des Médecins </a:t>
            </a:r>
            <a:r>
              <a:rPr lang="fr-FR" sz="1600" dirty="0"/>
              <a:t>(</a:t>
            </a:r>
            <a:r>
              <a:rPr lang="fr-FR" sz="1600" dirty="0" err="1"/>
              <a:t>McLellan</a:t>
            </a:r>
            <a:r>
              <a:rPr lang="fr-FR" sz="1600" dirty="0"/>
              <a:t> et al. 2008)</a:t>
            </a:r>
            <a:r>
              <a:rPr lang="fr-FR" sz="2000" dirty="0"/>
              <a:t>. </a:t>
            </a:r>
          </a:p>
        </p:txBody>
      </p:sp>
      <p:sp>
        <p:nvSpPr>
          <p:cNvPr id="6"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8" name="Espace réservé du numéro de diapositive 7"/>
          <p:cNvSpPr>
            <a:spLocks noGrp="1"/>
          </p:cNvSpPr>
          <p:nvPr>
            <p:ph type="sldNum" sz="quarter" idx="12"/>
          </p:nvPr>
        </p:nvSpPr>
        <p:spPr/>
        <p:txBody>
          <a:bodyPr/>
          <a:lstStyle/>
          <a:p>
            <a:fld id="{91DE38A6-BC19-A249-8091-FB07CD57C52B}" type="slidenum">
              <a:rPr lang="fr-FR" smtClean="0"/>
              <a:pPr/>
              <a:t>238</a:t>
            </a:fld>
            <a:endParaRPr lang="fr-FR" dirty="0"/>
          </a:p>
        </p:txBody>
      </p:sp>
      <p:sp>
        <p:nvSpPr>
          <p:cNvPr id="9" name="Titre 1"/>
          <p:cNvSpPr txBox="1">
            <a:spLocks/>
          </p:cNvSpPr>
          <p:nvPr/>
        </p:nvSpPr>
        <p:spPr>
          <a:xfrm>
            <a:off x="107499" y="145222"/>
            <a:ext cx="7319845" cy="673533"/>
          </a:xfrm>
          <a:prstGeom prst="rect">
            <a:avLst/>
          </a:prstGeom>
          <a:ln>
            <a:noFill/>
          </a:ln>
        </p:spPr>
        <p:txBody>
          <a:bodyPr vert="horz" lIns="91440" tIns="45720" rIns="91440" bIns="45720" rtlCol="0" anchor="ct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sz="2400" b="1" i="0" u="none" strike="noStrike" kern="1200" cap="none" spc="0" normalizeH="0" baseline="0" noProof="0" dirty="0">
              <a:ln>
                <a:noFill/>
              </a:ln>
              <a:solidFill>
                <a:schemeClr val="tx1"/>
              </a:solidFill>
              <a:effectLst/>
              <a:uLnTx/>
              <a:uFillTx/>
              <a:latin typeface="Helvetica"/>
              <a:ea typeface="+mj-ea"/>
              <a:cs typeface="Helvetica"/>
            </a:endParaRPr>
          </a:p>
        </p:txBody>
      </p:sp>
      <p:sp>
        <p:nvSpPr>
          <p:cNvPr id="10" name="Titre 1"/>
          <p:cNvSpPr txBox="1">
            <a:spLocks/>
          </p:cNvSpPr>
          <p:nvPr/>
        </p:nvSpPr>
        <p:spPr>
          <a:xfrm>
            <a:off x="125904" y="78712"/>
            <a:ext cx="67320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 </a:t>
            </a:r>
            <a:r>
              <a:rPr lang="fr-FR" dirty="0"/>
              <a:t>: </a:t>
            </a:r>
            <a:r>
              <a:rPr lang="fr-FR" dirty="0" err="1" smtClean="0">
                <a:solidFill>
                  <a:srgbClr val="000000"/>
                </a:solidFill>
              </a:rPr>
              <a:t>Galatéa</a:t>
            </a:r>
            <a:endParaRPr lang="fr-FR" dirty="0"/>
          </a:p>
        </p:txBody>
      </p:sp>
    </p:spTree>
    <p:extLst>
      <p:ext uri="{BB962C8B-B14F-4D97-AF65-F5344CB8AC3E}">
        <p14:creationId xmlns:p14="http://schemas.microsoft.com/office/powerpoint/2010/main" val="416996142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8" name="Espace réservé du numéro de diapositive 7"/>
          <p:cNvSpPr>
            <a:spLocks noGrp="1"/>
          </p:cNvSpPr>
          <p:nvPr>
            <p:ph type="sldNum" sz="quarter" idx="12"/>
          </p:nvPr>
        </p:nvSpPr>
        <p:spPr/>
        <p:txBody>
          <a:bodyPr/>
          <a:lstStyle/>
          <a:p>
            <a:fld id="{91DE38A6-BC19-A249-8091-FB07CD57C52B}" type="slidenum">
              <a:rPr lang="fr-FR" smtClean="0"/>
              <a:pPr/>
              <a:t>239</a:t>
            </a:fld>
            <a:endParaRPr lang="fr-FR" dirty="0"/>
          </a:p>
        </p:txBody>
      </p:sp>
      <p:graphicFrame>
        <p:nvGraphicFramePr>
          <p:cNvPr id="11" name="57 Gráfico"/>
          <p:cNvGraphicFramePr/>
          <p:nvPr>
            <p:extLst>
              <p:ext uri="{D42A27DB-BD31-4B8C-83A1-F6EECF244321}">
                <p14:modId xmlns:p14="http://schemas.microsoft.com/office/powerpoint/2010/main" val="1263392576"/>
              </p:ext>
            </p:extLst>
          </p:nvPr>
        </p:nvGraphicFramePr>
        <p:xfrm>
          <a:off x="637257" y="2039278"/>
          <a:ext cx="3541182" cy="22571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59 Gráfico"/>
          <p:cNvGraphicFramePr/>
          <p:nvPr>
            <p:extLst>
              <p:ext uri="{D42A27DB-BD31-4B8C-83A1-F6EECF244321}">
                <p14:modId xmlns:p14="http://schemas.microsoft.com/office/powerpoint/2010/main" val="3014865432"/>
              </p:ext>
            </p:extLst>
          </p:nvPr>
        </p:nvGraphicFramePr>
        <p:xfrm>
          <a:off x="5346700" y="2039278"/>
          <a:ext cx="3492843" cy="2331400"/>
        </p:xfrm>
        <a:graphic>
          <a:graphicData uri="http://schemas.openxmlformats.org/drawingml/2006/chart">
            <c:chart xmlns:c="http://schemas.openxmlformats.org/drawingml/2006/chart" xmlns:r="http://schemas.openxmlformats.org/officeDocument/2006/relationships" r:id="rId4"/>
          </a:graphicData>
        </a:graphic>
      </p:graphicFrame>
      <p:sp>
        <p:nvSpPr>
          <p:cNvPr id="13" name="12 Título"/>
          <p:cNvSpPr>
            <a:spLocks noGrp="1"/>
          </p:cNvSpPr>
          <p:nvPr>
            <p:ph type="title"/>
          </p:nvPr>
        </p:nvSpPr>
        <p:spPr>
          <a:xfrm>
            <a:off x="637258" y="1065384"/>
            <a:ext cx="7990297" cy="956963"/>
          </a:xfrm>
        </p:spPr>
        <p:txBody>
          <a:bodyPr/>
          <a:lstStyle/>
          <a:p>
            <a:pPr lvl="0" algn="ctr"/>
            <a:r>
              <a:rPr lang="fr-FR" sz="1800" dirty="0" smtClean="0">
                <a:solidFill>
                  <a:srgbClr val="1F497D"/>
                </a:solidFill>
                <a:ea typeface="+mn-ea"/>
              </a:rPr>
              <a:t>Étude </a:t>
            </a:r>
            <a:r>
              <a:rPr lang="fr-FR" sz="1800" dirty="0">
                <a:solidFill>
                  <a:srgbClr val="1F497D"/>
                </a:solidFill>
                <a:ea typeface="+mn-ea"/>
              </a:rPr>
              <a:t>comparant différentes données du PAIMM des années 2002 et 2008 </a:t>
            </a:r>
            <a:r>
              <a:rPr lang="fr-FR" sz="1600" b="0" dirty="0">
                <a:solidFill>
                  <a:srgbClr val="1F497D"/>
                </a:solidFill>
                <a:ea typeface="+mn-ea"/>
              </a:rPr>
              <a:t>(</a:t>
            </a:r>
            <a:r>
              <a:rPr lang="fr-FR" sz="1600" b="0" dirty="0" err="1">
                <a:solidFill>
                  <a:srgbClr val="1F497D"/>
                </a:solidFill>
                <a:ea typeface="+mn-ea"/>
              </a:rPr>
              <a:t>Arteman</a:t>
            </a:r>
            <a:r>
              <a:rPr lang="fr-FR" sz="1600" b="0" dirty="0">
                <a:solidFill>
                  <a:srgbClr val="1F497D"/>
                </a:solidFill>
                <a:ea typeface="+mn-ea"/>
              </a:rPr>
              <a:t> et al. 2008) </a:t>
            </a:r>
            <a:r>
              <a:rPr lang="fr-FR" sz="1800" dirty="0">
                <a:solidFill>
                  <a:srgbClr val="1F497D"/>
                </a:solidFill>
                <a:ea typeface="+mn-ea"/>
              </a:rPr>
              <a:t/>
            </a:r>
            <a:br>
              <a:rPr lang="fr-FR" sz="1800" dirty="0">
                <a:solidFill>
                  <a:srgbClr val="1F497D"/>
                </a:solidFill>
                <a:ea typeface="+mn-ea"/>
              </a:rPr>
            </a:br>
            <a:r>
              <a:rPr lang="fr-FR" sz="1600" dirty="0">
                <a:solidFill>
                  <a:srgbClr val="1F497D"/>
                </a:solidFill>
                <a:ea typeface="+mn-ea"/>
              </a:rPr>
              <a:t>  </a:t>
            </a:r>
            <a:br>
              <a:rPr lang="fr-FR" sz="1600" dirty="0">
                <a:solidFill>
                  <a:srgbClr val="1F497D"/>
                </a:solidFill>
                <a:ea typeface="+mn-ea"/>
              </a:rPr>
            </a:br>
            <a:r>
              <a:rPr lang="fr-FR" sz="1600" dirty="0" smtClean="0">
                <a:solidFill>
                  <a:srgbClr val="1F497D"/>
                </a:solidFill>
                <a:ea typeface="+mn-ea"/>
              </a:rPr>
              <a:t>N </a:t>
            </a:r>
            <a:r>
              <a:rPr lang="fr-FR" sz="1600" dirty="0">
                <a:solidFill>
                  <a:srgbClr val="1F497D"/>
                </a:solidFill>
                <a:ea typeface="+mn-ea"/>
              </a:rPr>
              <a:t>2002 = 443</a:t>
            </a:r>
            <a:r>
              <a:rPr lang="fr-FR" sz="1600" dirty="0" smtClean="0">
                <a:solidFill>
                  <a:srgbClr val="1F497D"/>
                </a:solidFill>
                <a:ea typeface="+mn-ea"/>
              </a:rPr>
              <a:t>;   </a:t>
            </a:r>
            <a:r>
              <a:rPr lang="fr-FR" sz="1600" dirty="0">
                <a:solidFill>
                  <a:srgbClr val="1F497D"/>
                </a:solidFill>
                <a:ea typeface="+mn-ea"/>
              </a:rPr>
              <a:t>N 2008 = 1.358</a:t>
            </a:r>
            <a:endParaRPr lang="es-ES" sz="2000" dirty="0">
              <a:solidFill>
                <a:srgbClr val="1F497D"/>
              </a:solidFill>
              <a:ea typeface="+mn-ea"/>
            </a:endParaRPr>
          </a:p>
        </p:txBody>
      </p:sp>
      <p:graphicFrame>
        <p:nvGraphicFramePr>
          <p:cNvPr id="10" name="53 Gráfico"/>
          <p:cNvGraphicFramePr>
            <a:graphicFrameLocks noGrp="1"/>
          </p:cNvGraphicFramePr>
          <p:nvPr>
            <p:ph idx="1"/>
          </p:nvPr>
        </p:nvGraphicFramePr>
        <p:xfrm>
          <a:off x="2794645" y="3962400"/>
          <a:ext cx="3447536" cy="2338816"/>
        </p:xfrm>
        <a:graphic>
          <a:graphicData uri="http://schemas.openxmlformats.org/drawingml/2006/chart">
            <c:chart xmlns:c="http://schemas.openxmlformats.org/drawingml/2006/chart" xmlns:r="http://schemas.openxmlformats.org/officeDocument/2006/relationships" r:id="rId5"/>
          </a:graphicData>
        </a:graphic>
      </p:graphicFrame>
      <p:sp>
        <p:nvSpPr>
          <p:cNvPr id="9" name="Titre 1"/>
          <p:cNvSpPr txBox="1">
            <a:spLocks/>
          </p:cNvSpPr>
          <p:nvPr/>
        </p:nvSpPr>
        <p:spPr>
          <a:xfrm>
            <a:off x="125904" y="78712"/>
            <a:ext cx="67320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 </a:t>
            </a:r>
            <a:r>
              <a:rPr lang="fr-FR" dirty="0"/>
              <a:t>: </a:t>
            </a:r>
            <a:r>
              <a:rPr lang="fr-FR" dirty="0" err="1" smtClean="0">
                <a:solidFill>
                  <a:srgbClr val="000000"/>
                </a:solidFill>
              </a:rPr>
              <a:t>Galatéa</a:t>
            </a:r>
            <a:endParaRPr lang="fr-FR" dirty="0"/>
          </a:p>
        </p:txBody>
      </p:sp>
    </p:spTree>
    <p:extLst>
      <p:ext uri="{BB962C8B-B14F-4D97-AF65-F5344CB8AC3E}">
        <p14:creationId xmlns:p14="http://schemas.microsoft.com/office/powerpoint/2010/main" val="190430835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4194" name="Object 2"/>
          <p:cNvGraphicFramePr>
            <a:graphicFrameLocks noChangeAspect="1"/>
          </p:cNvGraphicFramePr>
          <p:nvPr>
            <p:extLst>
              <p:ext uri="{D42A27DB-BD31-4B8C-83A1-F6EECF244321}">
                <p14:modId xmlns:p14="http://schemas.microsoft.com/office/powerpoint/2010/main" val="3678646497"/>
              </p:ext>
            </p:extLst>
          </p:nvPr>
        </p:nvGraphicFramePr>
        <p:xfrm>
          <a:off x="323851" y="1831038"/>
          <a:ext cx="8569325" cy="4344988"/>
        </p:xfrm>
        <a:graphic>
          <a:graphicData uri="http://schemas.openxmlformats.org/presentationml/2006/ole">
            <mc:AlternateContent xmlns:mc="http://schemas.openxmlformats.org/markup-compatibility/2006">
              <mc:Choice xmlns:v="urn:schemas-microsoft-com:vml" Requires="v">
                <p:oleObj spid="_x0000_s6162" name="Graphique STATISTICA " r:id="rId4" imgW="4642920" imgH="2938680" progId="">
                  <p:embed/>
                </p:oleObj>
              </mc:Choice>
              <mc:Fallback>
                <p:oleObj name="Graphique STATISTICA " r:id="rId4" imgW="4642920" imgH="293868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1" y="1831038"/>
                        <a:ext cx="8569325" cy="4344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4195" name="Text Box 3"/>
          <p:cNvSpPr txBox="1">
            <a:spLocks noChangeArrowheads="1"/>
          </p:cNvSpPr>
          <p:nvPr/>
        </p:nvSpPr>
        <p:spPr bwMode="auto">
          <a:xfrm>
            <a:off x="323850" y="1186666"/>
            <a:ext cx="8363738" cy="400110"/>
          </a:xfrm>
          <a:prstGeom prst="rect">
            <a:avLst/>
          </a:prstGeom>
          <a:noFill/>
          <a:ln w="9525">
            <a:noFill/>
            <a:miter lim="800000"/>
            <a:headEnd/>
            <a:tailEnd/>
          </a:ln>
        </p:spPr>
        <p:txBody>
          <a:bodyPr wrap="none">
            <a:spAutoFit/>
          </a:bodyPr>
          <a:lstStyle/>
          <a:p>
            <a:r>
              <a:rPr lang="fr-FR" sz="2000" b="1" dirty="0">
                <a:solidFill>
                  <a:schemeClr val="tx2"/>
                </a:solidFill>
                <a:latin typeface="Helvetica"/>
                <a:cs typeface="Helvetica"/>
              </a:rPr>
              <a:t>INFLUENCE DU BURNOUT SUR LE RETRAIT PSYCHOLOGIQUE (2)</a:t>
            </a:r>
          </a:p>
        </p:txBody>
      </p:sp>
      <p:sp>
        <p:nvSpPr>
          <p:cNvPr id="4" name="Oval 29"/>
          <p:cNvSpPr>
            <a:spLocks noChangeArrowheads="1"/>
          </p:cNvSpPr>
          <p:nvPr/>
        </p:nvSpPr>
        <p:spPr bwMode="auto">
          <a:xfrm>
            <a:off x="2268539" y="4797427"/>
            <a:ext cx="574675" cy="360363"/>
          </a:xfrm>
          <a:prstGeom prst="ellipse">
            <a:avLst/>
          </a:prstGeom>
          <a:noFill/>
          <a:ln w="38100">
            <a:solidFill>
              <a:srgbClr val="FF0000"/>
            </a:solidFill>
            <a:round/>
            <a:headEnd/>
            <a:tailEnd/>
          </a:ln>
        </p:spPr>
        <p:txBody>
          <a:bodyPr wrap="none" anchor="ctr"/>
          <a:lstStyle/>
          <a:p>
            <a:endParaRPr lang="fr-CA"/>
          </a:p>
        </p:txBody>
      </p:sp>
      <p:sp>
        <p:nvSpPr>
          <p:cNvPr id="5" name="Oval 29"/>
          <p:cNvSpPr>
            <a:spLocks noChangeArrowheads="1"/>
          </p:cNvSpPr>
          <p:nvPr/>
        </p:nvSpPr>
        <p:spPr bwMode="auto">
          <a:xfrm>
            <a:off x="5148264" y="4797427"/>
            <a:ext cx="576262" cy="360363"/>
          </a:xfrm>
          <a:prstGeom prst="ellipse">
            <a:avLst/>
          </a:prstGeom>
          <a:noFill/>
          <a:ln w="38100">
            <a:solidFill>
              <a:srgbClr val="FF0000"/>
            </a:solidFill>
            <a:round/>
            <a:headEnd/>
            <a:tailEnd/>
          </a:ln>
        </p:spPr>
        <p:txBody>
          <a:bodyPr wrap="none" anchor="ctr"/>
          <a:lstStyle/>
          <a:p>
            <a:endParaRPr lang="fr-CA"/>
          </a:p>
        </p:txBody>
      </p:sp>
      <p:sp>
        <p:nvSpPr>
          <p:cNvPr id="6" name="Oval 29"/>
          <p:cNvSpPr>
            <a:spLocks noChangeArrowheads="1"/>
          </p:cNvSpPr>
          <p:nvPr/>
        </p:nvSpPr>
        <p:spPr bwMode="auto">
          <a:xfrm>
            <a:off x="5148264" y="4365627"/>
            <a:ext cx="576262" cy="358775"/>
          </a:xfrm>
          <a:prstGeom prst="ellipse">
            <a:avLst/>
          </a:prstGeom>
          <a:noFill/>
          <a:ln w="38100">
            <a:solidFill>
              <a:srgbClr val="FF0000"/>
            </a:solidFill>
            <a:round/>
            <a:headEnd/>
            <a:tailEnd/>
          </a:ln>
        </p:spPr>
        <p:txBody>
          <a:bodyPr wrap="none" anchor="ctr"/>
          <a:lstStyle/>
          <a:p>
            <a:endParaRPr lang="fr-CA"/>
          </a:p>
        </p:txBody>
      </p:sp>
      <p:sp>
        <p:nvSpPr>
          <p:cNvPr id="7" name="Oval 29"/>
          <p:cNvSpPr>
            <a:spLocks noChangeArrowheads="1"/>
          </p:cNvSpPr>
          <p:nvPr/>
        </p:nvSpPr>
        <p:spPr bwMode="auto">
          <a:xfrm>
            <a:off x="2268539" y="2636838"/>
            <a:ext cx="574675" cy="360362"/>
          </a:xfrm>
          <a:prstGeom prst="ellipse">
            <a:avLst/>
          </a:prstGeom>
          <a:noFill/>
          <a:ln w="38100">
            <a:solidFill>
              <a:srgbClr val="FF0000"/>
            </a:solidFill>
            <a:round/>
            <a:headEnd/>
            <a:tailEnd/>
          </a:ln>
        </p:spPr>
        <p:txBody>
          <a:bodyPr wrap="none" anchor="ctr"/>
          <a:lstStyle/>
          <a:p>
            <a:endParaRPr lang="fr-CA"/>
          </a:p>
        </p:txBody>
      </p:sp>
      <p:sp>
        <p:nvSpPr>
          <p:cNvPr id="8" name="Espace réservé du pied de page 4"/>
          <p:cNvSpPr>
            <a:spLocks noGrp="1"/>
          </p:cNvSpPr>
          <p:nvPr>
            <p:ph type="ftr" sz="quarter" idx="4294967295"/>
          </p:nvPr>
        </p:nvSpPr>
        <p:spPr>
          <a:xfrm>
            <a:off x="107498" y="6497761"/>
            <a:ext cx="8899733"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9"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pPr/>
              <a:t>24</a:t>
            </a:fld>
            <a:endParaRPr lang="fr-FR" dirty="0"/>
          </a:p>
        </p:txBody>
      </p:sp>
      <p:sp>
        <p:nvSpPr>
          <p:cNvPr id="10" name="Titre 1"/>
          <p:cNvSpPr txBox="1">
            <a:spLocks/>
          </p:cNvSpPr>
          <p:nvPr/>
        </p:nvSpPr>
        <p:spPr>
          <a:xfrm>
            <a:off x="125902" y="78712"/>
            <a:ext cx="7510040" cy="96114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Enquêtes épidémiologiques et études récentes sur les souffrances des professionnels de santé</a:t>
            </a:r>
            <a:endParaRPr lang="fr-FR" sz="2400" b="1" dirty="0"/>
          </a:p>
        </p:txBody>
      </p:sp>
    </p:spTree>
    <p:extLst>
      <p:ext uri="{BB962C8B-B14F-4D97-AF65-F5344CB8AC3E}">
        <p14:creationId xmlns:p14="http://schemas.microsoft.com/office/powerpoint/2010/main" val="25902763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p:cNvSpPr>
            <a:spLocks noGrp="1"/>
          </p:cNvSpPr>
          <p:nvPr>
            <p:ph idx="1"/>
          </p:nvPr>
        </p:nvSpPr>
        <p:spPr>
          <a:xfrm>
            <a:off x="457200" y="1020170"/>
            <a:ext cx="8229600" cy="472728"/>
          </a:xfrm>
        </p:spPr>
        <p:txBody>
          <a:bodyPr vert="horz" lIns="91440" tIns="45720" rIns="91440" bIns="45720" rtlCol="0" anchor="t">
            <a:normAutofit fontScale="55000" lnSpcReduction="20000"/>
          </a:bodyPr>
          <a:lstStyle/>
          <a:p>
            <a:pPr algn="ctr">
              <a:buNone/>
            </a:pPr>
            <a:r>
              <a:rPr lang="fr-FR" sz="2900" dirty="0"/>
              <a:t>Étude sur l’évolution de différentes données du PAIMM des années 1998 à </a:t>
            </a:r>
            <a:r>
              <a:rPr lang="fr-FR" sz="2900" dirty="0" smtClean="0"/>
              <a:t>2012</a:t>
            </a:r>
            <a:endParaRPr lang="es-ES" sz="2900" dirty="0"/>
          </a:p>
          <a:p>
            <a:pPr algn="ctr">
              <a:buNone/>
            </a:pPr>
            <a:r>
              <a:rPr lang="fr-FR" sz="2200" dirty="0"/>
              <a:t>(</a:t>
            </a:r>
            <a:r>
              <a:rPr lang="fr-FR" sz="2200" dirty="0" err="1"/>
              <a:t>Arteman</a:t>
            </a:r>
            <a:r>
              <a:rPr lang="fr-FR" sz="2200" dirty="0"/>
              <a:t> et al. 2012) </a:t>
            </a:r>
            <a:endParaRPr lang="fr-FR" dirty="0"/>
          </a:p>
        </p:txBody>
      </p:sp>
      <p:sp>
        <p:nvSpPr>
          <p:cNvPr id="6"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8" name="Espace réservé du numéro de diapositive 7"/>
          <p:cNvSpPr>
            <a:spLocks noGrp="1"/>
          </p:cNvSpPr>
          <p:nvPr>
            <p:ph type="sldNum" sz="quarter" idx="12"/>
          </p:nvPr>
        </p:nvSpPr>
        <p:spPr/>
        <p:txBody>
          <a:bodyPr/>
          <a:lstStyle/>
          <a:p>
            <a:fld id="{91DE38A6-BC19-A249-8091-FB07CD57C52B}" type="slidenum">
              <a:rPr lang="fr-FR" smtClean="0"/>
              <a:pPr/>
              <a:t>240</a:t>
            </a:fld>
            <a:endParaRPr lang="fr-FR" dirty="0"/>
          </a:p>
        </p:txBody>
      </p:sp>
      <p:graphicFrame>
        <p:nvGraphicFramePr>
          <p:cNvPr id="9" name="1 Gráfico"/>
          <p:cNvGraphicFramePr/>
          <p:nvPr/>
        </p:nvGraphicFramePr>
        <p:xfrm>
          <a:off x="457202" y="1492900"/>
          <a:ext cx="4086808" cy="23606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2 Gráfico"/>
          <p:cNvGraphicFramePr/>
          <p:nvPr/>
        </p:nvGraphicFramePr>
        <p:xfrm>
          <a:off x="4711960" y="1492898"/>
          <a:ext cx="3785318" cy="224867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3 Gráfico"/>
          <p:cNvGraphicFramePr/>
          <p:nvPr/>
        </p:nvGraphicFramePr>
        <p:xfrm>
          <a:off x="727790" y="4012164"/>
          <a:ext cx="3666929" cy="210871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5 Gráfico"/>
          <p:cNvGraphicFramePr/>
          <p:nvPr/>
        </p:nvGraphicFramePr>
        <p:xfrm>
          <a:off x="5026289" y="4012166"/>
          <a:ext cx="3470988" cy="2253343"/>
        </p:xfrm>
        <a:graphic>
          <a:graphicData uri="http://schemas.openxmlformats.org/drawingml/2006/chart">
            <c:chart xmlns:c="http://schemas.openxmlformats.org/drawingml/2006/chart" xmlns:r="http://schemas.openxmlformats.org/officeDocument/2006/relationships" r:id="rId6"/>
          </a:graphicData>
        </a:graphic>
      </p:graphicFrame>
      <p:sp>
        <p:nvSpPr>
          <p:cNvPr id="13" name="Titre 1"/>
          <p:cNvSpPr txBox="1">
            <a:spLocks/>
          </p:cNvSpPr>
          <p:nvPr/>
        </p:nvSpPr>
        <p:spPr>
          <a:xfrm>
            <a:off x="125904" y="78712"/>
            <a:ext cx="67320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 </a:t>
            </a:r>
            <a:r>
              <a:rPr lang="fr-FR" dirty="0"/>
              <a:t>: </a:t>
            </a:r>
            <a:r>
              <a:rPr lang="fr-FR" dirty="0" err="1" smtClean="0">
                <a:solidFill>
                  <a:srgbClr val="000000"/>
                </a:solidFill>
              </a:rPr>
              <a:t>Galatéa</a:t>
            </a:r>
            <a:endParaRPr lang="fr-FR" dirty="0"/>
          </a:p>
        </p:txBody>
      </p:sp>
    </p:spTree>
    <p:extLst>
      <p:ext uri="{BB962C8B-B14F-4D97-AF65-F5344CB8AC3E}">
        <p14:creationId xmlns:p14="http://schemas.microsoft.com/office/powerpoint/2010/main" val="209094009"/>
      </p:ext>
    </p:extLst>
  </p:cSld>
  <p:clrMapOvr>
    <a:masterClrMapping/>
  </p:clrMapOvr>
  <p:timing>
    <p:tnLst>
      <p:par>
        <p:cTn xmlns:p14="http://schemas.microsoft.com/office/powerpoint/2010/mai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p:cNvSpPr>
            <a:spLocks noGrp="1"/>
          </p:cNvSpPr>
          <p:nvPr>
            <p:ph idx="1"/>
          </p:nvPr>
        </p:nvSpPr>
        <p:spPr>
          <a:xfrm>
            <a:off x="457199" y="2102563"/>
            <a:ext cx="8551986" cy="4018342"/>
          </a:xfrm>
        </p:spPr>
        <p:txBody>
          <a:bodyPr vert="horz" lIns="91440" tIns="45720" rIns="91440" bIns="45720" rtlCol="0" anchor="t">
            <a:normAutofit/>
          </a:bodyPr>
          <a:lstStyle/>
          <a:p>
            <a:r>
              <a:rPr lang="fr-FR" dirty="0"/>
              <a:t>Description de l’échantillon: </a:t>
            </a:r>
          </a:p>
          <a:p>
            <a:pPr lvl="1">
              <a:buFontTx/>
              <a:buChar char="-"/>
            </a:pPr>
            <a:r>
              <a:rPr lang="fr-FR" sz="2000" dirty="0" smtClean="0"/>
              <a:t>1 363 </a:t>
            </a:r>
            <a:r>
              <a:rPr lang="fr-FR" sz="2000" dirty="0"/>
              <a:t>patients</a:t>
            </a:r>
          </a:p>
          <a:p>
            <a:pPr lvl="1">
              <a:buFontTx/>
              <a:buChar char="-"/>
            </a:pPr>
            <a:r>
              <a:rPr lang="fr-FR" sz="2000" dirty="0"/>
              <a:t>Durée 13 ans</a:t>
            </a:r>
          </a:p>
          <a:p>
            <a:pPr lvl="1">
              <a:buFontTx/>
              <a:buChar char="-"/>
            </a:pPr>
            <a:r>
              <a:rPr lang="fr-FR" sz="2000" dirty="0"/>
              <a:t>Comparant 2 </a:t>
            </a:r>
            <a:r>
              <a:rPr lang="fr-FR" sz="2000" dirty="0" smtClean="0"/>
              <a:t>périodes : </a:t>
            </a:r>
            <a:r>
              <a:rPr lang="fr-FR" sz="2000" dirty="0"/>
              <a:t>1998-2004 vs 2008-2011</a:t>
            </a:r>
          </a:p>
          <a:p>
            <a:pPr marL="342900" lvl="2" indent="-342900">
              <a:buSzPct val="85000"/>
              <a:buFont typeface="Wingdings" charset="2"/>
              <a:buChar char="§"/>
            </a:pPr>
            <a:r>
              <a:rPr lang="fr-FR" sz="2800" dirty="0" smtClean="0">
                <a:solidFill>
                  <a:srgbClr val="1F497D"/>
                </a:solidFill>
              </a:rPr>
              <a:t>Résultats: </a:t>
            </a:r>
            <a:endParaRPr lang="fr-FR" sz="2800" dirty="0">
              <a:solidFill>
                <a:srgbClr val="1F497D"/>
              </a:solidFill>
            </a:endParaRPr>
          </a:p>
          <a:p>
            <a:pPr lvl="1">
              <a:buFontTx/>
              <a:buChar char="-"/>
            </a:pPr>
            <a:r>
              <a:rPr lang="fr-FR" sz="2000" dirty="0"/>
              <a:t>La demande volontaire spontanée a augmenté de 81,3% à 91,5%.</a:t>
            </a:r>
          </a:p>
          <a:p>
            <a:pPr lvl="1">
              <a:buFontTx/>
              <a:buChar char="-"/>
            </a:pPr>
            <a:r>
              <a:rPr lang="fr-FR" sz="2000" dirty="0"/>
              <a:t>L’âge moyen a diminué </a:t>
            </a:r>
            <a:r>
              <a:rPr lang="fr-FR" sz="2000" dirty="0" smtClean="0"/>
              <a:t>de 54,2 </a:t>
            </a:r>
            <a:r>
              <a:rPr lang="fr-FR" sz="2000" dirty="0"/>
              <a:t>à 44,9 </a:t>
            </a:r>
            <a:r>
              <a:rPr lang="fr-FR" sz="2000" dirty="0" smtClean="0"/>
              <a:t>ans</a:t>
            </a:r>
            <a:r>
              <a:rPr lang="fr-FR" sz="2000" dirty="0"/>
              <a:t>.</a:t>
            </a:r>
          </a:p>
          <a:p>
            <a:pPr lvl="1">
              <a:buFontTx/>
              <a:buChar char="-"/>
            </a:pPr>
            <a:r>
              <a:rPr lang="fr-FR" sz="2000" dirty="0"/>
              <a:t>La prévalence des troubles mentaux par rapport aux toxicomanies a augmenté de 71 % à 87,4 %.</a:t>
            </a:r>
          </a:p>
        </p:txBody>
      </p:sp>
      <p:sp>
        <p:nvSpPr>
          <p:cNvPr id="6"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8" name="Espace réservé du numéro de diapositive 7"/>
          <p:cNvSpPr>
            <a:spLocks noGrp="1"/>
          </p:cNvSpPr>
          <p:nvPr>
            <p:ph type="sldNum" sz="quarter" idx="12"/>
          </p:nvPr>
        </p:nvSpPr>
        <p:spPr/>
        <p:txBody>
          <a:bodyPr/>
          <a:lstStyle/>
          <a:p>
            <a:fld id="{91DE38A6-BC19-A249-8091-FB07CD57C52B}" type="slidenum">
              <a:rPr lang="fr-FR" smtClean="0"/>
              <a:pPr/>
              <a:t>241</a:t>
            </a:fld>
            <a:endParaRPr lang="fr-FR" dirty="0"/>
          </a:p>
        </p:txBody>
      </p:sp>
      <p:sp>
        <p:nvSpPr>
          <p:cNvPr id="9" name="8 Rectángulo"/>
          <p:cNvSpPr/>
          <p:nvPr/>
        </p:nvSpPr>
        <p:spPr>
          <a:xfrm>
            <a:off x="457201" y="1215081"/>
            <a:ext cx="8378889" cy="707886"/>
          </a:xfrm>
          <a:prstGeom prst="rect">
            <a:avLst/>
          </a:prstGeom>
        </p:spPr>
        <p:txBody>
          <a:bodyPr wrap="square">
            <a:spAutoFit/>
          </a:bodyPr>
          <a:lstStyle/>
          <a:p>
            <a:pPr algn="ctr">
              <a:buNone/>
            </a:pPr>
            <a:r>
              <a:rPr lang="fr-FR" sz="2000" dirty="0" smtClean="0">
                <a:solidFill>
                  <a:srgbClr val="1F497D"/>
                </a:solidFill>
                <a:latin typeface="Helvetica"/>
                <a:cs typeface="Helvetica"/>
              </a:rPr>
              <a:t>Étude</a:t>
            </a:r>
            <a:r>
              <a:rPr lang="fr-FR" sz="2000" dirty="0" smtClean="0">
                <a:solidFill>
                  <a:srgbClr val="1F497D"/>
                </a:solidFill>
              </a:rPr>
              <a:t> </a:t>
            </a:r>
            <a:r>
              <a:rPr lang="fr-FR" sz="2000" dirty="0" smtClean="0">
                <a:solidFill>
                  <a:srgbClr val="1F497D"/>
                </a:solidFill>
                <a:latin typeface="Helvetica"/>
                <a:cs typeface="Helvetica"/>
              </a:rPr>
              <a:t>sur la promotion de l’accès volontaire aux programmes pour médecins malades, basé sur le PAIMM </a:t>
            </a:r>
            <a:r>
              <a:rPr lang="fr-FR" sz="1600" dirty="0" smtClean="0">
                <a:solidFill>
                  <a:srgbClr val="1F497D"/>
                </a:solidFill>
                <a:latin typeface="Helvetica"/>
                <a:cs typeface="Helvetica"/>
              </a:rPr>
              <a:t>(Braquehais et al. 2014)</a:t>
            </a:r>
          </a:p>
        </p:txBody>
      </p:sp>
      <p:sp>
        <p:nvSpPr>
          <p:cNvPr id="10" name="Titre 1"/>
          <p:cNvSpPr txBox="1">
            <a:spLocks/>
          </p:cNvSpPr>
          <p:nvPr/>
        </p:nvSpPr>
        <p:spPr>
          <a:xfrm>
            <a:off x="125904" y="78712"/>
            <a:ext cx="67320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 </a:t>
            </a:r>
            <a:r>
              <a:rPr lang="fr-FR" dirty="0"/>
              <a:t>: </a:t>
            </a:r>
            <a:r>
              <a:rPr lang="fr-FR" dirty="0" err="1" smtClean="0">
                <a:solidFill>
                  <a:srgbClr val="000000"/>
                </a:solidFill>
              </a:rPr>
              <a:t>Galatéa</a:t>
            </a:r>
            <a:endParaRPr lang="fr-FR" dirty="0"/>
          </a:p>
        </p:txBody>
      </p:sp>
    </p:spTree>
    <p:extLst>
      <p:ext uri="{BB962C8B-B14F-4D97-AF65-F5344CB8AC3E}">
        <p14:creationId xmlns:p14="http://schemas.microsoft.com/office/powerpoint/2010/main" val="3690142407"/>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p:cNvSpPr>
            <a:spLocks noGrp="1"/>
          </p:cNvSpPr>
          <p:nvPr>
            <p:ph idx="1"/>
          </p:nvPr>
        </p:nvSpPr>
        <p:spPr>
          <a:xfrm>
            <a:off x="345228" y="1113476"/>
            <a:ext cx="8551985" cy="5194018"/>
          </a:xfrm>
        </p:spPr>
        <p:txBody>
          <a:bodyPr vert="horz" lIns="91440" tIns="45720" rIns="91440" bIns="45720" rtlCol="0" anchor="t">
            <a:normAutofit fontScale="85000" lnSpcReduction="20000"/>
          </a:bodyPr>
          <a:lstStyle/>
          <a:p>
            <a:r>
              <a:rPr lang="fr-FR" dirty="0"/>
              <a:t>La gestion des cas </a:t>
            </a:r>
            <a:r>
              <a:rPr lang="fr-FR" dirty="0" smtClean="0"/>
              <a:t>difficiles du PAIMM :</a:t>
            </a:r>
            <a:endParaRPr lang="fr-FR" dirty="0"/>
          </a:p>
          <a:p>
            <a:pPr lvl="1"/>
            <a:r>
              <a:rPr lang="fr-FR" dirty="0" smtClean="0"/>
              <a:t>Ces cas difficiles ont </a:t>
            </a:r>
            <a:r>
              <a:rPr lang="fr-FR" dirty="0"/>
              <a:t>accédé </a:t>
            </a:r>
            <a:r>
              <a:rPr lang="fr-FR" dirty="0" smtClean="0"/>
              <a:t>au PAIMM non </a:t>
            </a:r>
            <a:r>
              <a:rPr lang="fr-FR" dirty="0"/>
              <a:t>volontairement </a:t>
            </a:r>
            <a:r>
              <a:rPr lang="fr-FR" dirty="0" smtClean="0"/>
              <a:t>ou </a:t>
            </a:r>
            <a:endParaRPr lang="fr-FR" dirty="0"/>
          </a:p>
          <a:p>
            <a:pPr lvl="1"/>
            <a:r>
              <a:rPr lang="fr-FR" dirty="0"/>
              <a:t>Au cours du processus thérapeutique les thérapeutes notent que l'état du patient n'est pas bon et, après l'en avoir averti, ils font leur rapport à la Commission des cas difficiles</a:t>
            </a:r>
            <a:r>
              <a:rPr lang="ca-ES" dirty="0"/>
              <a:t>. </a:t>
            </a:r>
            <a:r>
              <a:rPr lang="fr-FR" dirty="0"/>
              <a:t> </a:t>
            </a:r>
          </a:p>
          <a:p>
            <a:pPr lvl="1"/>
            <a:r>
              <a:rPr lang="fr-FR" dirty="0"/>
              <a:t>Nous avions établi un sous-programme appelé "Troubles Mentaux Sévères" pour les contrôler </a:t>
            </a:r>
            <a:r>
              <a:rPr lang="fr-FR" dirty="0" smtClean="0"/>
              <a:t>étroitement qui consistait à:</a:t>
            </a:r>
            <a:endParaRPr lang="fr-FR" dirty="0"/>
          </a:p>
          <a:p>
            <a:pPr lvl="2"/>
            <a:r>
              <a:rPr lang="fr-FR" dirty="0"/>
              <a:t>Suivre les indications des thérapeutes. </a:t>
            </a:r>
          </a:p>
          <a:p>
            <a:pPr lvl="2"/>
            <a:r>
              <a:rPr lang="fr-FR" dirty="0" smtClean="0"/>
              <a:t>Faire des </a:t>
            </a:r>
            <a:r>
              <a:rPr lang="fr-FR" dirty="0"/>
              <a:t>analyses d’urine et de cheveux.</a:t>
            </a:r>
          </a:p>
          <a:p>
            <a:pPr lvl="2"/>
            <a:r>
              <a:rPr lang="fr-FR" dirty="0" smtClean="0"/>
              <a:t>Se soumettre à </a:t>
            </a:r>
            <a:r>
              <a:rPr lang="fr-FR" dirty="0"/>
              <a:t>des consultations psychiatriques.</a:t>
            </a:r>
          </a:p>
          <a:p>
            <a:pPr lvl="2"/>
            <a:r>
              <a:rPr lang="fr-FR" dirty="0"/>
              <a:t>Participer à des groupes thérapeutiques, etc.</a:t>
            </a:r>
          </a:p>
          <a:p>
            <a:pPr lvl="1"/>
            <a:r>
              <a:rPr lang="fr-FR" dirty="0"/>
              <a:t>La Commission de cas difficiles délibère sur les mesures qu'il convient de prendre et qu'elle peut proposer à l’Ordre </a:t>
            </a:r>
            <a:r>
              <a:rPr lang="fr-FR" dirty="0" smtClean="0"/>
              <a:t>des médecins : </a:t>
            </a:r>
            <a:endParaRPr lang="fr-FR" dirty="0"/>
          </a:p>
          <a:p>
            <a:pPr lvl="2"/>
            <a:r>
              <a:rPr lang="fr-FR" dirty="0"/>
              <a:t>Établir, continuer ou mettre fin à un Contrat Thérapeutique. </a:t>
            </a:r>
          </a:p>
          <a:p>
            <a:pPr lvl="2"/>
            <a:r>
              <a:rPr lang="fr-FR" dirty="0"/>
              <a:t>Interdiction temporaire ou indéfinie pour la pratique. </a:t>
            </a:r>
            <a:endParaRPr lang="fr-FR" dirty="0" smtClean="0"/>
          </a:p>
          <a:p>
            <a:pPr lvl="2"/>
            <a:r>
              <a:rPr lang="fr-FR" dirty="0" smtClean="0"/>
              <a:t>Actuellement </a:t>
            </a:r>
            <a:r>
              <a:rPr lang="fr-FR" dirty="0"/>
              <a:t>nous avons 35 patients dans ce sous-programme. </a:t>
            </a:r>
          </a:p>
        </p:txBody>
      </p:sp>
      <p:sp>
        <p:nvSpPr>
          <p:cNvPr id="6"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8" name="Espace réservé du numéro de diapositive 7"/>
          <p:cNvSpPr>
            <a:spLocks noGrp="1"/>
          </p:cNvSpPr>
          <p:nvPr>
            <p:ph type="sldNum" sz="quarter" idx="12"/>
          </p:nvPr>
        </p:nvSpPr>
        <p:spPr/>
        <p:txBody>
          <a:bodyPr/>
          <a:lstStyle/>
          <a:p>
            <a:fld id="{91DE38A6-BC19-A249-8091-FB07CD57C52B}" type="slidenum">
              <a:rPr lang="fr-FR" smtClean="0"/>
              <a:pPr/>
              <a:t>242</a:t>
            </a:fld>
            <a:endParaRPr lang="fr-FR" dirty="0"/>
          </a:p>
        </p:txBody>
      </p:sp>
      <p:sp>
        <p:nvSpPr>
          <p:cNvPr id="9" name="Titre 1"/>
          <p:cNvSpPr txBox="1">
            <a:spLocks/>
          </p:cNvSpPr>
          <p:nvPr/>
        </p:nvSpPr>
        <p:spPr>
          <a:xfrm>
            <a:off x="125904" y="78712"/>
            <a:ext cx="67320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 </a:t>
            </a:r>
            <a:r>
              <a:rPr lang="fr-FR" dirty="0"/>
              <a:t>: </a:t>
            </a:r>
            <a:r>
              <a:rPr lang="fr-FR" dirty="0" err="1" smtClean="0">
                <a:solidFill>
                  <a:srgbClr val="000000"/>
                </a:solidFill>
              </a:rPr>
              <a:t>Galatéa</a:t>
            </a:r>
            <a:endParaRPr lang="fr-FR" dirty="0"/>
          </a:p>
        </p:txBody>
      </p:sp>
    </p:spTree>
    <p:extLst>
      <p:ext uri="{BB962C8B-B14F-4D97-AF65-F5344CB8AC3E}">
        <p14:creationId xmlns:p14="http://schemas.microsoft.com/office/powerpoint/2010/main" val="241035072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p:cNvSpPr>
            <a:spLocks noGrp="1"/>
          </p:cNvSpPr>
          <p:nvPr>
            <p:ph idx="1"/>
          </p:nvPr>
        </p:nvSpPr>
        <p:spPr/>
        <p:txBody>
          <a:bodyPr vert="horz" lIns="91440" tIns="45720" rIns="91440" bIns="45720" rtlCol="0" anchor="t">
            <a:normAutofit fontScale="92500"/>
          </a:bodyPr>
          <a:lstStyle/>
          <a:p>
            <a:r>
              <a:rPr lang="fr-FR" dirty="0"/>
              <a:t>Étude sur les résultats de la gestion des cas difficiles </a:t>
            </a:r>
            <a:r>
              <a:rPr lang="fr-FR" dirty="0" smtClean="0"/>
              <a:t>du PAIMM </a:t>
            </a:r>
            <a:r>
              <a:rPr lang="fr-FR" sz="2000" dirty="0" smtClean="0"/>
              <a:t>(Padrós </a:t>
            </a:r>
            <a:r>
              <a:rPr lang="fr-FR" sz="2000" dirty="0"/>
              <a:t>et al. 2013)</a:t>
            </a:r>
            <a:r>
              <a:rPr lang="fr-FR" dirty="0"/>
              <a:t> </a:t>
            </a:r>
          </a:p>
          <a:p>
            <a:pPr lvl="1"/>
            <a:r>
              <a:rPr lang="fr-FR" dirty="0"/>
              <a:t>Période </a:t>
            </a:r>
            <a:r>
              <a:rPr lang="fr-FR" dirty="0" smtClean="0"/>
              <a:t>étudiée : Nov. </a:t>
            </a:r>
            <a:r>
              <a:rPr lang="fr-FR" dirty="0"/>
              <a:t>1998 a </a:t>
            </a:r>
            <a:r>
              <a:rPr lang="fr-FR" dirty="0" smtClean="0"/>
              <a:t>Déc. </a:t>
            </a:r>
            <a:r>
              <a:rPr lang="fr-FR" dirty="0"/>
              <a:t>2012. </a:t>
            </a:r>
          </a:p>
          <a:p>
            <a:pPr lvl="1" algn="just"/>
            <a:r>
              <a:rPr lang="fr-FR" dirty="0" smtClean="0"/>
              <a:t>À Barcelone, sur 1 558 </a:t>
            </a:r>
            <a:r>
              <a:rPr lang="fr-FR" dirty="0"/>
              <a:t>médecins malades </a:t>
            </a:r>
            <a:r>
              <a:rPr lang="fr-FR" dirty="0" smtClean="0"/>
              <a:t>pris </a:t>
            </a:r>
            <a:r>
              <a:rPr lang="fr-FR" dirty="0"/>
              <a:t>en charge. </a:t>
            </a:r>
          </a:p>
          <a:p>
            <a:pPr lvl="1" algn="just"/>
            <a:r>
              <a:rPr lang="fr-FR" dirty="0"/>
              <a:t>77 </a:t>
            </a:r>
            <a:r>
              <a:rPr lang="fr-FR" dirty="0" smtClean="0"/>
              <a:t>d’entre eux </a:t>
            </a:r>
            <a:r>
              <a:rPr lang="fr-FR" dirty="0"/>
              <a:t>(4,9%) ont exigé l’application de mesures spécifiques de contrôle de </a:t>
            </a:r>
            <a:r>
              <a:rPr lang="fr-FR" dirty="0" smtClean="0"/>
              <a:t>l’exercice de leur travail et </a:t>
            </a:r>
            <a:r>
              <a:rPr lang="fr-FR" dirty="0"/>
              <a:t>d’une tutelle dans le cadre du contrat thérapeutique. </a:t>
            </a:r>
          </a:p>
          <a:p>
            <a:pPr lvl="1" algn="just"/>
            <a:r>
              <a:rPr lang="fr-FR" dirty="0" smtClean="0"/>
              <a:t>99 (6,4%) d'entre eux ont été écartés de leur activité, soit pour avoir été déclarés en invalidité totale permanente, soit pour avoir été convaincus de changer de profession.</a:t>
            </a:r>
          </a:p>
          <a:p>
            <a:pPr lvl="1" algn="just"/>
            <a:r>
              <a:rPr lang="fr-FR" dirty="0" smtClean="0"/>
              <a:t>Seulement </a:t>
            </a:r>
            <a:r>
              <a:rPr lang="fr-FR" dirty="0"/>
              <a:t>dans deux cas (</a:t>
            </a:r>
            <a:r>
              <a:rPr lang="fr-FR" dirty="0" smtClean="0"/>
              <a:t>0,13%), </a:t>
            </a:r>
            <a:r>
              <a:rPr lang="fr-FR" dirty="0"/>
              <a:t>il a été nécessaire d'arriver à une interdiction définitive. </a:t>
            </a:r>
          </a:p>
        </p:txBody>
      </p:sp>
      <p:sp>
        <p:nvSpPr>
          <p:cNvPr id="6"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8" name="Espace réservé du numéro de diapositive 7"/>
          <p:cNvSpPr>
            <a:spLocks noGrp="1"/>
          </p:cNvSpPr>
          <p:nvPr>
            <p:ph type="sldNum" sz="quarter" idx="12"/>
          </p:nvPr>
        </p:nvSpPr>
        <p:spPr/>
        <p:txBody>
          <a:bodyPr/>
          <a:lstStyle/>
          <a:p>
            <a:fld id="{91DE38A6-BC19-A249-8091-FB07CD57C52B}" type="slidenum">
              <a:rPr lang="fr-FR" smtClean="0"/>
              <a:pPr/>
              <a:t>243</a:t>
            </a:fld>
            <a:endParaRPr lang="fr-FR" dirty="0"/>
          </a:p>
        </p:txBody>
      </p:sp>
      <p:sp>
        <p:nvSpPr>
          <p:cNvPr id="9" name="Titre 1"/>
          <p:cNvSpPr txBox="1">
            <a:spLocks/>
          </p:cNvSpPr>
          <p:nvPr/>
        </p:nvSpPr>
        <p:spPr>
          <a:xfrm>
            <a:off x="125904" y="78712"/>
            <a:ext cx="67320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 </a:t>
            </a:r>
            <a:r>
              <a:rPr lang="fr-FR" dirty="0"/>
              <a:t>: </a:t>
            </a:r>
            <a:r>
              <a:rPr lang="fr-FR" dirty="0" err="1" smtClean="0">
                <a:solidFill>
                  <a:srgbClr val="000000"/>
                </a:solidFill>
              </a:rPr>
              <a:t>Galatéa</a:t>
            </a:r>
            <a:endParaRPr lang="fr-FR" dirty="0"/>
          </a:p>
        </p:txBody>
      </p:sp>
    </p:spTree>
    <p:extLst>
      <p:ext uri="{BB962C8B-B14F-4D97-AF65-F5344CB8AC3E}">
        <p14:creationId xmlns:p14="http://schemas.microsoft.com/office/powerpoint/2010/main" val="1968571329"/>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p:txBody>
          <a:bodyPr/>
          <a:lstStyle/>
          <a:p>
            <a:r>
              <a:rPr lang="fr-FR" smtClean="0"/>
              <a:t>1er Colloque National  Soigner les vulnérabilités des professionnels de santé – Académie Nationale de Médecine – Jeudi 3 décembre 2015</a:t>
            </a:r>
            <a:endParaRPr lang="fr-FR" dirty="0"/>
          </a:p>
        </p:txBody>
      </p:sp>
      <p:sp>
        <p:nvSpPr>
          <p:cNvPr id="5" name="4 Marcador de número de diapositiva"/>
          <p:cNvSpPr>
            <a:spLocks noGrp="1"/>
          </p:cNvSpPr>
          <p:nvPr>
            <p:ph type="sldNum" sz="quarter" idx="12"/>
          </p:nvPr>
        </p:nvSpPr>
        <p:spPr/>
        <p:txBody>
          <a:bodyPr/>
          <a:lstStyle/>
          <a:p>
            <a:fld id="{91DE38A6-BC19-A249-8091-FB07CD57C52B}" type="slidenum">
              <a:rPr lang="fr-FR" smtClean="0"/>
              <a:pPr/>
              <a:t>244</a:t>
            </a:fld>
            <a:endParaRPr lang="fr-FR" dirty="0"/>
          </a:p>
        </p:txBody>
      </p:sp>
      <p:sp>
        <p:nvSpPr>
          <p:cNvPr id="1026" name="Rectangle 2"/>
          <p:cNvSpPr>
            <a:spLocks noChangeArrowheads="1"/>
          </p:cNvSpPr>
          <p:nvPr/>
        </p:nvSpPr>
        <p:spPr bwMode="auto">
          <a:xfrm>
            <a:off x="0" y="-184666"/>
            <a:ext cx="184666"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ca-ES"/>
          </a:p>
        </p:txBody>
      </p:sp>
      <p:sp>
        <p:nvSpPr>
          <p:cNvPr id="9" name="8 Marcador de contenido"/>
          <p:cNvSpPr>
            <a:spLocks noGrp="1"/>
          </p:cNvSpPr>
          <p:nvPr>
            <p:ph idx="1"/>
          </p:nvPr>
        </p:nvSpPr>
        <p:spPr>
          <a:xfrm>
            <a:off x="407773" y="1039858"/>
            <a:ext cx="8509686" cy="599072"/>
          </a:xfrm>
        </p:spPr>
        <p:txBody>
          <a:bodyPr anchor="ctr">
            <a:normAutofit fontScale="32500" lnSpcReduction="20000"/>
          </a:bodyPr>
          <a:lstStyle/>
          <a:p>
            <a:pPr algn="ctr">
              <a:buNone/>
            </a:pPr>
            <a:r>
              <a:rPr lang="fr-FR" sz="4900" b="1" dirty="0" smtClean="0"/>
              <a:t>Photo actuelle des patients actifs du PAIMM du 1er Janvier jusqu'à 31 Octobre 2015</a:t>
            </a:r>
            <a:endParaRPr lang="fr-FR" sz="1500" b="1" dirty="0" smtClean="0"/>
          </a:p>
          <a:p>
            <a:pPr algn="ctr">
              <a:buNone/>
            </a:pPr>
            <a:endParaRPr lang="fr-FR" sz="1500" b="1" dirty="0" smtClean="0"/>
          </a:p>
          <a:p>
            <a:pPr algn="ctr">
              <a:buNone/>
            </a:pPr>
            <a:r>
              <a:rPr lang="fr-FR" sz="3700" b="1" dirty="0" smtClean="0"/>
              <a:t>N = 463</a:t>
            </a:r>
          </a:p>
        </p:txBody>
      </p:sp>
      <p:graphicFrame>
        <p:nvGraphicFramePr>
          <p:cNvPr id="12" name="3 Gráfico"/>
          <p:cNvGraphicFramePr/>
          <p:nvPr/>
        </p:nvGraphicFramePr>
        <p:xfrm>
          <a:off x="4662616" y="1466335"/>
          <a:ext cx="4024184" cy="22015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5 Gráfico"/>
          <p:cNvGraphicFramePr/>
          <p:nvPr/>
        </p:nvGraphicFramePr>
        <p:xfrm>
          <a:off x="107499" y="4040661"/>
          <a:ext cx="4555118" cy="20985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4 Gráfico"/>
          <p:cNvGraphicFramePr/>
          <p:nvPr/>
        </p:nvGraphicFramePr>
        <p:xfrm>
          <a:off x="1025612" y="1367483"/>
          <a:ext cx="3447535" cy="272672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7 Gráfico"/>
          <p:cNvGraphicFramePr/>
          <p:nvPr/>
        </p:nvGraphicFramePr>
        <p:xfrm>
          <a:off x="4585466" y="3667897"/>
          <a:ext cx="4423719" cy="2471352"/>
        </p:xfrm>
        <a:graphic>
          <a:graphicData uri="http://schemas.openxmlformats.org/drawingml/2006/chart">
            <c:chart xmlns:c="http://schemas.openxmlformats.org/drawingml/2006/chart" xmlns:r="http://schemas.openxmlformats.org/officeDocument/2006/relationships" r:id="rId6"/>
          </a:graphicData>
        </a:graphic>
      </p:graphicFrame>
      <p:sp>
        <p:nvSpPr>
          <p:cNvPr id="13" name="Titre 1"/>
          <p:cNvSpPr txBox="1">
            <a:spLocks/>
          </p:cNvSpPr>
          <p:nvPr/>
        </p:nvSpPr>
        <p:spPr>
          <a:xfrm>
            <a:off x="125904" y="78712"/>
            <a:ext cx="67320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 </a:t>
            </a:r>
            <a:r>
              <a:rPr lang="fr-FR" dirty="0"/>
              <a:t>: </a:t>
            </a:r>
            <a:r>
              <a:rPr lang="fr-FR" dirty="0" err="1" smtClean="0">
                <a:solidFill>
                  <a:srgbClr val="000000"/>
                </a:solidFill>
              </a:rPr>
              <a:t>Galatéa</a:t>
            </a:r>
            <a:endParaRPr lang="fr-FR" dirty="0"/>
          </a:p>
        </p:txBody>
      </p:sp>
    </p:spTree>
    <p:extLst>
      <p:ext uri="{BB962C8B-B14F-4D97-AF65-F5344CB8AC3E}">
        <p14:creationId xmlns:p14="http://schemas.microsoft.com/office/powerpoint/2010/main" val="193560115"/>
      </p:ext>
    </p:extLst>
  </p:cSld>
  <p:clrMapOvr>
    <a:masterClrMapping/>
  </p:clrMapOvr>
  <p:timing>
    <p:tnLst>
      <p:par>
        <p:cTn xmlns:p14="http://schemas.microsoft.com/office/powerpoint/2010/mai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281136"/>
            <a:ext cx="8229600" cy="4845029"/>
          </a:xfrm>
        </p:spPr>
        <p:txBody>
          <a:bodyPr>
            <a:normAutofit fontScale="92500" lnSpcReduction="10000"/>
          </a:bodyPr>
          <a:lstStyle/>
          <a:p>
            <a:r>
              <a:rPr lang="fr-FR" sz="2000" b="1" dirty="0" smtClean="0"/>
              <a:t>PRINCIPALES CONCLUSIONS</a:t>
            </a:r>
            <a:endParaRPr lang="fr-FR" sz="1100" b="1" dirty="0" smtClean="0"/>
          </a:p>
          <a:p>
            <a:endParaRPr lang="ca-ES" sz="1100" dirty="0" smtClean="0"/>
          </a:p>
          <a:p>
            <a:r>
              <a:rPr lang="fr-FR" sz="2600" dirty="0" smtClean="0"/>
              <a:t>Selon nous, le modèle fondé sur la confidentialité, la réhabilitation et la surveillance de l’exercice médical est efficace parce qu’il favorise :</a:t>
            </a:r>
            <a:endParaRPr lang="ca-ES" sz="2600" dirty="0" smtClean="0"/>
          </a:p>
          <a:p>
            <a:pPr>
              <a:buNone/>
            </a:pPr>
            <a:endParaRPr lang="ca-ES" sz="900" dirty="0" smtClean="0"/>
          </a:p>
          <a:p>
            <a:pPr lvl="1"/>
            <a:r>
              <a:rPr lang="fr-FR" dirty="0" smtClean="0"/>
              <a:t>La démarche volontaire et spontanée pour être pris en charge et recevoir traitement.  </a:t>
            </a:r>
            <a:endParaRPr lang="ca-ES" dirty="0" smtClean="0"/>
          </a:p>
          <a:p>
            <a:pPr lvl="1"/>
            <a:r>
              <a:rPr lang="fr-FR" dirty="0" smtClean="0"/>
              <a:t>La demande de l'aide de médecins de plus en plus jeunes. </a:t>
            </a:r>
            <a:endParaRPr lang="ca-ES" dirty="0" smtClean="0"/>
          </a:p>
          <a:p>
            <a:pPr lvl="1"/>
            <a:r>
              <a:rPr lang="fr-FR" dirty="0" smtClean="0"/>
              <a:t>L'accessibilité de médecins souffrant de pathologies moins graves (prévention secondaire).</a:t>
            </a:r>
            <a:endParaRPr lang="ca-ES" dirty="0" smtClean="0"/>
          </a:p>
          <a:p>
            <a:pPr lvl="1"/>
            <a:r>
              <a:rPr lang="fr-FR" dirty="0" smtClean="0"/>
              <a:t>La réhabilitation de bons professionnels leur permettant de reprendre leur travail.</a:t>
            </a:r>
            <a:r>
              <a:rPr lang="ca-ES" dirty="0" smtClean="0"/>
              <a:t> </a:t>
            </a:r>
          </a:p>
          <a:p>
            <a:pPr lvl="1"/>
            <a:r>
              <a:rPr lang="fr-FR" dirty="0" smtClean="0"/>
              <a:t>Le maintien sous contrôle des cas difficiles. </a:t>
            </a:r>
            <a:endParaRPr lang="ca-ES" dirty="0" smtClean="0"/>
          </a:p>
        </p:txBody>
      </p:sp>
      <p:sp>
        <p:nvSpPr>
          <p:cNvPr id="4" name="3 Marcador de pie de página"/>
          <p:cNvSpPr>
            <a:spLocks noGrp="1"/>
          </p:cNvSpPr>
          <p:nvPr>
            <p:ph type="ftr" sz="quarter" idx="11"/>
          </p:nvPr>
        </p:nvSpPr>
        <p:spPr/>
        <p:txBody>
          <a:bodyPr/>
          <a:lstStyle/>
          <a:p>
            <a:r>
              <a:rPr lang="fr-FR" smtClean="0"/>
              <a:t>1er Colloque National  Soigner les vulnérabilités des professionnels de santé – Académie Nationale de Médecine – Jeudi 3 décembre 2015</a:t>
            </a:r>
            <a:endParaRPr lang="fr-FR" dirty="0"/>
          </a:p>
        </p:txBody>
      </p:sp>
      <p:sp>
        <p:nvSpPr>
          <p:cNvPr id="5" name="4 Marcador de número de diapositiva"/>
          <p:cNvSpPr>
            <a:spLocks noGrp="1"/>
          </p:cNvSpPr>
          <p:nvPr>
            <p:ph type="sldNum" sz="quarter" idx="12"/>
          </p:nvPr>
        </p:nvSpPr>
        <p:spPr/>
        <p:txBody>
          <a:bodyPr/>
          <a:lstStyle/>
          <a:p>
            <a:fld id="{91DE38A6-BC19-A249-8091-FB07CD57C52B}" type="slidenum">
              <a:rPr lang="fr-FR" smtClean="0"/>
              <a:pPr/>
              <a:t>245</a:t>
            </a:fld>
            <a:endParaRPr lang="fr-FR" dirty="0"/>
          </a:p>
        </p:txBody>
      </p:sp>
      <p:sp>
        <p:nvSpPr>
          <p:cNvPr id="7" name="Titre 1"/>
          <p:cNvSpPr txBox="1">
            <a:spLocks/>
          </p:cNvSpPr>
          <p:nvPr/>
        </p:nvSpPr>
        <p:spPr>
          <a:xfrm>
            <a:off x="125904" y="78712"/>
            <a:ext cx="67320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 </a:t>
            </a:r>
            <a:r>
              <a:rPr lang="fr-FR" dirty="0"/>
              <a:t>: </a:t>
            </a:r>
            <a:r>
              <a:rPr lang="fr-FR" dirty="0" err="1" smtClean="0">
                <a:solidFill>
                  <a:srgbClr val="000000"/>
                </a:solidFill>
              </a:rPr>
              <a:t>Galatéa</a:t>
            </a:r>
            <a:endParaRPr lang="fr-FR" dirty="0"/>
          </a:p>
        </p:txBody>
      </p:sp>
    </p:spTree>
    <p:extLst>
      <p:ext uri="{BB962C8B-B14F-4D97-AF65-F5344CB8AC3E}">
        <p14:creationId xmlns:p14="http://schemas.microsoft.com/office/powerpoint/2010/main" val="3494187031"/>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13476"/>
            <a:ext cx="8229600" cy="4669486"/>
          </a:xfrm>
        </p:spPr>
        <p:txBody>
          <a:bodyPr>
            <a:normAutofit/>
          </a:bodyPr>
          <a:lstStyle/>
          <a:p>
            <a:pPr algn="ctr">
              <a:buNone/>
            </a:pPr>
            <a:endParaRPr lang="fr-FR" b="1" dirty="0" smtClean="0"/>
          </a:p>
          <a:p>
            <a:pPr algn="ctr">
              <a:buNone/>
            </a:pPr>
            <a:r>
              <a:rPr lang="fr-FR" sz="3600" b="1" dirty="0" smtClean="0"/>
              <a:t>JE VOUS REMERCIE </a:t>
            </a:r>
          </a:p>
          <a:p>
            <a:pPr algn="ctr">
              <a:buNone/>
            </a:pPr>
            <a:endParaRPr lang="fr-FR" sz="3600" b="1" dirty="0" smtClean="0"/>
          </a:p>
          <a:p>
            <a:pPr algn="ctr">
              <a:buNone/>
            </a:pPr>
            <a:r>
              <a:rPr lang="fr-FR" sz="3600" b="1" dirty="0" smtClean="0"/>
              <a:t>DE VOTRE ATTENTION </a:t>
            </a:r>
            <a:endParaRPr lang="fr-FR" sz="3200" b="1" dirty="0" smtClean="0"/>
          </a:p>
          <a:p>
            <a:pPr algn="ctr">
              <a:buNone/>
            </a:pPr>
            <a:endParaRPr lang="fr-FR" sz="3200" b="1" dirty="0" smtClean="0"/>
          </a:p>
          <a:p>
            <a:pPr algn="ctr">
              <a:buNone/>
            </a:pPr>
            <a:r>
              <a:rPr lang="fr-FR" sz="2400" b="1" dirty="0" smtClean="0"/>
              <a:t>ET DE L'EFFORT QUE JE VOUS AI DEMANDÉ</a:t>
            </a:r>
          </a:p>
          <a:p>
            <a:pPr algn="ctr">
              <a:buNone/>
            </a:pPr>
            <a:endParaRPr lang="fr-FR" sz="2400" b="1" dirty="0" smtClean="0"/>
          </a:p>
          <a:p>
            <a:pPr algn="ctr">
              <a:buNone/>
            </a:pPr>
            <a:r>
              <a:rPr lang="fr-FR" sz="2400" b="1" dirty="0" smtClean="0"/>
              <a:t>POUR COMPRENDRE MON FRANÇAIS</a:t>
            </a:r>
          </a:p>
        </p:txBody>
      </p:sp>
      <p:sp>
        <p:nvSpPr>
          <p:cNvPr id="4" name="3 Marcador de pie de página"/>
          <p:cNvSpPr>
            <a:spLocks noGrp="1"/>
          </p:cNvSpPr>
          <p:nvPr>
            <p:ph type="ftr" sz="quarter" idx="11"/>
          </p:nvPr>
        </p:nvSpPr>
        <p:spPr/>
        <p:txBody>
          <a:bodyPr/>
          <a:lstStyle/>
          <a:p>
            <a:r>
              <a:rPr lang="fr-FR" smtClean="0"/>
              <a:t>1er Colloque National  Soigner les vulnérabilités des professionnels de santé – Académie Nationale de Médecine – Jeudi 3 décembre 2015</a:t>
            </a:r>
            <a:endParaRPr lang="fr-FR" dirty="0"/>
          </a:p>
        </p:txBody>
      </p:sp>
      <p:sp>
        <p:nvSpPr>
          <p:cNvPr id="5" name="4 Marcador de número de diapositiva"/>
          <p:cNvSpPr>
            <a:spLocks noGrp="1"/>
          </p:cNvSpPr>
          <p:nvPr>
            <p:ph type="sldNum" sz="quarter" idx="12"/>
          </p:nvPr>
        </p:nvSpPr>
        <p:spPr/>
        <p:txBody>
          <a:bodyPr/>
          <a:lstStyle/>
          <a:p>
            <a:fld id="{91DE38A6-BC19-A249-8091-FB07CD57C52B}" type="slidenum">
              <a:rPr lang="fr-FR" smtClean="0"/>
              <a:pPr/>
              <a:t>246</a:t>
            </a:fld>
            <a:endParaRPr lang="fr-FR" dirty="0"/>
          </a:p>
        </p:txBody>
      </p:sp>
      <p:sp>
        <p:nvSpPr>
          <p:cNvPr id="7" name="Titre 1"/>
          <p:cNvSpPr txBox="1">
            <a:spLocks/>
          </p:cNvSpPr>
          <p:nvPr/>
        </p:nvSpPr>
        <p:spPr>
          <a:xfrm>
            <a:off x="125904" y="78712"/>
            <a:ext cx="6732098" cy="96114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 </a:t>
            </a:r>
            <a:r>
              <a:rPr lang="fr-FR" dirty="0"/>
              <a:t>: </a:t>
            </a:r>
            <a:r>
              <a:rPr lang="fr-FR" dirty="0" err="1" smtClean="0">
                <a:solidFill>
                  <a:srgbClr val="000000"/>
                </a:solidFill>
              </a:rPr>
              <a:t>Galatéa</a:t>
            </a:r>
            <a:endParaRPr lang="fr-FR" dirty="0"/>
          </a:p>
        </p:txBody>
      </p:sp>
    </p:spTree>
    <p:extLst>
      <p:ext uri="{BB962C8B-B14F-4D97-AF65-F5344CB8AC3E}">
        <p14:creationId xmlns:p14="http://schemas.microsoft.com/office/powerpoint/2010/main" val="467977753"/>
      </p:ext>
    </p:extLst>
  </p:cSld>
  <p:clrMapOvr>
    <a:masterClrMapping/>
  </p:clrMapOvr>
  <p:timing>
    <p:tnLst>
      <p:par>
        <p:cTn xmlns:p14="http://schemas.microsoft.com/office/powerpoint/2010/mai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499" y="145222"/>
            <a:ext cx="6512033" cy="673533"/>
          </a:xfrm>
        </p:spPr>
        <p:txBody>
          <a:bodyPr>
            <a:noAutofit/>
          </a:bodyPr>
          <a:lstStyle/>
          <a:p>
            <a:r>
              <a:rPr lang="fr-FR" dirty="0"/>
              <a:t>Réalisations et suivi d’expériences régionales et </a:t>
            </a:r>
            <a:r>
              <a:rPr lang="fr-FR" dirty="0" smtClean="0"/>
              <a:t>internationales : Le </a:t>
            </a:r>
            <a:r>
              <a:rPr lang="fr-FR" dirty="0" err="1" smtClean="0"/>
              <a:t>Courbat</a:t>
            </a:r>
            <a:endParaRPr lang="fr-FR" sz="2400" dirty="0"/>
          </a:p>
        </p:txBody>
      </p:sp>
      <p:pic>
        <p:nvPicPr>
          <p:cNvPr id="3" name="Espace réservé du contenu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66775" y="904876"/>
            <a:ext cx="7372351" cy="5529264"/>
          </a:xfrm>
        </p:spPr>
      </p:pic>
      <p:sp>
        <p:nvSpPr>
          <p:cNvPr id="6"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8" name="Espace réservé du numéro de diapositive 7"/>
          <p:cNvSpPr>
            <a:spLocks noGrp="1"/>
          </p:cNvSpPr>
          <p:nvPr>
            <p:ph type="sldNum" sz="quarter" idx="12"/>
          </p:nvPr>
        </p:nvSpPr>
        <p:spPr/>
        <p:txBody>
          <a:bodyPr/>
          <a:lstStyle/>
          <a:p>
            <a:fld id="{91DE38A6-BC19-A249-8091-FB07CD57C52B}" type="slidenum">
              <a:rPr lang="fr-FR" smtClean="0"/>
              <a:t>247</a:t>
            </a:fld>
            <a:endParaRPr lang="fr-FR" dirty="0"/>
          </a:p>
        </p:txBody>
      </p:sp>
    </p:spTree>
    <p:extLst>
      <p:ext uri="{BB962C8B-B14F-4D97-AF65-F5344CB8AC3E}">
        <p14:creationId xmlns:p14="http://schemas.microsoft.com/office/powerpoint/2010/main" val="3388629414"/>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75769" y="894955"/>
            <a:ext cx="7372800" cy="5529601"/>
          </a:xfrm>
        </p:spPr>
      </p:pic>
      <p:sp>
        <p:nvSpPr>
          <p:cNvPr id="6"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8" name="Espace réservé du numéro de diapositive 7"/>
          <p:cNvSpPr>
            <a:spLocks noGrp="1"/>
          </p:cNvSpPr>
          <p:nvPr>
            <p:ph type="sldNum" sz="quarter" idx="12"/>
          </p:nvPr>
        </p:nvSpPr>
        <p:spPr/>
        <p:txBody>
          <a:bodyPr/>
          <a:lstStyle/>
          <a:p>
            <a:fld id="{91DE38A6-BC19-A249-8091-FB07CD57C52B}" type="slidenum">
              <a:rPr lang="fr-FR" smtClean="0"/>
              <a:t>248</a:t>
            </a:fld>
            <a:endParaRPr lang="fr-FR" dirty="0"/>
          </a:p>
        </p:txBody>
      </p:sp>
      <p:sp>
        <p:nvSpPr>
          <p:cNvPr id="7" name="Titre 1"/>
          <p:cNvSpPr>
            <a:spLocks noGrp="1"/>
          </p:cNvSpPr>
          <p:nvPr>
            <p:ph type="title"/>
          </p:nvPr>
        </p:nvSpPr>
        <p:spPr>
          <a:xfrm>
            <a:off x="107499" y="145222"/>
            <a:ext cx="6512033" cy="673533"/>
          </a:xfrm>
        </p:spPr>
        <p:txBody>
          <a:bodyPr>
            <a:noAutofit/>
          </a:bodyPr>
          <a:lstStyle/>
          <a:p>
            <a:r>
              <a:rPr lang="fr-FR" dirty="0"/>
              <a:t>Réalisations et suivi d’expériences régionales et </a:t>
            </a:r>
            <a:r>
              <a:rPr lang="fr-FR" dirty="0" smtClean="0"/>
              <a:t>internationales : Le </a:t>
            </a:r>
            <a:r>
              <a:rPr lang="fr-FR" dirty="0" err="1" smtClean="0"/>
              <a:t>Courbat</a:t>
            </a:r>
            <a:endParaRPr lang="fr-FR" sz="2400" dirty="0"/>
          </a:p>
        </p:txBody>
      </p:sp>
    </p:spTree>
    <p:extLst>
      <p:ext uri="{BB962C8B-B14F-4D97-AF65-F5344CB8AC3E}">
        <p14:creationId xmlns:p14="http://schemas.microsoft.com/office/powerpoint/2010/main" val="114991492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76300" y="885826"/>
            <a:ext cx="7372800" cy="5529600"/>
          </a:xfrm>
        </p:spPr>
      </p:pic>
      <p:sp>
        <p:nvSpPr>
          <p:cNvPr id="6"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8" name="Espace réservé du numéro de diapositive 7"/>
          <p:cNvSpPr>
            <a:spLocks noGrp="1"/>
          </p:cNvSpPr>
          <p:nvPr>
            <p:ph type="sldNum" sz="quarter" idx="12"/>
          </p:nvPr>
        </p:nvSpPr>
        <p:spPr/>
        <p:txBody>
          <a:bodyPr/>
          <a:lstStyle/>
          <a:p>
            <a:fld id="{91DE38A6-BC19-A249-8091-FB07CD57C52B}" type="slidenum">
              <a:rPr lang="fr-FR" smtClean="0"/>
              <a:t>249</a:t>
            </a:fld>
            <a:endParaRPr lang="fr-FR" dirty="0"/>
          </a:p>
        </p:txBody>
      </p:sp>
      <p:sp>
        <p:nvSpPr>
          <p:cNvPr id="7" name="Titre 1"/>
          <p:cNvSpPr>
            <a:spLocks noGrp="1"/>
          </p:cNvSpPr>
          <p:nvPr>
            <p:ph type="title"/>
          </p:nvPr>
        </p:nvSpPr>
        <p:spPr>
          <a:xfrm>
            <a:off x="107499" y="145222"/>
            <a:ext cx="6736805" cy="673533"/>
          </a:xfrm>
        </p:spPr>
        <p:txBody>
          <a:bodyPr>
            <a:noAutofit/>
          </a:bodyPr>
          <a:lstStyle/>
          <a:p>
            <a:r>
              <a:rPr lang="fr-FR" dirty="0"/>
              <a:t>Réalisations et suivi d’expériences régionales et </a:t>
            </a:r>
            <a:r>
              <a:rPr lang="fr-FR" dirty="0" smtClean="0"/>
              <a:t>internationales : Le </a:t>
            </a:r>
            <a:r>
              <a:rPr lang="fr-FR" dirty="0" err="1" smtClean="0"/>
              <a:t>Courbat</a:t>
            </a:r>
            <a:endParaRPr lang="fr-FR" sz="2400" dirty="0"/>
          </a:p>
        </p:txBody>
      </p:sp>
    </p:spTree>
    <p:extLst>
      <p:ext uri="{BB962C8B-B14F-4D97-AF65-F5344CB8AC3E}">
        <p14:creationId xmlns:p14="http://schemas.microsoft.com/office/powerpoint/2010/main" val="24702749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4"/>
          <p:cNvSpPr txBox="1">
            <a:spLocks noChangeArrowheads="1"/>
          </p:cNvSpPr>
          <p:nvPr/>
        </p:nvSpPr>
        <p:spPr bwMode="auto">
          <a:xfrm>
            <a:off x="2235200" y="2029885"/>
            <a:ext cx="4687100" cy="461665"/>
          </a:xfrm>
          <a:prstGeom prst="rect">
            <a:avLst/>
          </a:prstGeom>
          <a:noFill/>
          <a:ln w="9525">
            <a:noFill/>
            <a:miter lim="800000"/>
            <a:headEnd/>
            <a:tailEnd/>
          </a:ln>
        </p:spPr>
        <p:txBody>
          <a:bodyPr wrap="none">
            <a:spAutoFit/>
          </a:bodyPr>
          <a:lstStyle/>
          <a:p>
            <a:r>
              <a:rPr lang="fr-FR" sz="2400" b="1" dirty="0">
                <a:solidFill>
                  <a:schemeClr val="tx2"/>
                </a:solidFill>
                <a:latin typeface="Helvetica"/>
                <a:cs typeface="Helvetica"/>
              </a:rPr>
              <a:t>BURNOUT ET MALTRAITANCE</a:t>
            </a:r>
          </a:p>
        </p:txBody>
      </p:sp>
      <p:sp>
        <p:nvSpPr>
          <p:cNvPr id="53251" name="Text Box 5"/>
          <p:cNvSpPr txBox="1">
            <a:spLocks noChangeArrowheads="1"/>
          </p:cNvSpPr>
          <p:nvPr/>
        </p:nvSpPr>
        <p:spPr bwMode="auto">
          <a:xfrm>
            <a:off x="2811464" y="3207808"/>
            <a:ext cx="3563997" cy="400110"/>
          </a:xfrm>
          <a:prstGeom prst="rect">
            <a:avLst/>
          </a:prstGeom>
          <a:noFill/>
          <a:ln w="9525">
            <a:noFill/>
            <a:miter lim="800000"/>
            <a:headEnd/>
            <a:tailEnd/>
          </a:ln>
        </p:spPr>
        <p:txBody>
          <a:bodyPr wrap="none">
            <a:spAutoFit/>
          </a:bodyPr>
          <a:lstStyle/>
          <a:p>
            <a:r>
              <a:rPr lang="fr-FR" sz="2000" dirty="0">
                <a:latin typeface="Helvetica"/>
                <a:cs typeface="Helvetica"/>
              </a:rPr>
              <a:t>(</a:t>
            </a:r>
            <a:r>
              <a:rPr lang="fr-FR" sz="2000" dirty="0" err="1">
                <a:latin typeface="Helvetica"/>
                <a:cs typeface="Helvetica"/>
              </a:rPr>
              <a:t>Huguenotte</a:t>
            </a:r>
            <a:r>
              <a:rPr lang="fr-FR" sz="2000" dirty="0">
                <a:latin typeface="Helvetica"/>
                <a:cs typeface="Helvetica"/>
              </a:rPr>
              <a:t> &amp; </a:t>
            </a:r>
            <a:r>
              <a:rPr lang="fr-FR" sz="2000" dirty="0" err="1">
                <a:latin typeface="Helvetica"/>
                <a:cs typeface="Helvetica"/>
              </a:rPr>
              <a:t>Truchot</a:t>
            </a:r>
            <a:r>
              <a:rPr lang="fr-FR" sz="2000" dirty="0">
                <a:latin typeface="Helvetica"/>
                <a:cs typeface="Helvetica"/>
              </a:rPr>
              <a:t>, 2012)</a:t>
            </a:r>
          </a:p>
        </p:txBody>
      </p:sp>
      <p:sp>
        <p:nvSpPr>
          <p:cNvPr id="53252" name="Text Box 6"/>
          <p:cNvSpPr txBox="1">
            <a:spLocks noChangeArrowheads="1"/>
          </p:cNvSpPr>
          <p:nvPr/>
        </p:nvSpPr>
        <p:spPr bwMode="auto">
          <a:xfrm>
            <a:off x="1350963" y="4477809"/>
            <a:ext cx="184666" cy="369332"/>
          </a:xfrm>
          <a:prstGeom prst="rect">
            <a:avLst/>
          </a:prstGeom>
          <a:noFill/>
          <a:ln w="9525">
            <a:noFill/>
            <a:miter lim="800000"/>
            <a:headEnd/>
            <a:tailEnd/>
          </a:ln>
        </p:spPr>
        <p:txBody>
          <a:bodyPr wrap="none">
            <a:spAutoFit/>
          </a:bodyPr>
          <a:lstStyle/>
          <a:p>
            <a:endParaRPr lang="fr-FR"/>
          </a:p>
        </p:txBody>
      </p:sp>
      <p:sp>
        <p:nvSpPr>
          <p:cNvPr id="53253" name="Text Box 7"/>
          <p:cNvSpPr txBox="1">
            <a:spLocks noChangeArrowheads="1"/>
          </p:cNvSpPr>
          <p:nvPr/>
        </p:nvSpPr>
        <p:spPr bwMode="auto">
          <a:xfrm>
            <a:off x="1350964" y="4476223"/>
            <a:ext cx="6026409" cy="461665"/>
          </a:xfrm>
          <a:prstGeom prst="rect">
            <a:avLst/>
          </a:prstGeom>
          <a:noFill/>
          <a:ln w="9525">
            <a:noFill/>
            <a:miter lim="800000"/>
            <a:headEnd/>
            <a:tailEnd/>
          </a:ln>
        </p:spPr>
        <p:txBody>
          <a:bodyPr wrap="none">
            <a:spAutoFit/>
          </a:bodyPr>
          <a:lstStyle/>
          <a:p>
            <a:r>
              <a:rPr lang="fr-FR" sz="2400" dirty="0" smtClean="0">
                <a:latin typeface="Helvetica"/>
                <a:cs typeface="Helvetica"/>
              </a:rPr>
              <a:t>N = </a:t>
            </a:r>
            <a:r>
              <a:rPr lang="fr-FR" sz="2400" dirty="0">
                <a:latin typeface="Helvetica"/>
                <a:cs typeface="Helvetica"/>
              </a:rPr>
              <a:t>501 participants (infirmières, AS, AMP)</a:t>
            </a:r>
          </a:p>
        </p:txBody>
      </p:sp>
      <p:sp>
        <p:nvSpPr>
          <p:cNvPr id="6" name="Espace réservé du pied de page 4"/>
          <p:cNvSpPr>
            <a:spLocks noGrp="1"/>
          </p:cNvSpPr>
          <p:nvPr>
            <p:ph type="ftr" sz="quarter" idx="4294967295"/>
          </p:nvPr>
        </p:nvSpPr>
        <p:spPr>
          <a:xfrm>
            <a:off x="107498" y="6497761"/>
            <a:ext cx="8899733"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7"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pPr/>
              <a:t>25</a:t>
            </a:fld>
            <a:endParaRPr lang="fr-FR" dirty="0"/>
          </a:p>
        </p:txBody>
      </p:sp>
      <p:sp>
        <p:nvSpPr>
          <p:cNvPr id="8" name="Titre 1"/>
          <p:cNvSpPr txBox="1">
            <a:spLocks/>
          </p:cNvSpPr>
          <p:nvPr/>
        </p:nvSpPr>
        <p:spPr>
          <a:xfrm>
            <a:off x="125902" y="78712"/>
            <a:ext cx="7510040" cy="96114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Enquêtes épidémiologiques et études récentes sur les souffrances des professionnels de santé</a:t>
            </a:r>
            <a:endParaRPr lang="fr-FR" sz="2400" b="1" dirty="0"/>
          </a:p>
        </p:txBody>
      </p:sp>
    </p:spTree>
    <p:extLst>
      <p:ext uri="{BB962C8B-B14F-4D97-AF65-F5344CB8AC3E}">
        <p14:creationId xmlns:p14="http://schemas.microsoft.com/office/powerpoint/2010/main" val="3983758017"/>
      </p:ext>
    </p:extLst>
  </p:cSld>
  <p:clrMapOvr>
    <a:masterClrMapping/>
  </p:clrMapOvr>
  <p:timing>
    <p:tnLst>
      <p:par>
        <p:cTn xmlns:p14="http://schemas.microsoft.com/office/powerpoint/2010/mai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67832" y="901485"/>
            <a:ext cx="7372800" cy="5529600"/>
          </a:xfrm>
        </p:spPr>
      </p:pic>
      <p:sp>
        <p:nvSpPr>
          <p:cNvPr id="6"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8" name="Espace réservé du numéro de diapositive 7"/>
          <p:cNvSpPr>
            <a:spLocks noGrp="1"/>
          </p:cNvSpPr>
          <p:nvPr>
            <p:ph type="sldNum" sz="quarter" idx="12"/>
          </p:nvPr>
        </p:nvSpPr>
        <p:spPr/>
        <p:txBody>
          <a:bodyPr/>
          <a:lstStyle/>
          <a:p>
            <a:fld id="{91DE38A6-BC19-A249-8091-FB07CD57C52B}" type="slidenum">
              <a:rPr lang="fr-FR" smtClean="0"/>
              <a:t>250</a:t>
            </a:fld>
            <a:endParaRPr lang="fr-FR" dirty="0"/>
          </a:p>
        </p:txBody>
      </p:sp>
      <p:sp>
        <p:nvSpPr>
          <p:cNvPr id="10" name="Titre 1"/>
          <p:cNvSpPr>
            <a:spLocks noGrp="1"/>
          </p:cNvSpPr>
          <p:nvPr>
            <p:ph type="title"/>
          </p:nvPr>
        </p:nvSpPr>
        <p:spPr>
          <a:xfrm>
            <a:off x="107498" y="145222"/>
            <a:ext cx="6467079" cy="673533"/>
          </a:xfrm>
        </p:spPr>
        <p:txBody>
          <a:bodyPr>
            <a:noAutofit/>
          </a:bodyPr>
          <a:lstStyle/>
          <a:p>
            <a:r>
              <a:rPr lang="fr-FR" dirty="0"/>
              <a:t>Réalisations et suivi d’expériences régionales et </a:t>
            </a:r>
            <a:r>
              <a:rPr lang="fr-FR" dirty="0" smtClean="0"/>
              <a:t>internationales : Le </a:t>
            </a:r>
            <a:r>
              <a:rPr lang="fr-FR" dirty="0" err="1" smtClean="0"/>
              <a:t>Courbat</a:t>
            </a:r>
            <a:endParaRPr lang="fr-FR" sz="2400" dirty="0"/>
          </a:p>
        </p:txBody>
      </p:sp>
    </p:spTree>
    <p:extLst>
      <p:ext uri="{BB962C8B-B14F-4D97-AF65-F5344CB8AC3E}">
        <p14:creationId xmlns:p14="http://schemas.microsoft.com/office/powerpoint/2010/main" val="291371833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77357" y="914003"/>
            <a:ext cx="7372800" cy="5529600"/>
          </a:xfrm>
        </p:spPr>
      </p:pic>
      <p:sp>
        <p:nvSpPr>
          <p:cNvPr id="6"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8" name="Espace réservé du numéro de diapositive 7"/>
          <p:cNvSpPr>
            <a:spLocks noGrp="1"/>
          </p:cNvSpPr>
          <p:nvPr>
            <p:ph type="sldNum" sz="quarter" idx="12"/>
          </p:nvPr>
        </p:nvSpPr>
        <p:spPr/>
        <p:txBody>
          <a:bodyPr/>
          <a:lstStyle/>
          <a:p>
            <a:fld id="{91DE38A6-BC19-A249-8091-FB07CD57C52B}" type="slidenum">
              <a:rPr lang="fr-FR" smtClean="0"/>
              <a:t>251</a:t>
            </a:fld>
            <a:endParaRPr lang="fr-FR" dirty="0"/>
          </a:p>
        </p:txBody>
      </p:sp>
      <p:sp>
        <p:nvSpPr>
          <p:cNvPr id="7" name="Titre 1"/>
          <p:cNvSpPr>
            <a:spLocks noGrp="1"/>
          </p:cNvSpPr>
          <p:nvPr>
            <p:ph type="title"/>
          </p:nvPr>
        </p:nvSpPr>
        <p:spPr>
          <a:xfrm>
            <a:off x="107499" y="145222"/>
            <a:ext cx="6770521" cy="673533"/>
          </a:xfrm>
        </p:spPr>
        <p:txBody>
          <a:bodyPr>
            <a:noAutofit/>
          </a:bodyPr>
          <a:lstStyle/>
          <a:p>
            <a:r>
              <a:rPr lang="fr-FR" dirty="0"/>
              <a:t>Réalisations et suivi d’expériences régionales et </a:t>
            </a:r>
            <a:r>
              <a:rPr lang="fr-FR" dirty="0" smtClean="0"/>
              <a:t>internationales : Le </a:t>
            </a:r>
            <a:r>
              <a:rPr lang="fr-FR" dirty="0" err="1" smtClean="0"/>
              <a:t>Courbat</a:t>
            </a:r>
            <a:endParaRPr lang="fr-FR" sz="2400" dirty="0"/>
          </a:p>
        </p:txBody>
      </p:sp>
    </p:spTree>
    <p:extLst>
      <p:ext uri="{BB962C8B-B14F-4D97-AF65-F5344CB8AC3E}">
        <p14:creationId xmlns:p14="http://schemas.microsoft.com/office/powerpoint/2010/main" val="167086066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57777" y="912815"/>
            <a:ext cx="7372800" cy="5529599"/>
          </a:xfrm>
        </p:spPr>
      </p:pic>
      <p:sp>
        <p:nvSpPr>
          <p:cNvPr id="6"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8" name="Espace réservé du numéro de diapositive 7"/>
          <p:cNvSpPr>
            <a:spLocks noGrp="1"/>
          </p:cNvSpPr>
          <p:nvPr>
            <p:ph type="sldNum" sz="quarter" idx="12"/>
          </p:nvPr>
        </p:nvSpPr>
        <p:spPr/>
        <p:txBody>
          <a:bodyPr/>
          <a:lstStyle/>
          <a:p>
            <a:fld id="{91DE38A6-BC19-A249-8091-FB07CD57C52B}" type="slidenum">
              <a:rPr lang="fr-FR" smtClean="0"/>
              <a:t>252</a:t>
            </a:fld>
            <a:endParaRPr lang="fr-FR" dirty="0"/>
          </a:p>
        </p:txBody>
      </p:sp>
      <p:sp>
        <p:nvSpPr>
          <p:cNvPr id="7" name="Titre 1"/>
          <p:cNvSpPr>
            <a:spLocks noGrp="1"/>
          </p:cNvSpPr>
          <p:nvPr>
            <p:ph type="title"/>
          </p:nvPr>
        </p:nvSpPr>
        <p:spPr>
          <a:xfrm>
            <a:off x="107499" y="145222"/>
            <a:ext cx="6489556" cy="673533"/>
          </a:xfrm>
        </p:spPr>
        <p:txBody>
          <a:bodyPr>
            <a:noAutofit/>
          </a:bodyPr>
          <a:lstStyle/>
          <a:p>
            <a:r>
              <a:rPr lang="fr-FR" dirty="0"/>
              <a:t>Réalisations et suivi d’expériences régionales et </a:t>
            </a:r>
            <a:r>
              <a:rPr lang="fr-FR" dirty="0" smtClean="0"/>
              <a:t>internationales : Le </a:t>
            </a:r>
            <a:r>
              <a:rPr lang="fr-FR" dirty="0" err="1" smtClean="0"/>
              <a:t>Courbat</a:t>
            </a:r>
            <a:endParaRPr lang="fr-FR" sz="2400" dirty="0"/>
          </a:p>
        </p:txBody>
      </p:sp>
    </p:spTree>
    <p:extLst>
      <p:ext uri="{BB962C8B-B14F-4D97-AF65-F5344CB8AC3E}">
        <p14:creationId xmlns:p14="http://schemas.microsoft.com/office/powerpoint/2010/main" val="2406556827"/>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67833" y="901485"/>
            <a:ext cx="7372800" cy="5529600"/>
          </a:xfrm>
        </p:spPr>
      </p:pic>
      <p:sp>
        <p:nvSpPr>
          <p:cNvPr id="6"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8" name="Espace réservé du numéro de diapositive 7"/>
          <p:cNvSpPr>
            <a:spLocks noGrp="1"/>
          </p:cNvSpPr>
          <p:nvPr>
            <p:ph type="sldNum" sz="quarter" idx="12"/>
          </p:nvPr>
        </p:nvSpPr>
        <p:spPr/>
        <p:txBody>
          <a:bodyPr/>
          <a:lstStyle/>
          <a:p>
            <a:fld id="{91DE38A6-BC19-A249-8091-FB07CD57C52B}" type="slidenum">
              <a:rPr lang="fr-FR" smtClean="0"/>
              <a:t>253</a:t>
            </a:fld>
            <a:endParaRPr lang="fr-FR" dirty="0"/>
          </a:p>
        </p:txBody>
      </p:sp>
      <p:sp>
        <p:nvSpPr>
          <p:cNvPr id="7" name="Titre 1"/>
          <p:cNvSpPr>
            <a:spLocks noGrp="1"/>
          </p:cNvSpPr>
          <p:nvPr>
            <p:ph type="title"/>
          </p:nvPr>
        </p:nvSpPr>
        <p:spPr>
          <a:xfrm>
            <a:off x="107499" y="145222"/>
            <a:ext cx="6410886" cy="673533"/>
          </a:xfrm>
        </p:spPr>
        <p:txBody>
          <a:bodyPr>
            <a:noAutofit/>
          </a:bodyPr>
          <a:lstStyle/>
          <a:p>
            <a:r>
              <a:rPr lang="fr-FR" dirty="0"/>
              <a:t>Réalisations et suivi d’expériences régionales et </a:t>
            </a:r>
            <a:r>
              <a:rPr lang="fr-FR" dirty="0" smtClean="0"/>
              <a:t>internationales : Le </a:t>
            </a:r>
            <a:r>
              <a:rPr lang="fr-FR" dirty="0" err="1" smtClean="0"/>
              <a:t>Courbat</a:t>
            </a:r>
            <a:endParaRPr lang="fr-FR" sz="2400" dirty="0"/>
          </a:p>
        </p:txBody>
      </p:sp>
    </p:spTree>
    <p:extLst>
      <p:ext uri="{BB962C8B-B14F-4D97-AF65-F5344CB8AC3E}">
        <p14:creationId xmlns:p14="http://schemas.microsoft.com/office/powerpoint/2010/main" val="3277290621"/>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727" y="912813"/>
            <a:ext cx="7372800" cy="5529600"/>
          </a:xfrm>
        </p:spPr>
      </p:pic>
      <p:sp>
        <p:nvSpPr>
          <p:cNvPr id="6"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8" name="Espace réservé du numéro de diapositive 7"/>
          <p:cNvSpPr>
            <a:spLocks noGrp="1"/>
          </p:cNvSpPr>
          <p:nvPr>
            <p:ph type="sldNum" sz="quarter" idx="12"/>
          </p:nvPr>
        </p:nvSpPr>
        <p:spPr/>
        <p:txBody>
          <a:bodyPr/>
          <a:lstStyle/>
          <a:p>
            <a:fld id="{91DE38A6-BC19-A249-8091-FB07CD57C52B}" type="slidenum">
              <a:rPr lang="fr-FR" smtClean="0"/>
              <a:t>254</a:t>
            </a:fld>
            <a:endParaRPr lang="fr-FR" dirty="0"/>
          </a:p>
        </p:txBody>
      </p:sp>
      <p:sp>
        <p:nvSpPr>
          <p:cNvPr id="7" name="Titre 1"/>
          <p:cNvSpPr>
            <a:spLocks noGrp="1"/>
          </p:cNvSpPr>
          <p:nvPr>
            <p:ph type="title"/>
          </p:nvPr>
        </p:nvSpPr>
        <p:spPr>
          <a:xfrm>
            <a:off x="107499" y="145222"/>
            <a:ext cx="6624419" cy="673533"/>
          </a:xfrm>
        </p:spPr>
        <p:txBody>
          <a:bodyPr>
            <a:noAutofit/>
          </a:bodyPr>
          <a:lstStyle/>
          <a:p>
            <a:r>
              <a:rPr lang="fr-FR" dirty="0"/>
              <a:t>Réalisations et suivi d’expériences régionales et </a:t>
            </a:r>
            <a:r>
              <a:rPr lang="fr-FR" dirty="0" smtClean="0"/>
              <a:t>internationales : Le </a:t>
            </a:r>
            <a:r>
              <a:rPr lang="fr-FR" dirty="0" err="1" smtClean="0"/>
              <a:t>Courbat</a:t>
            </a:r>
            <a:endParaRPr lang="fr-FR" sz="2400" dirty="0"/>
          </a:p>
        </p:txBody>
      </p:sp>
    </p:spTree>
    <p:extLst>
      <p:ext uri="{BB962C8B-B14F-4D97-AF65-F5344CB8AC3E}">
        <p14:creationId xmlns:p14="http://schemas.microsoft.com/office/powerpoint/2010/main" val="3470954449"/>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58308" y="912813"/>
            <a:ext cx="7372800" cy="5529600"/>
          </a:xfrm>
        </p:spPr>
      </p:pic>
      <p:sp>
        <p:nvSpPr>
          <p:cNvPr id="6"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8" name="Espace réservé du numéro de diapositive 7"/>
          <p:cNvSpPr>
            <a:spLocks noGrp="1"/>
          </p:cNvSpPr>
          <p:nvPr>
            <p:ph type="sldNum" sz="quarter" idx="12"/>
          </p:nvPr>
        </p:nvSpPr>
        <p:spPr/>
        <p:txBody>
          <a:bodyPr/>
          <a:lstStyle/>
          <a:p>
            <a:fld id="{91DE38A6-BC19-A249-8091-FB07CD57C52B}" type="slidenum">
              <a:rPr lang="fr-FR" smtClean="0"/>
              <a:t>255</a:t>
            </a:fld>
            <a:endParaRPr lang="fr-FR" dirty="0"/>
          </a:p>
        </p:txBody>
      </p:sp>
      <p:sp>
        <p:nvSpPr>
          <p:cNvPr id="7" name="Titre 1"/>
          <p:cNvSpPr>
            <a:spLocks noGrp="1"/>
          </p:cNvSpPr>
          <p:nvPr>
            <p:ph type="title"/>
          </p:nvPr>
        </p:nvSpPr>
        <p:spPr>
          <a:xfrm>
            <a:off x="107499" y="145222"/>
            <a:ext cx="6523272" cy="673533"/>
          </a:xfrm>
        </p:spPr>
        <p:txBody>
          <a:bodyPr>
            <a:noAutofit/>
          </a:bodyPr>
          <a:lstStyle/>
          <a:p>
            <a:r>
              <a:rPr lang="fr-FR" dirty="0"/>
              <a:t>Réalisations et suivi d’expériences régionales et </a:t>
            </a:r>
            <a:r>
              <a:rPr lang="fr-FR" dirty="0" smtClean="0"/>
              <a:t>internationales : Le </a:t>
            </a:r>
            <a:r>
              <a:rPr lang="fr-FR" dirty="0" err="1" smtClean="0"/>
              <a:t>Courbat</a:t>
            </a:r>
            <a:endParaRPr lang="fr-FR" sz="2400" dirty="0"/>
          </a:p>
        </p:txBody>
      </p:sp>
    </p:spTree>
    <p:extLst>
      <p:ext uri="{BB962C8B-B14F-4D97-AF65-F5344CB8AC3E}">
        <p14:creationId xmlns:p14="http://schemas.microsoft.com/office/powerpoint/2010/main" val="359485898"/>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76827" y="920535"/>
            <a:ext cx="7372800" cy="5529600"/>
          </a:xfrm>
        </p:spPr>
      </p:pic>
      <p:sp>
        <p:nvSpPr>
          <p:cNvPr id="6"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8" name="Espace réservé du numéro de diapositive 7"/>
          <p:cNvSpPr>
            <a:spLocks noGrp="1"/>
          </p:cNvSpPr>
          <p:nvPr>
            <p:ph type="sldNum" sz="quarter" idx="12"/>
          </p:nvPr>
        </p:nvSpPr>
        <p:spPr/>
        <p:txBody>
          <a:bodyPr/>
          <a:lstStyle/>
          <a:p>
            <a:fld id="{91DE38A6-BC19-A249-8091-FB07CD57C52B}" type="slidenum">
              <a:rPr lang="fr-FR" smtClean="0"/>
              <a:t>256</a:t>
            </a:fld>
            <a:endParaRPr lang="fr-FR" dirty="0"/>
          </a:p>
        </p:txBody>
      </p:sp>
      <p:sp>
        <p:nvSpPr>
          <p:cNvPr id="7" name="Titre 1"/>
          <p:cNvSpPr>
            <a:spLocks noGrp="1"/>
          </p:cNvSpPr>
          <p:nvPr>
            <p:ph type="title"/>
          </p:nvPr>
        </p:nvSpPr>
        <p:spPr>
          <a:xfrm>
            <a:off x="107499" y="145222"/>
            <a:ext cx="6770521" cy="673533"/>
          </a:xfrm>
        </p:spPr>
        <p:txBody>
          <a:bodyPr>
            <a:noAutofit/>
          </a:bodyPr>
          <a:lstStyle/>
          <a:p>
            <a:r>
              <a:rPr lang="fr-FR" dirty="0"/>
              <a:t>Réalisations et suivi d’expériences régionales et </a:t>
            </a:r>
            <a:r>
              <a:rPr lang="fr-FR" dirty="0" smtClean="0"/>
              <a:t>internationales : Le </a:t>
            </a:r>
            <a:r>
              <a:rPr lang="fr-FR" dirty="0" err="1" smtClean="0"/>
              <a:t>Courbat</a:t>
            </a:r>
            <a:endParaRPr lang="fr-FR" sz="2400" dirty="0"/>
          </a:p>
        </p:txBody>
      </p:sp>
    </p:spTree>
    <p:extLst>
      <p:ext uri="{BB962C8B-B14F-4D97-AF65-F5344CB8AC3E}">
        <p14:creationId xmlns:p14="http://schemas.microsoft.com/office/powerpoint/2010/main" val="4255803528"/>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ous vous offr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9959" y="2300106"/>
            <a:ext cx="5508477" cy="2111583"/>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1175165" y="1312847"/>
            <a:ext cx="7042975" cy="673533"/>
          </a:xfrm>
        </p:spPr>
        <p:txBody>
          <a:bodyPr>
            <a:normAutofit fontScale="90000"/>
          </a:bodyPr>
          <a:lstStyle/>
          <a:p>
            <a:r>
              <a:rPr lang="fr-FR" sz="5400" dirty="0">
                <a:solidFill>
                  <a:schemeClr val="tx2"/>
                </a:solidFill>
              </a:rPr>
              <a:t>Importance du Suivi</a:t>
            </a:r>
          </a:p>
        </p:txBody>
      </p:sp>
      <p:sp>
        <p:nvSpPr>
          <p:cNvPr id="3" name="Sous-titre 2"/>
          <p:cNvSpPr>
            <a:spLocks noGrp="1"/>
          </p:cNvSpPr>
          <p:nvPr>
            <p:ph idx="1"/>
          </p:nvPr>
        </p:nvSpPr>
        <p:spPr>
          <a:xfrm>
            <a:off x="457200" y="5079586"/>
            <a:ext cx="8229600" cy="1046579"/>
          </a:xfrm>
        </p:spPr>
        <p:txBody>
          <a:bodyPr>
            <a:normAutofit/>
          </a:bodyPr>
          <a:lstStyle/>
          <a:p>
            <a:pPr marL="0" indent="0">
              <a:buNone/>
            </a:pPr>
            <a:r>
              <a:rPr lang="fr-FR" dirty="0" smtClean="0">
                <a:solidFill>
                  <a:schemeClr val="tx1"/>
                </a:solidFill>
              </a:rPr>
              <a:t>Dr Pascal GACHE</a:t>
            </a:r>
          </a:p>
          <a:p>
            <a:pPr marL="0" indent="0">
              <a:buNone/>
            </a:pPr>
            <a:r>
              <a:rPr lang="fr-FR" dirty="0" smtClean="0">
                <a:solidFill>
                  <a:schemeClr val="tx1"/>
                </a:solidFill>
              </a:rPr>
              <a:t>Alcoologue Anonyme, Genève, ex-paradis fiscal</a:t>
            </a:r>
            <a:endParaRPr lang="fr-FR" dirty="0">
              <a:solidFill>
                <a:schemeClr val="tx1"/>
              </a:solidFill>
            </a:endParaRPr>
          </a:p>
        </p:txBody>
      </p:sp>
      <p:sp>
        <p:nvSpPr>
          <p:cNvPr id="6" name="Titre 1"/>
          <p:cNvSpPr txBox="1">
            <a:spLocks/>
          </p:cNvSpPr>
          <p:nvPr/>
        </p:nvSpPr>
        <p:spPr>
          <a:xfrm>
            <a:off x="107499" y="145222"/>
            <a:ext cx="6512033" cy="673533"/>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a:t>
            </a:r>
            <a:endParaRPr lang="fr-FR" dirty="0"/>
          </a:p>
        </p:txBody>
      </p:sp>
      <p:sp>
        <p:nvSpPr>
          <p:cNvPr id="7"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t>257</a:t>
            </a:fld>
            <a:endParaRPr lang="fr-FR" dirty="0"/>
          </a:p>
        </p:txBody>
      </p:sp>
      <p:sp>
        <p:nvSpPr>
          <p:cNvPr id="8" name="Espace réservé du pied de page 4"/>
          <p:cNvSpPr>
            <a:spLocks noGrp="1"/>
          </p:cNvSpPr>
          <p:nvPr>
            <p:ph type="ftr" sz="quarter" idx="11"/>
          </p:nvPr>
        </p:nvSpPr>
        <p:spPr>
          <a:xfrm>
            <a:off x="91829" y="6450137"/>
            <a:ext cx="8917356"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Tree>
    <p:extLst>
      <p:ext uri="{BB962C8B-B14F-4D97-AF65-F5344CB8AC3E}">
        <p14:creationId xmlns:p14="http://schemas.microsoft.com/office/powerpoint/2010/main" val="1360229768"/>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07500" y="145222"/>
            <a:ext cx="6691850" cy="673533"/>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 : Le suivi</a:t>
            </a:r>
            <a:endParaRPr lang="fr-FR" dirty="0"/>
          </a:p>
        </p:txBody>
      </p:sp>
      <p:sp>
        <p:nvSpPr>
          <p:cNvPr id="7"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t>258</a:t>
            </a:fld>
            <a:endParaRPr lang="fr-FR" dirty="0"/>
          </a:p>
        </p:txBody>
      </p:sp>
      <p:sp>
        <p:nvSpPr>
          <p:cNvPr id="8" name="Espace réservé du pied de page 4"/>
          <p:cNvSpPr>
            <a:spLocks noGrp="1"/>
          </p:cNvSpPr>
          <p:nvPr>
            <p:ph type="ftr" sz="quarter" idx="11"/>
          </p:nvPr>
        </p:nvSpPr>
        <p:spPr>
          <a:xfrm>
            <a:off x="91829" y="6450137"/>
            <a:ext cx="8917356"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10" name="Rectangle 3"/>
          <p:cNvSpPr txBox="1">
            <a:spLocks noChangeArrowheads="1"/>
          </p:cNvSpPr>
          <p:nvPr/>
        </p:nvSpPr>
        <p:spPr>
          <a:xfrm>
            <a:off x="206353" y="2057400"/>
            <a:ext cx="8639600" cy="337185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chemeClr val="tx2"/>
              </a:buClr>
              <a:buSzPct val="85000"/>
              <a:buFont typeface="Wingdings" charset="2"/>
              <a:buChar char="§"/>
              <a:defRPr sz="2800" kern="1200">
                <a:solidFill>
                  <a:schemeClr val="tx2"/>
                </a:solidFill>
                <a:latin typeface="Helvetica"/>
                <a:ea typeface="+mn-ea"/>
                <a:cs typeface="Helvetica"/>
              </a:defRPr>
            </a:lvl1pPr>
            <a:lvl2pPr marL="742950" indent="-285750" algn="l" defTabSz="457200" rtl="0" eaLnBrk="1" latinLnBrk="0" hangingPunct="1">
              <a:spcBef>
                <a:spcPct val="20000"/>
              </a:spcBef>
              <a:buClr>
                <a:schemeClr val="tx2"/>
              </a:buClr>
              <a:buSzPct val="70000"/>
              <a:buFont typeface="Wingdings" charset="2"/>
              <a:buChar char="§"/>
              <a:defRPr sz="24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itchFamily="2" charset="2"/>
              <a:buNone/>
            </a:pPr>
            <a:endParaRPr lang="fr-FR" b="1" i="1" u="sng" smtClean="0"/>
          </a:p>
          <a:p>
            <a:endParaRPr lang="fr-FR" b="1" smtClean="0"/>
          </a:p>
          <a:p>
            <a:pPr lvl="1"/>
            <a:r>
              <a:rPr lang="fr-FR" smtClean="0"/>
              <a:t>Abstinence ou amélioration stable       		20-30 %	</a:t>
            </a:r>
          </a:p>
          <a:p>
            <a:pPr lvl="1"/>
            <a:r>
              <a:rPr lang="fr-FR" smtClean="0"/>
              <a:t>Pas d’amélioration							30-40%	</a:t>
            </a:r>
          </a:p>
          <a:p>
            <a:pPr lvl="1"/>
            <a:r>
              <a:rPr lang="fr-FR" smtClean="0"/>
              <a:t>Alternance abstinence/consommation		30-40 %</a:t>
            </a:r>
          </a:p>
          <a:p>
            <a:pPr>
              <a:buFont typeface="Wingdings" pitchFamily="2" charset="2"/>
              <a:buNone/>
            </a:pPr>
            <a:r>
              <a:rPr lang="fr-FR" b="1" smtClean="0"/>
              <a:t>	</a:t>
            </a:r>
          </a:p>
          <a:p>
            <a:pPr algn="ctr">
              <a:buFont typeface="Wingdings" pitchFamily="2" charset="2"/>
              <a:buNone/>
            </a:pPr>
            <a:r>
              <a:rPr lang="fr-FR" b="1" smtClean="0"/>
              <a:t>		Taux de rémission = 4% /an</a:t>
            </a:r>
            <a:endParaRPr lang="fr-FR" sz="2700" dirty="0"/>
          </a:p>
        </p:txBody>
      </p:sp>
      <p:sp>
        <p:nvSpPr>
          <p:cNvPr id="12" name="Rectangle 2"/>
          <p:cNvSpPr>
            <a:spLocks noGrp="1" noChangeArrowheads="1"/>
          </p:cNvSpPr>
          <p:nvPr>
            <p:ph type="title"/>
          </p:nvPr>
        </p:nvSpPr>
        <p:spPr>
          <a:xfrm>
            <a:off x="206353" y="2057402"/>
            <a:ext cx="7042975" cy="673533"/>
          </a:xfrm>
          <a:noFill/>
        </p:spPr>
        <p:txBody>
          <a:bodyPr>
            <a:normAutofit fontScale="90000"/>
          </a:bodyPr>
          <a:lstStyle/>
          <a:p>
            <a:r>
              <a:rPr lang="fr-FR" sz="2700" dirty="0"/>
              <a:t>Ce que l’on sait </a:t>
            </a:r>
            <a:r>
              <a:rPr lang="fr-FR" sz="2700" i="1" dirty="0"/>
              <a:t> </a:t>
            </a:r>
            <a:br>
              <a:rPr lang="fr-FR" sz="2700" i="1" dirty="0"/>
            </a:br>
            <a:r>
              <a:rPr lang="fr-FR" sz="2100" i="1" dirty="0"/>
              <a:t>Comment cela évolue-t-il sous traitement ?</a:t>
            </a:r>
            <a:endParaRPr lang="fr-FR" i="1" u="sng" dirty="0"/>
          </a:p>
        </p:txBody>
      </p:sp>
      <p:sp>
        <p:nvSpPr>
          <p:cNvPr id="13" name="Rectangle 4"/>
          <p:cNvSpPr>
            <a:spLocks noChangeArrowheads="1"/>
          </p:cNvSpPr>
          <p:nvPr/>
        </p:nvSpPr>
        <p:spPr bwMode="auto">
          <a:xfrm>
            <a:off x="2506207" y="5702309"/>
            <a:ext cx="6279557" cy="430887"/>
          </a:xfrm>
          <a:prstGeom prst="rect">
            <a:avLst/>
          </a:prstGeom>
          <a:noFill/>
          <a:ln>
            <a:noFill/>
          </a:ln>
          <a:extLst/>
        </p:spPr>
        <p:txBody>
          <a:bodyPr wrap="square">
            <a:spAutoFit/>
          </a:bodyPr>
          <a:lstStyle/>
          <a:p>
            <a:pPr eaLnBrk="0" hangingPunct="0">
              <a:spcBef>
                <a:spcPct val="0"/>
              </a:spcBef>
              <a:buClrTx/>
              <a:buSzTx/>
              <a:buFontTx/>
              <a:buNone/>
            </a:pPr>
            <a:r>
              <a:rPr lang="fr-FR" sz="1100" i="1" dirty="0">
                <a:latin typeface="Geneva" charset="0"/>
              </a:rPr>
              <a:t>Powell et al. </a:t>
            </a:r>
            <a:r>
              <a:rPr lang="fr-FR" sz="1100" i="1" dirty="0" err="1">
                <a:latin typeface="Geneva" charset="0"/>
              </a:rPr>
              <a:t>Prediction</a:t>
            </a:r>
            <a:r>
              <a:rPr lang="fr-FR" sz="1100" i="1" dirty="0">
                <a:latin typeface="Geneva" charset="0"/>
              </a:rPr>
              <a:t> of </a:t>
            </a:r>
            <a:r>
              <a:rPr lang="fr-FR" sz="1100" i="1" dirty="0" err="1">
                <a:latin typeface="Geneva" charset="0"/>
              </a:rPr>
              <a:t>drinking</a:t>
            </a:r>
            <a:r>
              <a:rPr lang="fr-FR" sz="1100" i="1" dirty="0">
                <a:latin typeface="Geneva" charset="0"/>
              </a:rPr>
              <a:t> </a:t>
            </a:r>
            <a:r>
              <a:rPr lang="fr-FR" sz="1100" i="1" dirty="0" err="1">
                <a:latin typeface="Geneva" charset="0"/>
              </a:rPr>
              <a:t>outcomes</a:t>
            </a:r>
            <a:r>
              <a:rPr lang="fr-FR" sz="1100" i="1" dirty="0">
                <a:latin typeface="Geneva" charset="0"/>
              </a:rPr>
              <a:t> for male </a:t>
            </a:r>
            <a:r>
              <a:rPr lang="fr-FR" sz="1100" i="1" dirty="0" err="1">
                <a:latin typeface="Geneva" charset="0"/>
              </a:rPr>
              <a:t>alcoholics</a:t>
            </a:r>
            <a:r>
              <a:rPr lang="fr-FR" sz="1100" i="1" dirty="0">
                <a:latin typeface="Geneva" charset="0"/>
              </a:rPr>
              <a:t> </a:t>
            </a:r>
            <a:r>
              <a:rPr lang="fr-FR" sz="1100" i="1" dirty="0" err="1">
                <a:latin typeface="Geneva" charset="0"/>
              </a:rPr>
              <a:t>after</a:t>
            </a:r>
            <a:r>
              <a:rPr lang="fr-FR" sz="1100" i="1" dirty="0">
                <a:latin typeface="Geneva" charset="0"/>
              </a:rPr>
              <a:t> 10 to 14 </a:t>
            </a:r>
            <a:r>
              <a:rPr lang="fr-FR" sz="1100" i="1" dirty="0" err="1">
                <a:latin typeface="Geneva" charset="0"/>
              </a:rPr>
              <a:t>years</a:t>
            </a:r>
            <a:r>
              <a:rPr lang="fr-FR" sz="1100" i="1" dirty="0">
                <a:latin typeface="Geneva" charset="0"/>
              </a:rPr>
              <a:t>. </a:t>
            </a:r>
          </a:p>
          <a:p>
            <a:pPr eaLnBrk="0" hangingPunct="0">
              <a:spcBef>
                <a:spcPct val="0"/>
              </a:spcBef>
              <a:buClrTx/>
              <a:buSzTx/>
              <a:buFontTx/>
              <a:buNone/>
            </a:pPr>
            <a:r>
              <a:rPr lang="fr-FR" sz="1100" i="1" dirty="0" err="1">
                <a:latin typeface="Geneva" charset="0"/>
              </a:rPr>
              <a:t>Alcoholism</a:t>
            </a:r>
            <a:r>
              <a:rPr lang="fr-FR" sz="1100" i="1" dirty="0">
                <a:latin typeface="Geneva" charset="0"/>
              </a:rPr>
              <a:t>: </a:t>
            </a:r>
            <a:r>
              <a:rPr lang="fr-FR" sz="1100" i="1" dirty="0" err="1">
                <a:latin typeface="Geneva" charset="0"/>
              </a:rPr>
              <a:t>Clinical</a:t>
            </a:r>
            <a:r>
              <a:rPr lang="fr-FR" sz="1100" i="1" dirty="0">
                <a:latin typeface="Geneva" charset="0"/>
              </a:rPr>
              <a:t> &amp; </a:t>
            </a:r>
            <a:r>
              <a:rPr lang="fr-FR" sz="1100" i="1" dirty="0" err="1">
                <a:latin typeface="Geneva" charset="0"/>
              </a:rPr>
              <a:t>Experimental</a:t>
            </a:r>
            <a:r>
              <a:rPr lang="fr-FR" sz="1100" i="1" dirty="0">
                <a:latin typeface="Geneva" charset="0"/>
              </a:rPr>
              <a:t> </a:t>
            </a:r>
            <a:r>
              <a:rPr lang="fr-FR" sz="1100" i="1" dirty="0" err="1">
                <a:latin typeface="Geneva" charset="0"/>
              </a:rPr>
              <a:t>Research</a:t>
            </a:r>
            <a:r>
              <a:rPr lang="fr-FR" sz="1100" i="1" dirty="0">
                <a:latin typeface="Geneva" charset="0"/>
              </a:rPr>
              <a:t> 1998;22(3):559-66.</a:t>
            </a:r>
          </a:p>
        </p:txBody>
      </p:sp>
    </p:spTree>
    <p:extLst>
      <p:ext uri="{BB962C8B-B14F-4D97-AF65-F5344CB8AC3E}">
        <p14:creationId xmlns:p14="http://schemas.microsoft.com/office/powerpoint/2010/main" val="1210086260"/>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07500" y="145222"/>
            <a:ext cx="6691850" cy="673533"/>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 : Le suivi</a:t>
            </a:r>
            <a:endParaRPr lang="fr-FR" dirty="0"/>
          </a:p>
        </p:txBody>
      </p:sp>
      <p:sp>
        <p:nvSpPr>
          <p:cNvPr id="7"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t>259</a:t>
            </a:fld>
            <a:endParaRPr lang="fr-FR" dirty="0"/>
          </a:p>
        </p:txBody>
      </p:sp>
      <p:sp>
        <p:nvSpPr>
          <p:cNvPr id="8" name="Espace réservé du pied de page 4"/>
          <p:cNvSpPr>
            <a:spLocks noGrp="1"/>
          </p:cNvSpPr>
          <p:nvPr>
            <p:ph type="ftr" sz="quarter" idx="11"/>
          </p:nvPr>
        </p:nvSpPr>
        <p:spPr>
          <a:xfrm>
            <a:off x="91829" y="6450137"/>
            <a:ext cx="8917356"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9" name="Rectangle 3"/>
          <p:cNvSpPr txBox="1">
            <a:spLocks noChangeArrowheads="1"/>
          </p:cNvSpPr>
          <p:nvPr/>
        </p:nvSpPr>
        <p:spPr>
          <a:xfrm>
            <a:off x="457200" y="1931318"/>
            <a:ext cx="8229600" cy="419484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Clr>
                <a:schemeClr val="tx2"/>
              </a:buClr>
              <a:buSzPct val="85000"/>
              <a:buFont typeface="Wingdings" charset="2"/>
              <a:buChar char="§"/>
              <a:defRPr sz="2800" kern="1200">
                <a:solidFill>
                  <a:schemeClr val="tx2"/>
                </a:solidFill>
                <a:latin typeface="Helvetica"/>
                <a:ea typeface="+mn-ea"/>
                <a:cs typeface="Helvetica"/>
              </a:defRPr>
            </a:lvl1pPr>
            <a:lvl2pPr marL="742950" indent="-285750" algn="l" defTabSz="457200" rtl="0" eaLnBrk="1" latinLnBrk="0" hangingPunct="1">
              <a:spcBef>
                <a:spcPct val="20000"/>
              </a:spcBef>
              <a:buClr>
                <a:schemeClr val="tx2"/>
              </a:buClr>
              <a:buSzPct val="70000"/>
              <a:buFont typeface="Wingdings" charset="2"/>
              <a:buChar char="§"/>
              <a:defRPr sz="24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fr-FR" altLang="fr-FR" dirty="0" smtClean="0"/>
              <a:t>Proportion de soignants en difficulté avec un produit est identique à celle de la population </a:t>
            </a:r>
          </a:p>
          <a:p>
            <a:pPr>
              <a:lnSpc>
                <a:spcPct val="90000"/>
              </a:lnSpc>
            </a:pPr>
            <a:r>
              <a:rPr lang="fr-FR" altLang="fr-FR" dirty="0" smtClean="0"/>
              <a:t>Pour les médecins par exemple on peut estimer à 8-16 000 le nombre de dépendants (toutes substances confondues)</a:t>
            </a:r>
          </a:p>
          <a:p>
            <a:pPr>
              <a:lnSpc>
                <a:spcPct val="90000"/>
              </a:lnSpc>
            </a:pPr>
            <a:r>
              <a:rPr lang="fr-FR" altLang="fr-FR" dirty="0" smtClean="0"/>
              <a:t>Les MG et les anesthésistes sont les plus touchés.</a:t>
            </a:r>
          </a:p>
          <a:p>
            <a:pPr>
              <a:lnSpc>
                <a:spcPct val="90000"/>
              </a:lnSpc>
            </a:pPr>
            <a:r>
              <a:rPr lang="fr-FR" altLang="fr-FR" dirty="0" smtClean="0"/>
              <a:t>Les infirmières sont vulnérables en raison du stress (sous-effectifs) et des horaires</a:t>
            </a:r>
          </a:p>
          <a:p>
            <a:pPr>
              <a:lnSpc>
                <a:spcPct val="90000"/>
              </a:lnSpc>
            </a:pPr>
            <a:r>
              <a:rPr lang="fr-FR" altLang="fr-FR" dirty="0" smtClean="0"/>
              <a:t>Conséquences potentiellement dramatiques</a:t>
            </a:r>
            <a:endParaRPr lang="fr-FR" altLang="fr-FR" dirty="0"/>
          </a:p>
        </p:txBody>
      </p:sp>
      <p:sp>
        <p:nvSpPr>
          <p:cNvPr id="11" name="Rectangle 2"/>
          <p:cNvSpPr>
            <a:spLocks noGrp="1" noChangeArrowheads="1"/>
          </p:cNvSpPr>
          <p:nvPr>
            <p:ph type="title"/>
          </p:nvPr>
        </p:nvSpPr>
        <p:spPr>
          <a:xfrm>
            <a:off x="545805" y="1089216"/>
            <a:ext cx="7042975" cy="673533"/>
          </a:xfrm>
        </p:spPr>
        <p:txBody>
          <a:bodyPr/>
          <a:lstStyle/>
          <a:p>
            <a:r>
              <a:rPr lang="fr-FR" altLang="fr-FR" sz="2800" dirty="0"/>
              <a:t>Les faits</a:t>
            </a:r>
          </a:p>
        </p:txBody>
      </p:sp>
    </p:spTree>
    <p:extLst>
      <p:ext uri="{BB962C8B-B14F-4D97-AF65-F5344CB8AC3E}">
        <p14:creationId xmlns:p14="http://schemas.microsoft.com/office/powerpoint/2010/main" val="15520599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4"/>
          <p:cNvSpPr txBox="1">
            <a:spLocks noChangeArrowheads="1"/>
          </p:cNvSpPr>
          <p:nvPr/>
        </p:nvSpPr>
        <p:spPr bwMode="auto">
          <a:xfrm>
            <a:off x="971551" y="1520819"/>
            <a:ext cx="6433597" cy="923330"/>
          </a:xfrm>
          <a:prstGeom prst="rect">
            <a:avLst/>
          </a:prstGeom>
          <a:noFill/>
          <a:ln w="9525">
            <a:noFill/>
            <a:miter lim="800000"/>
            <a:headEnd/>
            <a:tailEnd/>
          </a:ln>
        </p:spPr>
        <p:txBody>
          <a:bodyPr wrap="none">
            <a:spAutoFit/>
          </a:bodyPr>
          <a:lstStyle/>
          <a:p>
            <a:endParaRPr lang="fr-FR" dirty="0">
              <a:latin typeface="Helvetica"/>
              <a:cs typeface="Helvetica"/>
            </a:endParaRPr>
          </a:p>
          <a:p>
            <a:r>
              <a:rPr lang="fr-FR" dirty="0">
                <a:latin typeface="Helvetica"/>
                <a:cs typeface="Helvetica"/>
              </a:rPr>
              <a:t>« Il m’arrive de ne pas donner à boire aux résidents quand ils</a:t>
            </a:r>
          </a:p>
          <a:p>
            <a:r>
              <a:rPr lang="fr-FR" dirty="0">
                <a:latin typeface="Helvetica"/>
                <a:cs typeface="Helvetica"/>
              </a:rPr>
              <a:t>me le demandent car je cours tout le temps »</a:t>
            </a:r>
          </a:p>
        </p:txBody>
      </p:sp>
      <p:sp>
        <p:nvSpPr>
          <p:cNvPr id="54275" name="Text Box 5"/>
          <p:cNvSpPr txBox="1">
            <a:spLocks noChangeArrowheads="1"/>
          </p:cNvSpPr>
          <p:nvPr/>
        </p:nvSpPr>
        <p:spPr bwMode="auto">
          <a:xfrm>
            <a:off x="950914" y="2699278"/>
            <a:ext cx="7985517" cy="646331"/>
          </a:xfrm>
          <a:prstGeom prst="rect">
            <a:avLst/>
          </a:prstGeom>
          <a:noFill/>
          <a:ln w="9525">
            <a:noFill/>
            <a:miter lim="800000"/>
            <a:headEnd/>
            <a:tailEnd/>
          </a:ln>
        </p:spPr>
        <p:txBody>
          <a:bodyPr wrap="none">
            <a:spAutoFit/>
          </a:bodyPr>
          <a:lstStyle/>
          <a:p>
            <a:r>
              <a:rPr lang="fr-FR" dirty="0">
                <a:latin typeface="Helvetica"/>
                <a:cs typeface="Helvetica"/>
              </a:rPr>
              <a:t>« Il m’arrive de ne pas faire la toilette des résidents mais de juste les habiller</a:t>
            </a:r>
          </a:p>
          <a:p>
            <a:r>
              <a:rPr lang="fr-FR" dirty="0">
                <a:latin typeface="Helvetica"/>
                <a:cs typeface="Helvetica"/>
              </a:rPr>
              <a:t>car j’en ai trop à faire »</a:t>
            </a:r>
          </a:p>
        </p:txBody>
      </p:sp>
      <p:sp>
        <p:nvSpPr>
          <p:cNvPr id="54276" name="Rectangle 6"/>
          <p:cNvSpPr>
            <a:spLocks noChangeArrowheads="1"/>
          </p:cNvSpPr>
          <p:nvPr/>
        </p:nvSpPr>
        <p:spPr bwMode="auto">
          <a:xfrm>
            <a:off x="611188" y="1292221"/>
            <a:ext cx="3520164" cy="461665"/>
          </a:xfrm>
          <a:prstGeom prst="rect">
            <a:avLst/>
          </a:prstGeom>
          <a:noFill/>
          <a:ln w="9525">
            <a:noFill/>
            <a:miter lim="800000"/>
            <a:headEnd/>
            <a:tailEnd/>
          </a:ln>
        </p:spPr>
        <p:txBody>
          <a:bodyPr wrap="none">
            <a:spAutoFit/>
          </a:bodyPr>
          <a:lstStyle/>
          <a:p>
            <a:r>
              <a:rPr lang="fr-FR" sz="2400" b="1" dirty="0">
                <a:solidFill>
                  <a:schemeClr val="tx2"/>
                </a:solidFill>
                <a:latin typeface="Helvetica"/>
                <a:cs typeface="Helvetica"/>
              </a:rPr>
              <a:t>Négligence (11 items) : </a:t>
            </a:r>
          </a:p>
        </p:txBody>
      </p:sp>
      <p:sp>
        <p:nvSpPr>
          <p:cNvPr id="54277" name="Text Box 7"/>
          <p:cNvSpPr txBox="1">
            <a:spLocks noChangeArrowheads="1"/>
          </p:cNvSpPr>
          <p:nvPr/>
        </p:nvSpPr>
        <p:spPr bwMode="auto">
          <a:xfrm>
            <a:off x="663577" y="4058555"/>
            <a:ext cx="2168683" cy="461665"/>
          </a:xfrm>
          <a:prstGeom prst="rect">
            <a:avLst/>
          </a:prstGeom>
          <a:noFill/>
          <a:ln w="9525">
            <a:noFill/>
            <a:miter lim="800000"/>
            <a:headEnd/>
            <a:tailEnd/>
          </a:ln>
        </p:spPr>
        <p:txBody>
          <a:bodyPr wrap="none">
            <a:spAutoFit/>
          </a:bodyPr>
          <a:lstStyle/>
          <a:p>
            <a:r>
              <a:rPr lang="fr-FR" sz="2400" b="1" dirty="0" smtClean="0">
                <a:solidFill>
                  <a:schemeClr val="tx2"/>
                </a:solidFill>
                <a:latin typeface="Helvetica"/>
                <a:cs typeface="Helvetica"/>
              </a:rPr>
              <a:t>Maltraitance : </a:t>
            </a:r>
            <a:endParaRPr lang="fr-FR" sz="2400" b="1" dirty="0">
              <a:solidFill>
                <a:schemeClr val="tx2"/>
              </a:solidFill>
              <a:latin typeface="Helvetica"/>
              <a:cs typeface="Helvetica"/>
            </a:endParaRPr>
          </a:p>
        </p:txBody>
      </p:sp>
      <p:sp>
        <p:nvSpPr>
          <p:cNvPr id="54278" name="Text Box 9"/>
          <p:cNvSpPr txBox="1">
            <a:spLocks noChangeArrowheads="1"/>
          </p:cNvSpPr>
          <p:nvPr/>
        </p:nvSpPr>
        <p:spPr bwMode="auto">
          <a:xfrm>
            <a:off x="1023938" y="4779280"/>
            <a:ext cx="7587646" cy="646331"/>
          </a:xfrm>
          <a:prstGeom prst="rect">
            <a:avLst/>
          </a:prstGeom>
          <a:noFill/>
          <a:ln w="9525">
            <a:noFill/>
            <a:miter lim="800000"/>
            <a:headEnd/>
            <a:tailEnd/>
          </a:ln>
        </p:spPr>
        <p:txBody>
          <a:bodyPr wrap="none">
            <a:spAutoFit/>
          </a:bodyPr>
          <a:lstStyle/>
          <a:p>
            <a:r>
              <a:rPr lang="fr-FR">
                <a:latin typeface="Helvetica"/>
                <a:cs typeface="Helvetica"/>
              </a:rPr>
              <a:t>« Il m’arrive de menacer les résidents quand ils me font perdre du temps</a:t>
            </a:r>
          </a:p>
          <a:p>
            <a:r>
              <a:rPr lang="fr-FR">
                <a:latin typeface="Helvetica"/>
                <a:cs typeface="Helvetica"/>
              </a:rPr>
              <a:t>Et que je suis trop débordée »</a:t>
            </a:r>
          </a:p>
        </p:txBody>
      </p:sp>
      <p:sp>
        <p:nvSpPr>
          <p:cNvPr id="54279" name="Text Box 10"/>
          <p:cNvSpPr txBox="1">
            <a:spLocks noChangeArrowheads="1"/>
          </p:cNvSpPr>
          <p:nvPr/>
        </p:nvSpPr>
        <p:spPr bwMode="auto">
          <a:xfrm>
            <a:off x="1023939" y="5583772"/>
            <a:ext cx="8100595" cy="646331"/>
          </a:xfrm>
          <a:prstGeom prst="rect">
            <a:avLst/>
          </a:prstGeom>
          <a:noFill/>
          <a:ln w="9525">
            <a:noFill/>
            <a:miter lim="800000"/>
            <a:headEnd/>
            <a:tailEnd/>
          </a:ln>
        </p:spPr>
        <p:txBody>
          <a:bodyPr wrap="none">
            <a:spAutoFit/>
          </a:bodyPr>
          <a:lstStyle/>
          <a:p>
            <a:r>
              <a:rPr lang="fr-FR" dirty="0">
                <a:latin typeface="Helvetica"/>
                <a:cs typeface="Helvetica"/>
              </a:rPr>
              <a:t>« Il m’arrive de brusquer les résidents car je dois aller très vite à cause de ma</a:t>
            </a:r>
          </a:p>
          <a:p>
            <a:r>
              <a:rPr lang="fr-FR" dirty="0">
                <a:latin typeface="Helvetica"/>
                <a:cs typeface="Helvetica"/>
              </a:rPr>
              <a:t>surcharge de travail. »</a:t>
            </a:r>
          </a:p>
        </p:txBody>
      </p:sp>
      <p:sp>
        <p:nvSpPr>
          <p:cNvPr id="8" name="Espace réservé du pied de page 4"/>
          <p:cNvSpPr>
            <a:spLocks noGrp="1"/>
          </p:cNvSpPr>
          <p:nvPr>
            <p:ph type="ftr" sz="quarter" idx="4294967295"/>
          </p:nvPr>
        </p:nvSpPr>
        <p:spPr>
          <a:xfrm>
            <a:off x="107498" y="6497761"/>
            <a:ext cx="8899733"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9"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pPr/>
              <a:t>26</a:t>
            </a:fld>
            <a:endParaRPr lang="fr-FR" dirty="0"/>
          </a:p>
        </p:txBody>
      </p:sp>
      <p:sp>
        <p:nvSpPr>
          <p:cNvPr id="10" name="Titre 1"/>
          <p:cNvSpPr txBox="1">
            <a:spLocks/>
          </p:cNvSpPr>
          <p:nvPr/>
        </p:nvSpPr>
        <p:spPr>
          <a:xfrm>
            <a:off x="125902" y="78712"/>
            <a:ext cx="7510040" cy="96114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Enquêtes épidémiologiques et études récentes sur les souffrances des professionnels de santé</a:t>
            </a:r>
            <a:endParaRPr lang="fr-FR" sz="2400" b="1" dirty="0"/>
          </a:p>
        </p:txBody>
      </p:sp>
    </p:spTree>
    <p:extLst>
      <p:ext uri="{BB962C8B-B14F-4D97-AF65-F5344CB8AC3E}">
        <p14:creationId xmlns:p14="http://schemas.microsoft.com/office/powerpoint/2010/main" val="2411340998"/>
      </p:ext>
    </p:extLst>
  </p:cSld>
  <p:clrMapOvr>
    <a:masterClrMapping/>
  </p:clrMapOvr>
  <p:timing>
    <p:tnLst>
      <p:par>
        <p:cTn xmlns:p14="http://schemas.microsoft.com/office/powerpoint/2010/mai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body" idx="4294967295"/>
          </p:nvPr>
        </p:nvSpPr>
        <p:spPr/>
        <p:txBody>
          <a:bodyPr/>
          <a:lstStyle/>
          <a:p>
            <a:pPr lvl="1">
              <a:buFontTx/>
              <a:buNone/>
            </a:pPr>
            <a:endParaRPr lang="fr-CH" altLang="fr-FR" sz="2000" b="1"/>
          </a:p>
          <a:p>
            <a:endParaRPr lang="fr-FR" altLang="fr-FR"/>
          </a:p>
        </p:txBody>
      </p:sp>
      <p:sp>
        <p:nvSpPr>
          <p:cNvPr id="51203" name="Rectangle 3"/>
          <p:cNvSpPr>
            <a:spLocks noChangeArrowheads="1"/>
          </p:cNvSpPr>
          <p:nvPr/>
        </p:nvSpPr>
        <p:spPr bwMode="auto">
          <a:xfrm>
            <a:off x="533400" y="228600"/>
            <a:ext cx="8077200" cy="6019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51204" name="Picture 4" descr="C:\Mes Documents\Fegpa\Groupes de réflexions\Journées nationales\2002\Les dangers de la codépendance.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04802"/>
            <a:ext cx="8077200" cy="5910263"/>
          </a:xfrm>
          <a:prstGeom prst="rect">
            <a:avLst/>
          </a:prstGeom>
          <a:noFill/>
          <a:extLst>
            <a:ext uri="{909E8E84-426E-40dd-AFC4-6F175D3DCCD1}">
              <a14:hiddenFill xmlns:a14="http://schemas.microsoft.com/office/drawing/2010/main">
                <a:solidFill>
                  <a:srgbClr val="FFFFFF"/>
                </a:solidFill>
              </a14:hiddenFill>
            </a:ext>
          </a:extLst>
        </p:spPr>
      </p:pic>
      <p:sp>
        <p:nvSpPr>
          <p:cNvPr id="51205" name="Text Box 5"/>
          <p:cNvSpPr txBox="1">
            <a:spLocks noChangeArrowheads="1"/>
          </p:cNvSpPr>
          <p:nvPr/>
        </p:nvSpPr>
        <p:spPr bwMode="auto">
          <a:xfrm>
            <a:off x="4410076" y="5943601"/>
            <a:ext cx="62263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altLang="fr-FR" sz="1400"/>
              <a:t>Marol</a:t>
            </a:r>
            <a:endParaRPr lang="fr-FR" altLang="fr-FR" sz="1400"/>
          </a:p>
        </p:txBody>
      </p:sp>
      <p:sp>
        <p:nvSpPr>
          <p:cNvPr id="6" name="Espace réservé du pied de page 4"/>
          <p:cNvSpPr>
            <a:spLocks noGrp="1"/>
          </p:cNvSpPr>
          <p:nvPr>
            <p:ph type="ftr" sz="quarter" idx="11"/>
          </p:nvPr>
        </p:nvSpPr>
        <p:spPr>
          <a:xfrm>
            <a:off x="91829" y="6450137"/>
            <a:ext cx="8917356"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Tree>
    <p:extLst>
      <p:ext uri="{BB962C8B-B14F-4D97-AF65-F5344CB8AC3E}">
        <p14:creationId xmlns:p14="http://schemas.microsoft.com/office/powerpoint/2010/main" val="940390585"/>
      </p:ext>
    </p:extLst>
  </p:cSld>
  <p:clrMapOvr>
    <a:masterClrMapping/>
  </p:clrMapOvr>
  <p:transition xmlns:p14="http://schemas.microsoft.com/office/powerpoint/2010/main" advTm="10560"/>
  <p:timing>
    <p:tnLst>
      <p:par>
        <p:cTn xmlns:p14="http://schemas.microsoft.com/office/powerpoint/2010/mai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07500" y="145222"/>
            <a:ext cx="6691850" cy="673533"/>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 : Le suivi</a:t>
            </a:r>
            <a:endParaRPr lang="fr-FR" dirty="0"/>
          </a:p>
        </p:txBody>
      </p:sp>
      <p:sp>
        <p:nvSpPr>
          <p:cNvPr id="7"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t>261</a:t>
            </a:fld>
            <a:endParaRPr lang="fr-FR" dirty="0"/>
          </a:p>
        </p:txBody>
      </p:sp>
      <p:sp>
        <p:nvSpPr>
          <p:cNvPr id="8" name="Espace réservé du pied de page 4"/>
          <p:cNvSpPr>
            <a:spLocks noGrp="1"/>
          </p:cNvSpPr>
          <p:nvPr>
            <p:ph type="ftr" sz="quarter" idx="11"/>
          </p:nvPr>
        </p:nvSpPr>
        <p:spPr>
          <a:xfrm>
            <a:off x="91829" y="6450137"/>
            <a:ext cx="8917356"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5" name="Rectangle 3"/>
          <p:cNvSpPr txBox="1">
            <a:spLocks noChangeArrowheads="1"/>
          </p:cNvSpPr>
          <p:nvPr/>
        </p:nvSpPr>
        <p:spPr>
          <a:xfrm>
            <a:off x="642551" y="2386224"/>
            <a:ext cx="8229600" cy="416285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tx2"/>
              </a:buClr>
              <a:buSzPct val="85000"/>
              <a:buFont typeface="Wingdings" charset="2"/>
              <a:buChar char="§"/>
              <a:defRPr sz="2800" kern="1200">
                <a:solidFill>
                  <a:schemeClr val="tx2"/>
                </a:solidFill>
                <a:latin typeface="Helvetica"/>
                <a:ea typeface="+mn-ea"/>
                <a:cs typeface="Helvetica"/>
              </a:defRPr>
            </a:lvl1pPr>
            <a:lvl2pPr marL="742950" indent="-285750" algn="l" defTabSz="457200" rtl="0" eaLnBrk="1" latinLnBrk="0" hangingPunct="1">
              <a:spcBef>
                <a:spcPct val="20000"/>
              </a:spcBef>
              <a:buClr>
                <a:schemeClr val="tx2"/>
              </a:buClr>
              <a:buSzPct val="70000"/>
              <a:buFont typeface="Wingdings" charset="2"/>
              <a:buChar char="§"/>
              <a:defRPr sz="24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altLang="fr-FR" dirty="0" smtClean="0"/>
              <a:t>Les soignants se soignent peu de leur dépendance (peur d’être reconnus)</a:t>
            </a:r>
          </a:p>
          <a:p>
            <a:r>
              <a:rPr lang="fr-FR" altLang="fr-FR" dirty="0" smtClean="0"/>
              <a:t>Les soignants ont du mal à se considérer comme patients dans les unités de soins</a:t>
            </a:r>
          </a:p>
          <a:p>
            <a:r>
              <a:rPr lang="fr-FR" altLang="fr-FR" dirty="0" smtClean="0"/>
              <a:t>Les soignants qui rentrent dans les programmes de soins (addictions) ont tendance</a:t>
            </a:r>
          </a:p>
          <a:p>
            <a:pPr lvl="1"/>
            <a:r>
              <a:rPr lang="fr-FR" altLang="fr-FR" dirty="0" smtClean="0"/>
              <a:t>À devenir soignants des autres patients</a:t>
            </a:r>
          </a:p>
          <a:p>
            <a:pPr lvl="1"/>
            <a:r>
              <a:rPr lang="fr-FR" altLang="fr-FR" dirty="0" smtClean="0"/>
              <a:t>A mettre en difficultés les équipes.</a:t>
            </a:r>
            <a:endParaRPr lang="fr-FR" altLang="fr-FR" dirty="0"/>
          </a:p>
        </p:txBody>
      </p:sp>
      <p:sp>
        <p:nvSpPr>
          <p:cNvPr id="9" name="Rectangle 2"/>
          <p:cNvSpPr>
            <a:spLocks noGrp="1" noChangeArrowheads="1"/>
          </p:cNvSpPr>
          <p:nvPr>
            <p:ph type="title"/>
          </p:nvPr>
        </p:nvSpPr>
        <p:spPr>
          <a:xfrm>
            <a:off x="642552" y="1306757"/>
            <a:ext cx="7042975" cy="673533"/>
          </a:xfrm>
        </p:spPr>
        <p:txBody>
          <a:bodyPr/>
          <a:lstStyle/>
          <a:p>
            <a:r>
              <a:rPr lang="fr-FR" altLang="fr-FR" dirty="0"/>
              <a:t>Les conséquences thérapeutiques</a:t>
            </a:r>
          </a:p>
        </p:txBody>
      </p:sp>
    </p:spTree>
    <p:extLst>
      <p:ext uri="{BB962C8B-B14F-4D97-AF65-F5344CB8AC3E}">
        <p14:creationId xmlns:p14="http://schemas.microsoft.com/office/powerpoint/2010/main" val="2600534643"/>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07500" y="145222"/>
            <a:ext cx="6691850" cy="673533"/>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 : Le suivi</a:t>
            </a:r>
            <a:endParaRPr lang="fr-FR" dirty="0"/>
          </a:p>
        </p:txBody>
      </p:sp>
      <p:sp>
        <p:nvSpPr>
          <p:cNvPr id="7"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t>262</a:t>
            </a:fld>
            <a:endParaRPr lang="fr-FR" dirty="0"/>
          </a:p>
        </p:txBody>
      </p:sp>
      <p:sp>
        <p:nvSpPr>
          <p:cNvPr id="8" name="Espace réservé du pied de page 4"/>
          <p:cNvSpPr>
            <a:spLocks noGrp="1"/>
          </p:cNvSpPr>
          <p:nvPr>
            <p:ph type="ftr" sz="quarter" idx="11"/>
          </p:nvPr>
        </p:nvSpPr>
        <p:spPr>
          <a:xfrm>
            <a:off x="91829" y="6450137"/>
            <a:ext cx="8917356"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118" y="1198609"/>
            <a:ext cx="6506765" cy="45410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7615833"/>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07500" y="145222"/>
            <a:ext cx="6691850" cy="673533"/>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 : Le suivi</a:t>
            </a:r>
            <a:endParaRPr lang="fr-FR" dirty="0"/>
          </a:p>
        </p:txBody>
      </p:sp>
      <p:sp>
        <p:nvSpPr>
          <p:cNvPr id="7"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t>263</a:t>
            </a:fld>
            <a:endParaRPr lang="fr-FR" dirty="0"/>
          </a:p>
        </p:txBody>
      </p:sp>
      <p:sp>
        <p:nvSpPr>
          <p:cNvPr id="8" name="Espace réservé du pied de page 4"/>
          <p:cNvSpPr>
            <a:spLocks noGrp="1"/>
          </p:cNvSpPr>
          <p:nvPr>
            <p:ph type="ftr" sz="quarter" idx="11"/>
          </p:nvPr>
        </p:nvSpPr>
        <p:spPr>
          <a:xfrm>
            <a:off x="91829" y="6450137"/>
            <a:ext cx="8917356"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pic>
        <p:nvPicPr>
          <p:cNvPr id="9" name="Picture 2" descr="E:\pascal gache externe\Mes images\humour\telmaitr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5" y="1772816"/>
            <a:ext cx="4320481" cy="4547874"/>
          </a:xfrm>
          <a:prstGeom prst="rect">
            <a:avLst/>
          </a:prstGeom>
          <a:noFill/>
          <a:extLst>
            <a:ext uri="{909E8E84-426E-40dd-AFC4-6F175D3DCCD1}">
              <a14:hiddenFill xmlns:a14="http://schemas.microsoft.com/office/drawing/2010/main">
                <a:solidFill>
                  <a:srgbClr val="FFFFFF"/>
                </a:solidFill>
              </a14:hiddenFill>
            </a:ext>
          </a:extLst>
        </p:spPr>
      </p:pic>
      <p:sp>
        <p:nvSpPr>
          <p:cNvPr id="10" name="Titre 1"/>
          <p:cNvSpPr>
            <a:spLocks noGrp="1"/>
          </p:cNvSpPr>
          <p:nvPr>
            <p:ph type="title"/>
          </p:nvPr>
        </p:nvSpPr>
        <p:spPr>
          <a:xfrm>
            <a:off x="457200" y="818753"/>
            <a:ext cx="8229600" cy="768146"/>
          </a:xfrm>
        </p:spPr>
        <p:txBody>
          <a:bodyPr/>
          <a:lstStyle/>
          <a:p>
            <a:pPr algn="ctr"/>
            <a:r>
              <a:rPr lang="fr-FR" sz="2800" dirty="0" smtClean="0">
                <a:solidFill>
                  <a:schemeClr val="tx2"/>
                </a:solidFill>
              </a:rPr>
              <a:t>Changer est difficile !!</a:t>
            </a:r>
            <a:endParaRPr lang="fr-FR" sz="2800" dirty="0">
              <a:solidFill>
                <a:schemeClr val="tx2"/>
              </a:solidFill>
            </a:endParaRPr>
          </a:p>
        </p:txBody>
      </p:sp>
    </p:spTree>
    <p:extLst>
      <p:ext uri="{BB962C8B-B14F-4D97-AF65-F5344CB8AC3E}">
        <p14:creationId xmlns:p14="http://schemas.microsoft.com/office/powerpoint/2010/main" val="345988389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07500" y="145222"/>
            <a:ext cx="6691850" cy="673533"/>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 : Le suivi</a:t>
            </a:r>
            <a:endParaRPr lang="fr-FR" dirty="0"/>
          </a:p>
        </p:txBody>
      </p:sp>
      <p:sp>
        <p:nvSpPr>
          <p:cNvPr id="7"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t>264</a:t>
            </a:fld>
            <a:endParaRPr lang="fr-FR" dirty="0"/>
          </a:p>
        </p:txBody>
      </p:sp>
      <p:sp>
        <p:nvSpPr>
          <p:cNvPr id="8" name="Espace réservé du pied de page 4"/>
          <p:cNvSpPr>
            <a:spLocks noGrp="1"/>
          </p:cNvSpPr>
          <p:nvPr>
            <p:ph type="ftr" sz="quarter" idx="11"/>
          </p:nvPr>
        </p:nvSpPr>
        <p:spPr>
          <a:xfrm>
            <a:off x="91829" y="6450137"/>
            <a:ext cx="8917356"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5" y="956918"/>
            <a:ext cx="8246944" cy="539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84731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555" y="1143003"/>
            <a:ext cx="7330723" cy="446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re 1"/>
          <p:cNvSpPr txBox="1">
            <a:spLocks/>
          </p:cNvSpPr>
          <p:nvPr/>
        </p:nvSpPr>
        <p:spPr>
          <a:xfrm>
            <a:off x="107500" y="145222"/>
            <a:ext cx="6691850" cy="673533"/>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 : Le suivi</a:t>
            </a:r>
            <a:endParaRPr lang="fr-FR" dirty="0"/>
          </a:p>
        </p:txBody>
      </p:sp>
      <p:sp>
        <p:nvSpPr>
          <p:cNvPr id="4"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t>265</a:t>
            </a:fld>
            <a:endParaRPr lang="fr-FR" dirty="0"/>
          </a:p>
        </p:txBody>
      </p:sp>
      <p:sp>
        <p:nvSpPr>
          <p:cNvPr id="5" name="Espace réservé du pied de page 4"/>
          <p:cNvSpPr>
            <a:spLocks noGrp="1"/>
          </p:cNvSpPr>
          <p:nvPr>
            <p:ph type="ftr" sz="quarter" idx="11"/>
          </p:nvPr>
        </p:nvSpPr>
        <p:spPr>
          <a:xfrm>
            <a:off x="91829" y="6450137"/>
            <a:ext cx="8917356"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Tree>
    <p:extLst>
      <p:ext uri="{BB962C8B-B14F-4D97-AF65-F5344CB8AC3E}">
        <p14:creationId xmlns:p14="http://schemas.microsoft.com/office/powerpoint/2010/main" val="573283610"/>
      </p:ext>
    </p:extLst>
  </p:cSld>
  <p:clrMapOvr>
    <a:masterClrMapping/>
  </p:clrMapOvr>
  <p:transition xmlns:p14="http://schemas.microsoft.com/office/powerpoint/2010/main" spd="med">
    <p:pull dir="d"/>
  </p:transition>
  <p:timing>
    <p:tnLst>
      <p:par>
        <p:cTn xmlns:p14="http://schemas.microsoft.com/office/powerpoint/2010/mai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4" name="Group 4"/>
          <p:cNvGrpSpPr>
            <a:grpSpLocks/>
          </p:cNvGrpSpPr>
          <p:nvPr/>
        </p:nvGrpSpPr>
        <p:grpSpPr bwMode="auto">
          <a:xfrm>
            <a:off x="4740416" y="944009"/>
            <a:ext cx="3803188" cy="5470717"/>
            <a:chOff x="1920" y="240"/>
            <a:chExt cx="3312" cy="3984"/>
          </a:xfrm>
        </p:grpSpPr>
        <p:sp>
          <p:nvSpPr>
            <p:cNvPr id="35845" name="Rectangle 5"/>
            <p:cNvSpPr>
              <a:spLocks noChangeArrowheads="1"/>
            </p:cNvSpPr>
            <p:nvPr/>
          </p:nvSpPr>
          <p:spPr bwMode="auto">
            <a:xfrm>
              <a:off x="1920" y="240"/>
              <a:ext cx="3312" cy="3984"/>
            </a:xfrm>
            <a:prstGeom prst="rect">
              <a:avLst/>
            </a:prstGeom>
            <a:solidFill>
              <a:schemeClr val="tx1"/>
            </a:solidFill>
            <a:ln w="9525">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35846" name="Picture 6"/>
            <p:cNvPicPr>
              <a:picLocks noChangeAspect="1" noChangeArrowheads="1"/>
            </p:cNvPicPr>
            <p:nvPr/>
          </p:nvPicPr>
          <p:blipFill>
            <a:blip r:embed="rId2">
              <a:lum bright="-14000" contrast="20000"/>
              <a:extLst>
                <a:ext uri="{28A0092B-C50C-407E-A947-70E740481C1C}">
                  <a14:useLocalDpi xmlns:a14="http://schemas.microsoft.com/office/drawing/2010/main" val="0"/>
                </a:ext>
              </a:extLst>
            </a:blip>
            <a:srcRect/>
            <a:stretch>
              <a:fillRect/>
            </a:stretch>
          </p:blipFill>
          <p:spPr bwMode="auto">
            <a:xfrm>
              <a:off x="1965" y="309"/>
              <a:ext cx="3206" cy="3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Titre 1"/>
          <p:cNvSpPr txBox="1">
            <a:spLocks/>
          </p:cNvSpPr>
          <p:nvPr/>
        </p:nvSpPr>
        <p:spPr>
          <a:xfrm>
            <a:off x="107500" y="145222"/>
            <a:ext cx="6691850" cy="673533"/>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 : Le suivi</a:t>
            </a:r>
            <a:endParaRPr lang="fr-FR" dirty="0"/>
          </a:p>
        </p:txBody>
      </p:sp>
      <p:sp>
        <p:nvSpPr>
          <p:cNvPr id="8"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t>266</a:t>
            </a:fld>
            <a:endParaRPr lang="fr-FR" dirty="0"/>
          </a:p>
        </p:txBody>
      </p:sp>
      <p:sp>
        <p:nvSpPr>
          <p:cNvPr id="9" name="Espace réservé du pied de page 4"/>
          <p:cNvSpPr>
            <a:spLocks noGrp="1"/>
          </p:cNvSpPr>
          <p:nvPr>
            <p:ph type="ftr" sz="quarter" idx="11"/>
          </p:nvPr>
        </p:nvSpPr>
        <p:spPr>
          <a:xfrm>
            <a:off x="91829" y="6450137"/>
            <a:ext cx="8917356"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Tree>
    <p:extLst>
      <p:ext uri="{BB962C8B-B14F-4D97-AF65-F5344CB8AC3E}">
        <p14:creationId xmlns:p14="http://schemas.microsoft.com/office/powerpoint/2010/main" val="319925008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3" descr="E:\pascal gache externe\Mes images\humour\régime amaigriss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1760" y="969882"/>
            <a:ext cx="4667589" cy="5289207"/>
          </a:xfrm>
          <a:prstGeom prst="rect">
            <a:avLst/>
          </a:prstGeom>
          <a:noFill/>
          <a:extLst>
            <a:ext uri="{909E8E84-426E-40dd-AFC4-6F175D3DCCD1}">
              <a14:hiddenFill xmlns:a14="http://schemas.microsoft.com/office/drawing/2010/main">
                <a:solidFill>
                  <a:srgbClr val="FFFFFF"/>
                </a:solidFill>
              </a14:hiddenFill>
            </a:ext>
          </a:extLst>
        </p:spPr>
      </p:pic>
      <p:sp>
        <p:nvSpPr>
          <p:cNvPr id="3" name="Titre 1"/>
          <p:cNvSpPr txBox="1">
            <a:spLocks/>
          </p:cNvSpPr>
          <p:nvPr/>
        </p:nvSpPr>
        <p:spPr>
          <a:xfrm>
            <a:off x="107500" y="145222"/>
            <a:ext cx="6691850" cy="673533"/>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 : Le suivi</a:t>
            </a:r>
            <a:endParaRPr lang="fr-FR" dirty="0"/>
          </a:p>
        </p:txBody>
      </p:sp>
      <p:sp>
        <p:nvSpPr>
          <p:cNvPr id="4"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t>267</a:t>
            </a:fld>
            <a:endParaRPr lang="fr-FR" dirty="0"/>
          </a:p>
        </p:txBody>
      </p:sp>
      <p:sp>
        <p:nvSpPr>
          <p:cNvPr id="5" name="Espace réservé du pied de page 4"/>
          <p:cNvSpPr>
            <a:spLocks noGrp="1"/>
          </p:cNvSpPr>
          <p:nvPr>
            <p:ph type="ftr" sz="quarter" idx="11"/>
          </p:nvPr>
        </p:nvSpPr>
        <p:spPr>
          <a:xfrm>
            <a:off x="91829" y="6450137"/>
            <a:ext cx="8917356"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Tree>
    <p:extLst>
      <p:ext uri="{BB962C8B-B14F-4D97-AF65-F5344CB8AC3E}">
        <p14:creationId xmlns:p14="http://schemas.microsoft.com/office/powerpoint/2010/main" val="4019922091"/>
      </p:ext>
    </p:extLst>
  </p:cSld>
  <p:clrMapOvr>
    <a:masterClrMapping/>
  </p:clrMapOvr>
  <p:timing>
    <p:tnLst>
      <p:par>
        <p:cTn xmlns:p14="http://schemas.microsoft.com/office/powerpoint/2010/mai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print"/>
          <a:srcRect/>
          <a:stretch>
            <a:fillRect/>
          </a:stretch>
        </p:blipFill>
        <p:spPr bwMode="auto">
          <a:xfrm>
            <a:off x="1250308" y="1412776"/>
            <a:ext cx="6728861" cy="4464496"/>
          </a:xfrm>
          <a:prstGeom prst="rect">
            <a:avLst/>
          </a:prstGeom>
          <a:noFill/>
          <a:ln w="9525">
            <a:noFill/>
            <a:miter lim="800000"/>
            <a:headEnd/>
            <a:tailEnd/>
          </a:ln>
        </p:spPr>
      </p:pic>
      <p:sp>
        <p:nvSpPr>
          <p:cNvPr id="4" name="Titre 1"/>
          <p:cNvSpPr txBox="1">
            <a:spLocks/>
          </p:cNvSpPr>
          <p:nvPr/>
        </p:nvSpPr>
        <p:spPr>
          <a:xfrm>
            <a:off x="107500" y="145222"/>
            <a:ext cx="6691850" cy="673533"/>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 : Le suivi</a:t>
            </a:r>
            <a:endParaRPr lang="fr-FR" dirty="0"/>
          </a:p>
        </p:txBody>
      </p:sp>
      <p:sp>
        <p:nvSpPr>
          <p:cNvPr id="5"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t>268</a:t>
            </a:fld>
            <a:endParaRPr lang="fr-FR" dirty="0"/>
          </a:p>
        </p:txBody>
      </p:sp>
      <p:sp>
        <p:nvSpPr>
          <p:cNvPr id="6" name="Espace réservé du pied de page 4"/>
          <p:cNvSpPr>
            <a:spLocks noGrp="1"/>
          </p:cNvSpPr>
          <p:nvPr>
            <p:ph type="ftr" sz="quarter" idx="11"/>
          </p:nvPr>
        </p:nvSpPr>
        <p:spPr>
          <a:xfrm>
            <a:off x="91829" y="6450137"/>
            <a:ext cx="8917356"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Tree>
    <p:extLst>
      <p:ext uri="{BB962C8B-B14F-4D97-AF65-F5344CB8AC3E}">
        <p14:creationId xmlns:p14="http://schemas.microsoft.com/office/powerpoint/2010/main" val="3938382969"/>
      </p:ext>
    </p:extLst>
  </p:cSld>
  <p:clrMapOvr>
    <a:masterClrMapping/>
  </p:clrMapOvr>
  <p:timing>
    <p:tnLst>
      <p:par>
        <p:cTn xmlns:p14="http://schemas.microsoft.com/office/powerpoint/2010/mai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2311" y="967534"/>
            <a:ext cx="8137117" cy="536675"/>
          </a:xfrm>
        </p:spPr>
        <p:txBody>
          <a:bodyPr>
            <a:normAutofit fontScale="90000"/>
          </a:bodyPr>
          <a:lstStyle/>
          <a:p>
            <a:r>
              <a:rPr lang="nl-NL" dirty="0" smtClean="0"/>
              <a:t>La </a:t>
            </a:r>
            <a:r>
              <a:rPr lang="nl-NL" dirty="0" err="1" smtClean="0"/>
              <a:t>motivation</a:t>
            </a:r>
            <a:r>
              <a:rPr lang="nl-NL" dirty="0" smtClean="0"/>
              <a:t> peut </a:t>
            </a:r>
            <a:r>
              <a:rPr lang="nl-NL" dirty="0" err="1" smtClean="0"/>
              <a:t>être</a:t>
            </a:r>
            <a:r>
              <a:rPr lang="nl-NL" dirty="0" smtClean="0"/>
              <a:t>…</a:t>
            </a:r>
            <a:endParaRPr lang="nl-NL" dirty="0"/>
          </a:p>
        </p:txBody>
      </p:sp>
      <p:sp>
        <p:nvSpPr>
          <p:cNvPr id="3" name="Tijdelijke aanduiding voor inhoud 2"/>
          <p:cNvSpPr>
            <a:spLocks noGrp="1"/>
          </p:cNvSpPr>
          <p:nvPr>
            <p:ph idx="1"/>
          </p:nvPr>
        </p:nvSpPr>
        <p:spPr>
          <a:xfrm>
            <a:off x="354013" y="1988840"/>
            <a:ext cx="8229600" cy="3883550"/>
          </a:xfrm>
        </p:spPr>
        <p:txBody>
          <a:bodyPr>
            <a:normAutofit/>
          </a:bodyPr>
          <a:lstStyle/>
          <a:p>
            <a:endParaRPr lang="en-US" dirty="0" smtClean="0">
              <a:solidFill>
                <a:schemeClr val="tx2"/>
              </a:solidFill>
            </a:endParaRPr>
          </a:p>
          <a:p>
            <a:pPr lvl="5" indent="0">
              <a:buNone/>
            </a:pPr>
            <a:endParaRPr lang="en-US" dirty="0" smtClean="0"/>
          </a:p>
          <a:p>
            <a:pPr lvl="2"/>
            <a:endParaRPr lang="en-US" dirty="0" smtClean="0"/>
          </a:p>
          <a:p>
            <a:pPr lvl="1"/>
            <a:endParaRPr lang="en-US" dirty="0"/>
          </a:p>
        </p:txBody>
      </p:sp>
      <p:sp>
        <p:nvSpPr>
          <p:cNvPr id="5" name="Tijdelijke aanduiding voor dianummer 4"/>
          <p:cNvSpPr>
            <a:spLocks noGrp="1"/>
          </p:cNvSpPr>
          <p:nvPr>
            <p:ph type="sldNum" sz="quarter" idx="4294967295"/>
          </p:nvPr>
        </p:nvSpPr>
        <p:spPr>
          <a:xfrm>
            <a:off x="8669338" y="5726909"/>
            <a:ext cx="322262" cy="172641"/>
          </a:xfrm>
          <a:prstGeom prst="rect">
            <a:avLst/>
          </a:prstGeom>
        </p:spPr>
        <p:txBody>
          <a:bodyPr/>
          <a:lstStyle/>
          <a:p>
            <a:pPr>
              <a:defRPr/>
            </a:pPr>
            <a:fld id="{8DBE5412-DE36-418B-A24E-50CF699840C3}" type="slidenum">
              <a:rPr lang="en-GB" smtClean="0">
                <a:solidFill>
                  <a:srgbClr val="354890"/>
                </a:solidFill>
                <a:latin typeface="Calibri"/>
              </a:rPr>
              <a:pPr>
                <a:defRPr/>
              </a:pPr>
              <a:t>269</a:t>
            </a:fld>
            <a:endParaRPr lang="en-GB" dirty="0">
              <a:solidFill>
                <a:srgbClr val="354890"/>
              </a:solidFill>
              <a:latin typeface="Calibri"/>
            </a:endParaRPr>
          </a:p>
        </p:txBody>
      </p:sp>
      <p:pic>
        <p:nvPicPr>
          <p:cNvPr id="7" name="Image 6" descr="Résultat de recherche d'images pour &quot;a velo de route  à la montagne&quot;"/>
          <p:cNvPicPr/>
          <p:nvPr/>
        </p:nvPicPr>
        <p:blipFill>
          <a:blip r:embed="rId2" cstate="print"/>
          <a:stretch>
            <a:fillRect/>
          </a:stretch>
        </p:blipFill>
        <p:spPr bwMode="auto">
          <a:xfrm>
            <a:off x="1200085" y="1844827"/>
            <a:ext cx="4370156" cy="3096343"/>
          </a:xfrm>
          <a:prstGeom prst="rect">
            <a:avLst/>
          </a:prstGeom>
          <a:noFill/>
          <a:ln w="9525">
            <a:noFill/>
            <a:miter lim="800000"/>
            <a:headEnd/>
            <a:tailEnd/>
          </a:ln>
        </p:spPr>
      </p:pic>
      <p:sp>
        <p:nvSpPr>
          <p:cNvPr id="6" name="Titre 1"/>
          <p:cNvSpPr txBox="1">
            <a:spLocks/>
          </p:cNvSpPr>
          <p:nvPr/>
        </p:nvSpPr>
        <p:spPr>
          <a:xfrm>
            <a:off x="107500" y="145222"/>
            <a:ext cx="6691850" cy="673533"/>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 : Le suivi</a:t>
            </a:r>
            <a:endParaRPr lang="fr-FR" dirty="0"/>
          </a:p>
        </p:txBody>
      </p:sp>
      <p:sp>
        <p:nvSpPr>
          <p:cNvPr id="8" name="Espace réservé du pied de page 4"/>
          <p:cNvSpPr txBox="1">
            <a:spLocks/>
          </p:cNvSpPr>
          <p:nvPr/>
        </p:nvSpPr>
        <p:spPr>
          <a:xfrm>
            <a:off x="91829" y="6450137"/>
            <a:ext cx="8917356" cy="365125"/>
          </a:xfrm>
          <a:prstGeom prst="rect">
            <a:avLst/>
          </a:prstGeom>
        </p:spPr>
        <p:txBody>
          <a:bodyPr/>
          <a:lstStyle>
            <a:defPPr>
              <a:defRPr lang="fr-FR"/>
            </a:defPPr>
            <a:lvl1pPr marL="0" algn="l" defTabSz="457200" rtl="0" eaLnBrk="1" latinLnBrk="0" hangingPunct="1">
              <a:defRPr lang="fr-FR" sz="1200" b="1" kern="1200" smtClean="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b="0" smtClean="0"/>
              <a:t>1er Colloque National</a:t>
            </a:r>
            <a:r>
              <a:rPr lang="fr-FR" smtClean="0"/>
              <a:t>  Soigner les vulnérabilités des professionnels de santé </a:t>
            </a:r>
            <a:r>
              <a:rPr lang="fr-FR" b="0" smtClean="0"/>
              <a:t>– Académie Nationale de Médecine – Jeudi 3 décembre 2015</a:t>
            </a:r>
            <a:endParaRPr lang="fr-FR" dirty="0"/>
          </a:p>
        </p:txBody>
      </p:sp>
    </p:spTree>
    <p:extLst>
      <p:ext uri="{BB962C8B-B14F-4D97-AF65-F5344CB8AC3E}">
        <p14:creationId xmlns:p14="http://schemas.microsoft.com/office/powerpoint/2010/main" val="25370411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re 3"/>
          <p:cNvSpPr>
            <a:spLocks noGrp="1"/>
          </p:cNvSpPr>
          <p:nvPr>
            <p:ph type="title" idx="4294967295"/>
          </p:nvPr>
        </p:nvSpPr>
        <p:spPr>
          <a:xfrm>
            <a:off x="223589" y="891643"/>
            <a:ext cx="8353425" cy="620713"/>
          </a:xfrm>
        </p:spPr>
        <p:txBody>
          <a:bodyPr>
            <a:normAutofit/>
          </a:bodyPr>
          <a:lstStyle/>
          <a:p>
            <a:pPr eaLnBrk="1" hangingPunct="1"/>
            <a:r>
              <a:rPr lang="fr-CH" sz="2800" b="1" dirty="0" smtClean="0">
                <a:solidFill>
                  <a:schemeClr val="tx2"/>
                </a:solidFill>
                <a:ea typeface="+mn-ea"/>
              </a:rPr>
              <a:t>RÉSULTATS</a:t>
            </a:r>
            <a:endParaRPr lang="fr-FR" sz="2800" b="1" dirty="0">
              <a:solidFill>
                <a:schemeClr val="tx2"/>
              </a:solidFill>
              <a:ea typeface="+mn-ea"/>
            </a:endParaRPr>
          </a:p>
        </p:txBody>
      </p:sp>
      <p:sp>
        <p:nvSpPr>
          <p:cNvPr id="55299" name="Espace réservé du contenu 1"/>
          <p:cNvSpPr>
            <a:spLocks noGrp="1"/>
          </p:cNvSpPr>
          <p:nvPr>
            <p:ph sz="quarter" idx="4294967295"/>
          </p:nvPr>
        </p:nvSpPr>
        <p:spPr>
          <a:xfrm>
            <a:off x="179389" y="1444622"/>
            <a:ext cx="8785225" cy="5224466"/>
          </a:xfrm>
        </p:spPr>
        <p:txBody>
          <a:bodyPr/>
          <a:lstStyle/>
          <a:p>
            <a:pPr algn="ctr" eaLnBrk="1" hangingPunct="1">
              <a:buFontTx/>
              <a:buNone/>
            </a:pPr>
            <a:r>
              <a:rPr lang="fr-FR" sz="2000" b="1" u="sng" dirty="0" smtClean="0">
                <a:solidFill>
                  <a:srgbClr val="000000"/>
                </a:solidFill>
                <a:cs typeface="Arial" charset="0"/>
              </a:rPr>
              <a:t>Prévalence de la maltraitance dans les EHPAD</a:t>
            </a:r>
          </a:p>
        </p:txBody>
      </p:sp>
      <p:sp>
        <p:nvSpPr>
          <p:cNvPr id="3" name="Espace réservé du numéro de diapositive 2"/>
          <p:cNvSpPr txBox="1">
            <a:spLocks noGrp="1"/>
          </p:cNvSpPr>
          <p:nvPr/>
        </p:nvSpPr>
        <p:spPr>
          <a:xfrm>
            <a:off x="8129588" y="5734050"/>
            <a:ext cx="609600" cy="520700"/>
          </a:xfrm>
          <a:prstGeom prst="rect">
            <a:avLst/>
          </a:prstGeom>
          <a:noFill/>
        </p:spPr>
        <p:txBody>
          <a:bodyPr anchor="ctr"/>
          <a:lstStyle/>
          <a:p>
            <a:pPr algn="r" fontAlgn="auto">
              <a:spcBef>
                <a:spcPts val="0"/>
              </a:spcBef>
              <a:spcAft>
                <a:spcPts val="0"/>
              </a:spcAft>
              <a:defRPr/>
            </a:pPr>
            <a:fld id="{9855383B-6CD0-41F0-8E38-50892EF9DB06}" type="slidenum">
              <a:rPr lang="fr-FR" sz="1200">
                <a:solidFill>
                  <a:schemeClr val="tx1">
                    <a:tint val="75000"/>
                  </a:schemeClr>
                </a:solidFill>
                <a:latin typeface="+mn-lt"/>
              </a:rPr>
              <a:pPr algn="r" fontAlgn="auto">
                <a:spcBef>
                  <a:spcPts val="0"/>
                </a:spcBef>
                <a:spcAft>
                  <a:spcPts val="0"/>
                </a:spcAft>
                <a:defRPr/>
              </a:pPr>
              <a:t>27</a:t>
            </a:fld>
            <a:endParaRPr lang="fr-FR" sz="1200">
              <a:solidFill>
                <a:schemeClr val="tx1">
                  <a:tint val="75000"/>
                </a:schemeClr>
              </a:solidFill>
              <a:latin typeface="+mn-lt"/>
            </a:endParaRPr>
          </a:p>
        </p:txBody>
      </p:sp>
      <p:graphicFrame>
        <p:nvGraphicFramePr>
          <p:cNvPr id="7" name="Graphique 6"/>
          <p:cNvGraphicFramePr/>
          <p:nvPr>
            <p:extLst>
              <p:ext uri="{D42A27DB-BD31-4B8C-83A1-F6EECF244321}">
                <p14:modId xmlns:p14="http://schemas.microsoft.com/office/powerpoint/2010/main" val="1600911866"/>
              </p:ext>
            </p:extLst>
          </p:nvPr>
        </p:nvGraphicFramePr>
        <p:xfrm>
          <a:off x="8063" y="1844555"/>
          <a:ext cx="8568952" cy="4824535"/>
        </p:xfrm>
        <a:graphic>
          <a:graphicData uri="http://schemas.openxmlformats.org/drawingml/2006/chart">
            <c:chart xmlns:c="http://schemas.openxmlformats.org/drawingml/2006/chart" xmlns:r="http://schemas.openxmlformats.org/officeDocument/2006/relationships" r:id="rId3"/>
          </a:graphicData>
        </a:graphic>
      </p:graphicFrame>
      <p:sp>
        <p:nvSpPr>
          <p:cNvPr id="55302" name="ZoneTexte 5"/>
          <p:cNvSpPr txBox="1">
            <a:spLocks noChangeArrowheads="1"/>
          </p:cNvSpPr>
          <p:nvPr/>
        </p:nvSpPr>
        <p:spPr bwMode="auto">
          <a:xfrm>
            <a:off x="250826" y="1628775"/>
            <a:ext cx="576263" cy="369888"/>
          </a:xfrm>
          <a:prstGeom prst="rect">
            <a:avLst/>
          </a:prstGeom>
          <a:noFill/>
          <a:ln w="9525">
            <a:noFill/>
            <a:miter lim="800000"/>
            <a:headEnd/>
            <a:tailEnd/>
          </a:ln>
        </p:spPr>
        <p:txBody>
          <a:bodyPr>
            <a:spAutoFit/>
          </a:bodyPr>
          <a:lstStyle/>
          <a:p>
            <a:pPr algn="ctr"/>
            <a:r>
              <a:rPr lang="fr-CH">
                <a:latin typeface="Calibri" pitchFamily="34" charset="0"/>
              </a:rPr>
              <a:t>%</a:t>
            </a:r>
          </a:p>
        </p:txBody>
      </p:sp>
      <p:sp>
        <p:nvSpPr>
          <p:cNvPr id="60423" name="Oval 7"/>
          <p:cNvSpPr>
            <a:spLocks noChangeArrowheads="1"/>
          </p:cNvSpPr>
          <p:nvPr/>
        </p:nvSpPr>
        <p:spPr bwMode="auto">
          <a:xfrm>
            <a:off x="4427539" y="4365627"/>
            <a:ext cx="1008062" cy="1439863"/>
          </a:xfrm>
          <a:prstGeom prst="ellipse">
            <a:avLst/>
          </a:prstGeom>
          <a:noFill/>
          <a:ln w="76200">
            <a:solidFill>
              <a:srgbClr val="FF0000"/>
            </a:solidFill>
            <a:round/>
            <a:headEnd/>
            <a:tailEnd/>
          </a:ln>
        </p:spPr>
        <p:txBody>
          <a:bodyPr wrap="none" anchor="ctr"/>
          <a:lstStyle/>
          <a:p>
            <a:endParaRPr lang="fr-FR"/>
          </a:p>
        </p:txBody>
      </p:sp>
      <p:sp>
        <p:nvSpPr>
          <p:cNvPr id="8" name="Espace réservé du pied de page 4"/>
          <p:cNvSpPr>
            <a:spLocks noGrp="1"/>
          </p:cNvSpPr>
          <p:nvPr>
            <p:ph type="ftr" sz="quarter" idx="4294967295"/>
          </p:nvPr>
        </p:nvSpPr>
        <p:spPr>
          <a:xfrm>
            <a:off x="107498" y="6497761"/>
            <a:ext cx="8899733"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9"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pPr/>
              <a:t>27</a:t>
            </a:fld>
            <a:endParaRPr lang="fr-FR" dirty="0"/>
          </a:p>
        </p:txBody>
      </p:sp>
      <p:sp>
        <p:nvSpPr>
          <p:cNvPr id="10" name="Titre 1"/>
          <p:cNvSpPr txBox="1">
            <a:spLocks/>
          </p:cNvSpPr>
          <p:nvPr/>
        </p:nvSpPr>
        <p:spPr>
          <a:xfrm>
            <a:off x="125902" y="78712"/>
            <a:ext cx="7510040" cy="96114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Enquêtes épidémiologiques et études récentes sur les souffrances des professionnels de santé</a:t>
            </a:r>
            <a:endParaRPr lang="fr-FR" sz="2400" b="1" dirty="0"/>
          </a:p>
        </p:txBody>
      </p:sp>
    </p:spTree>
    <p:extLst>
      <p:ext uri="{BB962C8B-B14F-4D97-AF65-F5344CB8AC3E}">
        <p14:creationId xmlns:p14="http://schemas.microsoft.com/office/powerpoint/2010/main" val="26678878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3"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2311" y="967534"/>
            <a:ext cx="8137117" cy="536675"/>
          </a:xfrm>
        </p:spPr>
        <p:txBody>
          <a:bodyPr>
            <a:normAutofit fontScale="90000"/>
          </a:bodyPr>
          <a:lstStyle/>
          <a:p>
            <a:r>
              <a:rPr lang="fr-FR" dirty="0" smtClean="0"/>
              <a:t>intrinsèque…</a:t>
            </a:r>
            <a:endParaRPr lang="fr-FR" dirty="0"/>
          </a:p>
        </p:txBody>
      </p:sp>
      <p:pic>
        <p:nvPicPr>
          <p:cNvPr id="7" name="Image 6" descr="Résultat de recherche d'images pour &quot;a velo de route  à la montagne&quot;"/>
          <p:cNvPicPr/>
          <p:nvPr/>
        </p:nvPicPr>
        <p:blipFill>
          <a:blip r:embed="rId2" cstate="print"/>
          <a:stretch>
            <a:fillRect/>
          </a:stretch>
        </p:blipFill>
        <p:spPr bwMode="auto">
          <a:xfrm>
            <a:off x="1200085" y="1844824"/>
            <a:ext cx="4370156" cy="3096344"/>
          </a:xfrm>
          <a:prstGeom prst="rect">
            <a:avLst/>
          </a:prstGeom>
          <a:noFill/>
          <a:ln w="9525">
            <a:noFill/>
            <a:miter lim="800000"/>
            <a:headEnd/>
            <a:tailEnd/>
          </a:ln>
        </p:spPr>
      </p:pic>
      <p:sp>
        <p:nvSpPr>
          <p:cNvPr id="8" name="ZoneTexte 7"/>
          <p:cNvSpPr txBox="1"/>
          <p:nvPr/>
        </p:nvSpPr>
        <p:spPr>
          <a:xfrm>
            <a:off x="5634685" y="1844824"/>
            <a:ext cx="3542270" cy="3447098"/>
          </a:xfrm>
          <a:prstGeom prst="rect">
            <a:avLst/>
          </a:prstGeom>
          <a:noFill/>
        </p:spPr>
        <p:txBody>
          <a:bodyPr wrap="square" lIns="0" tIns="0" rIns="0" bIns="0" rtlCol="0">
            <a:spAutoFit/>
          </a:bodyPr>
          <a:lstStyle/>
          <a:p>
            <a:pPr marL="342900" indent="-342900">
              <a:buFont typeface="Arial" panose="020B0604020202020204" pitchFamily="34" charset="0"/>
              <a:buChar char="•"/>
            </a:pPr>
            <a:r>
              <a:rPr lang="fr-FR" sz="2400" dirty="0" smtClean="0">
                <a:solidFill>
                  <a:schemeClr val="tx2"/>
                </a:solidFill>
              </a:rPr>
              <a:t>Lorsqu’elle met en jeu les valeurs personnelles</a:t>
            </a:r>
          </a:p>
          <a:p>
            <a:pPr marL="342900" indent="-342900">
              <a:buFont typeface="Arial" panose="020B0604020202020204" pitchFamily="34" charset="0"/>
              <a:buChar char="•"/>
            </a:pPr>
            <a:r>
              <a:rPr lang="fr-FR" sz="2400" dirty="0" smtClean="0">
                <a:solidFill>
                  <a:schemeClr val="tx2"/>
                </a:solidFill>
              </a:rPr>
              <a:t>Lorsqu’elle anime un sens profond</a:t>
            </a:r>
          </a:p>
          <a:p>
            <a:pPr marL="342900" indent="-342900">
              <a:buFont typeface="Arial" panose="020B0604020202020204" pitchFamily="34" charset="0"/>
              <a:buChar char="•"/>
            </a:pPr>
            <a:r>
              <a:rPr lang="fr-FR" sz="2400" dirty="0" smtClean="0">
                <a:solidFill>
                  <a:schemeClr val="tx2"/>
                </a:solidFill>
              </a:rPr>
              <a:t>Lorsqu’elle s’appuie sur les ressources et le forces personnelles</a:t>
            </a:r>
          </a:p>
          <a:p>
            <a:pPr>
              <a:buFont typeface="Arial" pitchFamily="34" charset="0"/>
              <a:buChar char="•"/>
            </a:pPr>
            <a:endParaRPr lang="fr-FR" dirty="0" smtClean="0"/>
          </a:p>
          <a:p>
            <a:pPr marL="285750" indent="-285750">
              <a:buFont typeface="Arial" panose="020B0604020202020204" pitchFamily="34" charset="0"/>
              <a:buChar char="•"/>
            </a:pPr>
            <a:endParaRPr lang="fr-FR" dirty="0" smtClean="0"/>
          </a:p>
          <a:p>
            <a:pPr marL="342900" indent="-342900">
              <a:buFont typeface="Arial" panose="020B0604020202020204" pitchFamily="34" charset="0"/>
              <a:buChar char="•"/>
            </a:pPr>
            <a:endParaRPr lang="fr-FR" sz="2000" dirty="0"/>
          </a:p>
        </p:txBody>
      </p:sp>
      <p:sp>
        <p:nvSpPr>
          <p:cNvPr id="5" name="Titre 1"/>
          <p:cNvSpPr txBox="1">
            <a:spLocks/>
          </p:cNvSpPr>
          <p:nvPr/>
        </p:nvSpPr>
        <p:spPr>
          <a:xfrm>
            <a:off x="107500" y="145222"/>
            <a:ext cx="6691850" cy="673533"/>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 : Le suivi</a:t>
            </a:r>
            <a:endParaRPr lang="fr-FR" dirty="0"/>
          </a:p>
        </p:txBody>
      </p:sp>
      <p:sp>
        <p:nvSpPr>
          <p:cNvPr id="6" name="Espace réservé du pied de page 4"/>
          <p:cNvSpPr txBox="1">
            <a:spLocks/>
          </p:cNvSpPr>
          <p:nvPr/>
        </p:nvSpPr>
        <p:spPr>
          <a:xfrm>
            <a:off x="91829" y="6450137"/>
            <a:ext cx="8917356" cy="365125"/>
          </a:xfrm>
          <a:prstGeom prst="rect">
            <a:avLst/>
          </a:prstGeom>
        </p:spPr>
        <p:txBody>
          <a:bodyPr/>
          <a:lstStyle>
            <a:defPPr>
              <a:defRPr lang="fr-FR"/>
            </a:defPPr>
            <a:lvl1pPr marL="0" algn="l" defTabSz="457200" rtl="0" eaLnBrk="1" latinLnBrk="0" hangingPunct="1">
              <a:defRPr lang="fr-FR" sz="1200" b="1" kern="1200" smtClean="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b="0" smtClean="0"/>
              <a:t>1er Colloque National</a:t>
            </a:r>
            <a:r>
              <a:rPr lang="fr-FR" smtClean="0"/>
              <a:t>  Soigner les vulnérabilités des professionnels de santé </a:t>
            </a:r>
            <a:r>
              <a:rPr lang="fr-FR" b="0" smtClean="0"/>
              <a:t>– Académie Nationale de Médecine – Jeudi 3 décembre 2015</a:t>
            </a:r>
            <a:endParaRPr lang="fr-FR" dirty="0"/>
          </a:p>
        </p:txBody>
      </p:sp>
    </p:spTree>
    <p:extLst>
      <p:ext uri="{BB962C8B-B14F-4D97-AF65-F5344CB8AC3E}">
        <p14:creationId xmlns:p14="http://schemas.microsoft.com/office/powerpoint/2010/main" val="163620466"/>
      </p:ext>
    </p:extLst>
  </p:cSld>
  <p:clrMapOvr>
    <a:masterClrMapping/>
  </p:clrMapOvr>
  <p:timing>
    <p:tnLst>
      <p:par>
        <p:cTn xmlns:p14="http://schemas.microsoft.com/office/powerpoint/2010/mai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2311" y="967534"/>
            <a:ext cx="8137117" cy="536675"/>
          </a:xfrm>
        </p:spPr>
        <p:txBody>
          <a:bodyPr>
            <a:normAutofit fontScale="90000"/>
          </a:bodyPr>
          <a:lstStyle/>
          <a:p>
            <a:r>
              <a:rPr lang="fr-FR" dirty="0" smtClean="0"/>
              <a:t>Ou la motivation peut être…</a:t>
            </a:r>
            <a:endParaRPr lang="fr-FR" dirty="0"/>
          </a:p>
        </p:txBody>
      </p:sp>
      <p:sp>
        <p:nvSpPr>
          <p:cNvPr id="3" name="Tijdelijke aanduiding voor inhoud 2"/>
          <p:cNvSpPr>
            <a:spLocks noGrp="1"/>
          </p:cNvSpPr>
          <p:nvPr>
            <p:ph idx="1"/>
          </p:nvPr>
        </p:nvSpPr>
        <p:spPr>
          <a:xfrm>
            <a:off x="354013" y="1988840"/>
            <a:ext cx="8229600" cy="3883550"/>
          </a:xfrm>
        </p:spPr>
        <p:txBody>
          <a:bodyPr>
            <a:normAutofit/>
          </a:bodyPr>
          <a:lstStyle/>
          <a:p>
            <a:endParaRPr lang="fr-FR" dirty="0" smtClean="0">
              <a:solidFill>
                <a:schemeClr val="tx2"/>
              </a:solidFill>
            </a:endParaRPr>
          </a:p>
          <a:p>
            <a:pPr lvl="5" indent="0">
              <a:buNone/>
            </a:pPr>
            <a:endParaRPr lang="fr-FR" dirty="0" smtClean="0"/>
          </a:p>
          <a:p>
            <a:pPr lvl="2"/>
            <a:endParaRPr lang="fr-FR" dirty="0" smtClean="0"/>
          </a:p>
          <a:p>
            <a:pPr lvl="1"/>
            <a:endParaRPr lang="fr-FR" dirty="0"/>
          </a:p>
        </p:txBody>
      </p:sp>
      <p:sp>
        <p:nvSpPr>
          <p:cNvPr id="5" name="Tijdelijke aanduiding voor dianummer 4"/>
          <p:cNvSpPr>
            <a:spLocks noGrp="1"/>
          </p:cNvSpPr>
          <p:nvPr>
            <p:ph type="sldNum" sz="quarter" idx="4294967295"/>
          </p:nvPr>
        </p:nvSpPr>
        <p:spPr>
          <a:xfrm>
            <a:off x="8669338" y="5726909"/>
            <a:ext cx="322262" cy="172641"/>
          </a:xfrm>
          <a:prstGeom prst="rect">
            <a:avLst/>
          </a:prstGeom>
        </p:spPr>
        <p:txBody>
          <a:bodyPr/>
          <a:lstStyle/>
          <a:p>
            <a:pPr>
              <a:defRPr/>
            </a:pPr>
            <a:fld id="{8DBE5412-DE36-418B-A24E-50CF699840C3}" type="slidenum">
              <a:rPr lang="fr-FR" smtClean="0">
                <a:solidFill>
                  <a:srgbClr val="354890"/>
                </a:solidFill>
                <a:latin typeface="Calibri"/>
              </a:rPr>
              <a:pPr>
                <a:defRPr/>
              </a:pPr>
              <a:t>271</a:t>
            </a:fld>
            <a:endParaRPr lang="fr-FR" dirty="0">
              <a:solidFill>
                <a:srgbClr val="354890"/>
              </a:solidFill>
              <a:latin typeface="Calibri"/>
            </a:endParaRPr>
          </a:p>
        </p:txBody>
      </p:sp>
      <p:pic>
        <p:nvPicPr>
          <p:cNvPr id="7" name="Image 6" descr="Résultat de recherche d'images pour &quot;a velo de route  à la montagne&quot;"/>
          <p:cNvPicPr/>
          <p:nvPr/>
        </p:nvPicPr>
        <p:blipFill>
          <a:blip r:embed="rId2" cstate="print"/>
          <a:stretch>
            <a:fillRect/>
          </a:stretch>
        </p:blipFill>
        <p:spPr bwMode="auto">
          <a:xfrm>
            <a:off x="1200085" y="1844827"/>
            <a:ext cx="4370156" cy="3096343"/>
          </a:xfrm>
          <a:prstGeom prst="rect">
            <a:avLst/>
          </a:prstGeom>
          <a:noFill/>
          <a:ln w="9525">
            <a:noFill/>
            <a:miter lim="800000"/>
            <a:headEnd/>
            <a:tailEnd/>
          </a:ln>
        </p:spPr>
      </p:pic>
      <p:sp>
        <p:nvSpPr>
          <p:cNvPr id="6" name="Titre 1"/>
          <p:cNvSpPr txBox="1">
            <a:spLocks/>
          </p:cNvSpPr>
          <p:nvPr/>
        </p:nvSpPr>
        <p:spPr>
          <a:xfrm>
            <a:off x="107500" y="145222"/>
            <a:ext cx="6691850" cy="673533"/>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 : Le suivi</a:t>
            </a:r>
            <a:endParaRPr lang="fr-FR" dirty="0"/>
          </a:p>
        </p:txBody>
      </p:sp>
      <p:sp>
        <p:nvSpPr>
          <p:cNvPr id="8" name="Espace réservé du pied de page 4"/>
          <p:cNvSpPr txBox="1">
            <a:spLocks/>
          </p:cNvSpPr>
          <p:nvPr/>
        </p:nvSpPr>
        <p:spPr>
          <a:xfrm>
            <a:off x="91829" y="6450137"/>
            <a:ext cx="8917356" cy="365125"/>
          </a:xfrm>
          <a:prstGeom prst="rect">
            <a:avLst/>
          </a:prstGeom>
        </p:spPr>
        <p:txBody>
          <a:bodyPr/>
          <a:lstStyle>
            <a:defPPr>
              <a:defRPr lang="fr-FR"/>
            </a:defPPr>
            <a:lvl1pPr marL="0" algn="l" defTabSz="457200" rtl="0" eaLnBrk="1" latinLnBrk="0" hangingPunct="1">
              <a:defRPr lang="fr-FR" sz="1200" b="1" kern="1200" smtClean="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b="0" smtClean="0"/>
              <a:t>1er Colloque National</a:t>
            </a:r>
            <a:r>
              <a:rPr lang="fr-FR" smtClean="0"/>
              <a:t>  Soigner les vulnérabilités des professionnels de santé </a:t>
            </a:r>
            <a:r>
              <a:rPr lang="fr-FR" b="0" smtClean="0"/>
              <a:t>– Académie Nationale de Médecine – Jeudi 3 décembre 2015</a:t>
            </a:r>
            <a:endParaRPr lang="fr-FR" dirty="0"/>
          </a:p>
        </p:txBody>
      </p:sp>
    </p:spTree>
    <p:extLst>
      <p:ext uri="{BB962C8B-B14F-4D97-AF65-F5344CB8AC3E}">
        <p14:creationId xmlns:p14="http://schemas.microsoft.com/office/powerpoint/2010/main" val="3155928168"/>
      </p:ext>
    </p:extLst>
  </p:cSld>
  <p:clrMapOvr>
    <a:masterClrMapping/>
  </p:clrMapOvr>
  <p:timing>
    <p:tnLst>
      <p:par>
        <p:cTn xmlns:p14="http://schemas.microsoft.com/office/powerpoint/2010/mai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2311" y="967534"/>
            <a:ext cx="8137117" cy="536675"/>
          </a:xfrm>
        </p:spPr>
        <p:txBody>
          <a:bodyPr>
            <a:normAutofit fontScale="90000"/>
          </a:bodyPr>
          <a:lstStyle/>
          <a:p>
            <a:r>
              <a:rPr lang="fr-FR" dirty="0" smtClean="0"/>
              <a:t>extrinsèque…</a:t>
            </a:r>
            <a:endParaRPr lang="fr-FR" dirty="0"/>
          </a:p>
        </p:txBody>
      </p:sp>
      <p:sp>
        <p:nvSpPr>
          <p:cNvPr id="3" name="Tijdelijke aanduiding voor inhoud 2"/>
          <p:cNvSpPr>
            <a:spLocks noGrp="1"/>
          </p:cNvSpPr>
          <p:nvPr>
            <p:ph idx="1"/>
          </p:nvPr>
        </p:nvSpPr>
        <p:spPr>
          <a:xfrm>
            <a:off x="354013" y="1988840"/>
            <a:ext cx="8229600" cy="3883550"/>
          </a:xfrm>
        </p:spPr>
        <p:txBody>
          <a:bodyPr>
            <a:normAutofit/>
          </a:bodyPr>
          <a:lstStyle/>
          <a:p>
            <a:endParaRPr lang="fr-FR" dirty="0" smtClean="0">
              <a:solidFill>
                <a:schemeClr val="tx2"/>
              </a:solidFill>
            </a:endParaRPr>
          </a:p>
          <a:p>
            <a:pPr lvl="5" indent="0">
              <a:buNone/>
            </a:pPr>
            <a:endParaRPr lang="fr-FR" dirty="0" smtClean="0"/>
          </a:p>
          <a:p>
            <a:pPr lvl="2"/>
            <a:endParaRPr lang="fr-FR" dirty="0" smtClean="0"/>
          </a:p>
          <a:p>
            <a:pPr lvl="1"/>
            <a:endParaRPr lang="fr-FR" dirty="0"/>
          </a:p>
        </p:txBody>
      </p:sp>
      <p:sp>
        <p:nvSpPr>
          <p:cNvPr id="5" name="Tijdelijke aanduiding voor dianummer 4"/>
          <p:cNvSpPr>
            <a:spLocks noGrp="1"/>
          </p:cNvSpPr>
          <p:nvPr>
            <p:ph type="sldNum" sz="quarter" idx="4294967295"/>
          </p:nvPr>
        </p:nvSpPr>
        <p:spPr>
          <a:xfrm>
            <a:off x="8669338" y="5726909"/>
            <a:ext cx="322262" cy="172641"/>
          </a:xfrm>
          <a:prstGeom prst="rect">
            <a:avLst/>
          </a:prstGeom>
        </p:spPr>
        <p:txBody>
          <a:bodyPr/>
          <a:lstStyle/>
          <a:p>
            <a:pPr>
              <a:defRPr/>
            </a:pPr>
            <a:fld id="{8DBE5412-DE36-418B-A24E-50CF699840C3}" type="slidenum">
              <a:rPr lang="fr-FR" smtClean="0">
                <a:solidFill>
                  <a:srgbClr val="354890"/>
                </a:solidFill>
                <a:latin typeface="Calibri"/>
              </a:rPr>
              <a:pPr>
                <a:defRPr/>
              </a:pPr>
              <a:t>272</a:t>
            </a:fld>
            <a:endParaRPr lang="fr-FR" dirty="0">
              <a:solidFill>
                <a:srgbClr val="354890"/>
              </a:solidFill>
              <a:latin typeface="Calibri"/>
            </a:endParaRPr>
          </a:p>
        </p:txBody>
      </p:sp>
      <p:pic>
        <p:nvPicPr>
          <p:cNvPr id="7" name="Image 6" descr="Résultat de recherche d'images pour &quot;a velo de route  à la montagne&quot;"/>
          <p:cNvPicPr/>
          <p:nvPr/>
        </p:nvPicPr>
        <p:blipFill>
          <a:blip r:embed="rId2" cstate="print"/>
          <a:stretch>
            <a:fillRect/>
          </a:stretch>
        </p:blipFill>
        <p:spPr bwMode="auto">
          <a:xfrm>
            <a:off x="1200085" y="1844824"/>
            <a:ext cx="4370156" cy="3096344"/>
          </a:xfrm>
          <a:prstGeom prst="rect">
            <a:avLst/>
          </a:prstGeom>
          <a:noFill/>
          <a:ln w="9525">
            <a:noFill/>
            <a:miter lim="800000"/>
            <a:headEnd/>
            <a:tailEnd/>
          </a:ln>
        </p:spPr>
      </p:pic>
      <p:sp>
        <p:nvSpPr>
          <p:cNvPr id="8" name="ZoneTexte 7"/>
          <p:cNvSpPr txBox="1"/>
          <p:nvPr/>
        </p:nvSpPr>
        <p:spPr>
          <a:xfrm>
            <a:off x="5940153" y="1630324"/>
            <a:ext cx="2729186" cy="4154984"/>
          </a:xfrm>
          <a:prstGeom prst="rect">
            <a:avLst/>
          </a:prstGeom>
          <a:noFill/>
        </p:spPr>
        <p:txBody>
          <a:bodyPr wrap="square" lIns="0" tIns="0" rIns="0" bIns="0" rtlCol="0">
            <a:spAutoFit/>
          </a:bodyPr>
          <a:lstStyle/>
          <a:p>
            <a:r>
              <a:rPr lang="fr-FR" sz="2400" dirty="0" smtClean="0">
                <a:solidFill>
                  <a:schemeClr val="tx2"/>
                </a:solidFill>
              </a:rPr>
              <a:t>Lorsqu’elle s’appuie sur des facteurs externes</a:t>
            </a:r>
          </a:p>
          <a:p>
            <a:r>
              <a:rPr lang="fr-FR" sz="2400" dirty="0" smtClean="0">
                <a:solidFill>
                  <a:schemeClr val="tx2"/>
                </a:solidFill>
              </a:rPr>
              <a:t>Lorsqu’elle est liée à la menace ou à la sanction</a:t>
            </a:r>
          </a:p>
          <a:p>
            <a:r>
              <a:rPr lang="fr-FR" sz="2400" dirty="0" smtClean="0">
                <a:solidFill>
                  <a:schemeClr val="tx2"/>
                </a:solidFill>
              </a:rPr>
              <a:t>Lorsqu’elle la réponse à une crise de son environnement</a:t>
            </a:r>
            <a:endParaRPr lang="fr-FR" sz="1400" dirty="0" smtClean="0">
              <a:solidFill>
                <a:schemeClr val="tx1">
                  <a:lumMod val="75000"/>
                  <a:lumOff val="25000"/>
                </a:schemeClr>
              </a:solidFill>
            </a:endParaRPr>
          </a:p>
          <a:p>
            <a:pPr marL="631825" lvl="1" indent="-174625">
              <a:buFont typeface="Arial" pitchFamily="34" charset="0"/>
              <a:buChar char="•"/>
            </a:pPr>
            <a:endParaRPr lang="fr-FR" dirty="0" smtClean="0"/>
          </a:p>
          <a:p>
            <a:pPr marL="631825" lvl="1" indent="-174625">
              <a:buFont typeface="Arial" pitchFamily="34" charset="0"/>
              <a:buChar char="•"/>
            </a:pPr>
            <a:endParaRPr lang="fr-FR" dirty="0" smtClean="0"/>
          </a:p>
          <a:p>
            <a:pPr marL="174625" indent="-174625">
              <a:buFont typeface="Arial" pitchFamily="34" charset="0"/>
              <a:buChar char="•"/>
            </a:pPr>
            <a:endParaRPr lang="fr-FR" dirty="0"/>
          </a:p>
        </p:txBody>
      </p:sp>
      <p:sp>
        <p:nvSpPr>
          <p:cNvPr id="9" name="Titre 1"/>
          <p:cNvSpPr txBox="1">
            <a:spLocks/>
          </p:cNvSpPr>
          <p:nvPr/>
        </p:nvSpPr>
        <p:spPr>
          <a:xfrm>
            <a:off x="107500" y="145222"/>
            <a:ext cx="6691850" cy="673533"/>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 : Le suivi</a:t>
            </a:r>
            <a:endParaRPr lang="fr-FR" dirty="0"/>
          </a:p>
        </p:txBody>
      </p:sp>
      <p:sp>
        <p:nvSpPr>
          <p:cNvPr id="10" name="Espace réservé du pied de page 4"/>
          <p:cNvSpPr txBox="1">
            <a:spLocks/>
          </p:cNvSpPr>
          <p:nvPr/>
        </p:nvSpPr>
        <p:spPr>
          <a:xfrm>
            <a:off x="91829" y="6450137"/>
            <a:ext cx="8917356" cy="365125"/>
          </a:xfrm>
          <a:prstGeom prst="rect">
            <a:avLst/>
          </a:prstGeom>
        </p:spPr>
        <p:txBody>
          <a:bodyPr/>
          <a:lstStyle>
            <a:defPPr>
              <a:defRPr lang="fr-FR"/>
            </a:defPPr>
            <a:lvl1pPr marL="0" algn="l" defTabSz="457200" rtl="0" eaLnBrk="1" latinLnBrk="0" hangingPunct="1">
              <a:defRPr lang="fr-FR" sz="1200" b="1" kern="1200" smtClean="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b="0" smtClean="0"/>
              <a:t>1er Colloque National</a:t>
            </a:r>
            <a:r>
              <a:rPr lang="fr-FR" smtClean="0"/>
              <a:t>  Soigner les vulnérabilités des professionnels de santé </a:t>
            </a:r>
            <a:r>
              <a:rPr lang="fr-FR" b="0" smtClean="0"/>
              <a:t>– Académie Nationale de Médecine – Jeudi 3 décembre 2015</a:t>
            </a:r>
            <a:endParaRPr lang="fr-FR" dirty="0"/>
          </a:p>
        </p:txBody>
      </p:sp>
    </p:spTree>
    <p:extLst>
      <p:ext uri="{BB962C8B-B14F-4D97-AF65-F5344CB8AC3E}">
        <p14:creationId xmlns:p14="http://schemas.microsoft.com/office/powerpoint/2010/main" val="1416814451"/>
      </p:ext>
    </p:extLst>
  </p:cSld>
  <p:clrMapOvr>
    <a:masterClrMapping/>
  </p:clrMapOvr>
  <p:timing>
    <p:tnLst>
      <p:par>
        <p:cTn xmlns:p14="http://schemas.microsoft.com/office/powerpoint/2010/mai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1116014" y="1431248"/>
            <a:ext cx="4751387"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20000"/>
              </a:spcBef>
              <a:spcAft>
                <a:spcPct val="0"/>
              </a:spcAft>
              <a:buClr>
                <a:schemeClr val="bg2"/>
              </a:buClr>
              <a:buSzPct val="75000"/>
              <a:buFont typeface="Wingdings" pitchFamily="2" charset="2"/>
              <a:buChar char="n"/>
              <a:defRPr sz="2000" b="1">
                <a:solidFill>
                  <a:schemeClr val="tx1"/>
                </a:solidFill>
                <a:latin typeface="Arial" pitchFamily="34" charset="0"/>
              </a:defRPr>
            </a:lvl6pPr>
            <a:lvl7pPr marL="2971800" indent="-228600" eaLnBrk="0" fontAlgn="base" hangingPunct="0">
              <a:spcBef>
                <a:spcPct val="20000"/>
              </a:spcBef>
              <a:spcAft>
                <a:spcPct val="0"/>
              </a:spcAft>
              <a:buClr>
                <a:schemeClr val="bg2"/>
              </a:buClr>
              <a:buSzPct val="75000"/>
              <a:buFont typeface="Wingdings" pitchFamily="2" charset="2"/>
              <a:buChar char="n"/>
              <a:defRPr sz="2000" b="1">
                <a:solidFill>
                  <a:schemeClr val="tx1"/>
                </a:solidFill>
                <a:latin typeface="Arial" pitchFamily="34" charset="0"/>
              </a:defRPr>
            </a:lvl7pPr>
            <a:lvl8pPr marL="3429000" indent="-228600" eaLnBrk="0" fontAlgn="base" hangingPunct="0">
              <a:spcBef>
                <a:spcPct val="20000"/>
              </a:spcBef>
              <a:spcAft>
                <a:spcPct val="0"/>
              </a:spcAft>
              <a:buClr>
                <a:schemeClr val="bg2"/>
              </a:buClr>
              <a:buSzPct val="75000"/>
              <a:buFont typeface="Wingdings" pitchFamily="2" charset="2"/>
              <a:buChar char="n"/>
              <a:defRPr sz="2000" b="1">
                <a:solidFill>
                  <a:schemeClr val="tx1"/>
                </a:solidFill>
                <a:latin typeface="Arial" pitchFamily="34" charset="0"/>
              </a:defRPr>
            </a:lvl8pPr>
            <a:lvl9pPr marL="3886200" indent="-228600" eaLnBrk="0" fontAlgn="base" hangingPunct="0">
              <a:spcBef>
                <a:spcPct val="20000"/>
              </a:spcBef>
              <a:spcAft>
                <a:spcPct val="0"/>
              </a:spcAft>
              <a:buClr>
                <a:schemeClr val="bg2"/>
              </a:buClr>
              <a:buSzPct val="75000"/>
              <a:buFont typeface="Wingdings" pitchFamily="2" charset="2"/>
              <a:buChar char="n"/>
              <a:defRPr sz="2000" b="1">
                <a:solidFill>
                  <a:schemeClr val="tx1"/>
                </a:solidFill>
                <a:latin typeface="Arial" pitchFamily="34" charset="0"/>
              </a:defRPr>
            </a:lvl9pPr>
          </a:lstStyle>
          <a:p>
            <a:pPr eaLnBrk="1" hangingPunct="1">
              <a:lnSpc>
                <a:spcPct val="200000"/>
              </a:lnSpc>
              <a:spcBef>
                <a:spcPct val="150000"/>
              </a:spcBef>
              <a:buClrTx/>
              <a:buSzTx/>
              <a:buFontTx/>
              <a:buNone/>
            </a:pPr>
            <a:r>
              <a:rPr lang="fr-CH" altLang="fr-FR" sz="2400" b="0" i="1" dirty="0"/>
              <a:t>« On se persuade mieux, </a:t>
            </a:r>
            <a:br>
              <a:rPr lang="fr-CH" altLang="fr-FR" sz="2400" b="0" i="1" dirty="0"/>
            </a:br>
            <a:r>
              <a:rPr lang="fr-CH" altLang="fr-FR" sz="2400" b="0" i="1" dirty="0"/>
              <a:t>pour l’ordinaire, par les raisons qu’on a soi-même trouvées, </a:t>
            </a:r>
            <a:br>
              <a:rPr lang="fr-CH" altLang="fr-FR" sz="2400" b="0" i="1" dirty="0"/>
            </a:br>
            <a:r>
              <a:rPr lang="fr-CH" altLang="fr-FR" sz="2400" b="0" i="1" dirty="0"/>
              <a:t>que par celles qui sont venues dans l’esprit des autres ».</a:t>
            </a:r>
            <a:endParaRPr lang="fr-FR" altLang="fr-FR" sz="2400" b="0" i="1" dirty="0"/>
          </a:p>
        </p:txBody>
      </p:sp>
      <p:sp>
        <p:nvSpPr>
          <p:cNvPr id="64515" name="Text Box 3"/>
          <p:cNvSpPr txBox="1">
            <a:spLocks noChangeArrowheads="1"/>
          </p:cNvSpPr>
          <p:nvPr/>
        </p:nvSpPr>
        <p:spPr bwMode="auto">
          <a:xfrm>
            <a:off x="6877051" y="4269035"/>
            <a:ext cx="175157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20000"/>
              </a:spcBef>
              <a:spcAft>
                <a:spcPct val="0"/>
              </a:spcAft>
              <a:buClr>
                <a:schemeClr val="bg2"/>
              </a:buClr>
              <a:buSzPct val="75000"/>
              <a:buFont typeface="Wingdings" pitchFamily="2" charset="2"/>
              <a:buChar char="n"/>
              <a:defRPr sz="2000" b="1">
                <a:solidFill>
                  <a:schemeClr val="tx1"/>
                </a:solidFill>
                <a:latin typeface="Arial" pitchFamily="34" charset="0"/>
              </a:defRPr>
            </a:lvl6pPr>
            <a:lvl7pPr marL="2971800" indent="-228600" eaLnBrk="0" fontAlgn="base" hangingPunct="0">
              <a:spcBef>
                <a:spcPct val="20000"/>
              </a:spcBef>
              <a:spcAft>
                <a:spcPct val="0"/>
              </a:spcAft>
              <a:buClr>
                <a:schemeClr val="bg2"/>
              </a:buClr>
              <a:buSzPct val="75000"/>
              <a:buFont typeface="Wingdings" pitchFamily="2" charset="2"/>
              <a:buChar char="n"/>
              <a:defRPr sz="2000" b="1">
                <a:solidFill>
                  <a:schemeClr val="tx1"/>
                </a:solidFill>
                <a:latin typeface="Arial" pitchFamily="34" charset="0"/>
              </a:defRPr>
            </a:lvl7pPr>
            <a:lvl8pPr marL="3429000" indent="-228600" eaLnBrk="0" fontAlgn="base" hangingPunct="0">
              <a:spcBef>
                <a:spcPct val="20000"/>
              </a:spcBef>
              <a:spcAft>
                <a:spcPct val="0"/>
              </a:spcAft>
              <a:buClr>
                <a:schemeClr val="bg2"/>
              </a:buClr>
              <a:buSzPct val="75000"/>
              <a:buFont typeface="Wingdings" pitchFamily="2" charset="2"/>
              <a:buChar char="n"/>
              <a:defRPr sz="2000" b="1">
                <a:solidFill>
                  <a:schemeClr val="tx1"/>
                </a:solidFill>
                <a:latin typeface="Arial" pitchFamily="34" charset="0"/>
              </a:defRPr>
            </a:lvl8pPr>
            <a:lvl9pPr marL="3886200" indent="-228600" eaLnBrk="0" fontAlgn="base" hangingPunct="0">
              <a:spcBef>
                <a:spcPct val="20000"/>
              </a:spcBef>
              <a:spcAft>
                <a:spcPct val="0"/>
              </a:spcAft>
              <a:buClr>
                <a:schemeClr val="bg2"/>
              </a:buClr>
              <a:buSzPct val="75000"/>
              <a:buFont typeface="Wingdings" pitchFamily="2" charset="2"/>
              <a:buChar char="n"/>
              <a:defRPr sz="2000" b="1">
                <a:solidFill>
                  <a:schemeClr val="tx1"/>
                </a:solidFill>
                <a:latin typeface="Arial" pitchFamily="34" charset="0"/>
              </a:defRPr>
            </a:lvl9pPr>
          </a:lstStyle>
          <a:p>
            <a:pPr eaLnBrk="1" hangingPunct="1">
              <a:spcBef>
                <a:spcPct val="0"/>
              </a:spcBef>
              <a:buClrTx/>
              <a:buSzTx/>
              <a:buFontTx/>
              <a:buNone/>
            </a:pPr>
            <a:r>
              <a:rPr lang="fr-CH" altLang="fr-FR" sz="1400" b="0" dirty="0">
                <a:latin typeface="Arial Unicode MS" pitchFamily="34" charset="-128"/>
              </a:rPr>
              <a:t>Pascal (1623-1662)</a:t>
            </a:r>
          </a:p>
          <a:p>
            <a:pPr eaLnBrk="1" hangingPunct="1">
              <a:spcBef>
                <a:spcPct val="0"/>
              </a:spcBef>
              <a:buClrTx/>
              <a:buSzTx/>
              <a:buFontTx/>
              <a:buNone/>
            </a:pPr>
            <a:endParaRPr lang="fr-CH" altLang="fr-FR" sz="1400" b="0" dirty="0">
              <a:latin typeface="Arial Unicode MS" pitchFamily="34" charset="-128"/>
            </a:endParaRPr>
          </a:p>
          <a:p>
            <a:pPr eaLnBrk="1" hangingPunct="1">
              <a:spcBef>
                <a:spcPct val="0"/>
              </a:spcBef>
              <a:buClrTx/>
              <a:buSzTx/>
              <a:buFontTx/>
              <a:buNone/>
            </a:pPr>
            <a:r>
              <a:rPr lang="fr-CH" altLang="fr-FR" sz="1400" b="0" dirty="0">
                <a:latin typeface="Arial Unicode MS" pitchFamily="34" charset="-128"/>
              </a:rPr>
              <a:t>PENSEES 10(6)</a:t>
            </a:r>
            <a:endParaRPr lang="fr-FR" altLang="fr-FR" sz="1400" b="0" dirty="0">
              <a:latin typeface="Arial Unicode MS" pitchFamily="34" charset="-128"/>
            </a:endParaRPr>
          </a:p>
        </p:txBody>
      </p:sp>
      <p:pic>
        <p:nvPicPr>
          <p:cNvPr id="64516" name="Picture 4" descr="blaisepascal"/>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6391276" y="1761365"/>
            <a:ext cx="2576513" cy="2254250"/>
          </a:xfrm>
          <a:noFill/>
        </p:spPr>
      </p:pic>
      <p:sp>
        <p:nvSpPr>
          <p:cNvPr id="5" name="Titre 1"/>
          <p:cNvSpPr txBox="1">
            <a:spLocks/>
          </p:cNvSpPr>
          <p:nvPr/>
        </p:nvSpPr>
        <p:spPr>
          <a:xfrm>
            <a:off x="107500" y="145222"/>
            <a:ext cx="6691850" cy="673533"/>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 : Le suivi</a:t>
            </a:r>
            <a:endParaRPr lang="fr-FR" dirty="0"/>
          </a:p>
        </p:txBody>
      </p:sp>
      <p:sp>
        <p:nvSpPr>
          <p:cNvPr id="6" name="Espace réservé du numéro de diapositive 7"/>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273</a:t>
            </a:fld>
            <a:endParaRPr lang="fr-FR" dirty="0"/>
          </a:p>
        </p:txBody>
      </p:sp>
      <p:sp>
        <p:nvSpPr>
          <p:cNvPr id="7" name="Espace réservé du pied de page 4"/>
          <p:cNvSpPr txBox="1">
            <a:spLocks/>
          </p:cNvSpPr>
          <p:nvPr/>
        </p:nvSpPr>
        <p:spPr>
          <a:xfrm>
            <a:off x="91829" y="6450137"/>
            <a:ext cx="8917356" cy="365125"/>
          </a:xfrm>
          <a:prstGeom prst="rect">
            <a:avLst/>
          </a:prstGeom>
        </p:spPr>
        <p:txBody>
          <a:bodyPr/>
          <a:lstStyle>
            <a:defPPr>
              <a:defRPr lang="fr-FR"/>
            </a:defPPr>
            <a:lvl1pPr marL="0" algn="l" defTabSz="457200" rtl="0" eaLnBrk="1" latinLnBrk="0" hangingPunct="1">
              <a:defRPr lang="fr-FR" sz="1200" b="1" kern="1200" smtClean="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b="0" smtClean="0"/>
              <a:t>1er Colloque National</a:t>
            </a:r>
            <a:r>
              <a:rPr lang="fr-FR" smtClean="0"/>
              <a:t>  Soigner les vulnérabilités des professionnels de santé </a:t>
            </a:r>
            <a:r>
              <a:rPr lang="fr-FR" b="0" smtClean="0"/>
              <a:t>– Académie Nationale de Médecine – Jeudi 3 décembre 2015</a:t>
            </a:r>
            <a:endParaRPr lang="fr-FR" dirty="0"/>
          </a:p>
        </p:txBody>
      </p:sp>
    </p:spTree>
    <p:extLst>
      <p:ext uri="{BB962C8B-B14F-4D97-AF65-F5344CB8AC3E}">
        <p14:creationId xmlns:p14="http://schemas.microsoft.com/office/powerpoint/2010/main" val="4039231903"/>
      </p:ext>
    </p:extLst>
  </p:cSld>
  <p:clrMapOvr>
    <a:masterClrMapping/>
  </p:clrMapOvr>
  <p:timing>
    <p:tnLst>
      <p:par>
        <p:cTn xmlns:p14="http://schemas.microsoft.com/office/powerpoint/2010/mai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D:\pascal gache externe\Mes images\humour\dessin wolinsk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3348" y="910280"/>
            <a:ext cx="5376446" cy="5359852"/>
          </a:xfrm>
          <a:prstGeom prst="rect">
            <a:avLst/>
          </a:prstGeom>
          <a:noFill/>
          <a:extLst>
            <a:ext uri="{909E8E84-426E-40dd-AFC4-6F175D3DCCD1}">
              <a14:hiddenFill xmlns:a14="http://schemas.microsoft.com/office/drawing/2010/main">
                <a:solidFill>
                  <a:srgbClr val="FFFFFF"/>
                </a:solidFill>
              </a14:hiddenFill>
            </a:ext>
          </a:extLst>
        </p:spPr>
      </p:pic>
      <p:sp>
        <p:nvSpPr>
          <p:cNvPr id="3" name="Titre 1"/>
          <p:cNvSpPr txBox="1">
            <a:spLocks/>
          </p:cNvSpPr>
          <p:nvPr/>
        </p:nvSpPr>
        <p:spPr>
          <a:xfrm>
            <a:off x="107500" y="145222"/>
            <a:ext cx="6691850" cy="673533"/>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 : Le suivi</a:t>
            </a:r>
            <a:endParaRPr lang="fr-FR" dirty="0"/>
          </a:p>
        </p:txBody>
      </p:sp>
      <p:sp>
        <p:nvSpPr>
          <p:cNvPr id="4"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t>274</a:t>
            </a:fld>
            <a:endParaRPr lang="fr-FR" dirty="0"/>
          </a:p>
        </p:txBody>
      </p:sp>
      <p:sp>
        <p:nvSpPr>
          <p:cNvPr id="5" name="Espace réservé du pied de page 4"/>
          <p:cNvSpPr>
            <a:spLocks noGrp="1"/>
          </p:cNvSpPr>
          <p:nvPr>
            <p:ph type="ftr" sz="quarter" idx="11"/>
          </p:nvPr>
        </p:nvSpPr>
        <p:spPr>
          <a:xfrm>
            <a:off x="91829" y="6450137"/>
            <a:ext cx="8917356"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Tree>
    <p:extLst>
      <p:ext uri="{BB962C8B-B14F-4D97-AF65-F5344CB8AC3E}">
        <p14:creationId xmlns:p14="http://schemas.microsoft.com/office/powerpoint/2010/main" val="1729667800"/>
      </p:ext>
    </p:extLst>
  </p:cSld>
  <p:clrMapOvr>
    <a:masterClrMapping/>
  </p:clrMapOvr>
  <p:timing>
    <p:tnLst>
      <p:par>
        <p:cTn xmlns:p14="http://schemas.microsoft.com/office/powerpoint/2010/mai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1" y="2"/>
          <a:ext cx="9356725" cy="7470775"/>
        </p:xfrm>
        <a:graphic>
          <a:graphicData uri="http://schemas.openxmlformats.org/presentationml/2006/ole">
            <mc:AlternateContent xmlns:mc="http://schemas.openxmlformats.org/markup-compatibility/2006">
              <mc:Choice xmlns:v="urn:schemas-microsoft-com:vml" Requires="v">
                <p:oleObj spid="_x0000_s2079" name="Photo Editor Photo" r:id="rId3" imgW="5668166" imgH="4525007" progId="MSPhotoEd.3">
                  <p:embed/>
                </p:oleObj>
              </mc:Choice>
              <mc:Fallback>
                <p:oleObj name="Photo Editor Photo" r:id="rId3" imgW="5668166" imgH="4525007"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
                        <a:ext cx="9356725" cy="747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556599690"/>
      </p:ext>
    </p:extLst>
  </p:cSld>
  <p:clrMapOvr>
    <a:masterClrMapping/>
  </p:clrMapOvr>
  <p:timing>
    <p:tnLst>
      <p:par>
        <p:cTn xmlns:p14="http://schemas.microsoft.com/office/powerpoint/2010/mai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1" y="0"/>
          <a:ext cx="9356725" cy="6997700"/>
        </p:xfrm>
        <a:graphic>
          <a:graphicData uri="http://schemas.openxmlformats.org/presentationml/2006/ole">
            <mc:AlternateContent xmlns:mc="http://schemas.openxmlformats.org/markup-compatibility/2006">
              <mc:Choice xmlns:v="urn:schemas-microsoft-com:vml" Requires="v">
                <p:oleObj spid="_x0000_s3103" name="Photo Editor Photo" r:id="rId3" imgW="5668166" imgH="4238095" progId="MSPhotoEd.3">
                  <p:embed/>
                </p:oleObj>
              </mc:Choice>
              <mc:Fallback>
                <p:oleObj name="Photo Editor Photo" r:id="rId3" imgW="5668166" imgH="4238095"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356725" cy="699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522632328"/>
      </p:ext>
    </p:extLst>
  </p:cSld>
  <p:clrMapOvr>
    <a:masterClrMapping/>
  </p:clrMapOvr>
  <p:timing>
    <p:tnLst>
      <p:par>
        <p:cTn xmlns:p14="http://schemas.microsoft.com/office/powerpoint/2010/mai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2"/>
          <p:cNvGrpSpPr>
            <a:grpSpLocks/>
          </p:cNvGrpSpPr>
          <p:nvPr/>
        </p:nvGrpSpPr>
        <p:grpSpPr bwMode="auto">
          <a:xfrm>
            <a:off x="1752601" y="1371601"/>
            <a:ext cx="5536406" cy="4227910"/>
            <a:chOff x="512" y="432"/>
            <a:chExt cx="4650" cy="3551"/>
          </a:xfrm>
        </p:grpSpPr>
        <p:sp>
          <p:nvSpPr>
            <p:cNvPr id="39939" name="Rectangle 3"/>
            <p:cNvSpPr>
              <a:spLocks noChangeArrowheads="1"/>
            </p:cNvSpPr>
            <p:nvPr/>
          </p:nvSpPr>
          <p:spPr bwMode="auto">
            <a:xfrm>
              <a:off x="512" y="432"/>
              <a:ext cx="4651" cy="3552"/>
            </a:xfrm>
            <a:prstGeom prst="rect">
              <a:avLst/>
            </a:prstGeom>
            <a:solidFill>
              <a:srgbClr val="F8F8F8"/>
            </a:solidFill>
            <a:ln w="9360">
              <a:solidFill>
                <a:srgbClr val="F8F8F8"/>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CH" sz="1350"/>
            </a:p>
          </p:txBody>
        </p:sp>
        <p:graphicFrame>
          <p:nvGraphicFramePr>
            <p:cNvPr id="39940" name="Object 4"/>
            <p:cNvGraphicFramePr>
              <a:graphicFrameLocks noChangeAspect="1"/>
            </p:cNvGraphicFramePr>
            <p:nvPr/>
          </p:nvGraphicFramePr>
          <p:xfrm>
            <a:off x="597" y="528"/>
            <a:ext cx="4486" cy="3388"/>
          </p:xfrm>
          <a:graphic>
            <a:graphicData uri="http://schemas.openxmlformats.org/presentationml/2006/ole">
              <mc:AlternateContent xmlns:mc="http://schemas.openxmlformats.org/markup-compatibility/2006">
                <mc:Choice xmlns:v="urn:schemas-microsoft-com:vml" Requires="v">
                  <p:oleObj spid="_x0000_s4127" r:id="rId4" imgW="4001058" imgH="2685714" progId="">
                    <p:embed/>
                  </p:oleObj>
                </mc:Choice>
                <mc:Fallback>
                  <p:oleObj r:id="rId4" imgW="4001058" imgH="268571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 y="528"/>
                          <a:ext cx="4486" cy="3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5" name="Titre 1"/>
          <p:cNvSpPr txBox="1">
            <a:spLocks/>
          </p:cNvSpPr>
          <p:nvPr/>
        </p:nvSpPr>
        <p:spPr>
          <a:xfrm>
            <a:off x="107500" y="145222"/>
            <a:ext cx="6691850" cy="673533"/>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 : Le suivi</a:t>
            </a:r>
            <a:endParaRPr lang="fr-FR" dirty="0"/>
          </a:p>
        </p:txBody>
      </p:sp>
      <p:sp>
        <p:nvSpPr>
          <p:cNvPr id="6"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t>277</a:t>
            </a:fld>
            <a:endParaRPr lang="fr-FR" dirty="0"/>
          </a:p>
        </p:txBody>
      </p:sp>
      <p:sp>
        <p:nvSpPr>
          <p:cNvPr id="7" name="Espace réservé du pied de page 4"/>
          <p:cNvSpPr>
            <a:spLocks noGrp="1"/>
          </p:cNvSpPr>
          <p:nvPr>
            <p:ph type="ftr" sz="quarter" idx="11"/>
          </p:nvPr>
        </p:nvSpPr>
        <p:spPr>
          <a:xfrm>
            <a:off x="91829" y="6450137"/>
            <a:ext cx="8917356"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Tree>
    <p:extLst>
      <p:ext uri="{BB962C8B-B14F-4D97-AF65-F5344CB8AC3E}">
        <p14:creationId xmlns:p14="http://schemas.microsoft.com/office/powerpoint/2010/main" val="392247130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5" name="Groupe 4"/>
          <p:cNvGrpSpPr>
            <a:grpSpLocks/>
          </p:cNvGrpSpPr>
          <p:nvPr/>
        </p:nvGrpSpPr>
        <p:grpSpPr bwMode="auto">
          <a:xfrm>
            <a:off x="179388" y="1125538"/>
            <a:ext cx="4176712" cy="2303462"/>
            <a:chOff x="611560" y="1484784"/>
            <a:chExt cx="4176464" cy="2304256"/>
          </a:xfrm>
          <a:solidFill>
            <a:schemeClr val="bg1"/>
          </a:solidFill>
        </p:grpSpPr>
        <p:sp>
          <p:nvSpPr>
            <p:cNvPr id="39943" name="AutoShape 7"/>
            <p:cNvSpPr>
              <a:spLocks noChangeArrowheads="1"/>
            </p:cNvSpPr>
            <p:nvPr/>
          </p:nvSpPr>
          <p:spPr bwMode="auto">
            <a:xfrm>
              <a:off x="611560" y="1484784"/>
              <a:ext cx="4176464" cy="2304256"/>
            </a:xfrm>
            <a:prstGeom prst="wedgeEllipseCallout">
              <a:avLst>
                <a:gd name="adj1" fmla="val 92292"/>
                <a:gd name="adj2" fmla="val 48699"/>
              </a:avLst>
            </a:prstGeom>
            <a:grpFill/>
            <a:ln w="9525">
              <a:solidFill>
                <a:schemeClr val="tx1"/>
              </a:solidFill>
              <a:miter lim="800000"/>
              <a:headEnd/>
              <a:tailEnd/>
            </a:ln>
            <a:effectLst/>
            <a:extLst/>
          </p:spPr>
          <p:txBody>
            <a:bodyPr/>
            <a:lstStyle/>
            <a:p>
              <a:pPr algn="ctr">
                <a:defRPr/>
              </a:pPr>
              <a:endParaRPr lang="fr-FR" sz="2400">
                <a:latin typeface="Arial" charset="0"/>
                <a:ea typeface="ＭＳ Ｐゴシック" pitchFamily="64" charset="-128"/>
                <a:cs typeface="+mn-cs"/>
              </a:endParaRPr>
            </a:p>
          </p:txBody>
        </p:sp>
        <p:sp>
          <p:nvSpPr>
            <p:cNvPr id="98308" name="Text Box 9"/>
            <p:cNvSpPr txBox="1">
              <a:spLocks noChangeArrowheads="1"/>
            </p:cNvSpPr>
            <p:nvPr/>
          </p:nvSpPr>
          <p:spPr bwMode="auto">
            <a:xfrm>
              <a:off x="992915" y="1756610"/>
              <a:ext cx="3097341" cy="1570201"/>
            </a:xfrm>
            <a:prstGeom prst="rect">
              <a:avLst/>
            </a:prstGeom>
            <a:noFill/>
            <a:ln w="9525">
              <a:noFill/>
              <a:miter lim="800000"/>
              <a:headEnd/>
              <a:tailEnd/>
            </a:ln>
          </p:spPr>
          <p:txBody>
            <a:bodyPr wrap="square">
              <a:spAutoFit/>
            </a:bodyPr>
            <a:lstStyle/>
            <a:p>
              <a:pPr algn="ctr"/>
              <a:r>
                <a:rPr lang="fr-CH" sz="3200" b="1" dirty="0">
                  <a:latin typeface="Bradley Hand ITC"/>
                </a:rPr>
                <a:t>Je vous remercie de votre attention</a:t>
              </a:r>
              <a:endParaRPr lang="fr-FR" sz="3200" b="1" dirty="0">
                <a:latin typeface="Bradley Hand ITC"/>
              </a:endParaRPr>
            </a:p>
          </p:txBody>
        </p:sp>
      </p:grpSp>
      <p:pic>
        <p:nvPicPr>
          <p:cNvPr id="98306" name="Picture 2" descr="http://cdn-parismatch.ladmedia.fr/var/news/storage/images/media/images/pascal-gache-mai-2015-2/8113114-1-fre-FR/pascal-gache-mai-2015-2.jpg"/>
          <p:cNvPicPr>
            <a:picLocks noChangeAspect="1" noChangeArrowheads="1"/>
          </p:cNvPicPr>
          <p:nvPr/>
        </p:nvPicPr>
        <p:blipFill>
          <a:blip r:embed="rId2"/>
          <a:srcRect/>
          <a:stretch>
            <a:fillRect/>
          </a:stretch>
        </p:blipFill>
        <p:spPr bwMode="auto">
          <a:xfrm>
            <a:off x="5484814" y="1268415"/>
            <a:ext cx="3629025" cy="4848225"/>
          </a:xfrm>
          <a:prstGeom prst="rect">
            <a:avLst/>
          </a:prstGeom>
          <a:noFill/>
          <a:ln w="9525">
            <a:noFill/>
            <a:miter lim="800000"/>
            <a:headEnd/>
            <a:tailEnd/>
          </a:ln>
        </p:spPr>
      </p:pic>
      <p:sp>
        <p:nvSpPr>
          <p:cNvPr id="6" name="Titre 1"/>
          <p:cNvSpPr txBox="1">
            <a:spLocks/>
          </p:cNvSpPr>
          <p:nvPr/>
        </p:nvSpPr>
        <p:spPr>
          <a:xfrm>
            <a:off x="107500" y="145222"/>
            <a:ext cx="6691850" cy="673533"/>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t>Réalisations et suivi d’expériences régionales et internationales : Le suivi</a:t>
            </a:r>
            <a:endParaRPr lang="fr-FR" dirty="0"/>
          </a:p>
        </p:txBody>
      </p:sp>
      <p:sp>
        <p:nvSpPr>
          <p:cNvPr id="7"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t>278</a:t>
            </a:fld>
            <a:endParaRPr lang="fr-FR" dirty="0"/>
          </a:p>
        </p:txBody>
      </p:sp>
      <p:sp>
        <p:nvSpPr>
          <p:cNvPr id="8" name="Espace réservé du pied de page 4"/>
          <p:cNvSpPr>
            <a:spLocks noGrp="1"/>
          </p:cNvSpPr>
          <p:nvPr>
            <p:ph type="ftr" sz="quarter" idx="11"/>
          </p:nvPr>
        </p:nvSpPr>
        <p:spPr>
          <a:xfrm>
            <a:off x="91829" y="6450137"/>
            <a:ext cx="8917356"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Tree>
    <p:extLst>
      <p:ext uri="{BB962C8B-B14F-4D97-AF65-F5344CB8AC3E}">
        <p14:creationId xmlns:p14="http://schemas.microsoft.com/office/powerpoint/2010/main" val="162181794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4"/>
          <p:cNvSpPr txBox="1">
            <a:spLocks noChangeArrowheads="1"/>
          </p:cNvSpPr>
          <p:nvPr/>
        </p:nvSpPr>
        <p:spPr bwMode="auto">
          <a:xfrm>
            <a:off x="1446214" y="1674485"/>
            <a:ext cx="5990667" cy="523220"/>
          </a:xfrm>
          <a:prstGeom prst="rect">
            <a:avLst/>
          </a:prstGeom>
          <a:noFill/>
          <a:ln w="9525">
            <a:noFill/>
            <a:miter lim="800000"/>
            <a:headEnd/>
            <a:tailEnd/>
          </a:ln>
        </p:spPr>
        <p:txBody>
          <a:bodyPr wrap="none">
            <a:spAutoFit/>
          </a:bodyPr>
          <a:lstStyle/>
          <a:p>
            <a:r>
              <a:rPr lang="fr-FR" sz="2800" b="1" dirty="0">
                <a:solidFill>
                  <a:schemeClr val="tx2"/>
                </a:solidFill>
                <a:latin typeface="Helvetica"/>
                <a:cs typeface="Helvetica"/>
              </a:rPr>
              <a:t>Lien entre </a:t>
            </a:r>
            <a:r>
              <a:rPr lang="fr-FR" sz="2800" b="1" dirty="0" err="1">
                <a:solidFill>
                  <a:schemeClr val="tx2"/>
                </a:solidFill>
                <a:latin typeface="Helvetica"/>
                <a:cs typeface="Helvetica"/>
              </a:rPr>
              <a:t>burnout</a:t>
            </a:r>
            <a:r>
              <a:rPr lang="fr-FR" sz="2800" b="1" dirty="0">
                <a:solidFill>
                  <a:schemeClr val="tx2"/>
                </a:solidFill>
                <a:latin typeface="Helvetica"/>
                <a:cs typeface="Helvetica"/>
              </a:rPr>
              <a:t> et maltraitance</a:t>
            </a:r>
          </a:p>
        </p:txBody>
      </p:sp>
      <p:graphicFrame>
        <p:nvGraphicFramePr>
          <p:cNvPr id="63493" name="Group 5"/>
          <p:cNvGraphicFramePr>
            <a:graphicFrameLocks noGrp="1"/>
          </p:cNvGraphicFramePr>
          <p:nvPr/>
        </p:nvGraphicFramePr>
        <p:xfrm>
          <a:off x="250826" y="2781301"/>
          <a:ext cx="8353425" cy="1449705"/>
        </p:xfrm>
        <a:graphic>
          <a:graphicData uri="http://schemas.openxmlformats.org/drawingml/2006/table">
            <a:tbl>
              <a:tblPr/>
              <a:tblGrid>
                <a:gridCol w="3236913"/>
                <a:gridCol w="2181225"/>
                <a:gridCol w="2935287"/>
              </a:tblGrid>
              <a:tr h="287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CH" sz="1600" b="1" i="0" u="none" strike="noStrike" cap="none" normalizeH="0" baseline="0" smtClean="0">
                        <a:ln>
                          <a:noFill/>
                        </a:ln>
                        <a:solidFill>
                          <a:schemeClr val="tx1"/>
                        </a:solidFill>
                        <a:effectLst/>
                        <a:latin typeface="Arial" charset="0"/>
                        <a:cs typeface="Arial" charset="0"/>
                      </a:endParaRPr>
                    </a:p>
                  </a:txBody>
                  <a:tcPr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sz="1600" b="1" i="0" u="none" strike="noStrike" cap="none" normalizeH="0" baseline="0" smtClean="0">
                          <a:ln>
                            <a:noFill/>
                          </a:ln>
                          <a:solidFill>
                            <a:schemeClr val="tx1"/>
                          </a:solidFill>
                          <a:effectLst/>
                          <a:latin typeface="Arial" charset="0"/>
                          <a:cs typeface="Arial" charset="0"/>
                        </a:rPr>
                        <a:t>NEGLIGENCE</a:t>
                      </a:r>
                    </a:p>
                  </a:txBody>
                  <a:tcPr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sz="1600" b="1" i="0" u="none" strike="noStrike" cap="none" normalizeH="0" baseline="0" smtClean="0">
                          <a:ln>
                            <a:noFill/>
                          </a:ln>
                          <a:solidFill>
                            <a:schemeClr val="tx1"/>
                          </a:solidFill>
                          <a:effectLst/>
                          <a:latin typeface="Arial" charset="0"/>
                          <a:cs typeface="Arial" charset="0"/>
                        </a:rPr>
                        <a:t>CPTS MALTRAITANTS</a:t>
                      </a:r>
                    </a:p>
                  </a:txBody>
                  <a:tcPr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371475">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fr-FR" sz="1600" b="1" i="0" u="none" strike="noStrike" cap="none" normalizeH="0" baseline="0" smtClean="0">
                          <a:ln>
                            <a:noFill/>
                          </a:ln>
                          <a:solidFill>
                            <a:schemeClr val="tx1"/>
                          </a:solidFill>
                          <a:effectLst/>
                          <a:latin typeface="Arial" charset="0"/>
                          <a:cs typeface="Arial" charset="0"/>
                        </a:rPr>
                        <a:t>Epuisement émotionnel</a:t>
                      </a:r>
                      <a:endParaRPr kumimoji="0" lang="fr-CH" sz="1600" b="1" i="0" u="none" strike="noStrike" cap="none" normalizeH="0" baseline="0" smtClean="0">
                        <a:ln>
                          <a:noFill/>
                        </a:ln>
                        <a:solidFill>
                          <a:schemeClr val="tx1"/>
                        </a:solidFill>
                        <a:effectLst/>
                        <a:latin typeface="Arial" charset="0"/>
                        <a:cs typeface="Arial" charset="0"/>
                      </a:endParaRPr>
                    </a:p>
                  </a:txBody>
                  <a:tcPr marL="68580" marR="68580" marT="0" marB="0"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fr-FR" sz="1600" b="1" i="0" u="none" strike="noStrike" cap="none" normalizeH="0" baseline="0" smtClean="0">
                          <a:ln>
                            <a:noFill/>
                          </a:ln>
                          <a:solidFill>
                            <a:schemeClr val="tx1"/>
                          </a:solidFill>
                          <a:effectLst/>
                          <a:latin typeface="Arial" charset="0"/>
                          <a:cs typeface="Arial" charset="0"/>
                        </a:rPr>
                        <a:t> .37***</a:t>
                      </a:r>
                      <a:endParaRPr kumimoji="0" lang="fr-CH" sz="1600" b="1" i="0" u="none" strike="noStrike" cap="none" normalizeH="0" baseline="0" smtClean="0">
                        <a:ln>
                          <a:noFill/>
                        </a:ln>
                        <a:solidFill>
                          <a:schemeClr val="tx1"/>
                        </a:solidFill>
                        <a:effectLst/>
                        <a:latin typeface="Arial" charset="0"/>
                        <a:ea typeface="Calibri" pitchFamily="34" charset="0"/>
                        <a:cs typeface="Arial" charset="0"/>
                      </a:endParaRPr>
                    </a:p>
                  </a:txBody>
                  <a:tcPr marL="68580" marR="68580" marT="0" marB="0"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fr-FR" sz="1600" b="1" i="0" u="none" strike="noStrike" cap="none" normalizeH="0" baseline="0" smtClean="0">
                          <a:ln>
                            <a:noFill/>
                          </a:ln>
                          <a:solidFill>
                            <a:schemeClr val="tx1"/>
                          </a:solidFill>
                          <a:effectLst/>
                          <a:latin typeface="Arial" charset="0"/>
                          <a:cs typeface="Arial" charset="0"/>
                        </a:rPr>
                        <a:t>.45***</a:t>
                      </a:r>
                      <a:endParaRPr kumimoji="0" lang="fr-CH" sz="1600" b="1" i="0" u="none" strike="noStrike" cap="none" normalizeH="0" baseline="0" smtClean="0">
                        <a:ln>
                          <a:noFill/>
                        </a:ln>
                        <a:solidFill>
                          <a:schemeClr val="tx1"/>
                        </a:solidFill>
                        <a:effectLst/>
                        <a:latin typeface="Arial" charset="0"/>
                        <a:cs typeface="Arial" charset="0"/>
                      </a:endParaRPr>
                    </a:p>
                  </a:txBody>
                  <a:tcPr marL="68580" marR="68580" marT="0" marB="0"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71475">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fr-FR" sz="1600" b="1" i="0" u="none" strike="noStrike" cap="none" normalizeH="0" baseline="0" smtClean="0">
                          <a:ln>
                            <a:noFill/>
                          </a:ln>
                          <a:solidFill>
                            <a:schemeClr val="tx1"/>
                          </a:solidFill>
                          <a:effectLst/>
                          <a:latin typeface="Arial" charset="0"/>
                          <a:cs typeface="Arial" charset="0"/>
                        </a:rPr>
                        <a:t>Dépersonnalisation</a:t>
                      </a:r>
                      <a:endParaRPr kumimoji="0" lang="fr-CH" sz="1600" b="1" i="0" u="none" strike="noStrike" cap="none" normalizeH="0" baseline="0" smtClean="0">
                        <a:ln>
                          <a:noFill/>
                        </a:ln>
                        <a:solidFill>
                          <a:schemeClr val="tx1"/>
                        </a:solidFill>
                        <a:effectLst/>
                        <a:latin typeface="Arial" charset="0"/>
                        <a:cs typeface="Arial" charset="0"/>
                      </a:endParaRPr>
                    </a:p>
                  </a:txBody>
                  <a:tcPr marL="68580" marR="68580"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fr-FR" sz="1600" b="1" i="0" u="none" strike="noStrike" cap="none" normalizeH="0" baseline="0" smtClean="0">
                          <a:ln>
                            <a:noFill/>
                          </a:ln>
                          <a:solidFill>
                            <a:schemeClr val="tx1"/>
                          </a:solidFill>
                          <a:effectLst/>
                          <a:latin typeface="Arial" charset="0"/>
                          <a:cs typeface="Arial" charset="0"/>
                        </a:rPr>
                        <a:t> .44***</a:t>
                      </a:r>
                      <a:endParaRPr kumimoji="0" lang="fr-CH" sz="1600" b="1" i="0" u="none" strike="noStrike" cap="none" normalizeH="0" baseline="0" smtClean="0">
                        <a:ln>
                          <a:noFill/>
                        </a:ln>
                        <a:solidFill>
                          <a:schemeClr val="tx1"/>
                        </a:solidFill>
                        <a:effectLst/>
                        <a:latin typeface="Arial" charset="0"/>
                        <a:cs typeface="Arial" charset="0"/>
                      </a:endParaRPr>
                    </a:p>
                  </a:txBody>
                  <a:tcPr marL="68580" marR="68580"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fr-FR" sz="1600" b="1" i="0" u="none" strike="noStrike" cap="none" normalizeH="0" baseline="0" smtClean="0">
                          <a:ln>
                            <a:noFill/>
                          </a:ln>
                          <a:solidFill>
                            <a:schemeClr val="tx1"/>
                          </a:solidFill>
                          <a:effectLst/>
                          <a:latin typeface="Arial" charset="0"/>
                          <a:cs typeface="Arial" charset="0"/>
                        </a:rPr>
                        <a:t> .49***</a:t>
                      </a:r>
                      <a:endParaRPr kumimoji="0" lang="fr-CH" sz="1600" b="1" i="0" u="none" strike="noStrike" cap="none" normalizeH="0" baseline="0" smtClean="0">
                        <a:ln>
                          <a:noFill/>
                        </a:ln>
                        <a:solidFill>
                          <a:schemeClr val="tx1"/>
                        </a:solidFill>
                        <a:effectLst/>
                        <a:latin typeface="Arial" charset="0"/>
                        <a:cs typeface="Arial" charset="0"/>
                      </a:endParaRPr>
                    </a:p>
                  </a:txBody>
                  <a:tcPr marL="68580" marR="68580"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71475">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fr-FR" sz="1600" b="1" i="0" u="none" strike="noStrike" cap="none" normalizeH="0" baseline="0" smtClean="0">
                          <a:ln>
                            <a:noFill/>
                          </a:ln>
                          <a:solidFill>
                            <a:schemeClr val="tx1"/>
                          </a:solidFill>
                          <a:effectLst/>
                          <a:latin typeface="Arial" charset="0"/>
                          <a:cs typeface="Arial" charset="0"/>
                        </a:rPr>
                        <a:t>Accomplissement personnel</a:t>
                      </a:r>
                      <a:endParaRPr kumimoji="0" lang="fr-CH" sz="1600" b="1" i="0" u="none" strike="noStrike" cap="none" normalizeH="0" baseline="0" smtClean="0">
                        <a:ln>
                          <a:noFill/>
                        </a:ln>
                        <a:solidFill>
                          <a:schemeClr val="tx1"/>
                        </a:solidFill>
                        <a:effectLst/>
                        <a:latin typeface="Arial" charset="0"/>
                        <a:cs typeface="Arial" charset="0"/>
                      </a:endParaRPr>
                    </a:p>
                  </a:txBody>
                  <a:tcPr marL="68580" marR="68580"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fr-FR" sz="1600" b="1" i="0" u="none" strike="noStrike" cap="none" normalizeH="0" baseline="0" smtClean="0">
                          <a:ln>
                            <a:noFill/>
                          </a:ln>
                          <a:solidFill>
                            <a:schemeClr val="tx1"/>
                          </a:solidFill>
                          <a:effectLst/>
                          <a:latin typeface="Arial" charset="0"/>
                          <a:cs typeface="Arial" charset="0"/>
                        </a:rPr>
                        <a:t> - .28***</a:t>
                      </a:r>
                      <a:endParaRPr kumimoji="0" lang="fr-CH" sz="1600" b="1" i="0" u="none" strike="noStrike" cap="none" normalizeH="0" baseline="0" smtClean="0">
                        <a:ln>
                          <a:noFill/>
                        </a:ln>
                        <a:solidFill>
                          <a:schemeClr val="tx1"/>
                        </a:solidFill>
                        <a:effectLst/>
                        <a:latin typeface="Arial" charset="0"/>
                        <a:cs typeface="Arial" charset="0"/>
                      </a:endParaRPr>
                    </a:p>
                  </a:txBody>
                  <a:tcPr marL="68580" marR="68580"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fr-FR" sz="1600" b="1" i="0" u="none" strike="noStrike" cap="none" normalizeH="0" baseline="0" smtClean="0">
                          <a:ln>
                            <a:noFill/>
                          </a:ln>
                          <a:solidFill>
                            <a:schemeClr val="tx1"/>
                          </a:solidFill>
                          <a:effectLst/>
                          <a:latin typeface="Arial" charset="0"/>
                          <a:cs typeface="Arial" charset="0"/>
                        </a:rPr>
                        <a:t> - .29***</a:t>
                      </a:r>
                      <a:endParaRPr kumimoji="0" lang="fr-CH" sz="1600" b="1" i="0" u="none" strike="noStrike" cap="none" normalizeH="0" baseline="0" smtClean="0">
                        <a:ln>
                          <a:noFill/>
                        </a:ln>
                        <a:solidFill>
                          <a:schemeClr val="tx1"/>
                        </a:solidFill>
                        <a:effectLst/>
                        <a:latin typeface="Arial" charset="0"/>
                        <a:cs typeface="Arial" charset="0"/>
                      </a:endParaRPr>
                    </a:p>
                  </a:txBody>
                  <a:tcPr marL="68580" marR="68580"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r>
            </a:tbl>
          </a:graphicData>
        </a:graphic>
      </p:graphicFrame>
      <p:sp>
        <p:nvSpPr>
          <p:cNvPr id="56341" name="Rectangle 23"/>
          <p:cNvSpPr>
            <a:spLocks noChangeArrowheads="1"/>
          </p:cNvSpPr>
          <p:nvPr/>
        </p:nvSpPr>
        <p:spPr bwMode="auto">
          <a:xfrm>
            <a:off x="971550" y="5222876"/>
            <a:ext cx="1279429" cy="369332"/>
          </a:xfrm>
          <a:prstGeom prst="rect">
            <a:avLst/>
          </a:prstGeom>
          <a:noFill/>
          <a:ln w="9525">
            <a:noFill/>
            <a:miter lim="800000"/>
            <a:headEnd/>
            <a:tailEnd/>
          </a:ln>
        </p:spPr>
        <p:txBody>
          <a:bodyPr wrap="none">
            <a:spAutoFit/>
          </a:bodyPr>
          <a:lstStyle/>
          <a:p>
            <a:pPr>
              <a:spcBef>
                <a:spcPct val="20000"/>
              </a:spcBef>
            </a:pPr>
            <a:r>
              <a:rPr lang="fr-FR"/>
              <a:t>*** p&lt; .000</a:t>
            </a:r>
            <a:endParaRPr lang="fr-CH"/>
          </a:p>
        </p:txBody>
      </p:sp>
      <p:sp>
        <p:nvSpPr>
          <p:cNvPr id="5" name="Espace réservé du pied de page 4"/>
          <p:cNvSpPr>
            <a:spLocks noGrp="1"/>
          </p:cNvSpPr>
          <p:nvPr>
            <p:ph type="ftr" sz="quarter" idx="4294967295"/>
          </p:nvPr>
        </p:nvSpPr>
        <p:spPr>
          <a:xfrm>
            <a:off x="107498" y="6497761"/>
            <a:ext cx="8899733"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6"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pPr/>
              <a:t>28</a:t>
            </a:fld>
            <a:endParaRPr lang="fr-FR" dirty="0"/>
          </a:p>
        </p:txBody>
      </p:sp>
      <p:sp>
        <p:nvSpPr>
          <p:cNvPr id="7" name="Titre 1"/>
          <p:cNvSpPr txBox="1">
            <a:spLocks/>
          </p:cNvSpPr>
          <p:nvPr/>
        </p:nvSpPr>
        <p:spPr>
          <a:xfrm>
            <a:off x="125902" y="78712"/>
            <a:ext cx="7510040" cy="96114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Enquêtes épidémiologiques et études récentes sur les souffrances des professionnels de santé</a:t>
            </a:r>
            <a:endParaRPr lang="fr-FR" sz="2400" b="1" dirty="0"/>
          </a:p>
        </p:txBody>
      </p:sp>
    </p:spTree>
    <p:extLst>
      <p:ext uri="{BB962C8B-B14F-4D97-AF65-F5344CB8AC3E}">
        <p14:creationId xmlns:p14="http://schemas.microsoft.com/office/powerpoint/2010/main" val="84411013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4"/>
          <p:cNvSpPr txBox="1">
            <a:spLocks noChangeArrowheads="1"/>
          </p:cNvSpPr>
          <p:nvPr/>
        </p:nvSpPr>
        <p:spPr bwMode="auto">
          <a:xfrm>
            <a:off x="170389" y="4406894"/>
            <a:ext cx="3516858" cy="461665"/>
          </a:xfrm>
          <a:prstGeom prst="rect">
            <a:avLst/>
          </a:prstGeom>
          <a:noFill/>
          <a:ln w="9525">
            <a:noFill/>
            <a:miter lim="800000"/>
            <a:headEnd/>
            <a:tailEnd/>
          </a:ln>
        </p:spPr>
        <p:txBody>
          <a:bodyPr wrap="none">
            <a:spAutoFit/>
          </a:bodyPr>
          <a:lstStyle/>
          <a:p>
            <a:r>
              <a:rPr lang="fr-FR" sz="2400"/>
              <a:t>Charge de travail objective</a:t>
            </a:r>
          </a:p>
        </p:txBody>
      </p:sp>
      <p:sp>
        <p:nvSpPr>
          <p:cNvPr id="57347" name="Text Box 5"/>
          <p:cNvSpPr txBox="1">
            <a:spLocks noChangeArrowheads="1"/>
          </p:cNvSpPr>
          <p:nvPr/>
        </p:nvSpPr>
        <p:spPr bwMode="auto">
          <a:xfrm>
            <a:off x="2978678" y="2416169"/>
            <a:ext cx="3175268" cy="461665"/>
          </a:xfrm>
          <a:prstGeom prst="rect">
            <a:avLst/>
          </a:prstGeom>
          <a:noFill/>
          <a:ln w="9525">
            <a:noFill/>
            <a:miter lim="800000"/>
            <a:headEnd/>
            <a:tailEnd/>
          </a:ln>
        </p:spPr>
        <p:txBody>
          <a:bodyPr wrap="none">
            <a:spAutoFit/>
          </a:bodyPr>
          <a:lstStyle/>
          <a:p>
            <a:r>
              <a:rPr lang="fr-FR" sz="2400"/>
              <a:t>Epuisement Emotionnel</a:t>
            </a:r>
          </a:p>
        </p:txBody>
      </p:sp>
      <p:sp>
        <p:nvSpPr>
          <p:cNvPr id="57348" name="Text Box 7"/>
          <p:cNvSpPr txBox="1">
            <a:spLocks noChangeArrowheads="1"/>
          </p:cNvSpPr>
          <p:nvPr/>
        </p:nvSpPr>
        <p:spPr bwMode="auto">
          <a:xfrm>
            <a:off x="6847415" y="4479919"/>
            <a:ext cx="1832353" cy="461665"/>
          </a:xfrm>
          <a:prstGeom prst="rect">
            <a:avLst/>
          </a:prstGeom>
          <a:noFill/>
          <a:ln w="9525">
            <a:noFill/>
            <a:miter lim="800000"/>
            <a:headEnd/>
            <a:tailEnd/>
          </a:ln>
        </p:spPr>
        <p:txBody>
          <a:bodyPr wrap="none">
            <a:spAutoFit/>
          </a:bodyPr>
          <a:lstStyle/>
          <a:p>
            <a:r>
              <a:rPr lang="fr-FR" sz="2400" b="1"/>
              <a:t>Maltraitance</a:t>
            </a:r>
          </a:p>
        </p:txBody>
      </p:sp>
      <p:sp>
        <p:nvSpPr>
          <p:cNvPr id="57349" name="Line 8"/>
          <p:cNvSpPr>
            <a:spLocks noChangeShapeType="1"/>
          </p:cNvSpPr>
          <p:nvPr/>
        </p:nvSpPr>
        <p:spPr bwMode="auto">
          <a:xfrm>
            <a:off x="4058178" y="4721218"/>
            <a:ext cx="2520950" cy="0"/>
          </a:xfrm>
          <a:prstGeom prst="line">
            <a:avLst/>
          </a:prstGeom>
          <a:noFill/>
          <a:ln w="9525">
            <a:solidFill>
              <a:schemeClr val="tx1"/>
            </a:solidFill>
            <a:round/>
            <a:headEnd/>
            <a:tailEnd type="triangle" w="med" len="med"/>
          </a:ln>
        </p:spPr>
        <p:txBody>
          <a:bodyPr/>
          <a:lstStyle/>
          <a:p>
            <a:endParaRPr lang="fr-FR"/>
          </a:p>
        </p:txBody>
      </p:sp>
      <p:sp>
        <p:nvSpPr>
          <p:cNvPr id="57350" name="Line 9"/>
          <p:cNvSpPr>
            <a:spLocks noChangeShapeType="1"/>
          </p:cNvSpPr>
          <p:nvPr/>
        </p:nvSpPr>
        <p:spPr bwMode="auto">
          <a:xfrm flipV="1">
            <a:off x="2043640" y="3136895"/>
            <a:ext cx="1368425" cy="1223963"/>
          </a:xfrm>
          <a:prstGeom prst="line">
            <a:avLst/>
          </a:prstGeom>
          <a:noFill/>
          <a:ln w="9525">
            <a:solidFill>
              <a:schemeClr val="tx1"/>
            </a:solidFill>
            <a:round/>
            <a:headEnd/>
            <a:tailEnd type="triangle" w="med" len="med"/>
          </a:ln>
        </p:spPr>
        <p:txBody>
          <a:bodyPr/>
          <a:lstStyle/>
          <a:p>
            <a:endParaRPr lang="fr-FR"/>
          </a:p>
        </p:txBody>
      </p:sp>
      <p:sp>
        <p:nvSpPr>
          <p:cNvPr id="57351" name="Line 10"/>
          <p:cNvSpPr>
            <a:spLocks noChangeShapeType="1"/>
          </p:cNvSpPr>
          <p:nvPr/>
        </p:nvSpPr>
        <p:spPr bwMode="auto">
          <a:xfrm>
            <a:off x="5931428" y="3208331"/>
            <a:ext cx="1296987" cy="1008062"/>
          </a:xfrm>
          <a:prstGeom prst="line">
            <a:avLst/>
          </a:prstGeom>
          <a:noFill/>
          <a:ln w="9525">
            <a:solidFill>
              <a:schemeClr val="tx1"/>
            </a:solidFill>
            <a:round/>
            <a:headEnd/>
            <a:tailEnd type="triangle" w="med" len="med"/>
          </a:ln>
        </p:spPr>
        <p:txBody>
          <a:bodyPr/>
          <a:lstStyle/>
          <a:p>
            <a:endParaRPr lang="fr-FR"/>
          </a:p>
        </p:txBody>
      </p:sp>
      <p:sp>
        <p:nvSpPr>
          <p:cNvPr id="57352" name="Rectangle 11"/>
          <p:cNvSpPr>
            <a:spLocks noChangeArrowheads="1"/>
          </p:cNvSpPr>
          <p:nvPr/>
        </p:nvSpPr>
        <p:spPr bwMode="auto">
          <a:xfrm>
            <a:off x="1324502" y="3206100"/>
            <a:ext cx="348172" cy="461665"/>
          </a:xfrm>
          <a:prstGeom prst="rect">
            <a:avLst/>
          </a:prstGeom>
          <a:noFill/>
          <a:ln w="9525">
            <a:noFill/>
            <a:miter lim="800000"/>
            <a:headEnd/>
            <a:tailEnd/>
          </a:ln>
        </p:spPr>
        <p:txBody>
          <a:bodyPr wrap="none" anchor="ctr">
            <a:spAutoFit/>
          </a:bodyPr>
          <a:lstStyle/>
          <a:p>
            <a:r>
              <a:rPr lang="fr-FR" sz="2400"/>
              <a:t>β</a:t>
            </a:r>
          </a:p>
        </p:txBody>
      </p:sp>
      <p:sp>
        <p:nvSpPr>
          <p:cNvPr id="57353" name="Rectangle 12"/>
          <p:cNvSpPr>
            <a:spLocks noChangeArrowheads="1"/>
          </p:cNvSpPr>
          <p:nvPr/>
        </p:nvSpPr>
        <p:spPr bwMode="auto">
          <a:xfrm>
            <a:off x="6725177" y="3206100"/>
            <a:ext cx="348172" cy="461665"/>
          </a:xfrm>
          <a:prstGeom prst="rect">
            <a:avLst/>
          </a:prstGeom>
          <a:noFill/>
          <a:ln w="9525">
            <a:noFill/>
            <a:miter lim="800000"/>
            <a:headEnd/>
            <a:tailEnd/>
          </a:ln>
        </p:spPr>
        <p:txBody>
          <a:bodyPr wrap="none" anchor="ctr">
            <a:spAutoFit/>
          </a:bodyPr>
          <a:lstStyle/>
          <a:p>
            <a:r>
              <a:rPr lang="fr-FR" sz="2400"/>
              <a:t>β</a:t>
            </a:r>
          </a:p>
        </p:txBody>
      </p:sp>
      <p:sp>
        <p:nvSpPr>
          <p:cNvPr id="57354" name="Rectangle 13"/>
          <p:cNvSpPr>
            <a:spLocks noChangeArrowheads="1"/>
          </p:cNvSpPr>
          <p:nvPr/>
        </p:nvSpPr>
        <p:spPr bwMode="auto">
          <a:xfrm>
            <a:off x="3123139" y="4838050"/>
            <a:ext cx="348172" cy="461665"/>
          </a:xfrm>
          <a:prstGeom prst="rect">
            <a:avLst/>
          </a:prstGeom>
          <a:noFill/>
          <a:ln w="9525">
            <a:noFill/>
            <a:miter lim="800000"/>
            <a:headEnd/>
            <a:tailEnd/>
          </a:ln>
        </p:spPr>
        <p:txBody>
          <a:bodyPr wrap="none" anchor="ctr">
            <a:spAutoFit/>
          </a:bodyPr>
          <a:lstStyle/>
          <a:p>
            <a:r>
              <a:rPr lang="fr-FR" sz="2400"/>
              <a:t>β</a:t>
            </a:r>
          </a:p>
        </p:txBody>
      </p:sp>
      <p:sp>
        <p:nvSpPr>
          <p:cNvPr id="57355" name="Rectangle 14"/>
          <p:cNvSpPr>
            <a:spLocks noChangeArrowheads="1"/>
          </p:cNvSpPr>
          <p:nvPr/>
        </p:nvSpPr>
        <p:spPr bwMode="auto">
          <a:xfrm>
            <a:off x="4420127" y="4838050"/>
            <a:ext cx="348172" cy="461665"/>
          </a:xfrm>
          <a:prstGeom prst="rect">
            <a:avLst/>
          </a:prstGeom>
          <a:noFill/>
          <a:ln w="9525">
            <a:noFill/>
            <a:miter lim="800000"/>
            <a:headEnd/>
            <a:tailEnd/>
          </a:ln>
        </p:spPr>
        <p:txBody>
          <a:bodyPr wrap="none" anchor="ctr">
            <a:spAutoFit/>
          </a:bodyPr>
          <a:lstStyle/>
          <a:p>
            <a:r>
              <a:rPr lang="fr-FR" sz="2400"/>
              <a:t>β </a:t>
            </a:r>
          </a:p>
        </p:txBody>
      </p:sp>
      <p:sp>
        <p:nvSpPr>
          <p:cNvPr id="57356" name="Text Box 15"/>
          <p:cNvSpPr txBox="1">
            <a:spLocks noChangeArrowheads="1"/>
          </p:cNvSpPr>
          <p:nvPr/>
        </p:nvSpPr>
        <p:spPr bwMode="auto">
          <a:xfrm>
            <a:off x="1743603" y="3228969"/>
            <a:ext cx="874007" cy="369332"/>
          </a:xfrm>
          <a:prstGeom prst="rect">
            <a:avLst/>
          </a:prstGeom>
          <a:noFill/>
          <a:ln w="9525">
            <a:noFill/>
            <a:miter lim="800000"/>
            <a:headEnd/>
            <a:tailEnd/>
          </a:ln>
        </p:spPr>
        <p:txBody>
          <a:bodyPr wrap="none">
            <a:spAutoFit/>
          </a:bodyPr>
          <a:lstStyle/>
          <a:p>
            <a:r>
              <a:rPr lang="fr-FR"/>
              <a:t>= .32**</a:t>
            </a:r>
          </a:p>
        </p:txBody>
      </p:sp>
      <p:sp>
        <p:nvSpPr>
          <p:cNvPr id="57357" name="Text Box 16"/>
          <p:cNvSpPr txBox="1">
            <a:spLocks noChangeArrowheads="1"/>
          </p:cNvSpPr>
          <p:nvPr/>
        </p:nvSpPr>
        <p:spPr bwMode="auto">
          <a:xfrm>
            <a:off x="7012515" y="3279769"/>
            <a:ext cx="874007" cy="369332"/>
          </a:xfrm>
          <a:prstGeom prst="rect">
            <a:avLst/>
          </a:prstGeom>
          <a:noFill/>
          <a:ln w="9525">
            <a:noFill/>
            <a:miter lim="800000"/>
            <a:headEnd/>
            <a:tailEnd/>
          </a:ln>
        </p:spPr>
        <p:txBody>
          <a:bodyPr wrap="none">
            <a:spAutoFit/>
          </a:bodyPr>
          <a:lstStyle/>
          <a:p>
            <a:r>
              <a:rPr lang="fr-FR"/>
              <a:t>= .32**</a:t>
            </a:r>
          </a:p>
        </p:txBody>
      </p:sp>
      <p:sp>
        <p:nvSpPr>
          <p:cNvPr id="57358" name="Text Box 17"/>
          <p:cNvSpPr txBox="1">
            <a:spLocks noChangeArrowheads="1"/>
          </p:cNvSpPr>
          <p:nvPr/>
        </p:nvSpPr>
        <p:spPr bwMode="auto">
          <a:xfrm>
            <a:off x="3607326" y="4884731"/>
            <a:ext cx="933406" cy="369332"/>
          </a:xfrm>
          <a:prstGeom prst="rect">
            <a:avLst/>
          </a:prstGeom>
          <a:noFill/>
          <a:ln w="9525">
            <a:noFill/>
            <a:miter lim="800000"/>
            <a:headEnd/>
            <a:tailEnd/>
          </a:ln>
        </p:spPr>
        <p:txBody>
          <a:bodyPr wrap="none">
            <a:spAutoFit/>
          </a:bodyPr>
          <a:lstStyle/>
          <a:p>
            <a:r>
              <a:rPr lang="fr-FR"/>
              <a:t>= .14*  (</a:t>
            </a:r>
          </a:p>
        </p:txBody>
      </p:sp>
      <p:sp>
        <p:nvSpPr>
          <p:cNvPr id="57359" name="Text Box 18"/>
          <p:cNvSpPr txBox="1">
            <a:spLocks noChangeArrowheads="1"/>
          </p:cNvSpPr>
          <p:nvPr/>
        </p:nvSpPr>
        <p:spPr bwMode="auto">
          <a:xfrm>
            <a:off x="4778902" y="4884731"/>
            <a:ext cx="944001" cy="369332"/>
          </a:xfrm>
          <a:prstGeom prst="rect">
            <a:avLst/>
          </a:prstGeom>
          <a:noFill/>
          <a:ln w="9525">
            <a:noFill/>
            <a:miter lim="800000"/>
            <a:headEnd/>
            <a:tailEnd/>
          </a:ln>
        </p:spPr>
        <p:txBody>
          <a:bodyPr wrap="none">
            <a:spAutoFit/>
          </a:bodyPr>
          <a:lstStyle/>
          <a:p>
            <a:r>
              <a:rPr lang="fr-FR"/>
              <a:t>= .26**) </a:t>
            </a:r>
          </a:p>
        </p:txBody>
      </p:sp>
      <p:sp>
        <p:nvSpPr>
          <p:cNvPr id="59411" name="Text Box 19"/>
          <p:cNvSpPr txBox="1">
            <a:spLocks noChangeArrowheads="1"/>
          </p:cNvSpPr>
          <p:nvPr/>
        </p:nvSpPr>
        <p:spPr bwMode="auto">
          <a:xfrm>
            <a:off x="562061" y="1107591"/>
            <a:ext cx="8026231" cy="954107"/>
          </a:xfrm>
          <a:prstGeom prst="rect">
            <a:avLst/>
          </a:prstGeom>
          <a:noFill/>
          <a:ln w="9525">
            <a:noFill/>
            <a:miter lim="800000"/>
            <a:headEnd/>
            <a:tailEnd/>
          </a:ln>
        </p:spPr>
        <p:txBody>
          <a:bodyPr wrap="none">
            <a:spAutoFit/>
          </a:bodyPr>
          <a:lstStyle/>
          <a:p>
            <a:pPr algn="ctr"/>
            <a:r>
              <a:rPr lang="fr-FR" sz="2800" b="1" dirty="0">
                <a:solidFill>
                  <a:schemeClr val="tx2"/>
                </a:solidFill>
                <a:latin typeface="Helvetica"/>
                <a:cs typeface="Helvetica"/>
              </a:rPr>
              <a:t>Effets médiateurs de l’épuisement émotionnel</a:t>
            </a:r>
          </a:p>
          <a:p>
            <a:pPr algn="ctr"/>
            <a:r>
              <a:rPr lang="fr-FR" sz="2800" b="1" dirty="0">
                <a:solidFill>
                  <a:schemeClr val="tx2"/>
                </a:solidFill>
                <a:latin typeface="Helvetica"/>
                <a:cs typeface="Helvetica"/>
              </a:rPr>
              <a:t>sur la maltraitance</a:t>
            </a:r>
          </a:p>
        </p:txBody>
      </p:sp>
      <p:sp>
        <p:nvSpPr>
          <p:cNvPr id="17" name="Espace réservé du pied de page 4"/>
          <p:cNvSpPr>
            <a:spLocks noGrp="1"/>
          </p:cNvSpPr>
          <p:nvPr>
            <p:ph type="ftr" sz="quarter" idx="4294967295"/>
          </p:nvPr>
        </p:nvSpPr>
        <p:spPr>
          <a:xfrm>
            <a:off x="107498" y="6497761"/>
            <a:ext cx="8899733"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18"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pPr/>
              <a:t>29</a:t>
            </a:fld>
            <a:endParaRPr lang="fr-FR" dirty="0"/>
          </a:p>
        </p:txBody>
      </p:sp>
      <p:sp>
        <p:nvSpPr>
          <p:cNvPr id="19" name="Titre 1"/>
          <p:cNvSpPr txBox="1">
            <a:spLocks/>
          </p:cNvSpPr>
          <p:nvPr/>
        </p:nvSpPr>
        <p:spPr>
          <a:xfrm>
            <a:off x="125902" y="78712"/>
            <a:ext cx="7510040" cy="96114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Enquêtes épidémiologiques et études récentes sur les souffrances des professionnels de santé</a:t>
            </a:r>
            <a:endParaRPr lang="fr-FR" sz="2400" b="1" dirty="0"/>
          </a:p>
        </p:txBody>
      </p:sp>
    </p:spTree>
    <p:extLst>
      <p:ext uri="{BB962C8B-B14F-4D97-AF65-F5344CB8AC3E}">
        <p14:creationId xmlns:p14="http://schemas.microsoft.com/office/powerpoint/2010/main" val="423641542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5522" y="391956"/>
            <a:ext cx="7413555" cy="2079660"/>
          </a:xfrm>
        </p:spPr>
        <p:txBody>
          <a:bodyPr>
            <a:normAutofit fontScale="90000"/>
          </a:bodyPr>
          <a:lstStyle/>
          <a:p>
            <a:r>
              <a:rPr lang="fr-FR" dirty="0" smtClean="0"/>
              <a:t>RÉALITÉS DES VULNÉRABILITÉS DES PROFESSIONNELS DE SANTÉ :</a:t>
            </a:r>
            <a:br>
              <a:rPr lang="fr-FR" dirty="0" smtClean="0"/>
            </a:br>
            <a:r>
              <a:rPr lang="fr-FR" dirty="0" smtClean="0"/>
              <a:t>DU STRESS, ÉPUISEMENT AU SUICIDE</a:t>
            </a:r>
            <a:endParaRPr lang="fr-FR" dirty="0"/>
          </a:p>
        </p:txBody>
      </p:sp>
      <p:sp>
        <p:nvSpPr>
          <p:cNvPr id="6" name="ZoneTexte 5"/>
          <p:cNvSpPr txBox="1"/>
          <p:nvPr/>
        </p:nvSpPr>
        <p:spPr>
          <a:xfrm>
            <a:off x="457201" y="3758152"/>
            <a:ext cx="8125523" cy="1754326"/>
          </a:xfrm>
          <a:prstGeom prst="rect">
            <a:avLst/>
          </a:prstGeom>
          <a:noFill/>
        </p:spPr>
        <p:txBody>
          <a:bodyPr wrap="square" rtlCol="0">
            <a:spAutoFit/>
          </a:bodyPr>
          <a:lstStyle/>
          <a:p>
            <a:pPr algn="ctr"/>
            <a:r>
              <a:rPr lang="fr-FR" sz="2800" b="1" dirty="0" smtClean="0">
                <a:solidFill>
                  <a:srgbClr val="1F497D"/>
                </a:solidFill>
              </a:rPr>
              <a:t>Présidé et animé par </a:t>
            </a:r>
          </a:p>
          <a:p>
            <a:pPr algn="ctr"/>
            <a:r>
              <a:rPr lang="fr-FR" sz="2800" b="1" dirty="0" smtClean="0">
                <a:solidFill>
                  <a:srgbClr val="1F497D"/>
                </a:solidFill>
              </a:rPr>
              <a:t>Didier SICARD</a:t>
            </a:r>
          </a:p>
          <a:p>
            <a:pPr algn="ctr"/>
            <a:endParaRPr lang="fr-FR" sz="2800" b="1" dirty="0">
              <a:solidFill>
                <a:srgbClr val="1F497D"/>
              </a:solidFill>
            </a:endParaRPr>
          </a:p>
          <a:p>
            <a:pPr algn="ctr"/>
            <a:r>
              <a:rPr lang="fr-FR" sz="2400" dirty="0" smtClean="0"/>
              <a:t>Président du Colloque</a:t>
            </a:r>
            <a:endParaRPr lang="fr-FR" sz="2400" b="1" dirty="0" smtClean="0">
              <a:solidFill>
                <a:srgbClr val="1F497D"/>
              </a:solidFill>
            </a:endParaRPr>
          </a:p>
        </p:txBody>
      </p:sp>
      <p:sp>
        <p:nvSpPr>
          <p:cNvPr id="4" name="Espace réservé du pied de page 4"/>
          <p:cNvSpPr>
            <a:spLocks noGrp="1"/>
          </p:cNvSpPr>
          <p:nvPr>
            <p:ph type="ftr" sz="quarter" idx="4294967295"/>
          </p:nvPr>
        </p:nvSpPr>
        <p:spPr>
          <a:xfrm>
            <a:off x="107498" y="6497761"/>
            <a:ext cx="8899733"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3" name="Espace réservé du numéro de diapositive 2"/>
          <p:cNvSpPr>
            <a:spLocks noGrp="1"/>
          </p:cNvSpPr>
          <p:nvPr>
            <p:ph type="sldNum" sz="quarter" idx="12"/>
          </p:nvPr>
        </p:nvSpPr>
        <p:spPr/>
        <p:txBody>
          <a:bodyPr/>
          <a:lstStyle/>
          <a:p>
            <a:fld id="{91DE38A6-BC19-A249-8091-FB07CD57C52B}" type="slidenum">
              <a:rPr lang="fr-FR" smtClean="0"/>
              <a:t>3</a:t>
            </a:fld>
            <a:endParaRPr lang="fr-FR" dirty="0"/>
          </a:p>
        </p:txBody>
      </p:sp>
      <p:sp>
        <p:nvSpPr>
          <p:cNvPr id="7" name="Espace réservé du numéro de diapositive 3"/>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3</a:t>
            </a:fld>
            <a:endParaRPr lang="fr-FR" dirty="0"/>
          </a:p>
        </p:txBody>
      </p:sp>
    </p:spTree>
    <p:extLst>
      <p:ext uri="{BB962C8B-B14F-4D97-AF65-F5344CB8AC3E}">
        <p14:creationId xmlns:p14="http://schemas.microsoft.com/office/powerpoint/2010/main" val="76370849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p:cNvSpPr>
            <a:spLocks noGrp="1"/>
          </p:cNvSpPr>
          <p:nvPr>
            <p:ph type="ftr" sz="quarter" idx="4294967295"/>
          </p:nvPr>
        </p:nvSpPr>
        <p:spPr>
          <a:xfrm>
            <a:off x="107498" y="6497761"/>
            <a:ext cx="8899733"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8" name="Espace réservé du numéro de diapositive 7"/>
          <p:cNvSpPr>
            <a:spLocks noGrp="1"/>
          </p:cNvSpPr>
          <p:nvPr>
            <p:ph type="sldNum" sz="quarter" idx="12"/>
          </p:nvPr>
        </p:nvSpPr>
        <p:spPr/>
        <p:txBody>
          <a:bodyPr/>
          <a:lstStyle/>
          <a:p>
            <a:fld id="{91DE38A6-BC19-A249-8091-FB07CD57C52B}" type="slidenum">
              <a:rPr lang="fr-FR" smtClean="0"/>
              <a:pPr/>
              <a:t>30</a:t>
            </a:fld>
            <a:endParaRPr lang="fr-FR" dirty="0"/>
          </a:p>
        </p:txBody>
      </p:sp>
      <p:sp>
        <p:nvSpPr>
          <p:cNvPr id="9" name="ZoneTexte 8"/>
          <p:cNvSpPr txBox="1"/>
          <p:nvPr/>
        </p:nvSpPr>
        <p:spPr>
          <a:xfrm>
            <a:off x="2574815" y="1326722"/>
            <a:ext cx="3456295" cy="523220"/>
          </a:xfrm>
          <a:prstGeom prst="rect">
            <a:avLst/>
          </a:prstGeom>
          <a:noFill/>
        </p:spPr>
        <p:txBody>
          <a:bodyPr wrap="none" rtlCol="0">
            <a:spAutoFit/>
          </a:bodyPr>
          <a:lstStyle/>
          <a:p>
            <a:pPr algn="ctr"/>
            <a:r>
              <a:rPr lang="fr-FR" sz="2800" b="1" dirty="0">
                <a:solidFill>
                  <a:schemeClr val="tx2"/>
                </a:solidFill>
                <a:latin typeface="Helvetica"/>
                <a:cs typeface="Helvetica"/>
              </a:rPr>
              <a:t>Causes du </a:t>
            </a:r>
            <a:r>
              <a:rPr lang="fr-FR" sz="2800" b="1" dirty="0" err="1">
                <a:solidFill>
                  <a:schemeClr val="tx2"/>
                </a:solidFill>
                <a:latin typeface="Helvetica"/>
                <a:cs typeface="Helvetica"/>
              </a:rPr>
              <a:t>burnout</a:t>
            </a:r>
            <a:endParaRPr lang="fr-FR" sz="2800" b="1" dirty="0">
              <a:solidFill>
                <a:schemeClr val="tx2"/>
              </a:solidFill>
              <a:latin typeface="Helvetica"/>
              <a:cs typeface="Helvetica"/>
            </a:endParaRPr>
          </a:p>
        </p:txBody>
      </p:sp>
      <p:sp>
        <p:nvSpPr>
          <p:cNvPr id="10" name="Rectangle 9"/>
          <p:cNvSpPr/>
          <p:nvPr/>
        </p:nvSpPr>
        <p:spPr>
          <a:xfrm>
            <a:off x="444086" y="2029674"/>
            <a:ext cx="8427681" cy="400110"/>
          </a:xfrm>
          <a:prstGeom prst="rect">
            <a:avLst/>
          </a:prstGeom>
        </p:spPr>
        <p:txBody>
          <a:bodyPr wrap="square">
            <a:spAutoFit/>
          </a:bodyPr>
          <a:lstStyle/>
          <a:p>
            <a:r>
              <a:rPr lang="fr-FR" sz="2000" dirty="0" smtClean="0">
                <a:latin typeface="Helvetica"/>
                <a:cs typeface="Helvetica"/>
              </a:rPr>
              <a:t>1) La surcharge de travail, autant qualitative que quantitative</a:t>
            </a:r>
            <a:endParaRPr lang="fr-FR" sz="2000" dirty="0">
              <a:latin typeface="Helvetica"/>
              <a:cs typeface="Helvetica"/>
            </a:endParaRPr>
          </a:p>
        </p:txBody>
      </p:sp>
      <p:sp>
        <p:nvSpPr>
          <p:cNvPr id="11" name="Rectangle 10"/>
          <p:cNvSpPr/>
          <p:nvPr/>
        </p:nvSpPr>
        <p:spPr>
          <a:xfrm>
            <a:off x="461018" y="2828373"/>
            <a:ext cx="3178900" cy="400110"/>
          </a:xfrm>
          <a:prstGeom prst="rect">
            <a:avLst/>
          </a:prstGeom>
        </p:spPr>
        <p:txBody>
          <a:bodyPr wrap="none">
            <a:spAutoFit/>
          </a:bodyPr>
          <a:lstStyle/>
          <a:p>
            <a:r>
              <a:rPr lang="fr-FR" sz="2000" dirty="0" smtClean="0">
                <a:latin typeface="Helvetica"/>
                <a:cs typeface="Helvetica"/>
              </a:rPr>
              <a:t>2) Le manque de contrôle. </a:t>
            </a:r>
            <a:endParaRPr lang="fr-FR" sz="2000" dirty="0">
              <a:latin typeface="Helvetica"/>
              <a:cs typeface="Helvetica"/>
            </a:endParaRPr>
          </a:p>
        </p:txBody>
      </p:sp>
      <p:sp>
        <p:nvSpPr>
          <p:cNvPr id="12" name="Rectangle 11"/>
          <p:cNvSpPr/>
          <p:nvPr/>
        </p:nvSpPr>
        <p:spPr>
          <a:xfrm>
            <a:off x="411854" y="3588234"/>
            <a:ext cx="4119161" cy="400110"/>
          </a:xfrm>
          <a:prstGeom prst="rect">
            <a:avLst/>
          </a:prstGeom>
        </p:spPr>
        <p:txBody>
          <a:bodyPr wrap="none">
            <a:spAutoFit/>
          </a:bodyPr>
          <a:lstStyle/>
          <a:p>
            <a:r>
              <a:rPr lang="fr-FR" sz="2000" dirty="0" smtClean="0">
                <a:latin typeface="Helvetica"/>
                <a:cs typeface="Helvetica"/>
              </a:rPr>
              <a:t>3) Des récompenses insuffisantes.</a:t>
            </a:r>
            <a:endParaRPr lang="fr-FR" sz="2000" dirty="0">
              <a:latin typeface="Helvetica"/>
              <a:cs typeface="Helvetica"/>
            </a:endParaRPr>
          </a:p>
        </p:txBody>
      </p:sp>
      <p:sp>
        <p:nvSpPr>
          <p:cNvPr id="27651" name="Rectangle 3"/>
          <p:cNvSpPr>
            <a:spLocks noChangeArrowheads="1"/>
          </p:cNvSpPr>
          <p:nvPr/>
        </p:nvSpPr>
        <p:spPr bwMode="auto">
          <a:xfrm>
            <a:off x="397200" y="4371334"/>
            <a:ext cx="3905762"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dirty="0" smtClean="0">
                <a:ln>
                  <a:noFill/>
                </a:ln>
                <a:effectLst/>
                <a:latin typeface="Helvetica"/>
                <a:ea typeface="Calibri" pitchFamily="34" charset="0"/>
                <a:cs typeface="Helvetica"/>
              </a:rPr>
              <a:t>4) La rupture de la communauté.</a:t>
            </a:r>
            <a:endParaRPr kumimoji="0" lang="fr-FR" sz="2000" b="0" i="0" u="none" strike="noStrike" cap="none" normalizeH="0" baseline="0" dirty="0" smtClean="0">
              <a:ln>
                <a:noFill/>
              </a:ln>
              <a:effectLst/>
              <a:latin typeface="Helvetica"/>
              <a:cs typeface="Helvetica"/>
            </a:endParaRPr>
          </a:p>
        </p:txBody>
      </p:sp>
      <p:sp>
        <p:nvSpPr>
          <p:cNvPr id="27652" name="Rectangle 4"/>
          <p:cNvSpPr>
            <a:spLocks noChangeArrowheads="1"/>
          </p:cNvSpPr>
          <p:nvPr/>
        </p:nvSpPr>
        <p:spPr bwMode="auto">
          <a:xfrm>
            <a:off x="400641" y="5152585"/>
            <a:ext cx="2680216"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dirty="0" smtClean="0">
                <a:ln>
                  <a:noFill/>
                </a:ln>
                <a:effectLst/>
                <a:latin typeface="Helvetica"/>
                <a:ea typeface="Calibri" pitchFamily="34" charset="0"/>
                <a:cs typeface="Helvetica"/>
              </a:rPr>
              <a:t>5) L’absence d’équité.</a:t>
            </a:r>
            <a:endParaRPr kumimoji="0" lang="fr-FR" sz="2000" b="0" i="0" u="none" strike="noStrike" cap="none" normalizeH="0" baseline="0" dirty="0" smtClean="0">
              <a:ln>
                <a:noFill/>
              </a:ln>
              <a:effectLst/>
              <a:latin typeface="Helvetica"/>
              <a:cs typeface="Helvetica"/>
            </a:endParaRPr>
          </a:p>
        </p:txBody>
      </p:sp>
      <p:sp>
        <p:nvSpPr>
          <p:cNvPr id="27653" name="Rectangle 5"/>
          <p:cNvSpPr>
            <a:spLocks noChangeArrowheads="1"/>
          </p:cNvSpPr>
          <p:nvPr/>
        </p:nvSpPr>
        <p:spPr bwMode="auto">
          <a:xfrm>
            <a:off x="419374" y="5878164"/>
            <a:ext cx="3092864"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dirty="0" smtClean="0">
                <a:ln>
                  <a:noFill/>
                </a:ln>
                <a:effectLst/>
                <a:latin typeface="Helvetica"/>
                <a:ea typeface="Calibri" pitchFamily="34" charset="0"/>
                <a:cs typeface="Helvetica"/>
              </a:rPr>
              <a:t>6) Les conflits de valeurs. </a:t>
            </a:r>
            <a:endParaRPr kumimoji="0" lang="fr-FR" sz="2000" b="0" i="0" u="none" strike="noStrike" cap="none" normalizeH="0" baseline="0" dirty="0" smtClean="0">
              <a:ln>
                <a:noFill/>
              </a:ln>
              <a:effectLst/>
              <a:latin typeface="Helvetica"/>
              <a:cs typeface="Helvetica"/>
            </a:endParaRPr>
          </a:p>
        </p:txBody>
      </p:sp>
      <p:sp>
        <p:nvSpPr>
          <p:cNvPr id="14" name="Titre 1"/>
          <p:cNvSpPr txBox="1">
            <a:spLocks/>
          </p:cNvSpPr>
          <p:nvPr/>
        </p:nvSpPr>
        <p:spPr>
          <a:xfrm>
            <a:off x="125902" y="78712"/>
            <a:ext cx="7510040" cy="96114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Enquêtes épidémiologiques et études récentes sur les souffrances des professionnels de santé</a:t>
            </a:r>
            <a:endParaRPr lang="fr-FR" sz="2400" b="1" dirty="0"/>
          </a:p>
        </p:txBody>
      </p:sp>
    </p:spTree>
    <p:extLst>
      <p:ext uri="{BB962C8B-B14F-4D97-AF65-F5344CB8AC3E}">
        <p14:creationId xmlns:p14="http://schemas.microsoft.com/office/powerpoint/2010/main" val="7818283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6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6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6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27651" grpId="0"/>
      <p:bldP spid="27652" grpId="0"/>
      <p:bldP spid="2765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Text Box 4"/>
          <p:cNvSpPr txBox="1">
            <a:spLocks noChangeArrowheads="1"/>
          </p:cNvSpPr>
          <p:nvPr/>
        </p:nvSpPr>
        <p:spPr bwMode="auto">
          <a:xfrm>
            <a:off x="340701" y="2060577"/>
            <a:ext cx="8524514" cy="1384995"/>
          </a:xfrm>
          <a:prstGeom prst="rect">
            <a:avLst/>
          </a:prstGeom>
          <a:noFill/>
          <a:ln w="9525">
            <a:noFill/>
            <a:miter lim="800000"/>
            <a:headEnd/>
            <a:tailEnd/>
          </a:ln>
        </p:spPr>
        <p:txBody>
          <a:bodyPr wrap="none">
            <a:spAutoFit/>
          </a:bodyPr>
          <a:lstStyle/>
          <a:p>
            <a:pPr algn="ctr"/>
            <a:r>
              <a:rPr lang="fr-FR" sz="2800" b="1" dirty="0">
                <a:solidFill>
                  <a:schemeClr val="tx2"/>
                </a:solidFill>
                <a:latin typeface="Helvetica"/>
                <a:cs typeface="Helvetica"/>
              </a:rPr>
              <a:t>CHAQUE GROUPE PROFESSIONNEL EST </a:t>
            </a:r>
          </a:p>
          <a:p>
            <a:pPr algn="ctr"/>
            <a:r>
              <a:rPr lang="fr-FR" sz="2800" b="1" dirty="0" smtClean="0">
                <a:solidFill>
                  <a:schemeClr val="tx2"/>
                </a:solidFill>
                <a:latin typeface="Helvetica"/>
                <a:cs typeface="Helvetica"/>
              </a:rPr>
              <a:t>RÉPUTÉ </a:t>
            </a:r>
            <a:r>
              <a:rPr lang="fr-FR" sz="2800" b="1" dirty="0">
                <a:solidFill>
                  <a:schemeClr val="tx2"/>
                </a:solidFill>
                <a:latin typeface="Helvetica"/>
                <a:cs typeface="Helvetica"/>
              </a:rPr>
              <a:t>POUR </a:t>
            </a:r>
            <a:r>
              <a:rPr lang="fr-FR" sz="2800" b="1" dirty="0" smtClean="0">
                <a:solidFill>
                  <a:schemeClr val="tx2"/>
                </a:solidFill>
                <a:latin typeface="Helvetica"/>
                <a:cs typeface="Helvetica"/>
              </a:rPr>
              <a:t>ÊTRE FRAPPÉ </a:t>
            </a:r>
            <a:r>
              <a:rPr lang="fr-FR" sz="2800" b="1" dirty="0">
                <a:solidFill>
                  <a:schemeClr val="tx2"/>
                </a:solidFill>
                <a:latin typeface="Helvetica"/>
                <a:cs typeface="Helvetica"/>
              </a:rPr>
              <a:t>DE STRESSEURS</a:t>
            </a:r>
            <a:br>
              <a:rPr lang="fr-FR" sz="2800" b="1" dirty="0">
                <a:solidFill>
                  <a:schemeClr val="tx2"/>
                </a:solidFill>
                <a:latin typeface="Helvetica"/>
                <a:cs typeface="Helvetica"/>
              </a:rPr>
            </a:br>
            <a:r>
              <a:rPr lang="fr-FR" sz="2800" b="1" dirty="0">
                <a:solidFill>
                  <a:schemeClr val="tx2"/>
                </a:solidFill>
                <a:latin typeface="Helvetica"/>
                <a:cs typeface="Helvetica"/>
              </a:rPr>
              <a:t>SPECIFIQUES… </a:t>
            </a:r>
          </a:p>
        </p:txBody>
      </p:sp>
      <p:sp>
        <p:nvSpPr>
          <p:cNvPr id="3" name="Espace réservé du pied de page 4"/>
          <p:cNvSpPr>
            <a:spLocks noGrp="1"/>
          </p:cNvSpPr>
          <p:nvPr>
            <p:ph type="ftr" sz="quarter" idx="4294967295"/>
          </p:nvPr>
        </p:nvSpPr>
        <p:spPr>
          <a:xfrm>
            <a:off x="107498" y="6514694"/>
            <a:ext cx="8899733"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4"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pPr/>
              <a:t>31</a:t>
            </a:fld>
            <a:endParaRPr lang="fr-FR" dirty="0"/>
          </a:p>
        </p:txBody>
      </p:sp>
      <p:sp>
        <p:nvSpPr>
          <p:cNvPr id="5" name="Titre 1"/>
          <p:cNvSpPr txBox="1">
            <a:spLocks/>
          </p:cNvSpPr>
          <p:nvPr/>
        </p:nvSpPr>
        <p:spPr>
          <a:xfrm>
            <a:off x="125902" y="78712"/>
            <a:ext cx="7510040" cy="96114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Enquêtes épidémiologiques et études récentes sur les souffrances des professionnels de santé</a:t>
            </a:r>
            <a:endParaRPr lang="fr-FR" sz="2400" b="1" dirty="0"/>
          </a:p>
        </p:txBody>
      </p:sp>
    </p:spTree>
    <p:extLst>
      <p:ext uri="{BB962C8B-B14F-4D97-AF65-F5344CB8AC3E}">
        <p14:creationId xmlns:p14="http://schemas.microsoft.com/office/powerpoint/2010/main" val="170208847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395289" y="1657350"/>
            <a:ext cx="7575511" cy="1200328"/>
          </a:xfrm>
          <a:prstGeom prst="rect">
            <a:avLst/>
          </a:prstGeom>
          <a:noFill/>
          <a:ln w="9525">
            <a:noFill/>
            <a:miter lim="800000"/>
            <a:headEnd/>
            <a:tailEnd/>
          </a:ln>
        </p:spPr>
        <p:txBody>
          <a:bodyPr wrap="none">
            <a:spAutoFit/>
          </a:bodyPr>
          <a:lstStyle/>
          <a:p>
            <a:r>
              <a:rPr lang="fr-FR" sz="2400" u="sng" dirty="0">
                <a:latin typeface="Helvetica"/>
                <a:cs typeface="Helvetica"/>
              </a:rPr>
              <a:t>1) Stress lié à la charge de travail</a:t>
            </a:r>
            <a:r>
              <a:rPr lang="fr-FR" sz="2400" dirty="0">
                <a:latin typeface="Helvetica"/>
                <a:cs typeface="Helvetica"/>
              </a:rPr>
              <a:t> : manque de temps, </a:t>
            </a:r>
          </a:p>
          <a:p>
            <a:r>
              <a:rPr lang="fr-FR" sz="2400" dirty="0">
                <a:latin typeface="Helvetica"/>
                <a:cs typeface="Helvetica"/>
              </a:rPr>
              <a:t>de personnel, perturbations dans le travail et sur la vie </a:t>
            </a:r>
          </a:p>
          <a:p>
            <a:r>
              <a:rPr lang="fr-FR" sz="2400" dirty="0">
                <a:latin typeface="Helvetica"/>
                <a:cs typeface="Helvetica"/>
              </a:rPr>
              <a:t>privée,</a:t>
            </a:r>
          </a:p>
        </p:txBody>
      </p:sp>
      <p:sp>
        <p:nvSpPr>
          <p:cNvPr id="3" name="Text Box 4"/>
          <p:cNvSpPr txBox="1">
            <a:spLocks noChangeArrowheads="1"/>
          </p:cNvSpPr>
          <p:nvPr/>
        </p:nvSpPr>
        <p:spPr bwMode="auto">
          <a:xfrm>
            <a:off x="395288" y="3098800"/>
            <a:ext cx="8237050" cy="1200328"/>
          </a:xfrm>
          <a:prstGeom prst="rect">
            <a:avLst/>
          </a:prstGeom>
          <a:noFill/>
          <a:ln w="9525">
            <a:noFill/>
            <a:miter lim="800000"/>
            <a:headEnd/>
            <a:tailEnd/>
          </a:ln>
        </p:spPr>
        <p:txBody>
          <a:bodyPr wrap="none">
            <a:spAutoFit/>
          </a:bodyPr>
          <a:lstStyle/>
          <a:p>
            <a:r>
              <a:rPr lang="fr-FR" sz="2400" u="sng" dirty="0">
                <a:latin typeface="Helvetica"/>
                <a:cs typeface="Helvetica"/>
              </a:rPr>
              <a:t>2) </a:t>
            </a:r>
            <a:r>
              <a:rPr lang="fr-FR" sz="2400" u="sng" dirty="0" err="1">
                <a:latin typeface="Helvetica"/>
                <a:cs typeface="Helvetica"/>
              </a:rPr>
              <a:t>Stresseurs</a:t>
            </a:r>
            <a:r>
              <a:rPr lang="fr-FR" sz="2400" u="sng" dirty="0">
                <a:latin typeface="Helvetica"/>
                <a:cs typeface="Helvetica"/>
              </a:rPr>
              <a:t> </a:t>
            </a:r>
            <a:r>
              <a:rPr lang="fr-FR" sz="2400" u="sng" dirty="0" smtClean="0">
                <a:latin typeface="Helvetica"/>
                <a:cs typeface="Helvetica"/>
              </a:rPr>
              <a:t>émotionnels </a:t>
            </a:r>
            <a:r>
              <a:rPr lang="fr-FR" sz="2400" dirty="0" smtClean="0">
                <a:latin typeface="Helvetica"/>
                <a:cs typeface="Helvetica"/>
              </a:rPr>
              <a:t>: </a:t>
            </a:r>
            <a:r>
              <a:rPr lang="fr-FR" sz="2400" dirty="0">
                <a:latin typeface="Helvetica"/>
                <a:cs typeface="Helvetica"/>
              </a:rPr>
              <a:t>confrontation à la souffrance, à </a:t>
            </a:r>
          </a:p>
          <a:p>
            <a:r>
              <a:rPr lang="fr-FR" sz="2400" dirty="0">
                <a:latin typeface="Helvetica"/>
                <a:cs typeface="Helvetica"/>
              </a:rPr>
              <a:t>la douleur, la mort</a:t>
            </a:r>
          </a:p>
          <a:p>
            <a:endParaRPr lang="fr-FR" sz="2400" dirty="0">
              <a:latin typeface="Helvetica"/>
              <a:cs typeface="Helvetica"/>
            </a:endParaRPr>
          </a:p>
        </p:txBody>
      </p:sp>
      <p:sp>
        <p:nvSpPr>
          <p:cNvPr id="4" name="Text Box 2"/>
          <p:cNvSpPr txBox="1">
            <a:spLocks noChangeArrowheads="1"/>
          </p:cNvSpPr>
          <p:nvPr/>
        </p:nvSpPr>
        <p:spPr bwMode="auto">
          <a:xfrm>
            <a:off x="395288" y="4292602"/>
            <a:ext cx="7678304" cy="830997"/>
          </a:xfrm>
          <a:prstGeom prst="rect">
            <a:avLst/>
          </a:prstGeom>
          <a:noFill/>
          <a:ln w="9525">
            <a:noFill/>
            <a:miter lim="800000"/>
            <a:headEnd/>
            <a:tailEnd/>
          </a:ln>
        </p:spPr>
        <p:txBody>
          <a:bodyPr wrap="none">
            <a:spAutoFit/>
          </a:bodyPr>
          <a:lstStyle/>
          <a:p>
            <a:r>
              <a:rPr lang="fr-FR" sz="2400" u="sng" dirty="0">
                <a:latin typeface="Helvetica"/>
                <a:cs typeface="Helvetica"/>
              </a:rPr>
              <a:t>3) Problèmes relationnels avec le patient </a:t>
            </a:r>
            <a:r>
              <a:rPr lang="fr-FR" sz="2400" dirty="0" smtClean="0">
                <a:latin typeface="Helvetica"/>
                <a:cs typeface="Helvetica"/>
              </a:rPr>
              <a:t>: </a:t>
            </a:r>
            <a:r>
              <a:rPr lang="fr-FR" sz="2400" dirty="0">
                <a:latin typeface="Helvetica"/>
                <a:cs typeface="Helvetica"/>
              </a:rPr>
              <a:t>patients non</a:t>
            </a:r>
          </a:p>
          <a:p>
            <a:r>
              <a:rPr lang="fr-FR" sz="2400" dirty="0">
                <a:latin typeface="Helvetica"/>
                <a:cs typeface="Helvetica"/>
              </a:rPr>
              <a:t> </a:t>
            </a:r>
            <a:r>
              <a:rPr lang="fr-FR" sz="2400" dirty="0" err="1">
                <a:latin typeface="Helvetica"/>
                <a:cs typeface="Helvetica"/>
              </a:rPr>
              <a:t>compliants</a:t>
            </a:r>
            <a:r>
              <a:rPr lang="fr-FR" sz="2400" dirty="0">
                <a:latin typeface="Helvetica"/>
                <a:cs typeface="Helvetica"/>
              </a:rPr>
              <a:t>, exigeants, agressifs</a:t>
            </a:r>
            <a:endParaRPr lang="fr-FR" sz="2400" u="sng" dirty="0">
              <a:latin typeface="Helvetica"/>
              <a:cs typeface="Helvetica"/>
            </a:endParaRPr>
          </a:p>
        </p:txBody>
      </p:sp>
      <p:sp>
        <p:nvSpPr>
          <p:cNvPr id="5" name="Text Box 4"/>
          <p:cNvSpPr txBox="1">
            <a:spLocks noChangeArrowheads="1"/>
          </p:cNvSpPr>
          <p:nvPr/>
        </p:nvSpPr>
        <p:spPr bwMode="auto">
          <a:xfrm>
            <a:off x="468314" y="5521327"/>
            <a:ext cx="3897071" cy="461665"/>
          </a:xfrm>
          <a:prstGeom prst="rect">
            <a:avLst/>
          </a:prstGeom>
          <a:noFill/>
          <a:ln w="9525">
            <a:noFill/>
            <a:miter lim="800000"/>
            <a:headEnd/>
            <a:tailEnd/>
          </a:ln>
        </p:spPr>
        <p:txBody>
          <a:bodyPr wrap="none">
            <a:spAutoFit/>
          </a:bodyPr>
          <a:lstStyle/>
          <a:p>
            <a:r>
              <a:rPr lang="fr-FR" sz="2400">
                <a:latin typeface="Helvetica"/>
                <a:cs typeface="Helvetica"/>
              </a:rPr>
              <a:t>4) </a:t>
            </a:r>
            <a:r>
              <a:rPr lang="fr-FR" sz="2400" u="sng">
                <a:latin typeface="Helvetica"/>
                <a:cs typeface="Helvetica"/>
              </a:rPr>
              <a:t>Conflits organisationnels</a:t>
            </a:r>
          </a:p>
        </p:txBody>
      </p:sp>
      <p:sp>
        <p:nvSpPr>
          <p:cNvPr id="6" name="Espace réservé du pied de page 4"/>
          <p:cNvSpPr>
            <a:spLocks noGrp="1"/>
          </p:cNvSpPr>
          <p:nvPr>
            <p:ph type="ftr" sz="quarter" idx="4294967295"/>
          </p:nvPr>
        </p:nvSpPr>
        <p:spPr>
          <a:xfrm>
            <a:off x="107498" y="6497761"/>
            <a:ext cx="8899733"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7"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pPr/>
              <a:t>32</a:t>
            </a:fld>
            <a:endParaRPr lang="fr-FR" dirty="0"/>
          </a:p>
        </p:txBody>
      </p:sp>
      <p:sp>
        <p:nvSpPr>
          <p:cNvPr id="8" name="Titre 1"/>
          <p:cNvSpPr txBox="1">
            <a:spLocks/>
          </p:cNvSpPr>
          <p:nvPr/>
        </p:nvSpPr>
        <p:spPr>
          <a:xfrm>
            <a:off x="125902" y="78712"/>
            <a:ext cx="7510040" cy="96114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Enquêtes épidémiologiques et études récentes sur les souffrances des professionnels de santé</a:t>
            </a:r>
            <a:endParaRPr lang="fr-FR" sz="2400" b="1" dirty="0"/>
          </a:p>
        </p:txBody>
      </p:sp>
    </p:spTree>
    <p:extLst>
      <p:ext uri="{BB962C8B-B14F-4D97-AF65-F5344CB8AC3E}">
        <p14:creationId xmlns:p14="http://schemas.microsoft.com/office/powerpoint/2010/main" val="9330995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Group 2"/>
          <p:cNvGraphicFramePr>
            <a:graphicFrameLocks noGrp="1"/>
          </p:cNvGraphicFramePr>
          <p:nvPr/>
        </p:nvGraphicFramePr>
        <p:xfrm>
          <a:off x="1116014" y="2460625"/>
          <a:ext cx="7127875" cy="4064000"/>
        </p:xfrm>
        <a:graphic>
          <a:graphicData uri="http://schemas.openxmlformats.org/drawingml/2006/table">
            <a:tbl>
              <a:tblPr/>
              <a:tblGrid>
                <a:gridCol w="4465637"/>
                <a:gridCol w="1295400"/>
                <a:gridCol w="1366838"/>
              </a:tblGrid>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smtClean="0">
                          <a:ln>
                            <a:noFill/>
                          </a:ln>
                          <a:solidFill>
                            <a:schemeClr val="tx1"/>
                          </a:solidFill>
                          <a:effectLst/>
                          <a:latin typeface="Arial" charset="0"/>
                        </a:rPr>
                        <a:t>Bêta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smtClean="0">
                          <a:ln>
                            <a:noFill/>
                          </a:ln>
                          <a:solidFill>
                            <a:schemeClr val="tx1"/>
                          </a:solidFill>
                          <a:effectLst/>
                          <a:latin typeface="Arial" charset="0"/>
                        </a:rPr>
                        <a:t>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smtClean="0">
                          <a:ln>
                            <a:noFill/>
                          </a:ln>
                          <a:solidFill>
                            <a:schemeClr val="tx1"/>
                          </a:solidFill>
                          <a:effectLst/>
                          <a:latin typeface="Arial" charset="0"/>
                        </a:rPr>
                        <a:t>Charge de travail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smtClean="0">
                          <a:ln>
                            <a:noFill/>
                          </a:ln>
                          <a:solidFill>
                            <a:schemeClr val="tx1"/>
                          </a:solidFill>
                          <a:effectLst/>
                          <a:latin typeface="Arial" charset="0"/>
                        </a:rPr>
                        <a:t>.468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smtClean="0">
                          <a:ln>
                            <a:noFill/>
                          </a:ln>
                          <a:solidFill>
                            <a:schemeClr val="tx1"/>
                          </a:solidFill>
                          <a:effectLst/>
                          <a:latin typeface="Arial" charset="0"/>
                        </a:rPr>
                        <a:t>.000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smtClean="0">
                          <a:ln>
                            <a:noFill/>
                          </a:ln>
                          <a:solidFill>
                            <a:schemeClr val="tx1"/>
                          </a:solidFill>
                          <a:effectLst/>
                          <a:latin typeface="Arial" charset="0"/>
                        </a:rPr>
                        <a:t>Conflits Organisationnels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smtClean="0">
                          <a:ln>
                            <a:noFill/>
                          </a:ln>
                          <a:solidFill>
                            <a:schemeClr val="tx1"/>
                          </a:solidFill>
                          <a:effectLst/>
                          <a:latin typeface="Arial" charset="0"/>
                        </a:rPr>
                        <a:t>.272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smtClean="0">
                          <a:ln>
                            <a:noFill/>
                          </a:ln>
                          <a:solidFill>
                            <a:schemeClr val="tx1"/>
                          </a:solidFill>
                          <a:effectLst/>
                          <a:latin typeface="Arial" charset="0"/>
                        </a:rPr>
                        <a:t>.000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smtClean="0">
                          <a:ln>
                            <a:noFill/>
                          </a:ln>
                          <a:solidFill>
                            <a:schemeClr val="tx1"/>
                          </a:solidFill>
                          <a:effectLst/>
                          <a:latin typeface="Arial" charset="0"/>
                        </a:rPr>
                        <a:t>Conflits Patients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smtClean="0">
                          <a:ln>
                            <a:noFill/>
                          </a:ln>
                          <a:solidFill>
                            <a:schemeClr val="tx1"/>
                          </a:solidFill>
                          <a:effectLst/>
                          <a:latin typeface="Arial" charset="0"/>
                        </a:rPr>
                        <a:t>-.053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smtClean="0">
                          <a:ln>
                            <a:noFill/>
                          </a:ln>
                          <a:solidFill>
                            <a:schemeClr val="tx1"/>
                          </a:solidFill>
                          <a:effectLst/>
                          <a:latin typeface="Arial" charset="0"/>
                        </a:rPr>
                        <a:t>.063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smtClean="0">
                          <a:ln>
                            <a:noFill/>
                          </a:ln>
                          <a:solidFill>
                            <a:schemeClr val="tx1"/>
                          </a:solidFill>
                          <a:effectLst/>
                          <a:latin typeface="Arial" charset="0"/>
                        </a:rPr>
                        <a:t>Stresseurs Emotionnels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smtClean="0">
                          <a:ln>
                            <a:noFill/>
                          </a:ln>
                          <a:solidFill>
                            <a:schemeClr val="tx1"/>
                          </a:solidFill>
                          <a:effectLst/>
                          <a:latin typeface="Arial" charset="0"/>
                        </a:rPr>
                        <a:t>.024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smtClean="0">
                          <a:ln>
                            <a:noFill/>
                          </a:ln>
                          <a:solidFill>
                            <a:schemeClr val="tx1"/>
                          </a:solidFill>
                          <a:effectLst/>
                          <a:latin typeface="Arial" charset="0"/>
                        </a:rPr>
                        <a:t>.396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02780" name="Text Box 28"/>
          <p:cNvSpPr txBox="1">
            <a:spLocks noChangeArrowheads="1"/>
          </p:cNvSpPr>
          <p:nvPr/>
        </p:nvSpPr>
        <p:spPr bwMode="auto">
          <a:xfrm>
            <a:off x="328261" y="1015148"/>
            <a:ext cx="8052505" cy="461665"/>
          </a:xfrm>
          <a:prstGeom prst="rect">
            <a:avLst/>
          </a:prstGeom>
          <a:noFill/>
          <a:ln w="9525">
            <a:noFill/>
            <a:miter lim="800000"/>
            <a:headEnd/>
            <a:tailEnd/>
          </a:ln>
        </p:spPr>
        <p:txBody>
          <a:bodyPr wrap="none">
            <a:spAutoFit/>
          </a:bodyPr>
          <a:lstStyle/>
          <a:p>
            <a:pPr algn="ctr"/>
            <a:r>
              <a:rPr lang="fr-FR" sz="2400" b="1" dirty="0">
                <a:solidFill>
                  <a:schemeClr val="tx2"/>
                </a:solidFill>
                <a:latin typeface="Helvetica"/>
                <a:cs typeface="Helvetica"/>
              </a:rPr>
              <a:t>Influence des </a:t>
            </a:r>
            <a:r>
              <a:rPr lang="fr-FR" sz="2400" b="1" dirty="0" err="1">
                <a:solidFill>
                  <a:schemeClr val="tx2"/>
                </a:solidFill>
                <a:latin typeface="Helvetica"/>
                <a:cs typeface="Helvetica"/>
              </a:rPr>
              <a:t>stresseurs</a:t>
            </a:r>
            <a:r>
              <a:rPr lang="fr-FR" sz="2400" b="1" dirty="0">
                <a:solidFill>
                  <a:schemeClr val="tx2"/>
                </a:solidFill>
                <a:latin typeface="Helvetica"/>
                <a:cs typeface="Helvetica"/>
              </a:rPr>
              <a:t> sur l’épuisement émotionnel </a:t>
            </a:r>
          </a:p>
        </p:txBody>
      </p:sp>
      <p:sp>
        <p:nvSpPr>
          <p:cNvPr id="202781" name="Oval 29"/>
          <p:cNvSpPr>
            <a:spLocks noChangeArrowheads="1"/>
          </p:cNvSpPr>
          <p:nvPr/>
        </p:nvSpPr>
        <p:spPr bwMode="auto">
          <a:xfrm>
            <a:off x="5724526" y="3286125"/>
            <a:ext cx="1008063" cy="647700"/>
          </a:xfrm>
          <a:prstGeom prst="ellipse">
            <a:avLst/>
          </a:prstGeom>
          <a:noFill/>
          <a:ln w="38100">
            <a:solidFill>
              <a:srgbClr val="FF0000"/>
            </a:solidFill>
            <a:round/>
            <a:headEnd/>
            <a:tailEnd/>
          </a:ln>
        </p:spPr>
        <p:txBody>
          <a:bodyPr wrap="none" anchor="ctr"/>
          <a:lstStyle/>
          <a:p>
            <a:endParaRPr lang="fr-CA">
              <a:cs typeface="Arial" charset="0"/>
            </a:endParaRPr>
          </a:p>
        </p:txBody>
      </p:sp>
      <p:sp>
        <p:nvSpPr>
          <p:cNvPr id="202782" name="Oval 30"/>
          <p:cNvSpPr>
            <a:spLocks noChangeArrowheads="1"/>
          </p:cNvSpPr>
          <p:nvPr/>
        </p:nvSpPr>
        <p:spPr bwMode="auto">
          <a:xfrm>
            <a:off x="5795964" y="4076700"/>
            <a:ext cx="1008062" cy="647700"/>
          </a:xfrm>
          <a:prstGeom prst="ellipse">
            <a:avLst/>
          </a:prstGeom>
          <a:noFill/>
          <a:ln w="38100">
            <a:solidFill>
              <a:srgbClr val="FF0000"/>
            </a:solidFill>
            <a:round/>
            <a:headEnd/>
            <a:tailEnd/>
          </a:ln>
        </p:spPr>
        <p:txBody>
          <a:bodyPr wrap="none" anchor="ctr"/>
          <a:lstStyle/>
          <a:p>
            <a:endParaRPr lang="fr-CA">
              <a:cs typeface="Arial" charset="0"/>
            </a:endParaRPr>
          </a:p>
        </p:txBody>
      </p:sp>
      <p:sp>
        <p:nvSpPr>
          <p:cNvPr id="30751" name="Text Box 31"/>
          <p:cNvSpPr txBox="1">
            <a:spLocks noChangeArrowheads="1"/>
          </p:cNvSpPr>
          <p:nvPr/>
        </p:nvSpPr>
        <p:spPr bwMode="auto">
          <a:xfrm>
            <a:off x="7277101" y="1963620"/>
            <a:ext cx="1474833" cy="400110"/>
          </a:xfrm>
          <a:prstGeom prst="rect">
            <a:avLst/>
          </a:prstGeom>
          <a:noFill/>
          <a:ln w="9525">
            <a:noFill/>
            <a:miter lim="800000"/>
            <a:headEnd/>
            <a:tailEnd/>
          </a:ln>
        </p:spPr>
        <p:txBody>
          <a:bodyPr wrap="none">
            <a:spAutoFit/>
          </a:bodyPr>
          <a:lstStyle/>
          <a:p>
            <a:r>
              <a:rPr lang="fr-FR" sz="2000" dirty="0">
                <a:latin typeface="Helvetica"/>
                <a:cs typeface="Helvetica"/>
              </a:rPr>
              <a:t>(</a:t>
            </a:r>
            <a:r>
              <a:rPr lang="fr-FR" sz="2000" dirty="0" smtClean="0">
                <a:latin typeface="Helvetica"/>
                <a:cs typeface="Helvetica"/>
              </a:rPr>
              <a:t>N = 1 886</a:t>
            </a:r>
            <a:r>
              <a:rPr lang="fr-FR" sz="2000" dirty="0">
                <a:latin typeface="Helvetica"/>
                <a:cs typeface="Helvetica"/>
              </a:rPr>
              <a:t>)</a:t>
            </a:r>
          </a:p>
        </p:txBody>
      </p:sp>
      <p:sp>
        <p:nvSpPr>
          <p:cNvPr id="30752" name="Text Box 32"/>
          <p:cNvSpPr txBox="1">
            <a:spLocks noChangeArrowheads="1"/>
          </p:cNvSpPr>
          <p:nvPr/>
        </p:nvSpPr>
        <p:spPr bwMode="auto">
          <a:xfrm>
            <a:off x="328260" y="2000689"/>
            <a:ext cx="7442200" cy="369332"/>
          </a:xfrm>
          <a:prstGeom prst="rect">
            <a:avLst/>
          </a:prstGeom>
          <a:noFill/>
          <a:ln w="9525">
            <a:noFill/>
            <a:miter lim="800000"/>
            <a:headEnd/>
            <a:tailEnd/>
          </a:ln>
        </p:spPr>
        <p:txBody>
          <a:bodyPr wrap="square">
            <a:spAutoFit/>
          </a:bodyPr>
          <a:lstStyle/>
          <a:p>
            <a:r>
              <a:rPr lang="fr-FR" dirty="0">
                <a:latin typeface="Helvetica"/>
                <a:cs typeface="Helvetica"/>
              </a:rPr>
              <a:t>(</a:t>
            </a:r>
            <a:r>
              <a:rPr lang="fr-FR" dirty="0" err="1">
                <a:latin typeface="Helvetica"/>
                <a:cs typeface="Helvetica"/>
              </a:rPr>
              <a:t>Rascle</a:t>
            </a:r>
            <a:r>
              <a:rPr lang="fr-FR" dirty="0">
                <a:latin typeface="Helvetica"/>
                <a:cs typeface="Helvetica"/>
              </a:rPr>
              <a:t> &amp; </a:t>
            </a:r>
            <a:r>
              <a:rPr lang="fr-FR" dirty="0" err="1">
                <a:latin typeface="Helvetica"/>
                <a:cs typeface="Helvetica"/>
              </a:rPr>
              <a:t>Truchot</a:t>
            </a:r>
            <a:r>
              <a:rPr lang="fr-FR" dirty="0">
                <a:latin typeface="Helvetica"/>
                <a:cs typeface="Helvetica"/>
              </a:rPr>
              <a:t>, 2008. Rapport de recherche pour </a:t>
            </a:r>
            <a:r>
              <a:rPr lang="fr-FR" dirty="0" err="1" smtClean="0">
                <a:latin typeface="Helvetica"/>
                <a:cs typeface="Helvetica"/>
              </a:rPr>
              <a:t>L’INCa</a:t>
            </a:r>
            <a:r>
              <a:rPr lang="fr-FR" dirty="0">
                <a:latin typeface="Helvetica"/>
                <a:cs typeface="Helvetica"/>
              </a:rPr>
              <a:t>)</a:t>
            </a:r>
          </a:p>
        </p:txBody>
      </p:sp>
      <p:sp>
        <p:nvSpPr>
          <p:cNvPr id="8" name="Espace réservé du pied de page 4"/>
          <p:cNvSpPr>
            <a:spLocks noGrp="1"/>
          </p:cNvSpPr>
          <p:nvPr>
            <p:ph type="ftr" sz="quarter" idx="4294967295"/>
          </p:nvPr>
        </p:nvSpPr>
        <p:spPr>
          <a:xfrm>
            <a:off x="107498" y="6497761"/>
            <a:ext cx="8899733"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9"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pPr/>
              <a:t>33</a:t>
            </a:fld>
            <a:endParaRPr lang="fr-FR" dirty="0"/>
          </a:p>
        </p:txBody>
      </p:sp>
      <p:sp>
        <p:nvSpPr>
          <p:cNvPr id="10" name="Titre 1"/>
          <p:cNvSpPr txBox="1">
            <a:spLocks/>
          </p:cNvSpPr>
          <p:nvPr/>
        </p:nvSpPr>
        <p:spPr>
          <a:xfrm>
            <a:off x="125902" y="78712"/>
            <a:ext cx="7510040" cy="96114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Enquêtes épidémiologiques et études récentes sur les souffrances des professionnels de santé</a:t>
            </a:r>
            <a:endParaRPr lang="fr-FR" sz="2400" b="1" dirty="0"/>
          </a:p>
        </p:txBody>
      </p:sp>
    </p:spTree>
    <p:extLst>
      <p:ext uri="{BB962C8B-B14F-4D97-AF65-F5344CB8AC3E}">
        <p14:creationId xmlns:p14="http://schemas.microsoft.com/office/powerpoint/2010/main" val="23114442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07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27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27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81" grpId="0" animBg="1"/>
      <p:bldP spid="20278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610" name="Group 2"/>
          <p:cNvGraphicFramePr>
            <a:graphicFrameLocks noGrp="1"/>
          </p:cNvGraphicFramePr>
          <p:nvPr>
            <p:extLst>
              <p:ext uri="{D42A27DB-BD31-4B8C-83A1-F6EECF244321}">
                <p14:modId xmlns:p14="http://schemas.microsoft.com/office/powerpoint/2010/main" val="205072445"/>
              </p:ext>
            </p:extLst>
          </p:nvPr>
        </p:nvGraphicFramePr>
        <p:xfrm>
          <a:off x="323851" y="1784868"/>
          <a:ext cx="8424863" cy="4480560"/>
        </p:xfrm>
        <a:graphic>
          <a:graphicData uri="http://schemas.openxmlformats.org/drawingml/2006/table">
            <a:tbl>
              <a:tblPr/>
              <a:tblGrid>
                <a:gridCol w="2808288"/>
                <a:gridCol w="1944687"/>
                <a:gridCol w="1800225"/>
                <a:gridCol w="1871663"/>
              </a:tblGrid>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smtClean="0">
                          <a:ln>
                            <a:noFill/>
                          </a:ln>
                          <a:solidFill>
                            <a:schemeClr val="tx1"/>
                          </a:solidFill>
                          <a:effectLst/>
                          <a:latin typeface="Arial" charset="0"/>
                        </a:rPr>
                        <a:t>Satisfaction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smtClean="0">
                          <a:ln>
                            <a:noFill/>
                          </a:ln>
                          <a:solidFill>
                            <a:schemeClr val="tx1"/>
                          </a:solidFill>
                          <a:effectLst/>
                          <a:latin typeface="Arial" charset="0"/>
                        </a:rPr>
                        <a:t>patients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smtClean="0">
                          <a:ln>
                            <a:noFill/>
                          </a:ln>
                          <a:solidFill>
                            <a:schemeClr val="tx1"/>
                          </a:solidFill>
                          <a:effectLst/>
                          <a:latin typeface="Arial" charset="0"/>
                        </a:rPr>
                        <a:t>Satisfaction métier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smtClean="0">
                          <a:ln>
                            <a:noFill/>
                          </a:ln>
                          <a:solidFill>
                            <a:schemeClr val="tx1"/>
                          </a:solidFill>
                          <a:effectLst/>
                          <a:latin typeface="Arial" charset="0"/>
                        </a:rPr>
                        <a:t>Satisfaction équipe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smtClean="0">
                          <a:ln>
                            <a:noFill/>
                          </a:ln>
                          <a:solidFill>
                            <a:schemeClr val="tx1"/>
                          </a:solidFill>
                          <a:effectLst/>
                          <a:latin typeface="Arial" charset="0"/>
                        </a:rPr>
                        <a:t>Charge de travail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2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smtClean="0">
                          <a:ln>
                            <a:noFill/>
                          </a:ln>
                          <a:solidFill>
                            <a:srgbClr val="FF0000"/>
                          </a:solidFill>
                          <a:effectLst/>
                          <a:latin typeface="Arial" charset="0"/>
                        </a:rPr>
                        <a:t>-.135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smtClean="0">
                          <a:ln>
                            <a:noFill/>
                          </a:ln>
                          <a:solidFill>
                            <a:srgbClr val="FF0000"/>
                          </a:solidFill>
                          <a:effectLst/>
                          <a:latin typeface="Arial" charset="0"/>
                        </a:rPr>
                        <a:t>p&lt;.000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2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smtClean="0">
                          <a:ln>
                            <a:noFill/>
                          </a:ln>
                          <a:solidFill>
                            <a:schemeClr val="tx1"/>
                          </a:solidFill>
                          <a:effectLst/>
                          <a:latin typeface="Arial" charset="0"/>
                        </a:rPr>
                        <a:t>Stress relations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smtClean="0">
                          <a:ln>
                            <a:noFill/>
                          </a:ln>
                          <a:solidFill>
                            <a:schemeClr val="tx1"/>
                          </a:solidFill>
                          <a:effectLst/>
                          <a:latin typeface="Arial" charset="0"/>
                        </a:rPr>
                        <a:t>Organisationnelles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smtClean="0">
                          <a:ln>
                            <a:noFill/>
                          </a:ln>
                          <a:solidFill>
                            <a:srgbClr val="FF0000"/>
                          </a:solidFill>
                          <a:effectLst/>
                          <a:latin typeface="Arial" charset="0"/>
                        </a:rPr>
                        <a:t>-.195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smtClean="0">
                          <a:ln>
                            <a:noFill/>
                          </a:ln>
                          <a:solidFill>
                            <a:srgbClr val="FF0000"/>
                          </a:solidFill>
                          <a:effectLst/>
                          <a:latin typeface="Arial" charset="0"/>
                        </a:rPr>
                        <a:t>p&lt;.000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smtClean="0">
                          <a:ln>
                            <a:noFill/>
                          </a:ln>
                          <a:solidFill>
                            <a:srgbClr val="FF0000"/>
                          </a:solidFill>
                          <a:effectLst/>
                          <a:latin typeface="Arial" charset="0"/>
                        </a:rPr>
                        <a:t>-.233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smtClean="0">
                          <a:ln>
                            <a:noFill/>
                          </a:ln>
                          <a:solidFill>
                            <a:srgbClr val="FF0000"/>
                          </a:solidFill>
                          <a:effectLst/>
                          <a:latin typeface="Arial" charset="0"/>
                        </a:rPr>
                        <a:t>p&lt;.000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smtClean="0">
                          <a:ln>
                            <a:noFill/>
                          </a:ln>
                          <a:solidFill>
                            <a:srgbClr val="FF0000"/>
                          </a:solidFill>
                          <a:effectLst/>
                          <a:latin typeface="Arial" charset="0"/>
                        </a:rPr>
                        <a:t>-44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smtClean="0">
                          <a:ln>
                            <a:noFill/>
                          </a:ln>
                          <a:solidFill>
                            <a:srgbClr val="FF0000"/>
                          </a:solidFill>
                          <a:effectLst/>
                          <a:latin typeface="Arial" charset="0"/>
                        </a:rPr>
                        <a:t>p&lt;.000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smtClean="0">
                          <a:ln>
                            <a:noFill/>
                          </a:ln>
                          <a:solidFill>
                            <a:schemeClr val="tx1"/>
                          </a:solidFill>
                          <a:effectLst/>
                          <a:latin typeface="Arial" charset="0"/>
                        </a:rPr>
                        <a:t>Stress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smtClean="0">
                          <a:ln>
                            <a:noFill/>
                          </a:ln>
                          <a:solidFill>
                            <a:schemeClr val="tx1"/>
                          </a:solidFill>
                          <a:effectLst/>
                          <a:latin typeface="Arial" charset="0"/>
                        </a:rPr>
                        <a:t>émotionnel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smtClean="0">
                          <a:ln>
                            <a:noFill/>
                          </a:ln>
                          <a:solidFill>
                            <a:srgbClr val="000099"/>
                          </a:solidFill>
                          <a:effectLst/>
                          <a:latin typeface="Arial" charset="0"/>
                        </a:rPr>
                        <a:t>.14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smtClean="0">
                          <a:ln>
                            <a:noFill/>
                          </a:ln>
                          <a:solidFill>
                            <a:srgbClr val="000099"/>
                          </a:solidFill>
                          <a:effectLst/>
                          <a:latin typeface="Arial" charset="0"/>
                        </a:rPr>
                        <a:t>p&lt;.000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2400" b="0" i="0" u="none" strike="noStrike" cap="none" normalizeH="0" baseline="0" smtClean="0">
                        <a:ln>
                          <a:noFill/>
                        </a:ln>
                        <a:solidFill>
                          <a:srgbClr val="000099"/>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2400" b="0" i="0" u="none" strike="noStrike" cap="none" normalizeH="0" baseline="0" smtClean="0">
                        <a:ln>
                          <a:noFill/>
                        </a:ln>
                        <a:solidFill>
                          <a:srgbClr val="000099"/>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smtClean="0">
                          <a:ln>
                            <a:noFill/>
                          </a:ln>
                          <a:solidFill>
                            <a:schemeClr val="tx1"/>
                          </a:solidFill>
                          <a:effectLst/>
                          <a:latin typeface="Arial" charset="0"/>
                        </a:rPr>
                        <a:t>Stress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smtClean="0">
                          <a:ln>
                            <a:noFill/>
                          </a:ln>
                          <a:solidFill>
                            <a:schemeClr val="tx1"/>
                          </a:solidFill>
                          <a:effectLst/>
                          <a:latin typeface="Arial" charset="0"/>
                        </a:rPr>
                        <a:t>Relations patients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smtClean="0">
                          <a:ln>
                            <a:noFill/>
                          </a:ln>
                          <a:solidFill>
                            <a:srgbClr val="000099"/>
                          </a:solidFill>
                          <a:effectLst/>
                          <a:latin typeface="Arial" charset="0"/>
                        </a:rPr>
                        <a:t>.196</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smtClean="0">
                          <a:ln>
                            <a:noFill/>
                          </a:ln>
                          <a:solidFill>
                            <a:srgbClr val="000099"/>
                          </a:solidFill>
                          <a:effectLst/>
                          <a:latin typeface="Arial" charset="0"/>
                        </a:rPr>
                        <a:t>p&lt;000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smtClean="0">
                          <a:ln>
                            <a:noFill/>
                          </a:ln>
                          <a:solidFill>
                            <a:srgbClr val="000099"/>
                          </a:solidFill>
                          <a:effectLst/>
                          <a:latin typeface="Arial" charset="0"/>
                        </a:rPr>
                        <a:t>.11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smtClean="0">
                          <a:ln>
                            <a:noFill/>
                          </a:ln>
                          <a:solidFill>
                            <a:srgbClr val="000099"/>
                          </a:solidFill>
                          <a:effectLst/>
                          <a:latin typeface="Arial" charset="0"/>
                        </a:rPr>
                        <a:t>p&lt;.002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smtClean="0">
                          <a:ln>
                            <a:noFill/>
                          </a:ln>
                          <a:solidFill>
                            <a:srgbClr val="000099"/>
                          </a:solidFill>
                          <a:effectLst/>
                          <a:latin typeface="Arial" charset="0"/>
                        </a:rPr>
                        <a:t>.199</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smtClean="0">
                          <a:ln>
                            <a:noFill/>
                          </a:ln>
                          <a:solidFill>
                            <a:srgbClr val="000099"/>
                          </a:solidFill>
                          <a:effectLst/>
                          <a:latin typeface="Arial" charset="0"/>
                        </a:rPr>
                        <a:t>p&lt;.000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13026" name="Text Box 34"/>
          <p:cNvSpPr txBox="1">
            <a:spLocks noChangeArrowheads="1"/>
          </p:cNvSpPr>
          <p:nvPr/>
        </p:nvSpPr>
        <p:spPr bwMode="auto">
          <a:xfrm>
            <a:off x="1816100" y="1116532"/>
            <a:ext cx="5641538" cy="461665"/>
          </a:xfrm>
          <a:prstGeom prst="rect">
            <a:avLst/>
          </a:prstGeom>
          <a:noFill/>
          <a:ln w="9525">
            <a:noFill/>
            <a:miter lim="800000"/>
            <a:headEnd/>
            <a:tailEnd/>
          </a:ln>
        </p:spPr>
        <p:txBody>
          <a:bodyPr wrap="none">
            <a:spAutoFit/>
          </a:bodyPr>
          <a:lstStyle/>
          <a:p>
            <a:r>
              <a:rPr lang="fr-FR" sz="2400" b="1" dirty="0" err="1">
                <a:solidFill>
                  <a:schemeClr val="tx2"/>
                </a:solidFill>
                <a:latin typeface="Helvetica"/>
                <a:cs typeface="Helvetica"/>
              </a:rPr>
              <a:t>Stresseurs</a:t>
            </a:r>
            <a:r>
              <a:rPr lang="fr-FR" sz="2400" b="1" dirty="0">
                <a:solidFill>
                  <a:schemeClr val="tx2"/>
                </a:solidFill>
                <a:latin typeface="Helvetica"/>
                <a:cs typeface="Helvetica"/>
              </a:rPr>
              <a:t> et sources de satisfaction</a:t>
            </a:r>
          </a:p>
        </p:txBody>
      </p:sp>
      <p:sp>
        <p:nvSpPr>
          <p:cNvPr id="213027" name="Oval 35"/>
          <p:cNvSpPr>
            <a:spLocks noChangeArrowheads="1"/>
          </p:cNvSpPr>
          <p:nvPr/>
        </p:nvSpPr>
        <p:spPr bwMode="auto">
          <a:xfrm>
            <a:off x="5148263" y="2653232"/>
            <a:ext cx="1655762" cy="866775"/>
          </a:xfrm>
          <a:prstGeom prst="ellipse">
            <a:avLst/>
          </a:prstGeom>
          <a:noFill/>
          <a:ln w="38100">
            <a:solidFill>
              <a:srgbClr val="FF0000"/>
            </a:solidFill>
            <a:round/>
            <a:headEnd/>
            <a:tailEnd/>
          </a:ln>
        </p:spPr>
        <p:txBody>
          <a:bodyPr wrap="none" anchor="ctr"/>
          <a:lstStyle/>
          <a:p>
            <a:endParaRPr lang="fr-CA">
              <a:cs typeface="Arial" charset="0"/>
            </a:endParaRPr>
          </a:p>
        </p:txBody>
      </p:sp>
      <p:sp>
        <p:nvSpPr>
          <p:cNvPr id="213028" name="Oval 36"/>
          <p:cNvSpPr>
            <a:spLocks noChangeArrowheads="1"/>
          </p:cNvSpPr>
          <p:nvPr/>
        </p:nvSpPr>
        <p:spPr bwMode="auto">
          <a:xfrm>
            <a:off x="3348039" y="3516832"/>
            <a:ext cx="1655762" cy="936625"/>
          </a:xfrm>
          <a:prstGeom prst="ellipse">
            <a:avLst/>
          </a:prstGeom>
          <a:noFill/>
          <a:ln w="38100">
            <a:solidFill>
              <a:srgbClr val="FF0000"/>
            </a:solidFill>
            <a:round/>
            <a:headEnd/>
            <a:tailEnd/>
          </a:ln>
        </p:spPr>
        <p:txBody>
          <a:bodyPr wrap="none" anchor="ctr"/>
          <a:lstStyle/>
          <a:p>
            <a:endParaRPr lang="fr-CA">
              <a:cs typeface="Arial" charset="0"/>
            </a:endParaRPr>
          </a:p>
        </p:txBody>
      </p:sp>
      <p:sp>
        <p:nvSpPr>
          <p:cNvPr id="213029" name="Oval 37"/>
          <p:cNvSpPr>
            <a:spLocks noChangeArrowheads="1"/>
          </p:cNvSpPr>
          <p:nvPr/>
        </p:nvSpPr>
        <p:spPr bwMode="auto">
          <a:xfrm>
            <a:off x="5148263" y="3589855"/>
            <a:ext cx="1655762" cy="863600"/>
          </a:xfrm>
          <a:prstGeom prst="ellipse">
            <a:avLst/>
          </a:prstGeom>
          <a:noFill/>
          <a:ln w="38100">
            <a:solidFill>
              <a:srgbClr val="FF0000"/>
            </a:solidFill>
            <a:round/>
            <a:headEnd/>
            <a:tailEnd/>
          </a:ln>
        </p:spPr>
        <p:txBody>
          <a:bodyPr wrap="none" anchor="ctr"/>
          <a:lstStyle/>
          <a:p>
            <a:endParaRPr lang="fr-CA">
              <a:cs typeface="Arial" charset="0"/>
            </a:endParaRPr>
          </a:p>
        </p:txBody>
      </p:sp>
      <p:sp>
        <p:nvSpPr>
          <p:cNvPr id="213030" name="Oval 38"/>
          <p:cNvSpPr>
            <a:spLocks noChangeArrowheads="1"/>
          </p:cNvSpPr>
          <p:nvPr/>
        </p:nvSpPr>
        <p:spPr bwMode="auto">
          <a:xfrm>
            <a:off x="6948489" y="3589855"/>
            <a:ext cx="1655762" cy="863600"/>
          </a:xfrm>
          <a:prstGeom prst="ellipse">
            <a:avLst/>
          </a:prstGeom>
          <a:noFill/>
          <a:ln w="38100">
            <a:solidFill>
              <a:srgbClr val="FF0000"/>
            </a:solidFill>
            <a:round/>
            <a:headEnd/>
            <a:tailEnd/>
          </a:ln>
        </p:spPr>
        <p:txBody>
          <a:bodyPr wrap="none" anchor="ctr"/>
          <a:lstStyle/>
          <a:p>
            <a:endParaRPr lang="fr-CA">
              <a:cs typeface="Arial" charset="0"/>
            </a:endParaRPr>
          </a:p>
        </p:txBody>
      </p:sp>
      <p:sp>
        <p:nvSpPr>
          <p:cNvPr id="213031" name="Oval 39"/>
          <p:cNvSpPr>
            <a:spLocks noChangeArrowheads="1"/>
          </p:cNvSpPr>
          <p:nvPr/>
        </p:nvSpPr>
        <p:spPr bwMode="auto">
          <a:xfrm>
            <a:off x="3276601" y="4453457"/>
            <a:ext cx="1655763" cy="936625"/>
          </a:xfrm>
          <a:prstGeom prst="ellipse">
            <a:avLst/>
          </a:prstGeom>
          <a:noFill/>
          <a:ln w="38100">
            <a:solidFill>
              <a:srgbClr val="0000FF"/>
            </a:solidFill>
            <a:round/>
            <a:headEnd/>
            <a:tailEnd/>
          </a:ln>
        </p:spPr>
        <p:txBody>
          <a:bodyPr wrap="none" anchor="ctr"/>
          <a:lstStyle/>
          <a:p>
            <a:endParaRPr lang="fr-CA">
              <a:cs typeface="Arial" charset="0"/>
            </a:endParaRPr>
          </a:p>
        </p:txBody>
      </p:sp>
      <p:sp>
        <p:nvSpPr>
          <p:cNvPr id="213032" name="Oval 40"/>
          <p:cNvSpPr>
            <a:spLocks noChangeArrowheads="1"/>
          </p:cNvSpPr>
          <p:nvPr/>
        </p:nvSpPr>
        <p:spPr bwMode="auto">
          <a:xfrm>
            <a:off x="3276601" y="5390080"/>
            <a:ext cx="1655763" cy="863600"/>
          </a:xfrm>
          <a:prstGeom prst="ellipse">
            <a:avLst/>
          </a:prstGeom>
          <a:noFill/>
          <a:ln w="38100">
            <a:solidFill>
              <a:srgbClr val="0000FF"/>
            </a:solidFill>
            <a:round/>
            <a:headEnd/>
            <a:tailEnd/>
          </a:ln>
        </p:spPr>
        <p:txBody>
          <a:bodyPr wrap="none" anchor="ctr"/>
          <a:lstStyle/>
          <a:p>
            <a:endParaRPr lang="fr-CA">
              <a:cs typeface="Arial" charset="0"/>
            </a:endParaRPr>
          </a:p>
        </p:txBody>
      </p:sp>
      <p:sp>
        <p:nvSpPr>
          <p:cNvPr id="213033" name="Oval 41"/>
          <p:cNvSpPr>
            <a:spLocks noChangeArrowheads="1"/>
          </p:cNvSpPr>
          <p:nvPr/>
        </p:nvSpPr>
        <p:spPr bwMode="auto">
          <a:xfrm>
            <a:off x="5148263" y="5390080"/>
            <a:ext cx="1655762" cy="863600"/>
          </a:xfrm>
          <a:prstGeom prst="ellipse">
            <a:avLst/>
          </a:prstGeom>
          <a:noFill/>
          <a:ln w="38100">
            <a:solidFill>
              <a:srgbClr val="0000FF"/>
            </a:solidFill>
            <a:round/>
            <a:headEnd/>
            <a:tailEnd/>
          </a:ln>
        </p:spPr>
        <p:txBody>
          <a:bodyPr wrap="none" anchor="ctr"/>
          <a:lstStyle/>
          <a:p>
            <a:endParaRPr lang="fr-CA">
              <a:cs typeface="Arial" charset="0"/>
            </a:endParaRPr>
          </a:p>
        </p:txBody>
      </p:sp>
      <p:sp>
        <p:nvSpPr>
          <p:cNvPr id="213034" name="Oval 42"/>
          <p:cNvSpPr>
            <a:spLocks noChangeArrowheads="1"/>
          </p:cNvSpPr>
          <p:nvPr/>
        </p:nvSpPr>
        <p:spPr bwMode="auto">
          <a:xfrm>
            <a:off x="7019926" y="5317057"/>
            <a:ext cx="1655763" cy="936625"/>
          </a:xfrm>
          <a:prstGeom prst="ellipse">
            <a:avLst/>
          </a:prstGeom>
          <a:noFill/>
          <a:ln w="38100">
            <a:solidFill>
              <a:srgbClr val="0000FF"/>
            </a:solidFill>
            <a:round/>
            <a:headEnd/>
            <a:tailEnd/>
          </a:ln>
        </p:spPr>
        <p:txBody>
          <a:bodyPr wrap="none" anchor="ctr"/>
          <a:lstStyle/>
          <a:p>
            <a:endParaRPr lang="fr-CA">
              <a:cs typeface="Arial" charset="0"/>
            </a:endParaRPr>
          </a:p>
        </p:txBody>
      </p:sp>
      <p:sp>
        <p:nvSpPr>
          <p:cNvPr id="12" name="Espace réservé du pied de page 4"/>
          <p:cNvSpPr>
            <a:spLocks noGrp="1"/>
          </p:cNvSpPr>
          <p:nvPr>
            <p:ph type="ftr" sz="quarter" idx="4294967295"/>
          </p:nvPr>
        </p:nvSpPr>
        <p:spPr>
          <a:xfrm>
            <a:off x="107498" y="6497761"/>
            <a:ext cx="8899733"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13"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pPr/>
              <a:t>34</a:t>
            </a:fld>
            <a:endParaRPr lang="fr-FR" dirty="0"/>
          </a:p>
        </p:txBody>
      </p:sp>
      <p:sp>
        <p:nvSpPr>
          <p:cNvPr id="14" name="Titre 1"/>
          <p:cNvSpPr txBox="1">
            <a:spLocks/>
          </p:cNvSpPr>
          <p:nvPr/>
        </p:nvSpPr>
        <p:spPr>
          <a:xfrm>
            <a:off x="125902" y="78712"/>
            <a:ext cx="7510040" cy="96114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Enquêtes épidémiologiques et études récentes sur les souffrances des professionnels de santé</a:t>
            </a:r>
            <a:endParaRPr lang="fr-FR" sz="2400" b="1" dirty="0"/>
          </a:p>
        </p:txBody>
      </p:sp>
    </p:spTree>
    <p:extLst>
      <p:ext uri="{BB962C8B-B14F-4D97-AF65-F5344CB8AC3E}">
        <p14:creationId xmlns:p14="http://schemas.microsoft.com/office/powerpoint/2010/main" val="17319956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3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3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30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130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130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130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130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213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027" grpId="0" animBg="1"/>
      <p:bldP spid="213028" grpId="0" animBg="1"/>
      <p:bldP spid="213029" grpId="0" animBg="1"/>
      <p:bldP spid="213030" grpId="0" animBg="1"/>
      <p:bldP spid="213031" grpId="0" animBg="1"/>
      <p:bldP spid="213032" grpId="0" animBg="1"/>
      <p:bldP spid="213033" grpId="0" animBg="1"/>
      <p:bldP spid="21303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622739" y="3065172"/>
            <a:ext cx="6135414" cy="584776"/>
          </a:xfrm>
          <a:prstGeom prst="rect">
            <a:avLst/>
          </a:prstGeom>
          <a:noFill/>
        </p:spPr>
        <p:txBody>
          <a:bodyPr wrap="none" rtlCol="0">
            <a:spAutoFit/>
          </a:bodyPr>
          <a:lstStyle/>
          <a:p>
            <a:r>
              <a:rPr lang="fr-FR" sz="3200" b="1" dirty="0">
                <a:solidFill>
                  <a:schemeClr val="tx2"/>
                </a:solidFill>
                <a:latin typeface="Helvetica"/>
                <a:cs typeface="Helvetica"/>
              </a:rPr>
              <a:t>MERCI DE VOTRE ATTENTION</a:t>
            </a:r>
          </a:p>
        </p:txBody>
      </p:sp>
      <p:sp>
        <p:nvSpPr>
          <p:cNvPr id="5" name="Espace réservé du pied de page 4"/>
          <p:cNvSpPr>
            <a:spLocks noGrp="1"/>
          </p:cNvSpPr>
          <p:nvPr>
            <p:ph type="ftr" sz="quarter" idx="4294967295"/>
          </p:nvPr>
        </p:nvSpPr>
        <p:spPr>
          <a:xfrm>
            <a:off x="107498" y="6497761"/>
            <a:ext cx="8899733"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6"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pPr/>
              <a:t>35</a:t>
            </a:fld>
            <a:endParaRPr lang="fr-FR" dirty="0"/>
          </a:p>
        </p:txBody>
      </p:sp>
      <p:sp>
        <p:nvSpPr>
          <p:cNvPr id="7" name="Titre 1"/>
          <p:cNvSpPr txBox="1">
            <a:spLocks/>
          </p:cNvSpPr>
          <p:nvPr/>
        </p:nvSpPr>
        <p:spPr>
          <a:xfrm>
            <a:off x="125902" y="78712"/>
            <a:ext cx="7510040" cy="96114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Enquêtes épidémiologiques et études récentes sur les souffrances des professionnels de santé</a:t>
            </a:r>
            <a:endParaRPr lang="fr-FR" sz="2400" b="1" dirty="0"/>
          </a:p>
        </p:txBody>
      </p:sp>
    </p:spTree>
    <p:extLst>
      <p:ext uri="{BB962C8B-B14F-4D97-AF65-F5344CB8AC3E}">
        <p14:creationId xmlns:p14="http://schemas.microsoft.com/office/powerpoint/2010/main" val="342933016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ttangolo 18"/>
          <p:cNvSpPr>
            <a:spLocks noChangeArrowheads="1"/>
          </p:cNvSpPr>
          <p:nvPr/>
        </p:nvSpPr>
        <p:spPr bwMode="auto">
          <a:xfrm>
            <a:off x="876301" y="1098125"/>
            <a:ext cx="7381875" cy="383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it-IT" altLang="it-IT" sz="2800" b="1" dirty="0">
                <a:solidFill>
                  <a:schemeClr val="tx2"/>
                </a:solidFill>
                <a:latin typeface="Helvetica"/>
                <a:cs typeface="Helvetica"/>
              </a:rPr>
              <a:t>Les </a:t>
            </a:r>
            <a:r>
              <a:rPr lang="it-IT" altLang="it-IT" sz="2800" b="1" dirty="0">
                <a:solidFill>
                  <a:srgbClr val="1F497D"/>
                </a:solidFill>
                <a:latin typeface="Helvetica"/>
                <a:cs typeface="Helvetica"/>
              </a:rPr>
              <a:t>souffrances des </a:t>
            </a:r>
            <a:r>
              <a:rPr lang="it-IT" altLang="it-IT" sz="2800" b="1" dirty="0" smtClean="0">
                <a:solidFill>
                  <a:srgbClr val="1F497D"/>
                </a:solidFill>
                <a:latin typeface="Helvetica"/>
                <a:cs typeface="Helvetica"/>
              </a:rPr>
              <a:t/>
            </a:r>
            <a:br>
              <a:rPr lang="it-IT" altLang="it-IT" sz="2800" b="1" dirty="0" smtClean="0">
                <a:solidFill>
                  <a:srgbClr val="1F497D"/>
                </a:solidFill>
                <a:latin typeface="Helvetica"/>
                <a:cs typeface="Helvetica"/>
              </a:rPr>
            </a:br>
            <a:r>
              <a:rPr lang="it-IT" altLang="it-IT" sz="2800" b="1" dirty="0" smtClean="0">
                <a:solidFill>
                  <a:srgbClr val="1F497D"/>
                </a:solidFill>
                <a:latin typeface="Helvetica"/>
                <a:cs typeface="Helvetica"/>
              </a:rPr>
              <a:t>Professionnels </a:t>
            </a:r>
            <a:r>
              <a:rPr lang="it-IT" altLang="it-IT" sz="2800" b="1" dirty="0">
                <a:solidFill>
                  <a:schemeClr val="tx2"/>
                </a:solidFill>
                <a:latin typeface="Helvetica"/>
                <a:cs typeface="Helvetica"/>
              </a:rPr>
              <a:t>de Santé</a:t>
            </a:r>
          </a:p>
          <a:p>
            <a:pPr algn="ctr"/>
            <a:endParaRPr lang="it-IT" altLang="it-IT" sz="2000" i="1" dirty="0" smtClean="0">
              <a:solidFill>
                <a:srgbClr val="006600"/>
              </a:solidFill>
              <a:cs typeface="Arial" panose="020B0604020202020204" pitchFamily="34" charset="0"/>
            </a:endParaRPr>
          </a:p>
          <a:p>
            <a:pPr algn="ctr"/>
            <a:endParaRPr lang="it-IT" altLang="it-IT" sz="1400" i="1" dirty="0" smtClean="0">
              <a:solidFill>
                <a:srgbClr val="808080"/>
              </a:solidFill>
              <a:cs typeface="Arial" panose="020B0604020202020204" pitchFamily="34" charset="0"/>
            </a:endParaRPr>
          </a:p>
          <a:p>
            <a:pPr marL="430213" indent="-250825">
              <a:spcBef>
                <a:spcPts val="600"/>
              </a:spcBef>
              <a:buFont typeface="Wingdings" panose="05000000000000000000" pitchFamily="2" charset="2"/>
              <a:buChar char="ü"/>
            </a:pPr>
            <a:r>
              <a:rPr lang="it-IT" altLang="it-IT" sz="1600" i="1" dirty="0" smtClean="0">
                <a:latin typeface="Helvetica" panose="020B0604020202020204" pitchFamily="34" charset="0"/>
                <a:cs typeface="Helvetica" panose="020B0604020202020204" pitchFamily="34" charset="0"/>
              </a:rPr>
              <a:t>Résultats de l'enquête menée par Internet en Novembre 2015</a:t>
            </a:r>
          </a:p>
          <a:p>
            <a:pPr marL="430213" indent="-250825">
              <a:spcBef>
                <a:spcPts val="600"/>
              </a:spcBef>
              <a:buFont typeface="Wingdings" panose="05000000000000000000" pitchFamily="2" charset="2"/>
              <a:buChar char="ü"/>
            </a:pPr>
            <a:endParaRPr lang="it-IT" altLang="it-IT" sz="1600" i="1" dirty="0" smtClean="0">
              <a:latin typeface="Helvetica" panose="020B0604020202020204" pitchFamily="34" charset="0"/>
              <a:cs typeface="Helvetica" panose="020B0604020202020204" pitchFamily="34" charset="0"/>
            </a:endParaRPr>
          </a:p>
          <a:p>
            <a:pPr marL="430213" indent="-250825">
              <a:spcBef>
                <a:spcPts val="600"/>
              </a:spcBef>
              <a:buFont typeface="Wingdings" panose="05000000000000000000" pitchFamily="2" charset="2"/>
              <a:buChar char="ü"/>
            </a:pPr>
            <a:r>
              <a:rPr lang="it-IT" altLang="it-IT" sz="1600" i="1" dirty="0" smtClean="0">
                <a:latin typeface="Helvetica" panose="020B0604020202020204" pitchFamily="34" charset="0"/>
                <a:cs typeface="Helvetica" panose="020B0604020202020204" pitchFamily="34" charset="0"/>
              </a:rPr>
              <a:t>Cette enquête n'aurait pas pu avoir lieu sans l'implication et la réactivité </a:t>
            </a:r>
            <a:br>
              <a:rPr lang="it-IT" altLang="it-IT" sz="1600" i="1" dirty="0" smtClean="0">
                <a:latin typeface="Helvetica" panose="020B0604020202020204" pitchFamily="34" charset="0"/>
                <a:cs typeface="Helvetica" panose="020B0604020202020204" pitchFamily="34" charset="0"/>
              </a:rPr>
            </a:br>
            <a:r>
              <a:rPr lang="it-IT" altLang="it-IT" sz="1600" i="1" dirty="0" smtClean="0">
                <a:latin typeface="Helvetica" panose="020B0604020202020204" pitchFamily="34" charset="0"/>
                <a:cs typeface="Helvetica" panose="020B0604020202020204" pitchFamily="34" charset="0"/>
              </a:rPr>
              <a:t>du </a:t>
            </a:r>
            <a:r>
              <a:rPr lang="it-IT" altLang="it-IT" sz="1600" b="1" dirty="0" smtClean="0">
                <a:latin typeface="Helvetica" panose="020B0604020202020204" pitchFamily="34" charset="0"/>
                <a:cs typeface="Helvetica" panose="020B0604020202020204" pitchFamily="34" charset="0"/>
              </a:rPr>
              <a:t>CPNS</a:t>
            </a:r>
            <a:r>
              <a:rPr lang="it-IT" altLang="it-IT" sz="1600" i="1" dirty="0" smtClean="0">
                <a:latin typeface="Helvetica" panose="020B0604020202020204" pitchFamily="34" charset="0"/>
                <a:cs typeface="Helvetica" panose="020B0604020202020204" pitchFamily="34" charset="0"/>
              </a:rPr>
              <a:t> et des syndicats qui ont activement sollicité leurs adhérents. Qu’ils soient ici chaleureusement remerciés.</a:t>
            </a:r>
          </a:p>
          <a:p>
            <a:pPr marL="179388">
              <a:spcBef>
                <a:spcPts val="600"/>
              </a:spcBef>
            </a:pPr>
            <a:endParaRPr lang="it-IT" altLang="it-IT" sz="1600" i="1" dirty="0" smtClean="0">
              <a:latin typeface="Helvetica" panose="020B0604020202020204" pitchFamily="34" charset="0"/>
              <a:cs typeface="Helvetica" panose="020B0604020202020204" pitchFamily="34" charset="0"/>
            </a:endParaRPr>
          </a:p>
          <a:p>
            <a:pPr marL="430213" indent="-250825">
              <a:spcBef>
                <a:spcPts val="600"/>
              </a:spcBef>
              <a:buFont typeface="Wingdings" panose="05000000000000000000" pitchFamily="2" charset="2"/>
              <a:buChar char="ü"/>
            </a:pPr>
            <a:r>
              <a:rPr lang="it-IT" altLang="it-IT" sz="1600" i="1" dirty="0" smtClean="0">
                <a:latin typeface="Helvetica" panose="020B0604020202020204" pitchFamily="34" charset="0"/>
                <a:cs typeface="Helvetica" panose="020B0604020202020204" pitchFamily="34" charset="0"/>
              </a:rPr>
              <a:t>Enquête totalement anonymisée par utilisation d'une société "tiers de confiance" : KARAPACE</a:t>
            </a:r>
            <a:endParaRPr lang="it-IT" altLang="it-IT" sz="1600" i="1" dirty="0">
              <a:latin typeface="Helvetica" panose="020B0604020202020204" pitchFamily="34" charset="0"/>
              <a:cs typeface="Helvetica" panose="020B0604020202020204" pitchFamily="34" charset="0"/>
            </a:endParaRPr>
          </a:p>
        </p:txBody>
      </p:sp>
      <p:sp>
        <p:nvSpPr>
          <p:cNvPr id="5124" name="Rectangle 3"/>
          <p:cNvSpPr>
            <a:spLocks noChangeArrowheads="1"/>
          </p:cNvSpPr>
          <p:nvPr/>
        </p:nvSpPr>
        <p:spPr bwMode="auto">
          <a:xfrm rot="5400000">
            <a:off x="4436037" y="466221"/>
            <a:ext cx="46038" cy="3571875"/>
          </a:xfrm>
          <a:prstGeom prst="rect">
            <a:avLst/>
          </a:prstGeom>
          <a:gradFill rotWithShape="1">
            <a:gsLst>
              <a:gs pos="0">
                <a:srgbClr val="83D3FF"/>
              </a:gs>
              <a:gs pos="999">
                <a:srgbClr val="002060"/>
              </a:gs>
              <a:gs pos="50000">
                <a:srgbClr val="B5E2FF"/>
              </a:gs>
              <a:gs pos="100000">
                <a:srgbClr val="DBF0FF"/>
              </a:gs>
            </a:gsLst>
            <a:lin ang="162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solidFill>
                <a:srgbClr val="000000"/>
              </a:solidFill>
            </a:endParaRPr>
          </a:p>
        </p:txBody>
      </p:sp>
      <p:sp>
        <p:nvSpPr>
          <p:cNvPr id="5" name="Text Box 2"/>
          <p:cNvSpPr txBox="1">
            <a:spLocks noChangeArrowheads="1"/>
          </p:cNvSpPr>
          <p:nvPr/>
        </p:nvSpPr>
        <p:spPr bwMode="auto">
          <a:xfrm>
            <a:off x="4500314" y="5773093"/>
            <a:ext cx="4248150" cy="100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r" eaLnBrk="1" hangingPunct="1">
              <a:lnSpc>
                <a:spcPct val="120000"/>
              </a:lnSpc>
            </a:pPr>
            <a:r>
              <a:rPr lang="en-US" altLang="it-IT" sz="1100" b="1" i="1" dirty="0" err="1" smtClean="0">
                <a:latin typeface="Helvetica" panose="020B0604020202020204" pitchFamily="34" charset="0"/>
                <a:cs typeface="Helvetica" panose="020B0604020202020204" pitchFamily="34" charset="0"/>
              </a:rPr>
              <a:t>Groupe</a:t>
            </a:r>
            <a:r>
              <a:rPr lang="en-US" altLang="it-IT" sz="1100" b="1" i="1" dirty="0" smtClean="0">
                <a:latin typeface="Helvetica" panose="020B0604020202020204" pitchFamily="34" charset="0"/>
                <a:cs typeface="Helvetica" panose="020B0604020202020204" pitchFamily="34" charset="0"/>
              </a:rPr>
              <a:t> STETHOS</a:t>
            </a:r>
            <a:endParaRPr lang="en-US" altLang="it-IT" sz="1100" b="1" i="1" dirty="0">
              <a:latin typeface="Helvetica" panose="020B0604020202020204" pitchFamily="34" charset="0"/>
              <a:cs typeface="Helvetica" panose="020B0604020202020204" pitchFamily="34" charset="0"/>
            </a:endParaRPr>
          </a:p>
          <a:p>
            <a:pPr algn="r" eaLnBrk="1" hangingPunct="1">
              <a:lnSpc>
                <a:spcPct val="120000"/>
              </a:lnSpc>
            </a:pPr>
            <a:r>
              <a:rPr lang="fr-FR" altLang="it-IT" sz="1100" i="1" dirty="0" smtClean="0">
                <a:latin typeface="Helvetica" panose="020B0604020202020204" pitchFamily="34" charset="0"/>
                <a:cs typeface="Helvetica" panose="020B0604020202020204" pitchFamily="34" charset="0"/>
              </a:rPr>
              <a:t>Décembre</a:t>
            </a:r>
            <a:r>
              <a:rPr lang="en-US" altLang="it-IT" sz="1100" i="1" dirty="0" smtClean="0">
                <a:latin typeface="Helvetica" panose="020B0604020202020204" pitchFamily="34" charset="0"/>
                <a:cs typeface="Helvetica" panose="020B0604020202020204" pitchFamily="34" charset="0"/>
              </a:rPr>
              <a:t> 2015</a:t>
            </a:r>
            <a:endParaRPr lang="en-US" altLang="it-IT" sz="1100" i="1" dirty="0">
              <a:latin typeface="Helvetica" panose="020B0604020202020204" pitchFamily="34" charset="0"/>
              <a:cs typeface="Helvetica" panose="020B0604020202020204" pitchFamily="34" charset="0"/>
            </a:endParaRPr>
          </a:p>
          <a:p>
            <a:pPr algn="r" eaLnBrk="1" hangingPunct="1"/>
            <a:endParaRPr lang="en-US" altLang="it-IT" sz="1100" i="1" dirty="0" smtClean="0">
              <a:latin typeface="Helvetica" panose="020B0604020202020204" pitchFamily="34" charset="0"/>
              <a:cs typeface="Helvetica" panose="020B0604020202020204" pitchFamily="34" charset="0"/>
            </a:endParaRPr>
          </a:p>
          <a:p>
            <a:pPr algn="r" eaLnBrk="1" hangingPunct="1"/>
            <a:r>
              <a:rPr lang="en-US" altLang="it-IT" sz="1100" b="1" i="1" dirty="0" smtClean="0">
                <a:latin typeface="Helvetica" panose="020B0604020202020204" pitchFamily="34" charset="0"/>
                <a:cs typeface="Helvetica" panose="020B0604020202020204" pitchFamily="34" charset="0"/>
              </a:rPr>
              <a:t>Henri FARINA</a:t>
            </a:r>
            <a:endParaRPr lang="en-US" altLang="it-IT" sz="1100" b="1" i="1" dirty="0">
              <a:latin typeface="Helvetica" panose="020B0604020202020204" pitchFamily="34" charset="0"/>
              <a:cs typeface="Helvetica" panose="020B0604020202020204" pitchFamily="34" charset="0"/>
            </a:endParaRPr>
          </a:p>
          <a:p>
            <a:pPr algn="r" eaLnBrk="1" hangingPunct="1"/>
            <a:r>
              <a:rPr lang="en-US" altLang="it-IT" sz="1100" b="1" i="1" dirty="0" smtClean="0">
                <a:solidFill>
                  <a:schemeClr val="tx2"/>
                </a:solidFill>
                <a:latin typeface="Helvetica" panose="020B0604020202020204" pitchFamily="34" charset="0"/>
                <a:cs typeface="Helvetica" panose="020B0604020202020204" pitchFamily="34" charset="0"/>
              </a:rPr>
              <a:t>farina@stethos.fr</a:t>
            </a:r>
            <a:endParaRPr lang="en-US" altLang="it-IT" sz="1100" i="1" dirty="0">
              <a:solidFill>
                <a:schemeClr val="tx2"/>
              </a:solidFill>
              <a:latin typeface="Helvetica" panose="020B0604020202020204" pitchFamily="34" charset="0"/>
              <a:cs typeface="Helvetica" panose="020B0604020202020204" pitchFamily="34" charset="0"/>
            </a:endParaRPr>
          </a:p>
        </p:txBody>
      </p:sp>
      <p:pic>
        <p:nvPicPr>
          <p:cNvPr id="7" name="Image 6" descr="WEB-logo0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1747" y="4929944"/>
            <a:ext cx="1240506" cy="1306709"/>
          </a:xfrm>
          <a:prstGeom prst="rect">
            <a:avLst/>
          </a:prstGeom>
          <a:noFill/>
          <a:ln>
            <a:noFill/>
          </a:ln>
        </p:spPr>
      </p:pic>
      <p:sp>
        <p:nvSpPr>
          <p:cNvPr id="8" name="Titre 1"/>
          <p:cNvSpPr txBox="1">
            <a:spLocks/>
          </p:cNvSpPr>
          <p:nvPr/>
        </p:nvSpPr>
        <p:spPr>
          <a:xfrm>
            <a:off x="107499" y="96522"/>
            <a:ext cx="7402570" cy="86696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Enquêtes épidémiologiques et études récentes sur les souffrances des professionnels de santé</a:t>
            </a:r>
            <a:endParaRPr lang="fr-FR" sz="2400" b="1" dirty="0"/>
          </a:p>
        </p:txBody>
      </p:sp>
      <p:sp>
        <p:nvSpPr>
          <p:cNvPr id="9" name="Espace réservé du pied de page 4"/>
          <p:cNvSpPr txBox="1">
            <a:spLocks/>
          </p:cNvSpPr>
          <p:nvPr/>
        </p:nvSpPr>
        <p:spPr>
          <a:xfrm>
            <a:off x="107498" y="6497761"/>
            <a:ext cx="8899733" cy="365125"/>
          </a:xfrm>
          <a:prstGeom prst="rect">
            <a:avLst/>
          </a:prstGeom>
        </p:spPr>
        <p:txBody>
          <a:bodyPr/>
          <a:lstStyle>
            <a:defPPr>
              <a:defRPr lang="fr-FR"/>
            </a:defPPr>
            <a:lvl1pPr marL="0" algn="l" defTabSz="457200" rtl="0" eaLnBrk="1" latinLnBrk="0" hangingPunct="1">
              <a:defRPr lang="fr-FR" sz="1200" b="1" kern="1200" smtClean="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b="0" smtClean="0"/>
              <a:t>1er Colloque National</a:t>
            </a:r>
            <a:r>
              <a:rPr lang="fr-FR" smtClean="0"/>
              <a:t>  Soigner les vulnérabilités des professionnels de santé </a:t>
            </a:r>
            <a:r>
              <a:rPr lang="fr-FR" b="0" smtClean="0"/>
              <a:t>– Académie Nationale de Médecine – Jeudi 3 décembre 2015</a:t>
            </a:r>
            <a:endParaRPr lang="fr-FR" dirty="0"/>
          </a:p>
        </p:txBody>
      </p:sp>
      <p:sp>
        <p:nvSpPr>
          <p:cNvPr id="10" name="Espace réservé du numéro de diapositive 7"/>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36</a:t>
            </a:fld>
            <a:endParaRPr lang="fr-FR" dirty="0"/>
          </a:p>
        </p:txBody>
      </p:sp>
    </p:spTree>
    <p:extLst>
      <p:ext uri="{BB962C8B-B14F-4D97-AF65-F5344CB8AC3E}">
        <p14:creationId xmlns:p14="http://schemas.microsoft.com/office/powerpoint/2010/main" val="3517410125"/>
      </p:ext>
    </p:extLst>
  </p:cSld>
  <p:clrMapOvr>
    <a:masterClrMapping/>
  </p:clrMapOvr>
  <p:transition xmlns:p14="http://schemas.microsoft.com/office/powerpoint/2010/main" spd="med">
    <p:zoom/>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5"/>
          <p:cNvSpPr txBox="1">
            <a:spLocks noChangeArrowheads="1"/>
          </p:cNvSpPr>
          <p:nvPr/>
        </p:nvSpPr>
        <p:spPr bwMode="auto">
          <a:xfrm>
            <a:off x="323850" y="1799443"/>
            <a:ext cx="8496300" cy="432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just" eaLnBrk="1" hangingPunct="1">
              <a:lnSpc>
                <a:spcPct val="120000"/>
              </a:lnSpc>
              <a:spcBef>
                <a:spcPts val="600"/>
              </a:spcBef>
              <a:buClr>
                <a:schemeClr val="tx2"/>
              </a:buClr>
              <a:buSzPct val="100000"/>
              <a:buFont typeface="Wingdings" pitchFamily="2" charset="2"/>
              <a:buChar char="§"/>
            </a:pPr>
            <a:r>
              <a:rPr lang="fr-FR" altLang="it-IT" sz="2400" b="1" dirty="0" smtClean="0">
                <a:solidFill>
                  <a:srgbClr val="1F497D"/>
                </a:solidFill>
                <a:latin typeface="Helvetica" panose="020B0604020202020204" pitchFamily="34" charset="0"/>
                <a:cs typeface="Helvetica" panose="020B0604020202020204" pitchFamily="34" charset="0"/>
              </a:rPr>
              <a:t>1905 </a:t>
            </a:r>
            <a:r>
              <a:rPr lang="fr-FR" altLang="it-IT" b="1" dirty="0" smtClean="0">
                <a:latin typeface="Helvetica" panose="020B0604020202020204" pitchFamily="34" charset="0"/>
                <a:cs typeface="Helvetica" panose="020B0604020202020204" pitchFamily="34" charset="0"/>
              </a:rPr>
              <a:t>Professionnels de la Santé ont répondu à l'enquête.</a:t>
            </a:r>
          </a:p>
          <a:p>
            <a:pPr algn="just" eaLnBrk="1" hangingPunct="1">
              <a:lnSpc>
                <a:spcPct val="120000"/>
              </a:lnSpc>
              <a:spcBef>
                <a:spcPts val="600"/>
              </a:spcBef>
              <a:buClr>
                <a:schemeClr val="tx1"/>
              </a:buClr>
              <a:buSzPct val="100000"/>
              <a:buFont typeface="Wingdings" pitchFamily="2" charset="2"/>
              <a:buChar char="§"/>
            </a:pPr>
            <a:endParaRPr lang="fr-FR" altLang="it-IT" b="1" dirty="0" smtClean="0">
              <a:latin typeface="Helvetica" panose="020B0604020202020204" pitchFamily="34" charset="0"/>
              <a:cs typeface="Helvetica" panose="020B0604020202020204" pitchFamily="34" charset="0"/>
            </a:endParaRPr>
          </a:p>
          <a:p>
            <a:pPr eaLnBrk="1" hangingPunct="1">
              <a:lnSpc>
                <a:spcPct val="120000"/>
              </a:lnSpc>
              <a:spcBef>
                <a:spcPts val="600"/>
              </a:spcBef>
              <a:buClr>
                <a:schemeClr val="tx2"/>
              </a:buClr>
              <a:buSzPct val="100000"/>
              <a:buFont typeface="Wingdings" pitchFamily="2" charset="2"/>
              <a:buChar char="§"/>
            </a:pPr>
            <a:r>
              <a:rPr lang="fr-FR" altLang="it-IT" b="1" dirty="0" smtClean="0">
                <a:latin typeface="Helvetica" panose="020B0604020202020204" pitchFamily="34" charset="0"/>
                <a:cs typeface="Helvetica" panose="020B0604020202020204" pitchFamily="34" charset="0"/>
              </a:rPr>
              <a:t>Profil des répondants : </a:t>
            </a:r>
          </a:p>
          <a:p>
            <a:pPr marL="623888" lvl="1" indent="-166688" eaLnBrk="1" hangingPunct="1">
              <a:lnSpc>
                <a:spcPct val="120000"/>
              </a:lnSpc>
              <a:spcBef>
                <a:spcPts val="300"/>
              </a:spcBef>
              <a:buClr>
                <a:srgbClr val="002060"/>
              </a:buClr>
              <a:buSzPct val="100000"/>
              <a:buFont typeface="Arial" panose="020B0604020202020204" pitchFamily="34" charset="0"/>
              <a:buChar char="•"/>
            </a:pPr>
            <a:r>
              <a:rPr lang="fr-FR" altLang="it-IT" dirty="0" smtClean="0">
                <a:latin typeface="Helvetica" panose="020B0604020202020204" pitchFamily="34" charset="0"/>
                <a:cs typeface="Helvetica" panose="020B0604020202020204" pitchFamily="34" charset="0"/>
              </a:rPr>
              <a:t>Médecins : 1383 </a:t>
            </a:r>
            <a:r>
              <a:rPr lang="fr-FR" altLang="it-IT" i="1" dirty="0" smtClean="0">
                <a:latin typeface="Helvetica" panose="020B0604020202020204" pitchFamily="34" charset="0"/>
                <a:cs typeface="Helvetica" panose="020B0604020202020204" pitchFamily="34" charset="0"/>
              </a:rPr>
              <a:t>(73%)</a:t>
            </a:r>
          </a:p>
          <a:p>
            <a:pPr marL="623888" lvl="1" indent="-166688" eaLnBrk="1" hangingPunct="1">
              <a:lnSpc>
                <a:spcPct val="120000"/>
              </a:lnSpc>
              <a:spcBef>
                <a:spcPts val="300"/>
              </a:spcBef>
              <a:buClr>
                <a:srgbClr val="002060"/>
              </a:buClr>
              <a:buSzPct val="100000"/>
              <a:buFont typeface="Arial" panose="020B0604020202020204" pitchFamily="34" charset="0"/>
              <a:buChar char="•"/>
            </a:pPr>
            <a:r>
              <a:rPr lang="fr-FR" altLang="it-IT" dirty="0" smtClean="0">
                <a:latin typeface="Helvetica" panose="020B0604020202020204" pitchFamily="34" charset="0"/>
                <a:cs typeface="Helvetica" panose="020B0604020202020204" pitchFamily="34" charset="0"/>
              </a:rPr>
              <a:t>Sage femmes : 239 </a:t>
            </a:r>
            <a:r>
              <a:rPr lang="fr-FR" altLang="it-IT" i="1" dirty="0" smtClean="0">
                <a:latin typeface="Helvetica" panose="020B0604020202020204" pitchFamily="34" charset="0"/>
                <a:cs typeface="Helvetica" panose="020B0604020202020204" pitchFamily="34" charset="0"/>
              </a:rPr>
              <a:t>(13%)</a:t>
            </a:r>
          </a:p>
          <a:p>
            <a:pPr marL="623888" lvl="1" indent="-166688" eaLnBrk="1" hangingPunct="1">
              <a:lnSpc>
                <a:spcPct val="120000"/>
              </a:lnSpc>
              <a:spcBef>
                <a:spcPts val="300"/>
              </a:spcBef>
              <a:buClr>
                <a:srgbClr val="002060"/>
              </a:buClr>
              <a:buSzPct val="100000"/>
              <a:buFont typeface="Arial" panose="020B0604020202020204" pitchFamily="34" charset="0"/>
              <a:buChar char="•"/>
            </a:pPr>
            <a:r>
              <a:rPr lang="fr-FR" altLang="it-IT" dirty="0" smtClean="0">
                <a:latin typeface="Helvetica" panose="020B0604020202020204" pitchFamily="34" charset="0"/>
                <a:cs typeface="Helvetica" panose="020B0604020202020204" pitchFamily="34" charset="0"/>
              </a:rPr>
              <a:t>Pharmaciens : 106 </a:t>
            </a:r>
            <a:r>
              <a:rPr lang="fr-FR" altLang="it-IT" i="1" dirty="0" smtClean="0">
                <a:latin typeface="Helvetica" panose="020B0604020202020204" pitchFamily="34" charset="0"/>
                <a:cs typeface="Helvetica" panose="020B0604020202020204" pitchFamily="34" charset="0"/>
              </a:rPr>
              <a:t>(6%)</a:t>
            </a:r>
          </a:p>
          <a:p>
            <a:pPr marL="623888" lvl="1" indent="-166688" eaLnBrk="1" hangingPunct="1">
              <a:lnSpc>
                <a:spcPct val="120000"/>
              </a:lnSpc>
              <a:spcBef>
                <a:spcPts val="300"/>
              </a:spcBef>
              <a:buClr>
                <a:srgbClr val="002060"/>
              </a:buClr>
              <a:buSzPct val="100000"/>
              <a:buFont typeface="Arial" panose="020B0604020202020204" pitchFamily="34" charset="0"/>
              <a:buChar char="•"/>
            </a:pPr>
            <a:r>
              <a:rPr lang="fr-FR" altLang="it-IT" dirty="0" smtClean="0">
                <a:latin typeface="Helvetica" panose="020B0604020202020204" pitchFamily="34" charset="0"/>
                <a:cs typeface="Helvetica" panose="020B0604020202020204" pitchFamily="34" charset="0"/>
              </a:rPr>
              <a:t>Infirmières : 63 </a:t>
            </a:r>
            <a:r>
              <a:rPr lang="fr-FR" altLang="it-IT" i="1" dirty="0" smtClean="0">
                <a:latin typeface="Helvetica" panose="020B0604020202020204" pitchFamily="34" charset="0"/>
                <a:cs typeface="Helvetica" panose="020B0604020202020204" pitchFamily="34" charset="0"/>
              </a:rPr>
              <a:t>(3%)</a:t>
            </a:r>
          </a:p>
          <a:p>
            <a:pPr marL="623888" lvl="1" indent="-166688" eaLnBrk="1" hangingPunct="1">
              <a:lnSpc>
                <a:spcPct val="120000"/>
              </a:lnSpc>
              <a:spcBef>
                <a:spcPts val="300"/>
              </a:spcBef>
              <a:buClr>
                <a:srgbClr val="002060"/>
              </a:buClr>
              <a:buSzPct val="100000"/>
              <a:buFont typeface="Arial" panose="020B0604020202020204" pitchFamily="34" charset="0"/>
              <a:buChar char="•"/>
            </a:pPr>
            <a:r>
              <a:rPr lang="fr-FR" altLang="it-IT" dirty="0" smtClean="0">
                <a:latin typeface="Helvetica" panose="020B0604020202020204" pitchFamily="34" charset="0"/>
                <a:cs typeface="Helvetica" panose="020B0604020202020204" pitchFamily="34" charset="0"/>
              </a:rPr>
              <a:t>Vétérinaires : 42</a:t>
            </a:r>
            <a:r>
              <a:rPr lang="fr-FR" altLang="it-IT" i="1" dirty="0" smtClean="0">
                <a:latin typeface="Helvetica" panose="020B0604020202020204" pitchFamily="34" charset="0"/>
                <a:cs typeface="Helvetica" panose="020B0604020202020204" pitchFamily="34" charset="0"/>
              </a:rPr>
              <a:t> (2%)</a:t>
            </a:r>
          </a:p>
          <a:p>
            <a:pPr marL="623888" lvl="1" indent="-166688" eaLnBrk="1" hangingPunct="1">
              <a:lnSpc>
                <a:spcPct val="120000"/>
              </a:lnSpc>
              <a:spcBef>
                <a:spcPts val="300"/>
              </a:spcBef>
              <a:buClr>
                <a:srgbClr val="002060"/>
              </a:buClr>
              <a:buSzPct val="100000"/>
              <a:buFont typeface="Arial" panose="020B0604020202020204" pitchFamily="34" charset="0"/>
              <a:buChar char="•"/>
            </a:pPr>
            <a:r>
              <a:rPr lang="fr-FR" altLang="it-IT" dirty="0" smtClean="0">
                <a:latin typeface="Helvetica" panose="020B0604020202020204" pitchFamily="34" charset="0"/>
                <a:cs typeface="Helvetica" panose="020B0604020202020204" pitchFamily="34" charset="0"/>
              </a:rPr>
              <a:t>Biologistes : 20 </a:t>
            </a:r>
            <a:r>
              <a:rPr lang="fr-FR" altLang="it-IT" i="1" dirty="0" smtClean="0">
                <a:latin typeface="Helvetica" panose="020B0604020202020204" pitchFamily="34" charset="0"/>
                <a:cs typeface="Helvetica" panose="020B0604020202020204" pitchFamily="34" charset="0"/>
              </a:rPr>
              <a:t>(1%)</a:t>
            </a:r>
          </a:p>
          <a:p>
            <a:pPr marL="623888" lvl="1" indent="-166688" eaLnBrk="1" hangingPunct="1">
              <a:lnSpc>
                <a:spcPct val="120000"/>
              </a:lnSpc>
              <a:spcBef>
                <a:spcPts val="300"/>
              </a:spcBef>
              <a:buClr>
                <a:srgbClr val="002060"/>
              </a:buClr>
              <a:buSzPct val="100000"/>
              <a:buFont typeface="Arial" panose="020B0604020202020204" pitchFamily="34" charset="0"/>
              <a:buChar char="•"/>
            </a:pPr>
            <a:r>
              <a:rPr lang="fr-FR" altLang="it-IT" dirty="0" smtClean="0">
                <a:latin typeface="Helvetica" panose="020B0604020202020204" pitchFamily="34" charset="0"/>
                <a:cs typeface="Helvetica" panose="020B0604020202020204" pitchFamily="34" charset="0"/>
              </a:rPr>
              <a:t>Chirurgiens dentistes : 15</a:t>
            </a:r>
            <a:r>
              <a:rPr lang="fr-FR" altLang="it-IT" i="1" dirty="0" smtClean="0">
                <a:latin typeface="Helvetica" panose="020B0604020202020204" pitchFamily="34" charset="0"/>
                <a:cs typeface="Helvetica" panose="020B0604020202020204" pitchFamily="34" charset="0"/>
              </a:rPr>
              <a:t> (0,7%)</a:t>
            </a:r>
          </a:p>
          <a:p>
            <a:pPr marL="623888" lvl="1" indent="-166688" eaLnBrk="1" hangingPunct="1">
              <a:lnSpc>
                <a:spcPct val="120000"/>
              </a:lnSpc>
              <a:spcBef>
                <a:spcPts val="300"/>
              </a:spcBef>
              <a:buClr>
                <a:srgbClr val="002060"/>
              </a:buClr>
              <a:buSzPct val="100000"/>
              <a:buFont typeface="Arial" panose="020B0604020202020204" pitchFamily="34" charset="0"/>
              <a:buChar char="•"/>
            </a:pPr>
            <a:r>
              <a:rPr lang="fr-FR" altLang="it-IT" dirty="0" smtClean="0">
                <a:latin typeface="Helvetica" panose="020B0604020202020204" pitchFamily="34" charset="0"/>
                <a:cs typeface="Helvetica" panose="020B0604020202020204" pitchFamily="34" charset="0"/>
              </a:rPr>
              <a:t>Autres : 37 </a:t>
            </a:r>
            <a:r>
              <a:rPr lang="fr-FR" altLang="it-IT" i="1" dirty="0" smtClean="0">
                <a:latin typeface="Helvetica" panose="020B0604020202020204" pitchFamily="34" charset="0"/>
                <a:cs typeface="Helvetica" panose="020B0604020202020204" pitchFamily="34" charset="0"/>
              </a:rPr>
              <a:t>(2%)</a:t>
            </a:r>
          </a:p>
        </p:txBody>
      </p:sp>
      <p:sp>
        <p:nvSpPr>
          <p:cNvPr id="4" name="Rectangle 3"/>
          <p:cNvSpPr>
            <a:spLocks noChangeArrowheads="1"/>
          </p:cNvSpPr>
          <p:nvPr/>
        </p:nvSpPr>
        <p:spPr bwMode="gray">
          <a:xfrm>
            <a:off x="179513" y="1255424"/>
            <a:ext cx="7380287" cy="400110"/>
          </a:xfrm>
          <a:prstGeom prst="rect">
            <a:avLst/>
          </a:prstGeom>
          <a:noFill/>
          <a:ln w="12700">
            <a:noFill/>
            <a:miter lim="800000"/>
            <a:headEnd/>
            <a:tailEnd/>
          </a:ln>
        </p:spPr>
        <p:txBody>
          <a:bodyPr>
            <a:spAutoFit/>
          </a:bodyPr>
          <a:lstStyle/>
          <a:p>
            <a:pPr>
              <a:spcBef>
                <a:spcPct val="50000"/>
              </a:spcBef>
              <a:defRPr/>
            </a:pPr>
            <a:r>
              <a:rPr lang="fr-FR" sz="2000" b="1" u="sng" dirty="0" smtClean="0">
                <a:solidFill>
                  <a:srgbClr val="1F497D"/>
                </a:solidFill>
                <a:latin typeface="Helvetica" panose="020B0604020202020204" pitchFamily="34" charset="0"/>
                <a:cs typeface="Helvetica" panose="020B0604020202020204" pitchFamily="34" charset="0"/>
              </a:rPr>
              <a:t>LES RÉPONDANTS</a:t>
            </a:r>
            <a:endParaRPr lang="fr-FR" sz="2000" b="1" i="1" u="sng" dirty="0">
              <a:solidFill>
                <a:srgbClr val="1F497D"/>
              </a:solidFill>
              <a:latin typeface="Helvetica" panose="020B0604020202020204" pitchFamily="34" charset="0"/>
              <a:cs typeface="Helvetica" panose="020B0604020202020204" pitchFamily="34" charset="0"/>
            </a:endParaRPr>
          </a:p>
        </p:txBody>
      </p:sp>
      <p:sp>
        <p:nvSpPr>
          <p:cNvPr id="7" name="Titre 1"/>
          <p:cNvSpPr txBox="1">
            <a:spLocks/>
          </p:cNvSpPr>
          <p:nvPr/>
        </p:nvSpPr>
        <p:spPr>
          <a:xfrm>
            <a:off x="107499" y="96523"/>
            <a:ext cx="7217825" cy="96174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Enquêtes épidémiologiques et études récentes sur les souffrances des professionnels de santé</a:t>
            </a:r>
            <a:endParaRPr lang="fr-FR" sz="2400" b="1" dirty="0"/>
          </a:p>
        </p:txBody>
      </p:sp>
      <p:sp>
        <p:nvSpPr>
          <p:cNvPr id="8" name="Espace réservé du pied de page 4"/>
          <p:cNvSpPr txBox="1">
            <a:spLocks/>
          </p:cNvSpPr>
          <p:nvPr/>
        </p:nvSpPr>
        <p:spPr>
          <a:xfrm>
            <a:off x="107498" y="6497761"/>
            <a:ext cx="8899733" cy="365125"/>
          </a:xfrm>
          <a:prstGeom prst="rect">
            <a:avLst/>
          </a:prstGeom>
        </p:spPr>
        <p:txBody>
          <a:bodyPr/>
          <a:lstStyle>
            <a:defPPr>
              <a:defRPr lang="fr-FR"/>
            </a:defPPr>
            <a:lvl1pPr marL="0" algn="l" defTabSz="457200" rtl="0" eaLnBrk="1" latinLnBrk="0" hangingPunct="1">
              <a:defRPr lang="fr-FR" sz="1200" b="1" kern="1200" smtClean="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b="0" smtClean="0"/>
              <a:t>1er Colloque National</a:t>
            </a:r>
            <a:r>
              <a:rPr lang="fr-FR" smtClean="0"/>
              <a:t>  Soigner les vulnérabilités des professionnels de santé </a:t>
            </a:r>
            <a:r>
              <a:rPr lang="fr-FR" b="0" smtClean="0"/>
              <a:t>– Académie Nationale de Médecine – Jeudi 3 décembre 2015</a:t>
            </a:r>
            <a:endParaRPr lang="fr-FR" dirty="0"/>
          </a:p>
        </p:txBody>
      </p:sp>
      <p:sp>
        <p:nvSpPr>
          <p:cNvPr id="9" name="Espace réservé du numéro de diapositive 7"/>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37</a:t>
            </a:fld>
            <a:endParaRPr lang="fr-FR" dirty="0"/>
          </a:p>
        </p:txBody>
      </p:sp>
    </p:spTree>
    <p:extLst>
      <p:ext uri="{BB962C8B-B14F-4D97-AF65-F5344CB8AC3E}">
        <p14:creationId xmlns:p14="http://schemas.microsoft.com/office/powerpoint/2010/main" val="426530659"/>
      </p:ext>
    </p:extLst>
  </p:cSld>
  <p:clrMapOvr>
    <a:masterClrMapping/>
  </p:clrMapOvr>
  <p:transition xmlns:p14="http://schemas.microsoft.com/office/powerpoint/2010/main" spd="med">
    <p:zoom/>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gray">
          <a:xfrm>
            <a:off x="179513" y="1255424"/>
            <a:ext cx="7380287" cy="400110"/>
          </a:xfrm>
          <a:prstGeom prst="rect">
            <a:avLst/>
          </a:prstGeom>
          <a:noFill/>
          <a:ln w="12700">
            <a:noFill/>
            <a:miter lim="800000"/>
            <a:headEnd/>
            <a:tailEnd/>
          </a:ln>
        </p:spPr>
        <p:txBody>
          <a:bodyPr>
            <a:spAutoFit/>
          </a:bodyPr>
          <a:lstStyle/>
          <a:p>
            <a:pPr>
              <a:spcBef>
                <a:spcPct val="50000"/>
              </a:spcBef>
              <a:defRPr/>
            </a:pPr>
            <a:r>
              <a:rPr lang="fr-FR" sz="2000" b="1" u="sng" dirty="0" smtClean="0">
                <a:solidFill>
                  <a:srgbClr val="1F497D"/>
                </a:solidFill>
                <a:latin typeface="Helvetica" panose="020B0604020202020204" pitchFamily="34" charset="0"/>
                <a:cs typeface="Helvetica" panose="020B0604020202020204" pitchFamily="34" charset="0"/>
              </a:rPr>
              <a:t>PROFIL DES RÉPONDANTS</a:t>
            </a:r>
            <a:endParaRPr lang="fr-FR" sz="2000" b="1" i="1" u="sng" dirty="0">
              <a:solidFill>
                <a:srgbClr val="1F497D"/>
              </a:solidFill>
              <a:latin typeface="Helvetica" panose="020B0604020202020204" pitchFamily="34" charset="0"/>
              <a:cs typeface="Helvetica" panose="020B0604020202020204" pitchFamily="34" charset="0"/>
            </a:endParaRPr>
          </a:p>
        </p:txBody>
      </p:sp>
      <p:sp>
        <p:nvSpPr>
          <p:cNvPr id="17" name="AutoShape 4" descr="Résultat de recherche d'images pour &quot;bonhomme blanc 3D épuisé&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aphicFrame>
        <p:nvGraphicFramePr>
          <p:cNvPr id="21" name="Tableau 20"/>
          <p:cNvGraphicFramePr>
            <a:graphicFrameLocks noGrp="1"/>
          </p:cNvGraphicFramePr>
          <p:nvPr>
            <p:extLst>
              <p:ext uri="{D42A27DB-BD31-4B8C-83A1-F6EECF244321}">
                <p14:modId xmlns:p14="http://schemas.microsoft.com/office/powerpoint/2010/main" val="1654365033"/>
              </p:ext>
            </p:extLst>
          </p:nvPr>
        </p:nvGraphicFramePr>
        <p:xfrm>
          <a:off x="467546" y="1956944"/>
          <a:ext cx="8136903" cy="993792"/>
        </p:xfrm>
        <a:graphic>
          <a:graphicData uri="http://schemas.openxmlformats.org/drawingml/2006/table">
            <a:tbl>
              <a:tblPr firstRow="1" bandRow="1">
                <a:tableStyleId>{21E4AEA4-8DFA-4A89-87EB-49C32662AFE0}</a:tableStyleId>
              </a:tblPr>
              <a:tblGrid>
                <a:gridCol w="1741161"/>
                <a:gridCol w="1065957"/>
                <a:gridCol w="1065957"/>
                <a:gridCol w="1065957"/>
                <a:gridCol w="1065957"/>
                <a:gridCol w="1065957"/>
                <a:gridCol w="1065957"/>
              </a:tblGrid>
              <a:tr h="361379">
                <a:tc>
                  <a:txBody>
                    <a:bodyPr/>
                    <a:lstStyle/>
                    <a:p>
                      <a:endParaRPr lang="fr-FR" sz="1100" dirty="0">
                        <a:solidFill>
                          <a:schemeClr val="tx1"/>
                        </a:solidFill>
                        <a:latin typeface="Helvetica" panose="020B0604020202020204" pitchFamily="34" charset="0"/>
                        <a:cs typeface="Helvetica" panose="020B0604020202020204" pitchFamily="34" charset="0"/>
                      </a:endParaRPr>
                    </a:p>
                  </a:txBody>
                  <a:tcP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rowSpan="2">
                  <a:txBody>
                    <a:bodyPr/>
                    <a:lstStyle/>
                    <a:p>
                      <a:pPr algn="ctr"/>
                      <a:r>
                        <a:rPr lang="fr-FR" sz="1600" dirty="0" smtClean="0">
                          <a:solidFill>
                            <a:schemeClr val="bg1"/>
                          </a:solidFill>
                          <a:latin typeface="Helvetica" panose="020B0604020202020204" pitchFamily="34" charset="0"/>
                          <a:cs typeface="Helvetica" panose="020B0604020202020204" pitchFamily="34" charset="0"/>
                        </a:rPr>
                        <a:t>♂</a:t>
                      </a:r>
                      <a:endParaRPr lang="fr-FR" sz="1600" dirty="0">
                        <a:solidFill>
                          <a:schemeClr val="bg1"/>
                        </a:solidFill>
                        <a:latin typeface="Helvetica" panose="020B0604020202020204" pitchFamily="34" charset="0"/>
                        <a:cs typeface="Helvetica" panose="020B0604020202020204" pitchFamily="34" charset="0"/>
                      </a:endParaRPr>
                    </a:p>
                  </a:txBody>
                  <a:tcPr anchor="ctr">
                    <a:lnL w="38100" cap="flat" cmpd="sng" algn="ctr">
                      <a:noFill/>
                      <a:prstDash val="solid"/>
                      <a:round/>
                      <a:headEnd type="none" w="med" len="med"/>
                      <a:tailEnd type="none" w="med" len="med"/>
                    </a:lnL>
                    <a:solidFill>
                      <a:srgbClr val="336699"/>
                    </a:solidFill>
                  </a:tcPr>
                </a:tc>
                <a:tc rowSpan="2">
                  <a:txBody>
                    <a:bodyPr/>
                    <a:lstStyle/>
                    <a:p>
                      <a:pPr algn="ctr"/>
                      <a:r>
                        <a:rPr lang="fr-FR" sz="1600" dirty="0" smtClean="0">
                          <a:solidFill>
                            <a:schemeClr val="bg1"/>
                          </a:solidFill>
                          <a:latin typeface="Helvetica" panose="020B0604020202020204" pitchFamily="34" charset="0"/>
                          <a:cs typeface="Helvetica" panose="020B0604020202020204" pitchFamily="34" charset="0"/>
                        </a:rPr>
                        <a:t>♀</a:t>
                      </a:r>
                      <a:endParaRPr lang="fr-FR" sz="1600" dirty="0">
                        <a:solidFill>
                          <a:schemeClr val="bg1"/>
                        </a:solidFill>
                        <a:latin typeface="Helvetica" panose="020B0604020202020204" pitchFamily="34" charset="0"/>
                        <a:cs typeface="Helvetica" panose="020B0604020202020204" pitchFamily="34" charset="0"/>
                      </a:endParaRPr>
                    </a:p>
                  </a:txBody>
                  <a:tcPr anchor="ctr">
                    <a:solidFill>
                      <a:srgbClr val="336699"/>
                    </a:solidFill>
                  </a:tcPr>
                </a:tc>
                <a:tc rowSpan="2">
                  <a:txBody>
                    <a:bodyPr/>
                    <a:lstStyle/>
                    <a:p>
                      <a:pPr algn="ctr"/>
                      <a:r>
                        <a:rPr lang="fr-FR" sz="1050" dirty="0" smtClean="0">
                          <a:solidFill>
                            <a:schemeClr val="bg1"/>
                          </a:solidFill>
                          <a:latin typeface="Helvetica" panose="020B0604020202020204" pitchFamily="34" charset="0"/>
                          <a:cs typeface="Helvetica" panose="020B0604020202020204" pitchFamily="34" charset="0"/>
                        </a:rPr>
                        <a:t>Age </a:t>
                      </a:r>
                      <a:br>
                        <a:rPr lang="fr-FR" sz="1050" dirty="0" smtClean="0">
                          <a:solidFill>
                            <a:schemeClr val="bg1"/>
                          </a:solidFill>
                          <a:latin typeface="Helvetica" panose="020B0604020202020204" pitchFamily="34" charset="0"/>
                          <a:cs typeface="Helvetica" panose="020B0604020202020204" pitchFamily="34" charset="0"/>
                        </a:rPr>
                      </a:br>
                      <a:r>
                        <a:rPr lang="fr-FR" sz="1050" b="0" dirty="0" smtClean="0">
                          <a:solidFill>
                            <a:schemeClr val="bg1"/>
                          </a:solidFill>
                          <a:latin typeface="Helvetica" panose="020B0604020202020204" pitchFamily="34" charset="0"/>
                          <a:cs typeface="Helvetica" panose="020B0604020202020204" pitchFamily="34" charset="0"/>
                        </a:rPr>
                        <a:t>(moyenne)</a:t>
                      </a:r>
                      <a:endParaRPr lang="fr-FR" sz="1050" dirty="0">
                        <a:solidFill>
                          <a:schemeClr val="bg1"/>
                        </a:solidFill>
                        <a:latin typeface="Helvetica" panose="020B0604020202020204" pitchFamily="34" charset="0"/>
                        <a:cs typeface="Helvetica" panose="020B0604020202020204" pitchFamily="34" charset="0"/>
                      </a:endParaRPr>
                    </a:p>
                  </a:txBody>
                  <a:tcPr anchor="ctr">
                    <a:lnR w="76200" cap="flat" cmpd="sng" algn="ctr">
                      <a:solidFill>
                        <a:schemeClr val="bg1"/>
                      </a:solidFill>
                      <a:prstDash val="solid"/>
                      <a:round/>
                      <a:headEnd type="none" w="med" len="med"/>
                      <a:tailEnd type="none" w="med" len="med"/>
                    </a:lnR>
                    <a:solidFill>
                      <a:srgbClr val="336699"/>
                    </a:solidFill>
                  </a:tcPr>
                </a:tc>
                <a:tc gridSpan="3">
                  <a:txBody>
                    <a:bodyPr/>
                    <a:lstStyle/>
                    <a:p>
                      <a:pPr algn="ctr"/>
                      <a:r>
                        <a:rPr lang="fr-FR" sz="1050" dirty="0" smtClean="0">
                          <a:solidFill>
                            <a:schemeClr val="bg1"/>
                          </a:solidFill>
                          <a:latin typeface="Helvetica" panose="020B0604020202020204" pitchFamily="34" charset="0"/>
                          <a:cs typeface="Helvetica" panose="020B0604020202020204" pitchFamily="34" charset="0"/>
                        </a:rPr>
                        <a:t>Secteur</a:t>
                      </a:r>
                      <a:r>
                        <a:rPr lang="fr-FR" sz="1050" baseline="0" dirty="0" smtClean="0">
                          <a:solidFill>
                            <a:schemeClr val="bg1"/>
                          </a:solidFill>
                          <a:latin typeface="Helvetica" panose="020B0604020202020204" pitchFamily="34" charset="0"/>
                          <a:cs typeface="Helvetica" panose="020B0604020202020204" pitchFamily="34" charset="0"/>
                        </a:rPr>
                        <a:t>  d’activité</a:t>
                      </a:r>
                      <a:endParaRPr lang="fr-FR" sz="1050" dirty="0">
                        <a:solidFill>
                          <a:schemeClr val="bg1"/>
                        </a:solidFill>
                        <a:latin typeface="Helvetica" panose="020B0604020202020204" pitchFamily="34" charset="0"/>
                        <a:cs typeface="Helvetica" panose="020B0604020202020204" pitchFamily="34" charset="0"/>
                      </a:endParaRPr>
                    </a:p>
                  </a:txBody>
                  <a:tcPr anchor="ctr">
                    <a:lnL w="76200" cap="flat" cmpd="sng" algn="ctr">
                      <a:solidFill>
                        <a:schemeClr val="bg1"/>
                      </a:solidFill>
                      <a:prstDash val="solid"/>
                      <a:round/>
                      <a:headEnd type="none" w="med" len="med"/>
                      <a:tailEnd type="none" w="med" len="med"/>
                    </a:lnL>
                    <a:lnB w="6350" cap="flat" cmpd="sng" algn="ctr">
                      <a:solidFill>
                        <a:schemeClr val="bg1"/>
                      </a:solidFill>
                      <a:prstDash val="solid"/>
                      <a:round/>
                      <a:headEnd type="none" w="med" len="med"/>
                      <a:tailEnd type="none" w="med" len="med"/>
                    </a:lnB>
                    <a:solidFill>
                      <a:srgbClr val="336699"/>
                    </a:solidFill>
                  </a:tcPr>
                </a:tc>
                <a:tc hMerge="1">
                  <a:txBody>
                    <a:bodyPr/>
                    <a:lstStyle/>
                    <a:p>
                      <a:pPr algn="ctr"/>
                      <a:endParaRPr lang="fr-FR" sz="1050" dirty="0">
                        <a:solidFill>
                          <a:schemeClr val="bg1"/>
                        </a:solidFill>
                      </a:endParaRPr>
                    </a:p>
                  </a:txBody>
                  <a:tcPr>
                    <a:solidFill>
                      <a:srgbClr val="336699"/>
                    </a:solidFill>
                  </a:tcPr>
                </a:tc>
                <a:tc hMerge="1">
                  <a:txBody>
                    <a:bodyPr/>
                    <a:lstStyle/>
                    <a:p>
                      <a:pPr algn="ctr"/>
                      <a:endParaRPr lang="fr-FR" sz="1050" dirty="0">
                        <a:solidFill>
                          <a:schemeClr val="bg1"/>
                        </a:solidFill>
                      </a:endParaRPr>
                    </a:p>
                  </a:txBody>
                  <a:tcPr>
                    <a:solidFill>
                      <a:srgbClr val="336699"/>
                    </a:solidFill>
                  </a:tcPr>
                </a:tc>
              </a:tr>
              <a:tr h="361379">
                <a:tc>
                  <a:txBody>
                    <a:bodyPr/>
                    <a:lstStyle/>
                    <a:p>
                      <a:endParaRPr lang="fr-FR" sz="1100" dirty="0">
                        <a:solidFill>
                          <a:schemeClr val="tx1"/>
                        </a:solidFill>
                        <a:latin typeface="Helvetica" panose="020B0604020202020204" pitchFamily="34" charset="0"/>
                        <a:cs typeface="Helvetica" panose="020B0604020202020204" pitchFamily="34" charset="0"/>
                      </a:endParaRPr>
                    </a:p>
                  </a:txBody>
                  <a:tcP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vMerge="1">
                  <a:txBody>
                    <a:bodyPr/>
                    <a:lstStyle/>
                    <a:p>
                      <a:pPr algn="ctr"/>
                      <a:endParaRPr lang="fr-FR" sz="1600" dirty="0">
                        <a:solidFill>
                          <a:schemeClr val="bg1"/>
                        </a:solidFill>
                      </a:endParaRPr>
                    </a:p>
                  </a:txBody>
                  <a:tcPr anchor="ctr">
                    <a:solidFill>
                      <a:srgbClr val="336699"/>
                    </a:solidFill>
                  </a:tcPr>
                </a:tc>
                <a:tc vMerge="1">
                  <a:txBody>
                    <a:bodyPr/>
                    <a:lstStyle/>
                    <a:p>
                      <a:pPr algn="ctr"/>
                      <a:endParaRPr lang="fr-FR" sz="1600" dirty="0">
                        <a:solidFill>
                          <a:schemeClr val="bg1"/>
                        </a:solidFill>
                      </a:endParaRPr>
                    </a:p>
                  </a:txBody>
                  <a:tcPr anchor="ctr">
                    <a:solidFill>
                      <a:srgbClr val="336699"/>
                    </a:solidFill>
                  </a:tcPr>
                </a:tc>
                <a:tc vMerge="1">
                  <a:txBody>
                    <a:bodyPr/>
                    <a:lstStyle/>
                    <a:p>
                      <a:pPr algn="ctr"/>
                      <a:endParaRPr lang="fr-FR" sz="1050" dirty="0">
                        <a:solidFill>
                          <a:schemeClr val="bg1"/>
                        </a:solidFill>
                      </a:endParaRPr>
                    </a:p>
                  </a:txBody>
                  <a:tcPr>
                    <a:solidFill>
                      <a:srgbClr val="336699"/>
                    </a:solidFill>
                  </a:tcPr>
                </a:tc>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Hôpital </a:t>
                      </a:r>
                      <a:endParaRPr lang="fr-FR" sz="1050" b="1" dirty="0">
                        <a:solidFill>
                          <a:schemeClr val="tx1"/>
                        </a:solidFill>
                        <a:latin typeface="Helvetica" panose="020B0604020202020204" pitchFamily="34" charset="0"/>
                        <a:cs typeface="Helvetica" panose="020B0604020202020204" pitchFamily="34" charset="0"/>
                      </a:endParaRPr>
                    </a:p>
                  </a:txBody>
                  <a:tcPr anchor="ctr">
                    <a:lnL w="76200" cap="flat" cmpd="sng" algn="ctr">
                      <a:solidFill>
                        <a:schemeClr val="bg1"/>
                      </a:solidFill>
                      <a:prstDash val="solid"/>
                      <a:round/>
                      <a:headEnd type="none" w="med" len="med"/>
                      <a:tailEnd type="none" w="med" len="med"/>
                    </a:lnL>
                    <a:lnT w="6350" cap="flat" cmpd="sng" algn="ctr">
                      <a:solidFill>
                        <a:schemeClr val="bg1"/>
                      </a:solidFill>
                      <a:prstDash val="solid"/>
                      <a:round/>
                      <a:headEnd type="none" w="med" len="med"/>
                      <a:tailEnd type="none" w="med" len="med"/>
                    </a:lnT>
                    <a:solidFill>
                      <a:srgbClr val="94B8DC"/>
                    </a:solidFill>
                  </a:tcPr>
                </a:tc>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Libéral </a:t>
                      </a:r>
                      <a:endParaRPr lang="fr-FR" sz="1050" b="1" dirty="0">
                        <a:solidFill>
                          <a:schemeClr val="tx1"/>
                        </a:solidFill>
                        <a:latin typeface="Helvetica" panose="020B0604020202020204" pitchFamily="34" charset="0"/>
                        <a:cs typeface="Helvetica" panose="020B0604020202020204" pitchFamily="34" charset="0"/>
                      </a:endParaRPr>
                    </a:p>
                  </a:txBody>
                  <a:tcPr anchor="ctr">
                    <a:lnT w="6350" cap="flat" cmpd="sng" algn="ctr">
                      <a:solidFill>
                        <a:schemeClr val="bg1"/>
                      </a:solidFill>
                      <a:prstDash val="solid"/>
                      <a:round/>
                      <a:headEnd type="none" w="med" len="med"/>
                      <a:tailEnd type="none" w="med" len="med"/>
                    </a:lnT>
                    <a:solidFill>
                      <a:srgbClr val="94B8DC"/>
                    </a:solidFill>
                  </a:tcPr>
                </a:tc>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Mixte </a:t>
                      </a:r>
                      <a:endParaRPr lang="fr-FR" sz="1050" b="1" dirty="0">
                        <a:solidFill>
                          <a:schemeClr val="tx1"/>
                        </a:solidFill>
                        <a:latin typeface="Helvetica" panose="020B0604020202020204" pitchFamily="34" charset="0"/>
                        <a:cs typeface="Helvetica" panose="020B0604020202020204" pitchFamily="34" charset="0"/>
                      </a:endParaRPr>
                    </a:p>
                  </a:txBody>
                  <a:tcPr anchor="ctr">
                    <a:lnT w="6350" cap="flat" cmpd="sng" algn="ctr">
                      <a:solidFill>
                        <a:schemeClr val="bg1"/>
                      </a:solidFill>
                      <a:prstDash val="solid"/>
                      <a:round/>
                      <a:headEnd type="none" w="med" len="med"/>
                      <a:tailEnd type="none" w="med" len="med"/>
                    </a:lnT>
                    <a:solidFill>
                      <a:srgbClr val="94B8DC"/>
                    </a:solidFill>
                  </a:tcPr>
                </a:tc>
              </a:tr>
              <a:tr h="271034">
                <a:tc>
                  <a:txBody>
                    <a:bodyPr/>
                    <a:lstStyle/>
                    <a:p>
                      <a:pPr marL="179388" lvl="0" indent="-179388">
                        <a:lnSpc>
                          <a:spcPct val="90000"/>
                        </a:lnSpc>
                        <a:spcAft>
                          <a:spcPts val="0"/>
                        </a:spcAft>
                        <a:buFont typeface="+mj-lt"/>
                        <a:buNone/>
                      </a:pPr>
                      <a:r>
                        <a:rPr lang="fr-FR" sz="1100" b="1" dirty="0" smtClean="0">
                          <a:solidFill>
                            <a:schemeClr val="tx1"/>
                          </a:solidFill>
                          <a:effectLst/>
                          <a:latin typeface="Helvetica" panose="020B0604020202020204" pitchFamily="34" charset="0"/>
                          <a:ea typeface="Calibri"/>
                          <a:cs typeface="Helvetica" panose="020B0604020202020204" pitchFamily="34" charset="0"/>
                        </a:rPr>
                        <a:t>GLOBAL</a:t>
                      </a:r>
                      <a:endParaRPr lang="fr-FR" sz="1100" b="1" dirty="0">
                        <a:solidFill>
                          <a:schemeClr val="tx1"/>
                        </a:solidFill>
                        <a:effectLst/>
                        <a:latin typeface="Helvetica" panose="020B0604020202020204" pitchFamily="34" charset="0"/>
                        <a:ea typeface="Calibri"/>
                        <a:cs typeface="Helvetica" panose="020B0604020202020204" pitchFamily="34" charset="0"/>
                      </a:endParaRPr>
                    </a:p>
                  </a:txBody>
                  <a:tcPr marL="68580" marR="68580" marT="0" marB="0" anchor="ctr">
                    <a:lnR w="76200" cap="flat" cmpd="sng" algn="ctr">
                      <a:solidFill>
                        <a:schemeClr val="bg1"/>
                      </a:solidFill>
                      <a:prstDash val="solid"/>
                      <a:round/>
                      <a:headEnd type="none" w="med" len="med"/>
                      <a:tailEnd type="none" w="med" len="med"/>
                    </a:lnR>
                    <a:solidFill>
                      <a:srgbClr val="D9E6F3"/>
                    </a:solidFill>
                  </a:tcPr>
                </a:tc>
                <a:tc>
                  <a:txBody>
                    <a:bodyPr/>
                    <a:lstStyle/>
                    <a:p>
                      <a:pPr algn="ctr"/>
                      <a:r>
                        <a:rPr lang="fr-FR" sz="1100" b="0" dirty="0" smtClean="0">
                          <a:solidFill>
                            <a:schemeClr val="tx1"/>
                          </a:solidFill>
                          <a:latin typeface="Helvetica" panose="020B0604020202020204" pitchFamily="34" charset="0"/>
                          <a:cs typeface="Helvetica" panose="020B0604020202020204" pitchFamily="34" charset="0"/>
                        </a:rPr>
                        <a:t>49%</a:t>
                      </a:r>
                      <a:endParaRPr lang="fr-FR" sz="1100" b="0" dirty="0">
                        <a:solidFill>
                          <a:schemeClr val="tx1"/>
                        </a:solidFill>
                        <a:latin typeface="Helvetica" panose="020B0604020202020204" pitchFamily="34" charset="0"/>
                        <a:cs typeface="Helvetica" panose="020B0604020202020204" pitchFamily="34" charset="0"/>
                      </a:endParaRPr>
                    </a:p>
                  </a:txBody>
                  <a:tcPr anchor="ctr">
                    <a:lnL w="76200" cap="flat" cmpd="sng" algn="ctr">
                      <a:solidFill>
                        <a:schemeClr val="bg1"/>
                      </a:solidFill>
                      <a:prstDash val="solid"/>
                      <a:round/>
                      <a:headEnd type="none" w="med" len="med"/>
                      <a:tailEnd type="none" w="med" len="med"/>
                    </a:lnL>
                    <a:solidFill>
                      <a:srgbClr val="D9E6F3"/>
                    </a:solidFill>
                  </a:tcPr>
                </a:tc>
                <a:tc>
                  <a:txBody>
                    <a:bodyPr/>
                    <a:lstStyle/>
                    <a:p>
                      <a:pPr algn="ctr"/>
                      <a:r>
                        <a:rPr lang="fr-FR" sz="1100" b="0" dirty="0" smtClean="0">
                          <a:solidFill>
                            <a:schemeClr val="tx1"/>
                          </a:solidFill>
                          <a:latin typeface="Helvetica" panose="020B0604020202020204" pitchFamily="34" charset="0"/>
                          <a:cs typeface="Helvetica" panose="020B0604020202020204" pitchFamily="34" charset="0"/>
                        </a:rPr>
                        <a:t>51%</a:t>
                      </a:r>
                      <a:endParaRPr lang="fr-FR" sz="1100" b="0" dirty="0">
                        <a:solidFill>
                          <a:schemeClr val="tx1"/>
                        </a:solidFill>
                        <a:latin typeface="Helvetica" panose="020B0604020202020204" pitchFamily="34" charset="0"/>
                        <a:cs typeface="Helvetica" panose="020B0604020202020204" pitchFamily="34" charset="0"/>
                      </a:endParaRPr>
                    </a:p>
                  </a:txBody>
                  <a:tcPr anchor="ctr">
                    <a:solidFill>
                      <a:srgbClr val="D9E6F3"/>
                    </a:solidFill>
                  </a:tcPr>
                </a:tc>
                <a:tc>
                  <a:txBody>
                    <a:bodyPr/>
                    <a:lstStyle/>
                    <a:p>
                      <a:pPr algn="ctr"/>
                      <a:r>
                        <a:rPr lang="fr-FR" sz="1100" b="1" dirty="0" smtClean="0">
                          <a:solidFill>
                            <a:schemeClr val="tx1"/>
                          </a:solidFill>
                          <a:latin typeface="Helvetica" panose="020B0604020202020204" pitchFamily="34" charset="0"/>
                          <a:cs typeface="Helvetica" panose="020B0604020202020204" pitchFamily="34" charset="0"/>
                        </a:rPr>
                        <a:t>52 ans</a:t>
                      </a:r>
                      <a:endParaRPr lang="fr-FR" sz="1100" b="1" dirty="0">
                        <a:solidFill>
                          <a:schemeClr val="tx1"/>
                        </a:solidFill>
                        <a:latin typeface="Helvetica" panose="020B0604020202020204" pitchFamily="34" charset="0"/>
                        <a:cs typeface="Helvetica" panose="020B0604020202020204" pitchFamily="34" charset="0"/>
                      </a:endParaRPr>
                    </a:p>
                  </a:txBody>
                  <a:tcPr anchor="ctr">
                    <a:lnR w="76200" cap="flat" cmpd="sng" algn="ctr">
                      <a:solidFill>
                        <a:schemeClr val="bg1"/>
                      </a:solidFill>
                      <a:prstDash val="solid"/>
                      <a:round/>
                      <a:headEnd type="none" w="med" len="med"/>
                      <a:tailEnd type="none" w="med" len="med"/>
                    </a:lnR>
                    <a:solidFill>
                      <a:srgbClr val="D9E6F3"/>
                    </a:solidFill>
                  </a:tcPr>
                </a:tc>
                <a:tc>
                  <a:txBody>
                    <a:bodyPr/>
                    <a:lstStyle/>
                    <a:p>
                      <a:pPr algn="ctr"/>
                      <a:r>
                        <a:rPr lang="fr-FR" sz="1100" b="0" dirty="0" smtClean="0">
                          <a:solidFill>
                            <a:schemeClr val="tx1"/>
                          </a:solidFill>
                          <a:latin typeface="Helvetica" panose="020B0604020202020204" pitchFamily="34" charset="0"/>
                          <a:cs typeface="Helvetica" panose="020B0604020202020204" pitchFamily="34" charset="0"/>
                        </a:rPr>
                        <a:t>22%</a:t>
                      </a:r>
                      <a:endParaRPr lang="fr-FR" sz="1100" b="0" dirty="0">
                        <a:solidFill>
                          <a:schemeClr val="tx1"/>
                        </a:solidFill>
                        <a:latin typeface="Helvetica" panose="020B0604020202020204" pitchFamily="34" charset="0"/>
                        <a:cs typeface="Helvetica" panose="020B0604020202020204" pitchFamily="34" charset="0"/>
                      </a:endParaRPr>
                    </a:p>
                  </a:txBody>
                  <a:tcPr anchor="ctr">
                    <a:lnL w="76200" cap="flat" cmpd="sng" algn="ctr">
                      <a:solidFill>
                        <a:schemeClr val="bg1"/>
                      </a:solidFill>
                      <a:prstDash val="solid"/>
                      <a:round/>
                      <a:headEnd type="none" w="med" len="med"/>
                      <a:tailEnd type="none" w="med" len="med"/>
                    </a:lnL>
                    <a:solidFill>
                      <a:srgbClr val="D9E6F3"/>
                    </a:solidFill>
                  </a:tcPr>
                </a:tc>
                <a:tc>
                  <a:txBody>
                    <a:bodyPr/>
                    <a:lstStyle/>
                    <a:p>
                      <a:pPr algn="ctr"/>
                      <a:r>
                        <a:rPr lang="fr-FR" sz="1100" b="0" dirty="0" smtClean="0">
                          <a:solidFill>
                            <a:schemeClr val="tx1"/>
                          </a:solidFill>
                          <a:latin typeface="Helvetica" panose="020B0604020202020204" pitchFamily="34" charset="0"/>
                          <a:cs typeface="Helvetica" panose="020B0604020202020204" pitchFamily="34" charset="0"/>
                        </a:rPr>
                        <a:t>64%</a:t>
                      </a:r>
                      <a:endParaRPr lang="fr-FR" sz="1100" b="0" dirty="0">
                        <a:solidFill>
                          <a:schemeClr val="tx1"/>
                        </a:solidFill>
                        <a:latin typeface="Helvetica" panose="020B0604020202020204" pitchFamily="34" charset="0"/>
                        <a:cs typeface="Helvetica" panose="020B0604020202020204" pitchFamily="34" charset="0"/>
                      </a:endParaRPr>
                    </a:p>
                  </a:txBody>
                  <a:tcPr anchor="ctr">
                    <a:solidFill>
                      <a:srgbClr val="D9E6F3"/>
                    </a:solidFill>
                  </a:tcPr>
                </a:tc>
                <a:tc>
                  <a:txBody>
                    <a:bodyPr/>
                    <a:lstStyle/>
                    <a:p>
                      <a:pPr algn="ctr"/>
                      <a:r>
                        <a:rPr lang="fr-FR" sz="1100" b="0" dirty="0" smtClean="0">
                          <a:solidFill>
                            <a:schemeClr val="tx1"/>
                          </a:solidFill>
                          <a:latin typeface="Helvetica" panose="020B0604020202020204" pitchFamily="34" charset="0"/>
                          <a:cs typeface="Helvetica" panose="020B0604020202020204" pitchFamily="34" charset="0"/>
                        </a:rPr>
                        <a:t>14%</a:t>
                      </a:r>
                      <a:endParaRPr lang="fr-FR" sz="1100" b="0" dirty="0">
                        <a:solidFill>
                          <a:schemeClr val="tx1"/>
                        </a:solidFill>
                        <a:latin typeface="Helvetica" panose="020B0604020202020204" pitchFamily="34" charset="0"/>
                        <a:cs typeface="Helvetica" panose="020B0604020202020204" pitchFamily="34" charset="0"/>
                      </a:endParaRPr>
                    </a:p>
                  </a:txBody>
                  <a:tcPr anchor="ctr">
                    <a:solidFill>
                      <a:srgbClr val="D9E6F3"/>
                    </a:solidFill>
                  </a:tcPr>
                </a:tc>
              </a:tr>
            </a:tbl>
          </a:graphicData>
        </a:graphic>
      </p:graphicFrame>
      <p:sp>
        <p:nvSpPr>
          <p:cNvPr id="9" name="Text Box 5"/>
          <p:cNvSpPr txBox="1">
            <a:spLocks noChangeArrowheads="1"/>
          </p:cNvSpPr>
          <p:nvPr/>
        </p:nvSpPr>
        <p:spPr bwMode="auto">
          <a:xfrm>
            <a:off x="323850" y="5180759"/>
            <a:ext cx="8496300"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179388" lvl="0" indent="-179388" eaLnBrk="1" hangingPunct="1">
              <a:lnSpc>
                <a:spcPct val="120000"/>
              </a:lnSpc>
              <a:spcBef>
                <a:spcPts val="600"/>
              </a:spcBef>
              <a:buSzPct val="100000"/>
              <a:buFont typeface="Wingdings" pitchFamily="2" charset="2"/>
              <a:buChar char="§"/>
            </a:pPr>
            <a:r>
              <a:rPr lang="fr-FR" altLang="it-IT" sz="1400" b="1" dirty="0" smtClean="0">
                <a:solidFill>
                  <a:srgbClr val="1F497D"/>
                </a:solidFill>
                <a:latin typeface="Helvetica" panose="020B0604020202020204" pitchFamily="34" charset="0"/>
                <a:cs typeface="Helvetica" panose="020B0604020202020204" pitchFamily="34" charset="0"/>
              </a:rPr>
              <a:t>Pour la suite, nous avons segmenté les répondants en deux segments : </a:t>
            </a:r>
            <a:endParaRPr lang="fr-FR" altLang="it-IT" sz="1400" b="1" dirty="0">
              <a:solidFill>
                <a:srgbClr val="1F497D"/>
              </a:solidFill>
              <a:latin typeface="Helvetica" panose="020B0604020202020204" pitchFamily="34" charset="0"/>
              <a:cs typeface="Helvetica" panose="020B0604020202020204" pitchFamily="34" charset="0"/>
            </a:endParaRPr>
          </a:p>
          <a:p>
            <a:pPr marL="623888" lvl="1" indent="-166688" eaLnBrk="1" hangingPunct="1">
              <a:lnSpc>
                <a:spcPct val="120000"/>
              </a:lnSpc>
              <a:spcBef>
                <a:spcPts val="300"/>
              </a:spcBef>
              <a:buClr>
                <a:srgbClr val="002060"/>
              </a:buClr>
              <a:buSzPct val="100000"/>
              <a:buFont typeface="Arial" panose="020B0604020202020204" pitchFamily="34" charset="0"/>
              <a:buChar char="•"/>
            </a:pPr>
            <a:r>
              <a:rPr lang="fr-FR" altLang="it-IT" sz="1400" dirty="0">
                <a:latin typeface="Helvetica" panose="020B0604020202020204" pitchFamily="34" charset="0"/>
                <a:cs typeface="Helvetica" panose="020B0604020202020204" pitchFamily="34" charset="0"/>
              </a:rPr>
              <a:t>Médecins </a:t>
            </a:r>
            <a:r>
              <a:rPr lang="fr-FR" altLang="it-IT" sz="1400" dirty="0" smtClean="0">
                <a:latin typeface="Helvetica" panose="020B0604020202020204" pitchFamily="34" charset="0"/>
                <a:cs typeface="Helvetica" panose="020B0604020202020204" pitchFamily="34" charset="0"/>
              </a:rPr>
              <a:t>: n=1383</a:t>
            </a:r>
          </a:p>
          <a:p>
            <a:pPr marL="623888" lvl="1" indent="-166688" eaLnBrk="1" hangingPunct="1">
              <a:lnSpc>
                <a:spcPct val="120000"/>
              </a:lnSpc>
              <a:spcBef>
                <a:spcPts val="300"/>
              </a:spcBef>
              <a:buClr>
                <a:srgbClr val="002060"/>
              </a:buClr>
              <a:buSzPct val="100000"/>
              <a:buFont typeface="Arial" panose="020B0604020202020204" pitchFamily="34" charset="0"/>
              <a:buChar char="•"/>
            </a:pPr>
            <a:r>
              <a:rPr lang="fr-FR" altLang="it-IT" sz="1400" dirty="0" smtClean="0">
                <a:latin typeface="Helvetica" panose="020B0604020202020204" pitchFamily="34" charset="0"/>
                <a:cs typeface="Helvetica" panose="020B0604020202020204" pitchFamily="34" charset="0"/>
              </a:rPr>
              <a:t>Autres Professionnels de Santé : n=522</a:t>
            </a:r>
            <a:endParaRPr lang="fr-FR" altLang="it-IT" sz="1400" dirty="0">
              <a:latin typeface="Helvetica" panose="020B0604020202020204" pitchFamily="34" charset="0"/>
              <a:cs typeface="Helvetica" panose="020B0604020202020204" pitchFamily="34" charset="0"/>
            </a:endParaRPr>
          </a:p>
          <a:p>
            <a:pPr algn="just" eaLnBrk="1" hangingPunct="1">
              <a:lnSpc>
                <a:spcPct val="120000"/>
              </a:lnSpc>
              <a:spcBef>
                <a:spcPts val="600"/>
              </a:spcBef>
              <a:buClr>
                <a:srgbClr val="C00000"/>
              </a:buClr>
              <a:buSzPct val="100000"/>
              <a:buFont typeface="Wingdings" pitchFamily="2" charset="2"/>
              <a:buChar char="§"/>
            </a:pPr>
            <a:endParaRPr lang="fr-FR" altLang="it-IT" sz="1400" dirty="0">
              <a:latin typeface="Helvetica" panose="020B0604020202020204" pitchFamily="34" charset="0"/>
              <a:cs typeface="Helvetica" panose="020B0604020202020204" pitchFamily="34" charset="0"/>
            </a:endParaRPr>
          </a:p>
        </p:txBody>
      </p:sp>
      <p:graphicFrame>
        <p:nvGraphicFramePr>
          <p:cNvPr id="11" name="Tableau 10"/>
          <p:cNvGraphicFramePr>
            <a:graphicFrameLocks noGrp="1"/>
          </p:cNvGraphicFramePr>
          <p:nvPr>
            <p:extLst>
              <p:ext uri="{D42A27DB-BD31-4B8C-83A1-F6EECF244321}">
                <p14:modId xmlns:p14="http://schemas.microsoft.com/office/powerpoint/2010/main" val="3806124803"/>
              </p:ext>
            </p:extLst>
          </p:nvPr>
        </p:nvGraphicFramePr>
        <p:xfrm>
          <a:off x="460376" y="3097711"/>
          <a:ext cx="8136903" cy="1897238"/>
        </p:xfrm>
        <a:graphic>
          <a:graphicData uri="http://schemas.openxmlformats.org/drawingml/2006/table">
            <a:tbl>
              <a:tblPr firstRow="1" bandRow="1">
                <a:tableStyleId>{21E4AEA4-8DFA-4A89-87EB-49C32662AFE0}</a:tableStyleId>
              </a:tblPr>
              <a:tblGrid>
                <a:gridCol w="1741161"/>
                <a:gridCol w="1065957"/>
                <a:gridCol w="1065957"/>
                <a:gridCol w="1065957"/>
                <a:gridCol w="1065957"/>
                <a:gridCol w="1065957"/>
                <a:gridCol w="1065957"/>
              </a:tblGrid>
              <a:tr h="271034">
                <a:tc>
                  <a:txBody>
                    <a:bodyPr/>
                    <a:lstStyle/>
                    <a:p>
                      <a:pPr marL="179388" lvl="0" indent="-179388">
                        <a:lnSpc>
                          <a:spcPct val="90000"/>
                        </a:lnSpc>
                        <a:spcAft>
                          <a:spcPts val="0"/>
                        </a:spcAft>
                        <a:buFont typeface="+mj-lt"/>
                        <a:buNone/>
                      </a:pPr>
                      <a:r>
                        <a:rPr lang="fr-FR" sz="1100" b="1" dirty="0" smtClean="0">
                          <a:solidFill>
                            <a:schemeClr val="tx1"/>
                          </a:solidFill>
                          <a:effectLst/>
                          <a:latin typeface="Helvetica" panose="020B0604020202020204" pitchFamily="34" charset="0"/>
                          <a:ea typeface="Calibri"/>
                          <a:cs typeface="Helvetica" panose="020B0604020202020204" pitchFamily="34" charset="0"/>
                        </a:rPr>
                        <a:t>Médecins </a:t>
                      </a:r>
                      <a:endParaRPr lang="fr-FR" sz="1100" b="1" dirty="0">
                        <a:solidFill>
                          <a:schemeClr val="tx1"/>
                        </a:solidFill>
                        <a:effectLst/>
                        <a:latin typeface="Helvetica" panose="020B0604020202020204" pitchFamily="34" charset="0"/>
                        <a:ea typeface="Calibri"/>
                        <a:cs typeface="Helvetica"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8C5E2"/>
                    </a:solidFill>
                  </a:tcPr>
                </a:tc>
                <a:tc>
                  <a:txBody>
                    <a:bodyPr/>
                    <a:lstStyle/>
                    <a:p>
                      <a:pPr algn="ctr"/>
                      <a:r>
                        <a:rPr lang="fr-FR" sz="1100" b="0" dirty="0" smtClean="0">
                          <a:solidFill>
                            <a:schemeClr val="tx1"/>
                          </a:solidFill>
                          <a:latin typeface="Helvetica" panose="020B0604020202020204" pitchFamily="34" charset="0"/>
                          <a:cs typeface="Helvetica" panose="020B0604020202020204" pitchFamily="34" charset="0"/>
                        </a:rPr>
                        <a:t>57%</a:t>
                      </a:r>
                      <a:endParaRPr lang="fr-FR" sz="1100" b="0" dirty="0">
                        <a:solidFill>
                          <a:schemeClr val="tx1"/>
                        </a:solidFill>
                        <a:latin typeface="Helvetica" panose="020B0604020202020204" pitchFamily="34" charset="0"/>
                        <a:cs typeface="Helvetica" panose="020B0604020202020204" pitchFamily="34" charset="0"/>
                      </a:endParaRPr>
                    </a:p>
                  </a:txBody>
                  <a:tcPr anchor="ctr">
                    <a:lnL w="762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8C5E2"/>
                    </a:solidFill>
                  </a:tcPr>
                </a:tc>
                <a:tc>
                  <a:txBody>
                    <a:bodyPr/>
                    <a:lstStyle/>
                    <a:p>
                      <a:pPr algn="ctr"/>
                      <a:r>
                        <a:rPr lang="fr-FR" sz="1100" b="0" dirty="0" smtClean="0">
                          <a:solidFill>
                            <a:schemeClr val="tx1"/>
                          </a:solidFill>
                          <a:latin typeface="Helvetica" panose="020B0604020202020204" pitchFamily="34" charset="0"/>
                          <a:cs typeface="Helvetica" panose="020B0604020202020204" pitchFamily="34" charset="0"/>
                        </a:rPr>
                        <a:t>43%</a:t>
                      </a: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8C5E2"/>
                    </a:solidFill>
                  </a:tcPr>
                </a:tc>
                <a:tc>
                  <a:txBody>
                    <a:bodyPr/>
                    <a:lstStyle/>
                    <a:p>
                      <a:pPr algn="ctr"/>
                      <a:r>
                        <a:rPr lang="fr-FR" sz="1100" b="1" dirty="0" smtClean="0">
                          <a:solidFill>
                            <a:schemeClr val="tx1"/>
                          </a:solidFill>
                          <a:latin typeface="Helvetica" panose="020B0604020202020204" pitchFamily="34" charset="0"/>
                          <a:cs typeface="Helvetica" panose="020B0604020202020204" pitchFamily="34" charset="0"/>
                        </a:rPr>
                        <a:t>54 ans</a:t>
                      </a:r>
                      <a:endParaRPr lang="fr-FR" sz="1100" b="1"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8C5E2"/>
                    </a:solidFill>
                  </a:tcPr>
                </a:tc>
                <a:tc>
                  <a:txBody>
                    <a:bodyPr/>
                    <a:lstStyle/>
                    <a:p>
                      <a:pPr algn="ctr"/>
                      <a:r>
                        <a:rPr lang="fr-FR" sz="1100" b="0" dirty="0" smtClean="0">
                          <a:solidFill>
                            <a:schemeClr val="tx1"/>
                          </a:solidFill>
                          <a:latin typeface="Helvetica" panose="020B0604020202020204" pitchFamily="34" charset="0"/>
                          <a:cs typeface="Helvetica" panose="020B0604020202020204" pitchFamily="34" charset="0"/>
                        </a:rPr>
                        <a:t>17%</a:t>
                      </a:r>
                      <a:endParaRPr lang="fr-FR" sz="1100" b="0" dirty="0">
                        <a:solidFill>
                          <a:schemeClr val="tx1"/>
                        </a:solidFill>
                        <a:latin typeface="Helvetica" panose="020B0604020202020204" pitchFamily="34" charset="0"/>
                        <a:cs typeface="Helvetica" panose="020B0604020202020204" pitchFamily="34" charset="0"/>
                      </a:endParaRPr>
                    </a:p>
                  </a:txBody>
                  <a:tcPr anchor="ctr">
                    <a:lnL w="762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8C5E2"/>
                    </a:solidFill>
                  </a:tcPr>
                </a:tc>
                <a:tc>
                  <a:txBody>
                    <a:bodyPr/>
                    <a:lstStyle/>
                    <a:p>
                      <a:pPr algn="ctr"/>
                      <a:r>
                        <a:rPr lang="fr-FR" sz="1100" b="0" dirty="0" smtClean="0">
                          <a:solidFill>
                            <a:schemeClr val="tx1"/>
                          </a:solidFill>
                          <a:latin typeface="Helvetica" panose="020B0604020202020204" pitchFamily="34" charset="0"/>
                          <a:cs typeface="Helvetica" panose="020B0604020202020204" pitchFamily="34" charset="0"/>
                        </a:rPr>
                        <a:t>66%</a:t>
                      </a: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8C5E2"/>
                    </a:solidFill>
                  </a:tcPr>
                </a:tc>
                <a:tc>
                  <a:txBody>
                    <a:bodyPr/>
                    <a:lstStyle/>
                    <a:p>
                      <a:pPr algn="ctr"/>
                      <a:r>
                        <a:rPr lang="fr-FR" sz="1100" b="0" dirty="0" smtClean="0">
                          <a:solidFill>
                            <a:schemeClr val="tx1"/>
                          </a:solidFill>
                          <a:latin typeface="Helvetica" panose="020B0604020202020204" pitchFamily="34" charset="0"/>
                          <a:cs typeface="Helvetica" panose="020B0604020202020204" pitchFamily="34" charset="0"/>
                        </a:rPr>
                        <a:t>17%</a:t>
                      </a: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8C5E2"/>
                    </a:solidFill>
                  </a:tcPr>
                </a:tc>
              </a:tr>
              <a:tr h="271034">
                <a:tc>
                  <a:txBody>
                    <a:bodyPr/>
                    <a:lstStyle/>
                    <a:p>
                      <a:pPr marL="179388" lvl="0" indent="-179388">
                        <a:lnSpc>
                          <a:spcPct val="90000"/>
                        </a:lnSpc>
                        <a:spcAft>
                          <a:spcPts val="0"/>
                        </a:spcAft>
                        <a:buFont typeface="+mj-lt"/>
                        <a:buNone/>
                      </a:pPr>
                      <a:r>
                        <a:rPr lang="fr-FR" sz="1100" b="1" dirty="0" smtClean="0">
                          <a:solidFill>
                            <a:schemeClr val="tx1"/>
                          </a:solidFill>
                          <a:effectLst/>
                          <a:latin typeface="Helvetica" panose="020B0604020202020204" pitchFamily="34" charset="0"/>
                          <a:ea typeface="Calibri"/>
                          <a:cs typeface="Helvetica" panose="020B0604020202020204" pitchFamily="34" charset="0"/>
                        </a:rPr>
                        <a:t>Sage femmes</a:t>
                      </a:r>
                      <a:endParaRPr lang="fr-FR" sz="1100" b="1" dirty="0">
                        <a:solidFill>
                          <a:schemeClr val="tx1"/>
                        </a:solidFill>
                        <a:effectLst/>
                        <a:latin typeface="Helvetica" panose="020B0604020202020204" pitchFamily="34" charset="0"/>
                        <a:ea typeface="Calibri"/>
                        <a:cs typeface="Helvetica"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E6F3"/>
                    </a:solidFill>
                  </a:tcPr>
                </a:tc>
                <a:tc>
                  <a:txBody>
                    <a:bodyPr/>
                    <a:lstStyle/>
                    <a:p>
                      <a:pPr algn="ctr"/>
                      <a:r>
                        <a:rPr lang="fr-FR" sz="1100" b="0" dirty="0" smtClean="0">
                          <a:solidFill>
                            <a:schemeClr val="tx1"/>
                          </a:solidFill>
                          <a:latin typeface="Helvetica" panose="020B0604020202020204" pitchFamily="34" charset="0"/>
                          <a:cs typeface="Helvetica" panose="020B0604020202020204" pitchFamily="34" charset="0"/>
                        </a:rPr>
                        <a:t>3%</a:t>
                      </a:r>
                      <a:endParaRPr lang="fr-FR" sz="1100" b="0" dirty="0">
                        <a:solidFill>
                          <a:schemeClr val="tx1"/>
                        </a:solidFill>
                        <a:latin typeface="Helvetica" panose="020B0604020202020204" pitchFamily="34" charset="0"/>
                        <a:cs typeface="Helvetica" panose="020B0604020202020204" pitchFamily="34" charset="0"/>
                      </a:endParaRPr>
                    </a:p>
                  </a:txBody>
                  <a:tcPr anchor="ctr">
                    <a:lnL w="762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E6F3"/>
                    </a:solidFill>
                  </a:tcPr>
                </a:tc>
                <a:tc>
                  <a:txBody>
                    <a:bodyPr/>
                    <a:lstStyle/>
                    <a:p>
                      <a:pPr algn="ctr"/>
                      <a:r>
                        <a:rPr lang="fr-FR" sz="1100" b="0" dirty="0" smtClean="0">
                          <a:solidFill>
                            <a:schemeClr val="tx1"/>
                          </a:solidFill>
                          <a:latin typeface="Helvetica" panose="020B0604020202020204" pitchFamily="34" charset="0"/>
                          <a:cs typeface="Helvetica" panose="020B0604020202020204" pitchFamily="34" charset="0"/>
                        </a:rPr>
                        <a:t>97%</a:t>
                      </a: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E6F3"/>
                    </a:solidFill>
                  </a:tcPr>
                </a:tc>
                <a:tc>
                  <a:txBody>
                    <a:bodyPr/>
                    <a:lstStyle/>
                    <a:p>
                      <a:pPr algn="ctr"/>
                      <a:r>
                        <a:rPr lang="fr-FR" sz="1100" b="1" dirty="0" smtClean="0">
                          <a:solidFill>
                            <a:schemeClr val="tx1"/>
                          </a:solidFill>
                          <a:latin typeface="Helvetica" panose="020B0604020202020204" pitchFamily="34" charset="0"/>
                          <a:cs typeface="Helvetica" panose="020B0604020202020204" pitchFamily="34" charset="0"/>
                        </a:rPr>
                        <a:t>42 ans</a:t>
                      </a:r>
                      <a:endParaRPr lang="fr-FR" sz="1100" b="1"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E6F3"/>
                    </a:solidFill>
                  </a:tcPr>
                </a:tc>
                <a:tc>
                  <a:txBody>
                    <a:bodyPr/>
                    <a:lstStyle/>
                    <a:p>
                      <a:pPr algn="ctr"/>
                      <a:r>
                        <a:rPr lang="fr-FR" sz="1100" b="0" dirty="0" smtClean="0">
                          <a:solidFill>
                            <a:schemeClr val="tx1"/>
                          </a:solidFill>
                          <a:latin typeface="Helvetica" panose="020B0604020202020204" pitchFamily="34" charset="0"/>
                          <a:cs typeface="Helvetica" panose="020B0604020202020204" pitchFamily="34" charset="0"/>
                        </a:rPr>
                        <a:t>46%</a:t>
                      </a:r>
                      <a:endParaRPr lang="fr-FR" sz="1100" b="0" dirty="0">
                        <a:solidFill>
                          <a:schemeClr val="tx1"/>
                        </a:solidFill>
                        <a:latin typeface="Helvetica" panose="020B0604020202020204" pitchFamily="34" charset="0"/>
                        <a:cs typeface="Helvetica" panose="020B0604020202020204" pitchFamily="34" charset="0"/>
                      </a:endParaRPr>
                    </a:p>
                  </a:txBody>
                  <a:tcPr anchor="ctr">
                    <a:lnL w="762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E6F3"/>
                    </a:solidFill>
                  </a:tcPr>
                </a:tc>
                <a:tc>
                  <a:txBody>
                    <a:bodyPr/>
                    <a:lstStyle/>
                    <a:p>
                      <a:pPr algn="ctr"/>
                      <a:r>
                        <a:rPr lang="fr-FR" sz="1100" b="0" dirty="0" smtClean="0">
                          <a:solidFill>
                            <a:schemeClr val="tx1"/>
                          </a:solidFill>
                          <a:latin typeface="Helvetica" panose="020B0604020202020204" pitchFamily="34" charset="0"/>
                          <a:cs typeface="Helvetica" panose="020B0604020202020204" pitchFamily="34" charset="0"/>
                        </a:rPr>
                        <a:t>45%</a:t>
                      </a: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E6F3"/>
                    </a:solidFill>
                  </a:tcPr>
                </a:tc>
                <a:tc>
                  <a:txBody>
                    <a:bodyPr/>
                    <a:lstStyle/>
                    <a:p>
                      <a:pPr algn="ctr"/>
                      <a:r>
                        <a:rPr lang="fr-FR" sz="1100" b="0" dirty="0" smtClean="0">
                          <a:solidFill>
                            <a:schemeClr val="tx1"/>
                          </a:solidFill>
                          <a:latin typeface="Helvetica" panose="020B0604020202020204" pitchFamily="34" charset="0"/>
                          <a:cs typeface="Helvetica" panose="020B0604020202020204" pitchFamily="34" charset="0"/>
                        </a:rPr>
                        <a:t>9%</a:t>
                      </a: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E6F3"/>
                    </a:solidFill>
                  </a:tcPr>
                </a:tc>
              </a:tr>
              <a:tr h="271034">
                <a:tc>
                  <a:txBody>
                    <a:bodyPr/>
                    <a:lstStyle/>
                    <a:p>
                      <a:pPr marL="179388" lvl="0" indent="-179388">
                        <a:lnSpc>
                          <a:spcPct val="90000"/>
                        </a:lnSpc>
                        <a:spcAft>
                          <a:spcPts val="0"/>
                        </a:spcAft>
                        <a:buFont typeface="+mj-lt"/>
                        <a:buNone/>
                      </a:pPr>
                      <a:r>
                        <a:rPr lang="fr-FR" sz="1100" b="1" dirty="0" smtClean="0">
                          <a:solidFill>
                            <a:schemeClr val="tx1"/>
                          </a:solidFill>
                          <a:effectLst/>
                          <a:latin typeface="Helvetica" panose="020B0604020202020204" pitchFamily="34" charset="0"/>
                          <a:ea typeface="Calibri"/>
                          <a:cs typeface="Helvetica" panose="020B0604020202020204" pitchFamily="34" charset="0"/>
                        </a:rPr>
                        <a:t>Pharmaciens</a:t>
                      </a:r>
                      <a:endParaRPr lang="fr-FR" sz="1100" b="1" dirty="0">
                        <a:solidFill>
                          <a:schemeClr val="tx1"/>
                        </a:solidFill>
                        <a:effectLst/>
                        <a:latin typeface="Helvetica" panose="020B0604020202020204" pitchFamily="34" charset="0"/>
                        <a:ea typeface="Calibri"/>
                        <a:cs typeface="Helvetica"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8C5E2"/>
                    </a:solidFill>
                  </a:tcPr>
                </a:tc>
                <a:tc>
                  <a:txBody>
                    <a:bodyPr/>
                    <a:lstStyle/>
                    <a:p>
                      <a:pPr algn="ctr"/>
                      <a:r>
                        <a:rPr lang="fr-FR" sz="1100" b="0" dirty="0" smtClean="0">
                          <a:solidFill>
                            <a:schemeClr val="tx1"/>
                          </a:solidFill>
                          <a:latin typeface="Helvetica" panose="020B0604020202020204" pitchFamily="34" charset="0"/>
                          <a:cs typeface="Helvetica" panose="020B0604020202020204" pitchFamily="34" charset="0"/>
                        </a:rPr>
                        <a:t>67%</a:t>
                      </a:r>
                      <a:endParaRPr lang="fr-FR" sz="1100" b="0" dirty="0">
                        <a:solidFill>
                          <a:schemeClr val="tx1"/>
                        </a:solidFill>
                        <a:latin typeface="Helvetica" panose="020B0604020202020204" pitchFamily="34" charset="0"/>
                        <a:cs typeface="Helvetica" panose="020B0604020202020204" pitchFamily="34" charset="0"/>
                      </a:endParaRPr>
                    </a:p>
                  </a:txBody>
                  <a:tcPr anchor="ctr">
                    <a:lnL w="762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8C5E2"/>
                    </a:solidFill>
                  </a:tcPr>
                </a:tc>
                <a:tc>
                  <a:txBody>
                    <a:bodyPr/>
                    <a:lstStyle/>
                    <a:p>
                      <a:pPr algn="ctr"/>
                      <a:r>
                        <a:rPr lang="fr-FR" sz="1100" b="0" dirty="0" smtClean="0">
                          <a:solidFill>
                            <a:schemeClr val="tx1"/>
                          </a:solidFill>
                          <a:latin typeface="Helvetica" panose="020B0604020202020204" pitchFamily="34" charset="0"/>
                          <a:cs typeface="Helvetica" panose="020B0604020202020204" pitchFamily="34" charset="0"/>
                        </a:rPr>
                        <a:t>33%</a:t>
                      </a: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8C5E2"/>
                    </a:solidFill>
                  </a:tcPr>
                </a:tc>
                <a:tc>
                  <a:txBody>
                    <a:bodyPr/>
                    <a:lstStyle/>
                    <a:p>
                      <a:pPr algn="ctr"/>
                      <a:r>
                        <a:rPr lang="fr-FR" sz="1100" b="1" dirty="0" smtClean="0">
                          <a:solidFill>
                            <a:schemeClr val="tx1"/>
                          </a:solidFill>
                          <a:latin typeface="Helvetica" panose="020B0604020202020204" pitchFamily="34" charset="0"/>
                          <a:cs typeface="Helvetica" panose="020B0604020202020204" pitchFamily="34" charset="0"/>
                        </a:rPr>
                        <a:t>49 ans</a:t>
                      </a:r>
                      <a:endParaRPr lang="fr-FR" sz="1100" b="1"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8C5E2"/>
                    </a:solidFill>
                  </a:tcPr>
                </a:tc>
                <a:tc>
                  <a:txBody>
                    <a:bodyPr/>
                    <a:lstStyle/>
                    <a:p>
                      <a:pPr algn="ctr"/>
                      <a:r>
                        <a:rPr lang="fr-FR" sz="1100" b="0" dirty="0" smtClean="0">
                          <a:solidFill>
                            <a:schemeClr val="tx1"/>
                          </a:solidFill>
                          <a:latin typeface="Helvetica" panose="020B0604020202020204" pitchFamily="34" charset="0"/>
                          <a:cs typeface="Helvetica" panose="020B0604020202020204" pitchFamily="34" charset="0"/>
                        </a:rPr>
                        <a:t>30%</a:t>
                      </a:r>
                      <a:endParaRPr lang="fr-FR" sz="1100" b="0" dirty="0">
                        <a:solidFill>
                          <a:schemeClr val="tx1"/>
                        </a:solidFill>
                        <a:latin typeface="Helvetica" panose="020B0604020202020204" pitchFamily="34" charset="0"/>
                        <a:cs typeface="Helvetica" panose="020B0604020202020204" pitchFamily="34" charset="0"/>
                      </a:endParaRPr>
                    </a:p>
                  </a:txBody>
                  <a:tcPr anchor="ctr">
                    <a:lnL w="762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8C5E2"/>
                    </a:solidFill>
                  </a:tcPr>
                </a:tc>
                <a:tc>
                  <a:txBody>
                    <a:bodyPr/>
                    <a:lstStyle/>
                    <a:p>
                      <a:pPr algn="ctr"/>
                      <a:r>
                        <a:rPr lang="fr-FR" sz="1100" b="0" dirty="0" smtClean="0">
                          <a:solidFill>
                            <a:schemeClr val="tx1"/>
                          </a:solidFill>
                          <a:latin typeface="Helvetica" panose="020B0604020202020204" pitchFamily="34" charset="0"/>
                          <a:cs typeface="Helvetica" panose="020B0604020202020204" pitchFamily="34" charset="0"/>
                        </a:rPr>
                        <a:t>68%</a:t>
                      </a: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8C5E2"/>
                    </a:solidFill>
                  </a:tcPr>
                </a:tc>
                <a:tc>
                  <a:txBody>
                    <a:bodyPr/>
                    <a:lstStyle/>
                    <a:p>
                      <a:pPr algn="ctr"/>
                      <a:r>
                        <a:rPr lang="fr-FR" sz="1100" b="0" dirty="0" smtClean="0">
                          <a:solidFill>
                            <a:schemeClr val="tx1"/>
                          </a:solidFill>
                          <a:latin typeface="Helvetica" panose="020B0604020202020204" pitchFamily="34" charset="0"/>
                          <a:cs typeface="Helvetica" panose="020B0604020202020204" pitchFamily="34" charset="0"/>
                        </a:rPr>
                        <a:t>2%</a:t>
                      </a: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8C5E2"/>
                    </a:solidFill>
                  </a:tcPr>
                </a:tc>
              </a:tr>
              <a:tr h="271034">
                <a:tc>
                  <a:txBody>
                    <a:bodyPr/>
                    <a:lstStyle/>
                    <a:p>
                      <a:pPr marL="179388" lvl="0" indent="-179388">
                        <a:lnSpc>
                          <a:spcPct val="90000"/>
                        </a:lnSpc>
                        <a:spcAft>
                          <a:spcPts val="0"/>
                        </a:spcAft>
                        <a:buFont typeface="+mj-lt"/>
                        <a:buNone/>
                      </a:pPr>
                      <a:r>
                        <a:rPr lang="fr-FR" sz="1100" b="1" dirty="0" smtClean="0">
                          <a:solidFill>
                            <a:schemeClr val="tx1"/>
                          </a:solidFill>
                          <a:effectLst/>
                          <a:latin typeface="Helvetica" panose="020B0604020202020204" pitchFamily="34" charset="0"/>
                          <a:ea typeface="Calibri"/>
                          <a:cs typeface="Helvetica" panose="020B0604020202020204" pitchFamily="34" charset="0"/>
                        </a:rPr>
                        <a:t>Infirmières </a:t>
                      </a:r>
                      <a:endParaRPr lang="fr-FR" sz="1100" b="1" dirty="0">
                        <a:solidFill>
                          <a:schemeClr val="tx1"/>
                        </a:solidFill>
                        <a:effectLst/>
                        <a:latin typeface="Helvetica" panose="020B0604020202020204" pitchFamily="34" charset="0"/>
                        <a:ea typeface="Calibri"/>
                        <a:cs typeface="Helvetica"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E6F3"/>
                    </a:solidFill>
                  </a:tcPr>
                </a:tc>
                <a:tc>
                  <a:txBody>
                    <a:bodyPr/>
                    <a:lstStyle/>
                    <a:p>
                      <a:pPr algn="ctr"/>
                      <a:r>
                        <a:rPr lang="fr-FR" sz="1100" b="0" dirty="0" smtClean="0">
                          <a:solidFill>
                            <a:schemeClr val="tx1"/>
                          </a:solidFill>
                          <a:latin typeface="Helvetica" panose="020B0604020202020204" pitchFamily="34" charset="0"/>
                          <a:cs typeface="Helvetica" panose="020B0604020202020204" pitchFamily="34" charset="0"/>
                        </a:rPr>
                        <a:t>39%</a:t>
                      </a:r>
                      <a:endParaRPr lang="fr-FR" sz="1100" b="0" dirty="0">
                        <a:solidFill>
                          <a:schemeClr val="tx1"/>
                        </a:solidFill>
                        <a:latin typeface="Helvetica" panose="020B0604020202020204" pitchFamily="34" charset="0"/>
                        <a:cs typeface="Helvetica" panose="020B0604020202020204" pitchFamily="34" charset="0"/>
                      </a:endParaRPr>
                    </a:p>
                  </a:txBody>
                  <a:tcPr anchor="ctr">
                    <a:lnL w="762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E6F3"/>
                    </a:solidFill>
                  </a:tcPr>
                </a:tc>
                <a:tc>
                  <a:txBody>
                    <a:bodyPr/>
                    <a:lstStyle/>
                    <a:p>
                      <a:pPr algn="ctr"/>
                      <a:r>
                        <a:rPr lang="fr-FR" sz="1100" b="0" dirty="0" smtClean="0">
                          <a:solidFill>
                            <a:schemeClr val="tx1"/>
                          </a:solidFill>
                          <a:latin typeface="Helvetica" panose="020B0604020202020204" pitchFamily="34" charset="0"/>
                          <a:cs typeface="Helvetica" panose="020B0604020202020204" pitchFamily="34" charset="0"/>
                        </a:rPr>
                        <a:t>61%</a:t>
                      </a: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E6F3"/>
                    </a:solidFill>
                  </a:tcPr>
                </a:tc>
                <a:tc>
                  <a:txBody>
                    <a:bodyPr/>
                    <a:lstStyle/>
                    <a:p>
                      <a:pPr algn="ctr"/>
                      <a:r>
                        <a:rPr lang="fr-FR" sz="1100" b="1" dirty="0" smtClean="0">
                          <a:solidFill>
                            <a:schemeClr val="tx1"/>
                          </a:solidFill>
                          <a:latin typeface="Helvetica" panose="020B0604020202020204" pitchFamily="34" charset="0"/>
                          <a:cs typeface="Helvetica" panose="020B0604020202020204" pitchFamily="34" charset="0"/>
                        </a:rPr>
                        <a:t>44 ans</a:t>
                      </a:r>
                      <a:endParaRPr lang="fr-FR" sz="1100" b="1"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E6F3"/>
                    </a:solidFill>
                  </a:tcPr>
                </a:tc>
                <a:tc>
                  <a:txBody>
                    <a:bodyPr/>
                    <a:lstStyle/>
                    <a:p>
                      <a:pPr algn="ctr"/>
                      <a:r>
                        <a:rPr lang="fr-FR" sz="1100" b="0" dirty="0" smtClean="0">
                          <a:solidFill>
                            <a:schemeClr val="tx1"/>
                          </a:solidFill>
                          <a:latin typeface="Helvetica" panose="020B0604020202020204" pitchFamily="34" charset="0"/>
                          <a:cs typeface="Helvetica" panose="020B0604020202020204" pitchFamily="34" charset="0"/>
                        </a:rPr>
                        <a:t>40%</a:t>
                      </a:r>
                      <a:endParaRPr lang="fr-FR" sz="1100" b="0" dirty="0">
                        <a:solidFill>
                          <a:schemeClr val="tx1"/>
                        </a:solidFill>
                        <a:latin typeface="Helvetica" panose="020B0604020202020204" pitchFamily="34" charset="0"/>
                        <a:cs typeface="Helvetica" panose="020B0604020202020204" pitchFamily="34" charset="0"/>
                      </a:endParaRPr>
                    </a:p>
                  </a:txBody>
                  <a:tcPr anchor="ctr">
                    <a:lnL w="762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E6F3"/>
                    </a:solidFill>
                  </a:tcPr>
                </a:tc>
                <a:tc>
                  <a:txBody>
                    <a:bodyPr/>
                    <a:lstStyle/>
                    <a:p>
                      <a:pPr algn="ctr"/>
                      <a:r>
                        <a:rPr lang="fr-FR" sz="1100" b="0" dirty="0" smtClean="0">
                          <a:solidFill>
                            <a:schemeClr val="tx1"/>
                          </a:solidFill>
                          <a:latin typeface="Helvetica" panose="020B0604020202020204" pitchFamily="34" charset="0"/>
                          <a:cs typeface="Helvetica" panose="020B0604020202020204" pitchFamily="34" charset="0"/>
                        </a:rPr>
                        <a:t>55%</a:t>
                      </a: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E6F3"/>
                    </a:solidFill>
                  </a:tcPr>
                </a:tc>
                <a:tc>
                  <a:txBody>
                    <a:bodyPr/>
                    <a:lstStyle/>
                    <a:p>
                      <a:pPr algn="ctr"/>
                      <a:r>
                        <a:rPr lang="fr-FR" sz="1100" b="0" dirty="0" smtClean="0">
                          <a:solidFill>
                            <a:schemeClr val="tx1"/>
                          </a:solidFill>
                          <a:latin typeface="Helvetica" panose="020B0604020202020204" pitchFamily="34" charset="0"/>
                          <a:cs typeface="Helvetica" panose="020B0604020202020204" pitchFamily="34" charset="0"/>
                        </a:rPr>
                        <a:t>5%</a:t>
                      </a: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E6F3"/>
                    </a:solidFill>
                  </a:tcPr>
                </a:tc>
              </a:tr>
              <a:tr h="271034">
                <a:tc>
                  <a:txBody>
                    <a:bodyPr/>
                    <a:lstStyle/>
                    <a:p>
                      <a:pPr marL="179388" lvl="0" indent="-179388">
                        <a:lnSpc>
                          <a:spcPct val="90000"/>
                        </a:lnSpc>
                        <a:spcAft>
                          <a:spcPts val="0"/>
                        </a:spcAft>
                        <a:buFont typeface="+mj-lt"/>
                        <a:buNone/>
                      </a:pPr>
                      <a:r>
                        <a:rPr lang="fr-FR" sz="1100" b="1" dirty="0" smtClean="0">
                          <a:solidFill>
                            <a:schemeClr val="tx1"/>
                          </a:solidFill>
                          <a:effectLst/>
                          <a:latin typeface="Helvetica" panose="020B0604020202020204" pitchFamily="34" charset="0"/>
                          <a:ea typeface="Calibri"/>
                          <a:cs typeface="Helvetica" panose="020B0604020202020204" pitchFamily="34" charset="0"/>
                        </a:rPr>
                        <a:t>Vétérinaires</a:t>
                      </a:r>
                      <a:r>
                        <a:rPr lang="fr-FR" sz="1100" b="1" baseline="0" dirty="0" smtClean="0">
                          <a:solidFill>
                            <a:schemeClr val="tx1"/>
                          </a:solidFill>
                          <a:effectLst/>
                          <a:latin typeface="Helvetica" panose="020B0604020202020204" pitchFamily="34" charset="0"/>
                          <a:ea typeface="Calibri"/>
                          <a:cs typeface="Helvetica" panose="020B0604020202020204" pitchFamily="34" charset="0"/>
                        </a:rPr>
                        <a:t> </a:t>
                      </a:r>
                      <a:endParaRPr lang="fr-FR" sz="1100" b="1" dirty="0">
                        <a:solidFill>
                          <a:schemeClr val="tx1"/>
                        </a:solidFill>
                        <a:effectLst/>
                        <a:latin typeface="Helvetica" panose="020B0604020202020204" pitchFamily="34" charset="0"/>
                        <a:ea typeface="Calibri"/>
                        <a:cs typeface="Helvetica"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8C5E2"/>
                    </a:solidFill>
                  </a:tcPr>
                </a:tc>
                <a:tc>
                  <a:txBody>
                    <a:bodyPr/>
                    <a:lstStyle/>
                    <a:p>
                      <a:pPr algn="ctr"/>
                      <a:r>
                        <a:rPr lang="fr-FR" sz="1100" b="0" dirty="0" smtClean="0">
                          <a:solidFill>
                            <a:schemeClr val="tx1"/>
                          </a:solidFill>
                          <a:latin typeface="Helvetica" panose="020B0604020202020204" pitchFamily="34" charset="0"/>
                          <a:cs typeface="Helvetica" panose="020B0604020202020204" pitchFamily="34" charset="0"/>
                        </a:rPr>
                        <a:t>67%</a:t>
                      </a:r>
                      <a:endParaRPr lang="fr-FR" sz="1100" b="0" dirty="0">
                        <a:solidFill>
                          <a:schemeClr val="tx1"/>
                        </a:solidFill>
                        <a:latin typeface="Helvetica" panose="020B0604020202020204" pitchFamily="34" charset="0"/>
                        <a:cs typeface="Helvetica" panose="020B0604020202020204" pitchFamily="34" charset="0"/>
                      </a:endParaRPr>
                    </a:p>
                  </a:txBody>
                  <a:tcPr anchor="ctr">
                    <a:lnL w="762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8C5E2"/>
                    </a:solidFill>
                  </a:tcPr>
                </a:tc>
                <a:tc>
                  <a:txBody>
                    <a:bodyPr/>
                    <a:lstStyle/>
                    <a:p>
                      <a:pPr algn="ctr"/>
                      <a:r>
                        <a:rPr lang="fr-FR" sz="1100" b="0" dirty="0" smtClean="0">
                          <a:solidFill>
                            <a:schemeClr val="tx1"/>
                          </a:solidFill>
                          <a:latin typeface="Helvetica" panose="020B0604020202020204" pitchFamily="34" charset="0"/>
                          <a:cs typeface="Helvetica" panose="020B0604020202020204" pitchFamily="34" charset="0"/>
                        </a:rPr>
                        <a:t>33%</a:t>
                      </a: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8C5E2"/>
                    </a:solidFill>
                  </a:tcPr>
                </a:tc>
                <a:tc>
                  <a:txBody>
                    <a:bodyPr/>
                    <a:lstStyle/>
                    <a:p>
                      <a:pPr algn="ctr"/>
                      <a:r>
                        <a:rPr lang="fr-FR" sz="1100" b="1" dirty="0" smtClean="0">
                          <a:solidFill>
                            <a:schemeClr val="tx1"/>
                          </a:solidFill>
                          <a:latin typeface="Helvetica" panose="020B0604020202020204" pitchFamily="34" charset="0"/>
                          <a:cs typeface="Helvetica" panose="020B0604020202020204" pitchFamily="34" charset="0"/>
                        </a:rPr>
                        <a:t>50 ans</a:t>
                      </a:r>
                      <a:endParaRPr lang="fr-FR" sz="1100" b="1"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8C5E2"/>
                    </a:solidFill>
                  </a:tcPr>
                </a:tc>
                <a:tc>
                  <a:txBody>
                    <a:bodyPr/>
                    <a:lstStyle/>
                    <a:p>
                      <a:pPr algn="ctr"/>
                      <a:r>
                        <a:rPr lang="fr-FR" sz="1100" b="0" dirty="0" smtClean="0">
                          <a:solidFill>
                            <a:schemeClr val="tx1"/>
                          </a:solidFill>
                          <a:latin typeface="Helvetica" panose="020B0604020202020204" pitchFamily="34" charset="0"/>
                          <a:cs typeface="Helvetica" panose="020B0604020202020204" pitchFamily="34" charset="0"/>
                        </a:rPr>
                        <a:t>-</a:t>
                      </a:r>
                      <a:endParaRPr lang="fr-FR" sz="1100" b="0" dirty="0">
                        <a:solidFill>
                          <a:schemeClr val="tx1"/>
                        </a:solidFill>
                        <a:latin typeface="Helvetica" panose="020B0604020202020204" pitchFamily="34" charset="0"/>
                        <a:cs typeface="Helvetica" panose="020B0604020202020204" pitchFamily="34" charset="0"/>
                      </a:endParaRPr>
                    </a:p>
                  </a:txBody>
                  <a:tcPr anchor="ctr">
                    <a:lnL w="762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8C5E2"/>
                    </a:solidFill>
                  </a:tcPr>
                </a:tc>
                <a:tc>
                  <a:txBody>
                    <a:bodyPr/>
                    <a:lstStyle/>
                    <a:p>
                      <a:pPr algn="ctr"/>
                      <a:r>
                        <a:rPr lang="fr-FR" sz="1100" b="0" dirty="0" smtClean="0">
                          <a:solidFill>
                            <a:schemeClr val="tx1"/>
                          </a:solidFill>
                          <a:latin typeface="Helvetica" panose="020B0604020202020204" pitchFamily="34" charset="0"/>
                          <a:cs typeface="Helvetica" panose="020B0604020202020204" pitchFamily="34" charset="0"/>
                        </a:rPr>
                        <a:t>100%</a:t>
                      </a: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8C5E2"/>
                    </a:solidFill>
                  </a:tcPr>
                </a:tc>
                <a:tc>
                  <a:txBody>
                    <a:bodyPr/>
                    <a:lstStyle/>
                    <a:p>
                      <a:pPr algn="ctr"/>
                      <a:r>
                        <a:rPr lang="fr-FR" sz="1100" b="0" dirty="0" smtClean="0">
                          <a:solidFill>
                            <a:schemeClr val="tx1"/>
                          </a:solidFill>
                          <a:latin typeface="Helvetica" panose="020B0604020202020204" pitchFamily="34" charset="0"/>
                          <a:cs typeface="Helvetica" panose="020B0604020202020204" pitchFamily="34" charset="0"/>
                        </a:rPr>
                        <a:t>-</a:t>
                      </a: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8C5E2"/>
                    </a:solidFill>
                  </a:tcPr>
                </a:tc>
              </a:tr>
              <a:tr h="271034">
                <a:tc>
                  <a:txBody>
                    <a:bodyPr/>
                    <a:lstStyle/>
                    <a:p>
                      <a:pPr marL="179388" lvl="0" indent="-179388">
                        <a:lnSpc>
                          <a:spcPct val="90000"/>
                        </a:lnSpc>
                        <a:spcAft>
                          <a:spcPts val="0"/>
                        </a:spcAft>
                        <a:buFont typeface="+mj-lt"/>
                        <a:buNone/>
                      </a:pPr>
                      <a:r>
                        <a:rPr lang="fr-FR" sz="1100" b="1" dirty="0" smtClean="0">
                          <a:solidFill>
                            <a:schemeClr val="tx1"/>
                          </a:solidFill>
                          <a:effectLst/>
                          <a:latin typeface="Helvetica" panose="020B0604020202020204" pitchFamily="34" charset="0"/>
                          <a:ea typeface="Calibri"/>
                          <a:cs typeface="Helvetica" panose="020B0604020202020204" pitchFamily="34" charset="0"/>
                        </a:rPr>
                        <a:t>Biologistes </a:t>
                      </a:r>
                      <a:endParaRPr lang="fr-FR" sz="1100" b="1" dirty="0">
                        <a:solidFill>
                          <a:schemeClr val="tx1"/>
                        </a:solidFill>
                        <a:effectLst/>
                        <a:latin typeface="Helvetica" panose="020B0604020202020204" pitchFamily="34" charset="0"/>
                        <a:ea typeface="Calibri"/>
                        <a:cs typeface="Helvetica"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E6F3"/>
                    </a:solidFill>
                  </a:tcPr>
                </a:tc>
                <a:tc>
                  <a:txBody>
                    <a:bodyPr/>
                    <a:lstStyle/>
                    <a:p>
                      <a:pPr algn="ctr"/>
                      <a:r>
                        <a:rPr lang="fr-FR" sz="1100" b="0" dirty="0" smtClean="0">
                          <a:solidFill>
                            <a:schemeClr val="tx1"/>
                          </a:solidFill>
                          <a:latin typeface="Helvetica" panose="020B0604020202020204" pitchFamily="34" charset="0"/>
                          <a:cs typeface="Helvetica" panose="020B0604020202020204" pitchFamily="34" charset="0"/>
                        </a:rPr>
                        <a:t>65%</a:t>
                      </a:r>
                      <a:endParaRPr lang="fr-FR" sz="1100" b="0" dirty="0">
                        <a:solidFill>
                          <a:schemeClr val="tx1"/>
                        </a:solidFill>
                        <a:latin typeface="Helvetica" panose="020B0604020202020204" pitchFamily="34" charset="0"/>
                        <a:cs typeface="Helvetica" panose="020B0604020202020204" pitchFamily="34" charset="0"/>
                      </a:endParaRPr>
                    </a:p>
                  </a:txBody>
                  <a:tcPr anchor="ctr">
                    <a:lnL w="762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E6F3"/>
                    </a:solidFill>
                  </a:tcPr>
                </a:tc>
                <a:tc>
                  <a:txBody>
                    <a:bodyPr/>
                    <a:lstStyle/>
                    <a:p>
                      <a:pPr algn="ctr"/>
                      <a:r>
                        <a:rPr lang="fr-FR" sz="1100" b="0" dirty="0" smtClean="0">
                          <a:solidFill>
                            <a:schemeClr val="tx1"/>
                          </a:solidFill>
                          <a:latin typeface="Helvetica" panose="020B0604020202020204" pitchFamily="34" charset="0"/>
                          <a:cs typeface="Helvetica" panose="020B0604020202020204" pitchFamily="34" charset="0"/>
                        </a:rPr>
                        <a:t>35%</a:t>
                      </a: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E6F3"/>
                    </a:solidFill>
                  </a:tcPr>
                </a:tc>
                <a:tc>
                  <a:txBody>
                    <a:bodyPr/>
                    <a:lstStyle/>
                    <a:p>
                      <a:pPr algn="ctr"/>
                      <a:r>
                        <a:rPr lang="fr-FR" sz="1100" b="1" dirty="0" smtClean="0">
                          <a:solidFill>
                            <a:schemeClr val="tx1"/>
                          </a:solidFill>
                          <a:latin typeface="Helvetica" panose="020B0604020202020204" pitchFamily="34" charset="0"/>
                          <a:cs typeface="Helvetica" panose="020B0604020202020204" pitchFamily="34" charset="0"/>
                        </a:rPr>
                        <a:t>53 ans</a:t>
                      </a:r>
                      <a:endParaRPr lang="fr-FR" sz="1100" b="1"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E6F3"/>
                    </a:solidFill>
                  </a:tcPr>
                </a:tc>
                <a:tc>
                  <a:txBody>
                    <a:bodyPr/>
                    <a:lstStyle/>
                    <a:p>
                      <a:pPr algn="ctr"/>
                      <a:r>
                        <a:rPr lang="fr-FR" sz="1100" b="0" dirty="0" smtClean="0">
                          <a:solidFill>
                            <a:schemeClr val="tx1"/>
                          </a:solidFill>
                          <a:latin typeface="Helvetica" panose="020B0604020202020204" pitchFamily="34" charset="0"/>
                          <a:cs typeface="Helvetica" panose="020B0604020202020204" pitchFamily="34" charset="0"/>
                        </a:rPr>
                        <a:t>5%</a:t>
                      </a:r>
                      <a:endParaRPr lang="fr-FR" sz="1100" b="0" dirty="0">
                        <a:solidFill>
                          <a:schemeClr val="tx1"/>
                        </a:solidFill>
                        <a:latin typeface="Helvetica" panose="020B0604020202020204" pitchFamily="34" charset="0"/>
                        <a:cs typeface="Helvetica" panose="020B0604020202020204" pitchFamily="34" charset="0"/>
                      </a:endParaRPr>
                    </a:p>
                  </a:txBody>
                  <a:tcPr anchor="ctr">
                    <a:lnL w="762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E6F3"/>
                    </a:solidFill>
                  </a:tcPr>
                </a:tc>
                <a:tc>
                  <a:txBody>
                    <a:bodyPr/>
                    <a:lstStyle/>
                    <a:p>
                      <a:pPr algn="ctr"/>
                      <a:r>
                        <a:rPr lang="fr-FR" sz="1100" b="0" dirty="0" smtClean="0">
                          <a:solidFill>
                            <a:schemeClr val="tx1"/>
                          </a:solidFill>
                          <a:latin typeface="Helvetica" panose="020B0604020202020204" pitchFamily="34" charset="0"/>
                          <a:cs typeface="Helvetica" panose="020B0604020202020204" pitchFamily="34" charset="0"/>
                        </a:rPr>
                        <a:t>95%</a:t>
                      </a: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E6F3"/>
                    </a:solidFill>
                  </a:tcPr>
                </a:tc>
                <a:tc>
                  <a:txBody>
                    <a:bodyPr/>
                    <a:lstStyle/>
                    <a:p>
                      <a:pPr algn="ctr"/>
                      <a:r>
                        <a:rPr lang="fr-FR" sz="1100" b="0" dirty="0" smtClean="0">
                          <a:solidFill>
                            <a:schemeClr val="tx1"/>
                          </a:solidFill>
                          <a:latin typeface="Helvetica" panose="020B0604020202020204" pitchFamily="34" charset="0"/>
                          <a:cs typeface="Helvetica" panose="020B0604020202020204" pitchFamily="34" charset="0"/>
                        </a:rPr>
                        <a:t>-</a:t>
                      </a: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E6F3"/>
                    </a:solidFill>
                  </a:tcPr>
                </a:tc>
              </a:tr>
              <a:tr h="271034">
                <a:tc>
                  <a:txBody>
                    <a:bodyPr/>
                    <a:lstStyle/>
                    <a:p>
                      <a:pPr marL="179388" lvl="0" indent="-179388">
                        <a:lnSpc>
                          <a:spcPct val="90000"/>
                        </a:lnSpc>
                        <a:spcAft>
                          <a:spcPts val="0"/>
                        </a:spcAft>
                        <a:buFont typeface="+mj-lt"/>
                        <a:buNone/>
                      </a:pPr>
                      <a:r>
                        <a:rPr lang="fr-FR" sz="1100" b="1" dirty="0" smtClean="0">
                          <a:solidFill>
                            <a:schemeClr val="tx1"/>
                          </a:solidFill>
                          <a:effectLst/>
                          <a:latin typeface="Helvetica" panose="020B0604020202020204" pitchFamily="34" charset="0"/>
                          <a:ea typeface="Calibri"/>
                          <a:cs typeface="Helvetica" panose="020B0604020202020204" pitchFamily="34" charset="0"/>
                        </a:rPr>
                        <a:t>Chirurgiens dentistes</a:t>
                      </a:r>
                      <a:endParaRPr lang="fr-FR" sz="1100" b="1" dirty="0">
                        <a:solidFill>
                          <a:schemeClr val="tx1"/>
                        </a:solidFill>
                        <a:effectLst/>
                        <a:latin typeface="Helvetica" panose="020B0604020202020204" pitchFamily="34" charset="0"/>
                        <a:ea typeface="Calibri"/>
                        <a:cs typeface="Helvetica"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8C5E2"/>
                    </a:solidFill>
                  </a:tcPr>
                </a:tc>
                <a:tc>
                  <a:txBody>
                    <a:bodyPr/>
                    <a:lstStyle/>
                    <a:p>
                      <a:pPr algn="ctr"/>
                      <a:r>
                        <a:rPr lang="fr-FR" sz="1100" b="0" dirty="0" smtClean="0">
                          <a:solidFill>
                            <a:schemeClr val="tx1"/>
                          </a:solidFill>
                          <a:latin typeface="Helvetica" panose="020B0604020202020204" pitchFamily="34" charset="0"/>
                          <a:cs typeface="Helvetica" panose="020B0604020202020204" pitchFamily="34" charset="0"/>
                        </a:rPr>
                        <a:t>40%</a:t>
                      </a:r>
                      <a:endParaRPr lang="fr-FR" sz="1100" b="0" dirty="0">
                        <a:solidFill>
                          <a:schemeClr val="tx1"/>
                        </a:solidFill>
                        <a:latin typeface="Helvetica" panose="020B0604020202020204" pitchFamily="34" charset="0"/>
                        <a:cs typeface="Helvetica" panose="020B0604020202020204" pitchFamily="34" charset="0"/>
                      </a:endParaRPr>
                    </a:p>
                  </a:txBody>
                  <a:tcPr anchor="ctr">
                    <a:lnL w="762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8C5E2"/>
                    </a:solidFill>
                  </a:tcPr>
                </a:tc>
                <a:tc>
                  <a:txBody>
                    <a:bodyPr/>
                    <a:lstStyle/>
                    <a:p>
                      <a:pPr algn="ctr"/>
                      <a:r>
                        <a:rPr lang="fr-FR" sz="1100" b="0" dirty="0" smtClean="0">
                          <a:solidFill>
                            <a:schemeClr val="tx1"/>
                          </a:solidFill>
                          <a:latin typeface="Helvetica" panose="020B0604020202020204" pitchFamily="34" charset="0"/>
                          <a:cs typeface="Helvetica" panose="020B0604020202020204" pitchFamily="34" charset="0"/>
                        </a:rPr>
                        <a:t>60%</a:t>
                      </a: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8C5E2"/>
                    </a:solidFill>
                  </a:tcPr>
                </a:tc>
                <a:tc>
                  <a:txBody>
                    <a:bodyPr/>
                    <a:lstStyle/>
                    <a:p>
                      <a:pPr algn="ctr"/>
                      <a:r>
                        <a:rPr lang="fr-FR" sz="1100" b="1" dirty="0" smtClean="0">
                          <a:solidFill>
                            <a:schemeClr val="tx1"/>
                          </a:solidFill>
                          <a:latin typeface="Helvetica" panose="020B0604020202020204" pitchFamily="34" charset="0"/>
                          <a:cs typeface="Helvetica" panose="020B0604020202020204" pitchFamily="34" charset="0"/>
                        </a:rPr>
                        <a:t>52 ans</a:t>
                      </a:r>
                      <a:endParaRPr lang="fr-FR" sz="1100" b="1"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8C5E2"/>
                    </a:solidFill>
                  </a:tcPr>
                </a:tc>
                <a:tc>
                  <a:txBody>
                    <a:bodyPr/>
                    <a:lstStyle/>
                    <a:p>
                      <a:pPr algn="ctr"/>
                      <a:r>
                        <a:rPr lang="fr-FR" sz="1100" b="0" dirty="0" smtClean="0">
                          <a:solidFill>
                            <a:schemeClr val="tx1"/>
                          </a:solidFill>
                          <a:latin typeface="Helvetica" panose="020B0604020202020204" pitchFamily="34" charset="0"/>
                          <a:cs typeface="Helvetica" panose="020B0604020202020204" pitchFamily="34" charset="0"/>
                        </a:rPr>
                        <a:t>7%</a:t>
                      </a:r>
                      <a:endParaRPr lang="fr-FR" sz="1100" b="0" dirty="0">
                        <a:solidFill>
                          <a:schemeClr val="tx1"/>
                        </a:solidFill>
                        <a:latin typeface="Helvetica" panose="020B0604020202020204" pitchFamily="34" charset="0"/>
                        <a:cs typeface="Helvetica" panose="020B0604020202020204" pitchFamily="34" charset="0"/>
                      </a:endParaRPr>
                    </a:p>
                  </a:txBody>
                  <a:tcPr anchor="ctr">
                    <a:lnL w="762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8C5E2"/>
                    </a:solidFill>
                  </a:tcPr>
                </a:tc>
                <a:tc>
                  <a:txBody>
                    <a:bodyPr/>
                    <a:lstStyle/>
                    <a:p>
                      <a:pPr algn="ctr"/>
                      <a:r>
                        <a:rPr lang="fr-FR" sz="1100" b="0" dirty="0" smtClean="0">
                          <a:solidFill>
                            <a:schemeClr val="tx1"/>
                          </a:solidFill>
                          <a:latin typeface="Helvetica" panose="020B0604020202020204" pitchFamily="34" charset="0"/>
                          <a:cs typeface="Helvetica" panose="020B0604020202020204" pitchFamily="34" charset="0"/>
                        </a:rPr>
                        <a:t>79%</a:t>
                      </a: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8C5E2"/>
                    </a:solidFill>
                  </a:tcPr>
                </a:tc>
                <a:tc>
                  <a:txBody>
                    <a:bodyPr/>
                    <a:lstStyle/>
                    <a:p>
                      <a:pPr algn="ctr"/>
                      <a:r>
                        <a:rPr lang="fr-FR" sz="1100" b="0" dirty="0" smtClean="0">
                          <a:solidFill>
                            <a:schemeClr val="tx1"/>
                          </a:solidFill>
                          <a:latin typeface="Helvetica" panose="020B0604020202020204" pitchFamily="34" charset="0"/>
                          <a:cs typeface="Helvetica" panose="020B0604020202020204" pitchFamily="34" charset="0"/>
                        </a:rPr>
                        <a:t>14%</a:t>
                      </a: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8C5E2"/>
                    </a:solidFill>
                  </a:tcPr>
                </a:tc>
              </a:tr>
            </a:tbl>
          </a:graphicData>
        </a:graphic>
      </p:graphicFrame>
      <p:sp>
        <p:nvSpPr>
          <p:cNvPr id="12" name="Titre 1"/>
          <p:cNvSpPr txBox="1">
            <a:spLocks/>
          </p:cNvSpPr>
          <p:nvPr/>
        </p:nvSpPr>
        <p:spPr>
          <a:xfrm>
            <a:off x="107499" y="96523"/>
            <a:ext cx="7217825" cy="96174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Enquêtes épidémiologiques et études récentes sur les souffrances des professionnels de santé</a:t>
            </a:r>
            <a:endParaRPr lang="fr-FR" sz="2400" b="1" dirty="0"/>
          </a:p>
        </p:txBody>
      </p:sp>
      <p:sp>
        <p:nvSpPr>
          <p:cNvPr id="13" name="Espace réservé du pied de page 4"/>
          <p:cNvSpPr txBox="1">
            <a:spLocks/>
          </p:cNvSpPr>
          <p:nvPr/>
        </p:nvSpPr>
        <p:spPr>
          <a:xfrm>
            <a:off x="107498" y="6497761"/>
            <a:ext cx="8899733" cy="365125"/>
          </a:xfrm>
          <a:prstGeom prst="rect">
            <a:avLst/>
          </a:prstGeom>
        </p:spPr>
        <p:txBody>
          <a:bodyPr/>
          <a:lstStyle>
            <a:defPPr>
              <a:defRPr lang="fr-FR"/>
            </a:defPPr>
            <a:lvl1pPr marL="0" algn="l" defTabSz="457200" rtl="0" eaLnBrk="1" latinLnBrk="0" hangingPunct="1">
              <a:defRPr lang="fr-FR" sz="1200" b="1" kern="1200" smtClean="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b="0" smtClean="0"/>
              <a:t>1er Colloque National</a:t>
            </a:r>
            <a:r>
              <a:rPr lang="fr-FR" smtClean="0"/>
              <a:t>  Soigner les vulnérabilités des professionnels de santé </a:t>
            </a:r>
            <a:r>
              <a:rPr lang="fr-FR" b="0" smtClean="0"/>
              <a:t>– Académie Nationale de Médecine – Jeudi 3 décembre 2015</a:t>
            </a:r>
            <a:endParaRPr lang="fr-FR" dirty="0"/>
          </a:p>
        </p:txBody>
      </p:sp>
      <p:sp>
        <p:nvSpPr>
          <p:cNvPr id="14" name="Espace réservé du numéro de diapositive 7"/>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38</a:t>
            </a:fld>
            <a:endParaRPr lang="fr-FR" dirty="0"/>
          </a:p>
        </p:txBody>
      </p:sp>
    </p:spTree>
    <p:extLst>
      <p:ext uri="{BB962C8B-B14F-4D97-AF65-F5344CB8AC3E}">
        <p14:creationId xmlns:p14="http://schemas.microsoft.com/office/powerpoint/2010/main" val="3747605396"/>
      </p:ext>
    </p:extLst>
  </p:cSld>
  <p:clrMapOvr>
    <a:masterClrMapping/>
  </p:clrMapOvr>
  <p:transition xmlns:p14="http://schemas.microsoft.com/office/powerpoint/2010/main" spd="med">
    <p:zoom/>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gray">
          <a:xfrm>
            <a:off x="876994" y="2910320"/>
            <a:ext cx="7380287" cy="707886"/>
          </a:xfrm>
          <a:prstGeom prst="rect">
            <a:avLst/>
          </a:prstGeom>
          <a:noFill/>
          <a:ln w="12700">
            <a:noFill/>
            <a:miter lim="800000"/>
            <a:headEnd/>
            <a:tailEnd/>
          </a:ln>
        </p:spPr>
        <p:txBody>
          <a:bodyPr>
            <a:spAutoFit/>
          </a:bodyPr>
          <a:lstStyle/>
          <a:p>
            <a:pPr algn="ctr">
              <a:spcBef>
                <a:spcPct val="50000"/>
              </a:spcBef>
              <a:defRPr/>
            </a:pPr>
            <a:r>
              <a:rPr lang="fr-FR" sz="4000" b="1" dirty="0" smtClean="0">
                <a:solidFill>
                  <a:srgbClr val="1F497D"/>
                </a:solidFill>
                <a:latin typeface="Helvetica" panose="020B0604020202020204" pitchFamily="34" charset="0"/>
                <a:cs typeface="Helvetica" panose="020B0604020202020204" pitchFamily="34" charset="0"/>
              </a:rPr>
              <a:t>LE CONSTAT</a:t>
            </a:r>
            <a:endParaRPr lang="fr-FR" sz="4000" b="1" i="1" dirty="0">
              <a:solidFill>
                <a:srgbClr val="1F497D"/>
              </a:solidFill>
              <a:latin typeface="Helvetica" panose="020B0604020202020204" pitchFamily="34" charset="0"/>
              <a:cs typeface="Helvetica" panose="020B0604020202020204" pitchFamily="34" charset="0"/>
            </a:endParaRPr>
          </a:p>
        </p:txBody>
      </p:sp>
      <p:sp>
        <p:nvSpPr>
          <p:cNvPr id="6" name="Rectangle 3"/>
          <p:cNvSpPr>
            <a:spLocks noChangeArrowheads="1"/>
          </p:cNvSpPr>
          <p:nvPr/>
        </p:nvSpPr>
        <p:spPr bwMode="auto">
          <a:xfrm rot="5400000">
            <a:off x="4553247" y="1941942"/>
            <a:ext cx="45719" cy="3306181"/>
          </a:xfrm>
          <a:prstGeom prst="rect">
            <a:avLst/>
          </a:prstGeom>
          <a:gradFill rotWithShape="1">
            <a:gsLst>
              <a:gs pos="0">
                <a:srgbClr val="83D3FF"/>
              </a:gs>
              <a:gs pos="999">
                <a:srgbClr val="002060"/>
              </a:gs>
              <a:gs pos="50000">
                <a:srgbClr val="B5E2FF"/>
              </a:gs>
              <a:gs pos="100000">
                <a:srgbClr val="DBF0FF"/>
              </a:gs>
            </a:gsLst>
            <a:lin ang="162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solidFill>
                <a:srgbClr val="000000"/>
              </a:solidFill>
            </a:endParaRPr>
          </a:p>
        </p:txBody>
      </p:sp>
      <p:sp>
        <p:nvSpPr>
          <p:cNvPr id="7" name="Titre 1"/>
          <p:cNvSpPr txBox="1">
            <a:spLocks/>
          </p:cNvSpPr>
          <p:nvPr/>
        </p:nvSpPr>
        <p:spPr>
          <a:xfrm>
            <a:off x="107499" y="96523"/>
            <a:ext cx="7217825" cy="96174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Enquêtes épidémiologiques et études récentes sur les souffrances des professionnels de santé</a:t>
            </a:r>
            <a:endParaRPr lang="fr-FR" sz="2400" b="1" dirty="0"/>
          </a:p>
        </p:txBody>
      </p:sp>
      <p:sp>
        <p:nvSpPr>
          <p:cNvPr id="8" name="Espace réservé du pied de page 4"/>
          <p:cNvSpPr txBox="1">
            <a:spLocks/>
          </p:cNvSpPr>
          <p:nvPr/>
        </p:nvSpPr>
        <p:spPr>
          <a:xfrm>
            <a:off x="107498" y="6497761"/>
            <a:ext cx="8899733" cy="365125"/>
          </a:xfrm>
          <a:prstGeom prst="rect">
            <a:avLst/>
          </a:prstGeom>
        </p:spPr>
        <p:txBody>
          <a:bodyPr/>
          <a:lstStyle>
            <a:defPPr>
              <a:defRPr lang="fr-FR"/>
            </a:defPPr>
            <a:lvl1pPr marL="0" algn="l" defTabSz="457200" rtl="0" eaLnBrk="1" latinLnBrk="0" hangingPunct="1">
              <a:defRPr lang="fr-FR" sz="1200" b="1" kern="1200" smtClean="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b="0" smtClean="0"/>
              <a:t>1er Colloque National</a:t>
            </a:r>
            <a:r>
              <a:rPr lang="fr-FR" smtClean="0"/>
              <a:t>  Soigner les vulnérabilités des professionnels de santé </a:t>
            </a:r>
            <a:r>
              <a:rPr lang="fr-FR" b="0" smtClean="0"/>
              <a:t>– Académie Nationale de Médecine – Jeudi 3 décembre 2015</a:t>
            </a:r>
            <a:endParaRPr lang="fr-FR" dirty="0"/>
          </a:p>
        </p:txBody>
      </p:sp>
      <p:sp>
        <p:nvSpPr>
          <p:cNvPr id="9" name="Espace réservé du numéro de diapositive 7"/>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39</a:t>
            </a:fld>
            <a:endParaRPr lang="fr-FR" dirty="0"/>
          </a:p>
        </p:txBody>
      </p:sp>
    </p:spTree>
    <p:extLst>
      <p:ext uri="{BB962C8B-B14F-4D97-AF65-F5344CB8AC3E}">
        <p14:creationId xmlns:p14="http://schemas.microsoft.com/office/powerpoint/2010/main" val="34692280"/>
      </p:ext>
    </p:extLst>
  </p:cSld>
  <p:clrMapOvr>
    <a:masterClrMapping/>
  </p:clrMapOvr>
  <p:transition xmlns:p14="http://schemas.microsoft.com/office/powerpoint/2010/main" spd="med">
    <p:zoom/>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902" y="78712"/>
            <a:ext cx="7510040" cy="961147"/>
          </a:xfrm>
        </p:spPr>
        <p:txBody>
          <a:bodyPr>
            <a:noAutofit/>
          </a:bodyPr>
          <a:lstStyle/>
          <a:p>
            <a:pPr algn="l"/>
            <a:r>
              <a:rPr lang="fr-FR" sz="2400" dirty="0" smtClean="0"/>
              <a:t>Enquêtes épidémiologiques et études récentes sur les souffrances des professionnels de santé</a:t>
            </a:r>
            <a:endParaRPr lang="fr-FR" sz="2400" dirty="0"/>
          </a:p>
        </p:txBody>
      </p:sp>
      <p:sp>
        <p:nvSpPr>
          <p:cNvPr id="3" name="Espace réservé du contenu 2"/>
          <p:cNvSpPr>
            <a:spLocks noGrp="1"/>
          </p:cNvSpPr>
          <p:nvPr>
            <p:ph idx="1"/>
          </p:nvPr>
        </p:nvSpPr>
        <p:spPr>
          <a:xfrm>
            <a:off x="457200" y="1327266"/>
            <a:ext cx="8377360" cy="3736126"/>
          </a:xfrm>
        </p:spPr>
        <p:txBody>
          <a:bodyPr>
            <a:normAutofit/>
          </a:bodyPr>
          <a:lstStyle/>
          <a:p>
            <a:pPr>
              <a:buClr>
                <a:schemeClr val="tx2"/>
              </a:buClr>
              <a:buSzPct val="70000"/>
              <a:buFont typeface="Wingdings" charset="2"/>
              <a:buChar char="§"/>
            </a:pPr>
            <a:r>
              <a:rPr lang="fr-FR" dirty="0">
                <a:solidFill>
                  <a:srgbClr val="1F497D"/>
                </a:solidFill>
              </a:rPr>
              <a:t>Didier </a:t>
            </a:r>
            <a:r>
              <a:rPr lang="fr-FR" dirty="0" smtClean="0">
                <a:solidFill>
                  <a:srgbClr val="1F497D"/>
                </a:solidFill>
              </a:rPr>
              <a:t>TRUCHOT </a:t>
            </a:r>
          </a:p>
          <a:p>
            <a:pPr marL="457200" lvl="1" indent="0">
              <a:spcBef>
                <a:spcPts val="0"/>
              </a:spcBef>
              <a:spcAft>
                <a:spcPts val="600"/>
              </a:spcAft>
              <a:buNone/>
            </a:pPr>
            <a:r>
              <a:rPr lang="fr-FR" dirty="0" smtClean="0"/>
              <a:t>Professeur de psychosociologie à l’Université de Franche-Comté</a:t>
            </a:r>
          </a:p>
          <a:p>
            <a:pPr>
              <a:buClr>
                <a:schemeClr val="tx2"/>
              </a:buClr>
              <a:buSzPct val="70000"/>
              <a:buFont typeface="Wingdings" charset="2"/>
              <a:buChar char="§"/>
            </a:pPr>
            <a:r>
              <a:rPr lang="fr-FR" dirty="0" smtClean="0">
                <a:solidFill>
                  <a:srgbClr val="1F497D"/>
                </a:solidFill>
              </a:rPr>
              <a:t>Henri FARINA</a:t>
            </a:r>
          </a:p>
          <a:p>
            <a:pPr marL="457200" lvl="1" indent="0">
              <a:spcBef>
                <a:spcPts val="0"/>
              </a:spcBef>
              <a:spcAft>
                <a:spcPts val="600"/>
              </a:spcAft>
              <a:buNone/>
            </a:pPr>
            <a:r>
              <a:rPr lang="fr-FR" dirty="0" smtClean="0"/>
              <a:t>Docteur </a:t>
            </a:r>
            <a:r>
              <a:rPr lang="fr-FR" dirty="0"/>
              <a:t>en Médecine, Président de </a:t>
            </a:r>
            <a:r>
              <a:rPr lang="fr-FR" dirty="0" err="1" smtClean="0"/>
              <a:t>Stéthos</a:t>
            </a:r>
            <a:endParaRPr lang="fr-FR" dirty="0"/>
          </a:p>
        </p:txBody>
      </p:sp>
      <p:sp>
        <p:nvSpPr>
          <p:cNvPr id="4" name="Espace réservé du pied de page 4"/>
          <p:cNvSpPr>
            <a:spLocks noGrp="1"/>
          </p:cNvSpPr>
          <p:nvPr>
            <p:ph type="ftr" sz="quarter" idx="4294967295"/>
          </p:nvPr>
        </p:nvSpPr>
        <p:spPr>
          <a:xfrm>
            <a:off x="107498" y="6497761"/>
            <a:ext cx="8899733"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5" name="Espace réservé du numéro de diapositive 4"/>
          <p:cNvSpPr>
            <a:spLocks noGrp="1"/>
          </p:cNvSpPr>
          <p:nvPr>
            <p:ph type="sldNum" sz="quarter" idx="12"/>
          </p:nvPr>
        </p:nvSpPr>
        <p:spPr/>
        <p:txBody>
          <a:bodyPr/>
          <a:lstStyle/>
          <a:p>
            <a:fld id="{91DE38A6-BC19-A249-8091-FB07CD57C52B}" type="slidenum">
              <a:rPr lang="fr-FR" smtClean="0"/>
              <a:t>4</a:t>
            </a:fld>
            <a:endParaRPr lang="fr-FR" dirty="0"/>
          </a:p>
        </p:txBody>
      </p:sp>
    </p:spTree>
    <p:extLst>
      <p:ext uri="{BB962C8B-B14F-4D97-AF65-F5344CB8AC3E}">
        <p14:creationId xmlns:p14="http://schemas.microsoft.com/office/powerpoint/2010/main" val="58622795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gray">
          <a:xfrm>
            <a:off x="240538" y="1092141"/>
            <a:ext cx="8765142" cy="769441"/>
          </a:xfrm>
          <a:prstGeom prst="rect">
            <a:avLst/>
          </a:prstGeom>
          <a:noFill/>
          <a:ln w="12700">
            <a:noFill/>
            <a:miter lim="800000"/>
            <a:headEnd/>
            <a:tailEnd/>
          </a:ln>
        </p:spPr>
        <p:txBody>
          <a:bodyPr wrap="square">
            <a:spAutoFit/>
          </a:bodyPr>
          <a:lstStyle/>
          <a:p>
            <a:pPr>
              <a:spcBef>
                <a:spcPct val="50000"/>
              </a:spcBef>
              <a:defRPr/>
            </a:pPr>
            <a:r>
              <a:rPr lang="fr-FR" sz="1600" b="1" u="sng" dirty="0" smtClean="0">
                <a:solidFill>
                  <a:srgbClr val="1F497D"/>
                </a:solidFill>
                <a:latin typeface="Helvetica" panose="020B0604020202020204" pitchFamily="34" charset="0"/>
                <a:cs typeface="Helvetica" panose="020B0604020202020204" pitchFamily="34" charset="0"/>
              </a:rPr>
              <a:t>BURN OUT</a:t>
            </a:r>
            <a:br>
              <a:rPr lang="fr-FR" sz="1600" b="1" u="sng" dirty="0" smtClean="0">
                <a:solidFill>
                  <a:srgbClr val="1F497D"/>
                </a:solidFill>
                <a:latin typeface="Helvetica" panose="020B0604020202020204" pitchFamily="34" charset="0"/>
                <a:cs typeface="Helvetica" panose="020B0604020202020204" pitchFamily="34" charset="0"/>
              </a:rPr>
            </a:br>
            <a:r>
              <a:rPr lang="fr-FR" sz="1400" b="1" dirty="0" smtClean="0">
                <a:latin typeface="Helvetica" panose="020B0604020202020204" pitchFamily="34" charset="0"/>
                <a:cs typeface="Helvetica" panose="020B0604020202020204" pitchFamily="34" charset="0"/>
              </a:rPr>
              <a:t>Professionnels en situation de BURNOUT ou de fort risque de BURNOUT</a:t>
            </a:r>
          </a:p>
          <a:p>
            <a:pPr>
              <a:defRPr/>
            </a:pPr>
            <a:r>
              <a:rPr lang="fr-FR" sz="1400" b="1" dirty="0" smtClean="0">
                <a:latin typeface="Helvetica" panose="020B0604020202020204" pitchFamily="34" charset="0"/>
                <a:cs typeface="Helvetica" panose="020B0604020202020204" pitchFamily="34" charset="0"/>
              </a:rPr>
              <a:t> </a:t>
            </a:r>
            <a:r>
              <a:rPr lang="fr-FR" sz="1000" b="1" dirty="0" smtClean="0">
                <a:latin typeface="Helvetica" panose="020B0604020202020204" pitchFamily="34" charset="0"/>
                <a:cs typeface="Helvetica" panose="020B0604020202020204" pitchFamily="34" charset="0"/>
              </a:rPr>
              <a:t>(6 items avec un score sup ou égal à 4 et/ou 5 items avec un score sup ou égal à 5 et/ou 4 items avec un score sup ou égal à 6)</a:t>
            </a:r>
            <a:r>
              <a:rPr lang="fr-FR" sz="1000" b="1" i="1" u="sng" dirty="0" smtClean="0">
                <a:solidFill>
                  <a:srgbClr val="000090"/>
                </a:solidFill>
                <a:latin typeface="Helvetica" panose="020B0604020202020204" pitchFamily="34" charset="0"/>
                <a:cs typeface="Helvetica" panose="020B0604020202020204" pitchFamily="34" charset="0"/>
              </a:rPr>
              <a:t> </a:t>
            </a:r>
            <a:endParaRPr lang="fr-FR" sz="1000" b="1" dirty="0" smtClean="0">
              <a:latin typeface="Helvetica" panose="020B0604020202020204" pitchFamily="34" charset="0"/>
              <a:cs typeface="Helvetica" panose="020B0604020202020204" pitchFamily="34" charset="0"/>
            </a:endParaRPr>
          </a:p>
        </p:txBody>
      </p:sp>
      <p:sp>
        <p:nvSpPr>
          <p:cNvPr id="17" name="AutoShape 4" descr="Résultat de recherche d'images pour &quot;bonhomme blanc 3D épuisé&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aphicFrame>
        <p:nvGraphicFramePr>
          <p:cNvPr id="2" name="Tableau 1"/>
          <p:cNvGraphicFramePr>
            <a:graphicFrameLocks noGrp="1"/>
          </p:cNvGraphicFramePr>
          <p:nvPr>
            <p:extLst>
              <p:ext uri="{D42A27DB-BD31-4B8C-83A1-F6EECF244321}">
                <p14:modId xmlns:p14="http://schemas.microsoft.com/office/powerpoint/2010/main" val="4265461792"/>
              </p:ext>
            </p:extLst>
          </p:nvPr>
        </p:nvGraphicFramePr>
        <p:xfrm>
          <a:off x="138535" y="2189030"/>
          <a:ext cx="2298303" cy="3301176"/>
        </p:xfrm>
        <a:graphic>
          <a:graphicData uri="http://schemas.openxmlformats.org/drawingml/2006/table">
            <a:tbl>
              <a:tblPr firstRow="1" bandRow="1">
                <a:tableStyleId>{21E4AEA4-8DFA-4A89-87EB-49C32662AFE0}</a:tableStyleId>
              </a:tblPr>
              <a:tblGrid>
                <a:gridCol w="1358900"/>
                <a:gridCol w="939403"/>
              </a:tblGrid>
              <a:tr h="304800">
                <a:tc>
                  <a:txBody>
                    <a:bodyPr/>
                    <a:lstStyle/>
                    <a:p>
                      <a:endParaRPr lang="fr-FR" sz="1100" dirty="0">
                        <a:solidFill>
                          <a:schemeClr val="tx1"/>
                        </a:solidFill>
                        <a:latin typeface="Helvetica" panose="020B0604020202020204" pitchFamily="34" charset="0"/>
                        <a:cs typeface="Helvetica" panose="020B0604020202020204" pitchFamily="34" charset="0"/>
                      </a:endParaRPr>
                    </a:p>
                  </a:txBody>
                  <a:tcP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1050" dirty="0" smtClean="0">
                          <a:solidFill>
                            <a:schemeClr val="bg1"/>
                          </a:solidFill>
                          <a:latin typeface="Helvetica" panose="020B0604020202020204" pitchFamily="34" charset="0"/>
                          <a:cs typeface="Helvetica" panose="020B0604020202020204" pitchFamily="34" charset="0"/>
                        </a:rPr>
                        <a:t>TOTAL</a:t>
                      </a:r>
                      <a:endParaRPr lang="fr-FR" sz="1050" dirty="0">
                        <a:solidFill>
                          <a:schemeClr val="bg1"/>
                        </a:solidFill>
                        <a:latin typeface="Helvetica" panose="020B0604020202020204" pitchFamily="34" charset="0"/>
                        <a:cs typeface="Helvetica" panose="020B0604020202020204" pitchFamily="34" charset="0"/>
                      </a:endParaRPr>
                    </a:p>
                  </a:txBody>
                  <a:tcPr anchor="ctr">
                    <a:lnL w="762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36699"/>
                    </a:solidFill>
                  </a:tcPr>
                </a:tc>
              </a:tr>
              <a:tr h="609600">
                <a:tc>
                  <a:txBody>
                    <a:bodyPr/>
                    <a:lstStyle/>
                    <a:p>
                      <a:endParaRPr lang="fr-FR" sz="1100" dirty="0">
                        <a:solidFill>
                          <a:schemeClr val="tx1"/>
                        </a:solidFill>
                        <a:latin typeface="Helvetica" panose="020B0604020202020204" pitchFamily="34" charset="0"/>
                        <a:cs typeface="Helvetica" panose="020B0604020202020204" pitchFamily="34" charset="0"/>
                      </a:endParaRPr>
                    </a:p>
                  </a:txBody>
                  <a:tcP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Total</a:t>
                      </a:r>
                      <a:br>
                        <a:rPr lang="fr-FR" sz="1050" b="1" dirty="0" smtClean="0">
                          <a:solidFill>
                            <a:schemeClr val="tx1"/>
                          </a:solidFill>
                          <a:latin typeface="Helvetica" panose="020B0604020202020204" pitchFamily="34" charset="0"/>
                          <a:cs typeface="Helvetica" panose="020B0604020202020204" pitchFamily="34" charset="0"/>
                        </a:rPr>
                      </a:br>
                      <a:r>
                        <a:rPr lang="fr-FR" sz="1050" b="1" dirty="0" smtClean="0">
                          <a:solidFill>
                            <a:schemeClr val="tx1"/>
                          </a:solidFill>
                          <a:latin typeface="Helvetica" panose="020B0604020202020204" pitchFamily="34" charset="0"/>
                          <a:cs typeface="Helvetica" panose="020B0604020202020204" pitchFamily="34" charset="0"/>
                        </a:rPr>
                        <a:t>n=1901</a:t>
                      </a:r>
                      <a:endParaRPr lang="fr-FR" sz="1050" b="1" dirty="0">
                        <a:solidFill>
                          <a:schemeClr val="tx1"/>
                        </a:solidFill>
                        <a:latin typeface="Helvetica" panose="020B0604020202020204" pitchFamily="34" charset="0"/>
                        <a:cs typeface="Helvetica" panose="020B0604020202020204" pitchFamily="34" charset="0"/>
                      </a:endParaRPr>
                    </a:p>
                  </a:txBody>
                  <a:tcPr anchor="ctr">
                    <a:lnL w="762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94B8DC"/>
                    </a:solidFill>
                  </a:tcPr>
                </a:tc>
              </a:tr>
              <a:tr h="795592">
                <a:tc>
                  <a:txBody>
                    <a:bodyPr/>
                    <a:lstStyle/>
                    <a:p>
                      <a:pPr marL="0" lvl="0" indent="0">
                        <a:lnSpc>
                          <a:spcPct val="90000"/>
                        </a:lnSpc>
                        <a:spcAft>
                          <a:spcPts val="0"/>
                        </a:spcAft>
                        <a:buFont typeface="+mj-lt"/>
                        <a:buNone/>
                      </a:pPr>
                      <a:r>
                        <a:rPr lang="fr-FR" sz="1000" b="0" dirty="0" smtClean="0">
                          <a:solidFill>
                            <a:schemeClr val="tx1"/>
                          </a:solidFill>
                          <a:effectLst/>
                          <a:latin typeface="Helvetica" panose="020B0604020202020204" pitchFamily="34" charset="0"/>
                          <a:ea typeface="Calibri"/>
                          <a:cs typeface="Helvetica" panose="020B0604020202020204" pitchFamily="34" charset="0"/>
                        </a:rPr>
                        <a:t>ACTUELLEMENT</a:t>
                      </a:r>
                      <a:endParaRPr lang="fr-FR" sz="1000" b="0" dirty="0">
                        <a:solidFill>
                          <a:schemeClr val="tx1"/>
                        </a:solidFill>
                        <a:effectLst/>
                        <a:latin typeface="Helvetica" panose="020B0604020202020204" pitchFamily="34" charset="0"/>
                        <a:ea typeface="Calibri"/>
                        <a:cs typeface="Helvetica"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solidFill>
                      <a:srgbClr val="D9E6F3"/>
                    </a:solidFill>
                  </a:tcPr>
                </a:tc>
              </a:tr>
              <a:tr h="795592">
                <a:tc>
                  <a:txBody>
                    <a:bodyPr/>
                    <a:lstStyle/>
                    <a:p>
                      <a:pPr marL="0" lvl="0" indent="0">
                        <a:lnSpc>
                          <a:spcPct val="90000"/>
                        </a:lnSpc>
                        <a:spcAft>
                          <a:spcPts val="0"/>
                        </a:spcAft>
                        <a:buFont typeface="+mj-lt"/>
                        <a:buNone/>
                      </a:pPr>
                      <a:r>
                        <a:rPr lang="fr-FR" sz="1000" b="0" dirty="0" smtClean="0">
                          <a:solidFill>
                            <a:schemeClr val="tx1"/>
                          </a:solidFill>
                          <a:effectLst/>
                          <a:latin typeface="Helvetica" panose="020B0604020202020204" pitchFamily="34" charset="0"/>
                          <a:ea typeface="Calibri"/>
                          <a:cs typeface="Helvetica" panose="020B0604020202020204" pitchFamily="34" charset="0"/>
                        </a:rPr>
                        <a:t>L'ONT ÉTÉ DANS LE PASSÉ</a:t>
                      </a:r>
                      <a:endParaRPr lang="fr-FR" sz="1000" b="0" dirty="0">
                        <a:solidFill>
                          <a:schemeClr val="tx1"/>
                        </a:solidFill>
                        <a:effectLst/>
                        <a:latin typeface="Helvetica" panose="020B0604020202020204" pitchFamily="34" charset="0"/>
                        <a:ea typeface="Calibri"/>
                        <a:cs typeface="Helvetica"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solidFill>
                      <a:srgbClr val="BAD1E8"/>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solidFill>
                      <a:srgbClr val="BAD1E8"/>
                    </a:solidFill>
                  </a:tcPr>
                </a:tc>
              </a:tr>
              <a:tr h="795592">
                <a:tc>
                  <a:txBody>
                    <a:bodyPr/>
                    <a:lstStyle/>
                    <a:p>
                      <a:pPr marL="0" lvl="0" indent="0">
                        <a:lnSpc>
                          <a:spcPct val="90000"/>
                        </a:lnSpc>
                        <a:spcAft>
                          <a:spcPts val="0"/>
                        </a:spcAft>
                        <a:buFont typeface="+mj-lt"/>
                        <a:buNone/>
                      </a:pPr>
                      <a:r>
                        <a:rPr lang="fr-FR" sz="1000" b="0" dirty="0" smtClean="0">
                          <a:solidFill>
                            <a:schemeClr val="tx1"/>
                          </a:solidFill>
                          <a:effectLst/>
                          <a:latin typeface="Helvetica" panose="020B0604020202020204" pitchFamily="34" charset="0"/>
                          <a:ea typeface="Calibri"/>
                          <a:cs typeface="Helvetica" panose="020B0604020202020204" pitchFamily="34" charset="0"/>
                        </a:rPr>
                        <a:t>SONT</a:t>
                      </a:r>
                      <a:r>
                        <a:rPr lang="fr-FR" sz="1000" b="0" baseline="0" dirty="0" smtClean="0">
                          <a:solidFill>
                            <a:schemeClr val="tx1"/>
                          </a:solidFill>
                          <a:effectLst/>
                          <a:latin typeface="Helvetica" panose="020B0604020202020204" pitchFamily="34" charset="0"/>
                          <a:ea typeface="Calibri"/>
                          <a:cs typeface="Helvetica" panose="020B0604020202020204" pitchFamily="34" charset="0"/>
                        </a:rPr>
                        <a:t> et/ou ONT ÉTÉ CONCERNÉS</a:t>
                      </a:r>
                      <a:endParaRPr lang="fr-FR" sz="1000" b="0" dirty="0">
                        <a:solidFill>
                          <a:schemeClr val="tx1"/>
                        </a:solidFill>
                        <a:effectLst/>
                        <a:latin typeface="Helvetica" panose="020B0604020202020204" pitchFamily="34" charset="0"/>
                        <a:ea typeface="Calibri"/>
                        <a:cs typeface="Helvetica"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solidFill>
                      <a:srgbClr val="D9E6F3"/>
                    </a:solidFill>
                  </a:tcPr>
                </a:tc>
              </a:tr>
            </a:tbl>
          </a:graphicData>
        </a:graphic>
      </p:graphicFrame>
      <p:graphicFrame>
        <p:nvGraphicFramePr>
          <p:cNvPr id="3" name="Tableau 2"/>
          <p:cNvGraphicFramePr>
            <a:graphicFrameLocks noGrp="1"/>
          </p:cNvGraphicFramePr>
          <p:nvPr>
            <p:extLst>
              <p:ext uri="{D42A27DB-BD31-4B8C-83A1-F6EECF244321}">
                <p14:modId xmlns:p14="http://schemas.microsoft.com/office/powerpoint/2010/main" val="1195075018"/>
              </p:ext>
            </p:extLst>
          </p:nvPr>
        </p:nvGraphicFramePr>
        <p:xfrm>
          <a:off x="2493886" y="2195965"/>
          <a:ext cx="1878806" cy="3294241"/>
        </p:xfrm>
        <a:graphic>
          <a:graphicData uri="http://schemas.openxmlformats.org/drawingml/2006/table">
            <a:tbl>
              <a:tblPr firstRow="1" bandRow="1">
                <a:tableStyleId>{21E4AEA4-8DFA-4A89-87EB-49C32662AFE0}</a:tableStyleId>
              </a:tblPr>
              <a:tblGrid>
                <a:gridCol w="939403"/>
                <a:gridCol w="939403"/>
              </a:tblGrid>
              <a:tr h="297866">
                <a:tc gridSpan="2">
                  <a:txBody>
                    <a:bodyPr/>
                    <a:lstStyle/>
                    <a:p>
                      <a:pPr algn="ctr"/>
                      <a:r>
                        <a:rPr lang="fr-FR" sz="1050" dirty="0" smtClean="0">
                          <a:solidFill>
                            <a:schemeClr val="bg1"/>
                          </a:solidFill>
                          <a:latin typeface="Helvetica" panose="020B0604020202020204" pitchFamily="34" charset="0"/>
                          <a:cs typeface="Helvetica" panose="020B0604020202020204" pitchFamily="34" charset="0"/>
                        </a:rPr>
                        <a:t>PROFIL</a:t>
                      </a:r>
                      <a:endParaRPr lang="fr-FR" sz="1050" dirty="0">
                        <a:solidFill>
                          <a:schemeClr val="bg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36699"/>
                    </a:solidFill>
                  </a:tcPr>
                </a:tc>
                <a:tc hMerge="1">
                  <a:txBody>
                    <a:bodyPr/>
                    <a:lstStyle/>
                    <a:p>
                      <a:pPr algn="ctr"/>
                      <a:endParaRPr lang="fr-FR" sz="1050" dirty="0">
                        <a:solidFill>
                          <a:schemeClr val="bg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mpd="sng">
                      <a:noFill/>
                    </a:lnR>
                    <a:lnB w="6350" cap="flat" cmpd="sng" algn="ctr">
                      <a:solidFill>
                        <a:schemeClr val="bg1"/>
                      </a:solidFill>
                      <a:prstDash val="solid"/>
                      <a:round/>
                      <a:headEnd type="none" w="med" len="med"/>
                      <a:tailEnd type="none" w="med" len="med"/>
                    </a:lnB>
                    <a:solidFill>
                      <a:srgbClr val="336699"/>
                    </a:solidFill>
                  </a:tcPr>
                </a:tc>
              </a:tr>
              <a:tr h="609599">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Médecins </a:t>
                      </a:r>
                      <a:br>
                        <a:rPr lang="fr-FR" sz="1050" b="1" dirty="0" smtClean="0">
                          <a:solidFill>
                            <a:schemeClr val="tx1"/>
                          </a:solidFill>
                          <a:latin typeface="Helvetica" panose="020B0604020202020204" pitchFamily="34" charset="0"/>
                          <a:cs typeface="Helvetica" panose="020B0604020202020204" pitchFamily="34" charset="0"/>
                        </a:rPr>
                      </a:br>
                      <a:r>
                        <a:rPr lang="fr-FR" sz="1050" b="1" dirty="0" smtClean="0">
                          <a:solidFill>
                            <a:schemeClr val="tx1"/>
                          </a:solidFill>
                          <a:latin typeface="Helvetica" panose="020B0604020202020204" pitchFamily="34" charset="0"/>
                          <a:cs typeface="Helvetica" panose="020B0604020202020204" pitchFamily="34" charset="0"/>
                        </a:rPr>
                        <a:t>n=1379</a:t>
                      </a:r>
                      <a:endParaRPr lang="fr-FR" sz="1050" b="1"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94B8DC"/>
                    </a:solidFill>
                  </a:tcPr>
                </a:tc>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Autres prof. de santé </a:t>
                      </a:r>
                      <a:br>
                        <a:rPr lang="fr-FR" sz="1050" b="1" dirty="0" smtClean="0">
                          <a:solidFill>
                            <a:schemeClr val="tx1"/>
                          </a:solidFill>
                          <a:latin typeface="Helvetica" panose="020B0604020202020204" pitchFamily="34" charset="0"/>
                          <a:cs typeface="Helvetica" panose="020B0604020202020204" pitchFamily="34" charset="0"/>
                        </a:rPr>
                      </a:br>
                      <a:r>
                        <a:rPr lang="fr-FR" sz="1050" b="1" dirty="0" smtClean="0">
                          <a:solidFill>
                            <a:schemeClr val="tx1"/>
                          </a:solidFill>
                          <a:latin typeface="Helvetica" panose="020B0604020202020204" pitchFamily="34" charset="0"/>
                          <a:cs typeface="Helvetica" panose="020B0604020202020204" pitchFamily="34" charset="0"/>
                        </a:rPr>
                        <a:t>n=522</a:t>
                      </a:r>
                      <a:endParaRPr lang="fr-FR" sz="1050" b="1"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94B8DC"/>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D9E6F3"/>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BAD1E8"/>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BAD1E8"/>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D9E6F3"/>
                    </a:solidFill>
                  </a:tcPr>
                </a:tc>
              </a:tr>
            </a:tbl>
          </a:graphicData>
        </a:graphic>
      </p:graphicFrame>
      <p:graphicFrame>
        <p:nvGraphicFramePr>
          <p:cNvPr id="5" name="Tableau 4"/>
          <p:cNvGraphicFramePr>
            <a:graphicFrameLocks noGrp="1"/>
          </p:cNvGraphicFramePr>
          <p:nvPr>
            <p:extLst>
              <p:ext uri="{D42A27DB-BD31-4B8C-83A1-F6EECF244321}">
                <p14:modId xmlns:p14="http://schemas.microsoft.com/office/powerpoint/2010/main" val="1642423285"/>
              </p:ext>
            </p:extLst>
          </p:nvPr>
        </p:nvGraphicFramePr>
        <p:xfrm>
          <a:off x="4441966" y="2195965"/>
          <a:ext cx="1878806" cy="3294241"/>
        </p:xfrm>
        <a:graphic>
          <a:graphicData uri="http://schemas.openxmlformats.org/drawingml/2006/table">
            <a:tbl>
              <a:tblPr firstRow="1" bandRow="1">
                <a:tableStyleId>{21E4AEA4-8DFA-4A89-87EB-49C32662AFE0}</a:tableStyleId>
              </a:tblPr>
              <a:tblGrid>
                <a:gridCol w="939403"/>
                <a:gridCol w="939403"/>
              </a:tblGrid>
              <a:tr h="297865">
                <a:tc gridSpan="2">
                  <a:txBody>
                    <a:bodyPr/>
                    <a:lstStyle/>
                    <a:p>
                      <a:pPr algn="ctr"/>
                      <a:r>
                        <a:rPr lang="fr-FR" sz="1050" dirty="0" smtClean="0">
                          <a:solidFill>
                            <a:schemeClr val="bg1"/>
                          </a:solidFill>
                          <a:latin typeface="Helvetica" panose="020B0604020202020204" pitchFamily="34" charset="0"/>
                          <a:cs typeface="Helvetica" panose="020B0604020202020204" pitchFamily="34" charset="0"/>
                        </a:rPr>
                        <a:t>SEXE</a:t>
                      </a:r>
                      <a:endParaRPr lang="fr-FR" sz="1050" dirty="0">
                        <a:solidFill>
                          <a:schemeClr val="bg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36699"/>
                    </a:solidFill>
                  </a:tcPr>
                </a:tc>
                <a:tc hMerge="1">
                  <a:txBody>
                    <a:bodyPr/>
                    <a:lstStyle/>
                    <a:p>
                      <a:pPr algn="ctr"/>
                      <a:endParaRPr lang="fr-FR" sz="1050" dirty="0">
                        <a:solidFill>
                          <a:schemeClr val="bg1"/>
                        </a:solidFill>
                        <a:latin typeface="Helvetica" panose="020B0604020202020204" pitchFamily="34" charset="0"/>
                        <a:cs typeface="Helvetica" panose="020B0604020202020204" pitchFamily="34" charset="0"/>
                      </a:endParaRPr>
                    </a:p>
                  </a:txBody>
                  <a:tcPr anchor="ctr">
                    <a:lnL w="76200" cap="flat" cmpd="sng" algn="ctr">
                      <a:noFill/>
                      <a:prstDash val="solid"/>
                      <a:round/>
                      <a:headEnd type="none" w="med" len="med"/>
                      <a:tailEnd type="none" w="med" len="med"/>
                    </a:lnL>
                    <a:lnR w="12700" cmpd="sng">
                      <a:noFill/>
                    </a:lnR>
                    <a:lnB w="6350" cap="flat" cmpd="sng" algn="ctr">
                      <a:solidFill>
                        <a:schemeClr val="bg1"/>
                      </a:solidFill>
                      <a:prstDash val="solid"/>
                      <a:round/>
                      <a:headEnd type="none" w="med" len="med"/>
                      <a:tailEnd type="none" w="med" len="med"/>
                    </a:lnB>
                    <a:solidFill>
                      <a:srgbClr val="336699"/>
                    </a:solidFill>
                  </a:tcPr>
                </a:tc>
              </a:tr>
              <a:tr h="609600">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Hommes </a:t>
                      </a:r>
                      <a:br>
                        <a:rPr lang="fr-FR" sz="1050" b="1" dirty="0" smtClean="0">
                          <a:solidFill>
                            <a:schemeClr val="tx1"/>
                          </a:solidFill>
                          <a:latin typeface="Helvetica" panose="020B0604020202020204" pitchFamily="34" charset="0"/>
                          <a:cs typeface="Helvetica" panose="020B0604020202020204" pitchFamily="34" charset="0"/>
                        </a:rPr>
                      </a:br>
                      <a:r>
                        <a:rPr lang="fr-FR" sz="1050" b="1" dirty="0" smtClean="0">
                          <a:solidFill>
                            <a:schemeClr val="tx1"/>
                          </a:solidFill>
                          <a:latin typeface="Helvetica" panose="020B0604020202020204" pitchFamily="34" charset="0"/>
                          <a:cs typeface="Helvetica" panose="020B0604020202020204" pitchFamily="34" charset="0"/>
                        </a:rPr>
                        <a:t>n=937</a:t>
                      </a:r>
                      <a:endParaRPr lang="fr-FR" sz="1050" b="1"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T w="6350" cap="flat" cmpd="sng" algn="ctr">
                      <a:solidFill>
                        <a:schemeClr val="bg1"/>
                      </a:solidFill>
                      <a:prstDash val="solid"/>
                      <a:round/>
                      <a:headEnd type="none" w="med" len="med"/>
                      <a:tailEnd type="none" w="med" len="med"/>
                    </a:lnT>
                    <a:solidFill>
                      <a:srgbClr val="94B8DC"/>
                    </a:solidFill>
                  </a:tcPr>
                </a:tc>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Femmes </a:t>
                      </a:r>
                      <a:br>
                        <a:rPr lang="fr-FR" sz="1050" b="1" dirty="0" smtClean="0">
                          <a:solidFill>
                            <a:schemeClr val="tx1"/>
                          </a:solidFill>
                          <a:latin typeface="Helvetica" panose="020B0604020202020204" pitchFamily="34" charset="0"/>
                          <a:cs typeface="Helvetica" panose="020B0604020202020204" pitchFamily="34" charset="0"/>
                        </a:rPr>
                      </a:br>
                      <a:r>
                        <a:rPr lang="fr-FR" sz="1050" b="1" dirty="0" smtClean="0">
                          <a:solidFill>
                            <a:schemeClr val="tx1"/>
                          </a:solidFill>
                          <a:latin typeface="Helvetica" panose="020B0604020202020204" pitchFamily="34" charset="0"/>
                          <a:cs typeface="Helvetica" panose="020B0604020202020204" pitchFamily="34" charset="0"/>
                        </a:rPr>
                        <a:t>n=962</a:t>
                      </a:r>
                      <a:endParaRPr lang="fr-FR" sz="1050" b="1"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94B8DC"/>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D9E6F3"/>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BAD1E8"/>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BAD1E8"/>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D9E6F3"/>
                    </a:solidFill>
                  </a:tcPr>
                </a:tc>
              </a:tr>
            </a:tbl>
          </a:graphicData>
        </a:graphic>
      </p:graphicFrame>
      <p:graphicFrame>
        <p:nvGraphicFramePr>
          <p:cNvPr id="6" name="Tableau 5"/>
          <p:cNvGraphicFramePr>
            <a:graphicFrameLocks noGrp="1"/>
          </p:cNvGraphicFramePr>
          <p:nvPr>
            <p:extLst>
              <p:ext uri="{D42A27DB-BD31-4B8C-83A1-F6EECF244321}">
                <p14:modId xmlns:p14="http://schemas.microsoft.com/office/powerpoint/2010/main" val="3471392122"/>
              </p:ext>
            </p:extLst>
          </p:nvPr>
        </p:nvGraphicFramePr>
        <p:xfrm>
          <a:off x="6396801" y="2190533"/>
          <a:ext cx="2624238" cy="3299673"/>
        </p:xfrm>
        <a:graphic>
          <a:graphicData uri="http://schemas.openxmlformats.org/drawingml/2006/table">
            <a:tbl>
              <a:tblPr firstRow="1" bandRow="1">
                <a:tableStyleId>{21E4AEA4-8DFA-4A89-87EB-49C32662AFE0}</a:tableStyleId>
              </a:tblPr>
              <a:tblGrid>
                <a:gridCol w="874746"/>
                <a:gridCol w="874746"/>
                <a:gridCol w="874746"/>
              </a:tblGrid>
              <a:tr h="303297">
                <a:tc gridSpan="3">
                  <a:txBody>
                    <a:bodyPr/>
                    <a:lstStyle/>
                    <a:p>
                      <a:pPr algn="ctr"/>
                      <a:r>
                        <a:rPr lang="fr-FR" sz="1050" dirty="0" smtClean="0">
                          <a:solidFill>
                            <a:schemeClr val="bg1"/>
                          </a:solidFill>
                          <a:latin typeface="Helvetica" panose="020B0604020202020204" pitchFamily="34" charset="0"/>
                          <a:cs typeface="Helvetica" panose="020B0604020202020204" pitchFamily="34" charset="0"/>
                        </a:rPr>
                        <a:t>SECTEUR ACTIVITE </a:t>
                      </a:r>
                      <a:endParaRPr lang="fr-FR" sz="1050" dirty="0">
                        <a:solidFill>
                          <a:schemeClr val="bg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36699"/>
                    </a:solidFill>
                  </a:tcPr>
                </a:tc>
                <a:tc hMerge="1">
                  <a:txBody>
                    <a:bodyPr/>
                    <a:lstStyle/>
                    <a:p>
                      <a:pPr algn="ctr"/>
                      <a:endParaRPr lang="fr-FR" sz="1050" dirty="0">
                        <a:solidFill>
                          <a:schemeClr val="bg1"/>
                        </a:solidFill>
                        <a:latin typeface="Helvetica" panose="020B0604020202020204" pitchFamily="34" charset="0"/>
                        <a:cs typeface="Helvetica" panose="020B0604020202020204" pitchFamily="34" charset="0"/>
                      </a:endParaRPr>
                    </a:p>
                  </a:txBody>
                  <a:tcPr anchor="ctr">
                    <a:lnL w="76200" cap="flat" cmpd="sng" algn="ctr">
                      <a:noFill/>
                      <a:prstDash val="solid"/>
                      <a:round/>
                      <a:headEnd type="none" w="med" len="med"/>
                      <a:tailEnd type="none" w="med" len="med"/>
                    </a:lnL>
                    <a:lnR w="12700" cmpd="sng">
                      <a:noFill/>
                    </a:lnR>
                    <a:lnB w="6350" cap="flat" cmpd="sng" algn="ctr">
                      <a:solidFill>
                        <a:schemeClr val="bg1"/>
                      </a:solidFill>
                      <a:prstDash val="solid"/>
                      <a:round/>
                      <a:headEnd type="none" w="med" len="med"/>
                      <a:tailEnd type="none" w="med" len="med"/>
                    </a:lnB>
                    <a:solidFill>
                      <a:srgbClr val="336699"/>
                    </a:solidFill>
                  </a:tcPr>
                </a:tc>
                <a:tc hMerge="1">
                  <a:txBody>
                    <a:bodyPr/>
                    <a:lstStyle/>
                    <a:p>
                      <a:pPr algn="ctr"/>
                      <a:endParaRPr lang="fr-FR" sz="1050" dirty="0">
                        <a:solidFill>
                          <a:schemeClr val="bg1"/>
                        </a:solidFill>
                        <a:latin typeface="Helvetica" panose="020B0604020202020204" pitchFamily="34" charset="0"/>
                        <a:cs typeface="Helvetica" panose="020B0604020202020204" pitchFamily="34" charset="0"/>
                      </a:endParaRPr>
                    </a:p>
                  </a:txBody>
                  <a:tcPr anchor="ctr">
                    <a:lnL w="76200" cap="flat" cmpd="sng" algn="ctr">
                      <a:noFill/>
                      <a:prstDash val="solid"/>
                      <a:round/>
                      <a:headEnd type="none" w="med" len="med"/>
                      <a:tailEnd type="none" w="med" len="med"/>
                    </a:lnL>
                    <a:lnR w="12700" cmpd="sng">
                      <a:noFill/>
                    </a:lnR>
                    <a:lnB w="6350" cap="flat" cmpd="sng" algn="ctr">
                      <a:solidFill>
                        <a:schemeClr val="bg1"/>
                      </a:solidFill>
                      <a:prstDash val="solid"/>
                      <a:round/>
                      <a:headEnd type="none" w="med" len="med"/>
                      <a:tailEnd type="none" w="med" len="med"/>
                    </a:lnB>
                    <a:solidFill>
                      <a:srgbClr val="336699"/>
                    </a:solidFill>
                  </a:tcPr>
                </a:tc>
              </a:tr>
              <a:tr h="609600">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Privé </a:t>
                      </a:r>
                      <a:br>
                        <a:rPr lang="fr-FR" sz="1050" b="1" dirty="0" smtClean="0">
                          <a:solidFill>
                            <a:schemeClr val="tx1"/>
                          </a:solidFill>
                          <a:latin typeface="Helvetica" panose="020B0604020202020204" pitchFamily="34" charset="0"/>
                          <a:cs typeface="Helvetica" panose="020B0604020202020204" pitchFamily="34" charset="0"/>
                        </a:rPr>
                      </a:br>
                      <a:r>
                        <a:rPr lang="fr-FR" sz="1050" b="1" dirty="0" smtClean="0">
                          <a:solidFill>
                            <a:schemeClr val="tx1"/>
                          </a:solidFill>
                          <a:latin typeface="Helvetica" panose="020B0604020202020204" pitchFamily="34" charset="0"/>
                          <a:cs typeface="Helvetica" panose="020B0604020202020204" pitchFamily="34" charset="0"/>
                        </a:rPr>
                        <a:t>n=1210 </a:t>
                      </a:r>
                      <a:r>
                        <a:rPr lang="fr-FR" sz="1050" b="0" dirty="0" smtClean="0">
                          <a:solidFill>
                            <a:srgbClr val="C00000"/>
                          </a:solidFill>
                          <a:latin typeface="Helvetica" panose="020B0604020202020204" pitchFamily="34" charset="0"/>
                          <a:cs typeface="Helvetica" panose="020B0604020202020204" pitchFamily="34" charset="0"/>
                        </a:rPr>
                        <a:t>(a)</a:t>
                      </a:r>
                      <a:endParaRPr lang="fr-FR" sz="1050" b="0" dirty="0">
                        <a:solidFill>
                          <a:srgbClr val="C00000"/>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T w="6350" cap="flat" cmpd="sng" algn="ctr">
                      <a:solidFill>
                        <a:schemeClr val="bg1"/>
                      </a:solidFill>
                      <a:prstDash val="solid"/>
                      <a:round/>
                      <a:headEnd type="none" w="med" len="med"/>
                      <a:tailEnd type="none" w="med" len="med"/>
                    </a:lnT>
                    <a:solidFill>
                      <a:srgbClr val="94B8DC"/>
                    </a:solidFill>
                  </a:tcPr>
                </a:tc>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Public </a:t>
                      </a:r>
                      <a:br>
                        <a:rPr lang="fr-FR" sz="1050" b="1" dirty="0" smtClean="0">
                          <a:solidFill>
                            <a:schemeClr val="tx1"/>
                          </a:solidFill>
                          <a:latin typeface="Helvetica" panose="020B0604020202020204" pitchFamily="34" charset="0"/>
                          <a:cs typeface="Helvetica" panose="020B0604020202020204" pitchFamily="34" charset="0"/>
                        </a:rPr>
                      </a:br>
                      <a:r>
                        <a:rPr lang="fr-FR" sz="1050" b="1" dirty="0" smtClean="0">
                          <a:solidFill>
                            <a:schemeClr val="tx1"/>
                          </a:solidFill>
                          <a:latin typeface="Helvetica" panose="020B0604020202020204" pitchFamily="34" charset="0"/>
                          <a:cs typeface="Helvetica" panose="020B0604020202020204" pitchFamily="34" charset="0"/>
                        </a:rPr>
                        <a:t>n=409 </a:t>
                      </a:r>
                      <a:r>
                        <a:rPr lang="fr-FR" sz="1050" b="0" dirty="0" smtClean="0">
                          <a:solidFill>
                            <a:srgbClr val="C00000"/>
                          </a:solidFill>
                          <a:latin typeface="Helvetica" panose="020B0604020202020204" pitchFamily="34" charset="0"/>
                          <a:cs typeface="Helvetica" panose="020B0604020202020204" pitchFamily="34" charset="0"/>
                        </a:rPr>
                        <a:t>(b)</a:t>
                      </a:r>
                      <a:endParaRPr lang="fr-FR" sz="1050" b="0" dirty="0">
                        <a:solidFill>
                          <a:srgbClr val="C00000"/>
                        </a:solidFill>
                        <a:latin typeface="Helvetica" panose="020B0604020202020204" pitchFamily="34" charset="0"/>
                        <a:cs typeface="Helvetica" panose="020B0604020202020204" pitchFamily="34" charset="0"/>
                      </a:endParaRPr>
                    </a:p>
                  </a:txBody>
                  <a:tcPr anchor="ctr">
                    <a:lnT w="6350" cap="flat" cmpd="sng" algn="ctr">
                      <a:solidFill>
                        <a:schemeClr val="bg1"/>
                      </a:solidFill>
                      <a:prstDash val="solid"/>
                      <a:round/>
                      <a:headEnd type="none" w="med" len="med"/>
                      <a:tailEnd type="none" w="med" len="med"/>
                    </a:lnT>
                    <a:solidFill>
                      <a:srgbClr val="94B8DC"/>
                    </a:solidFill>
                  </a:tcPr>
                </a:tc>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Mixtes </a:t>
                      </a:r>
                      <a:br>
                        <a:rPr lang="fr-FR" sz="1050" b="1" dirty="0" smtClean="0">
                          <a:solidFill>
                            <a:schemeClr val="tx1"/>
                          </a:solidFill>
                          <a:latin typeface="Helvetica" panose="020B0604020202020204" pitchFamily="34" charset="0"/>
                          <a:cs typeface="Helvetica" panose="020B0604020202020204" pitchFamily="34" charset="0"/>
                        </a:rPr>
                      </a:br>
                      <a:r>
                        <a:rPr lang="fr-FR" sz="1050" b="1" dirty="0" smtClean="0">
                          <a:solidFill>
                            <a:schemeClr val="tx1"/>
                          </a:solidFill>
                          <a:latin typeface="Helvetica" panose="020B0604020202020204" pitchFamily="34" charset="0"/>
                          <a:cs typeface="Helvetica" panose="020B0604020202020204" pitchFamily="34" charset="0"/>
                        </a:rPr>
                        <a:t>n=259 </a:t>
                      </a:r>
                      <a:r>
                        <a:rPr lang="fr-FR" sz="1050" b="0" dirty="0" smtClean="0">
                          <a:solidFill>
                            <a:srgbClr val="C00000"/>
                          </a:solidFill>
                          <a:latin typeface="Helvetica" panose="020B0604020202020204" pitchFamily="34" charset="0"/>
                          <a:cs typeface="Helvetica" panose="020B0604020202020204" pitchFamily="34" charset="0"/>
                        </a:rPr>
                        <a:t>(c)</a:t>
                      </a:r>
                      <a:endParaRPr lang="fr-FR" sz="1050" b="0" dirty="0">
                        <a:solidFill>
                          <a:srgbClr val="C00000"/>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94B8DC"/>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D9E6F3"/>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BAD1E8"/>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solidFill>
                      <a:srgbClr val="BAD1E8"/>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BAD1E8"/>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D9E6F3"/>
                    </a:solidFill>
                  </a:tcPr>
                </a:tc>
              </a:tr>
            </a:tbl>
          </a:graphicData>
        </a:graphic>
      </p:graphicFrame>
      <p:graphicFrame>
        <p:nvGraphicFramePr>
          <p:cNvPr id="13" name="Graphique 12"/>
          <p:cNvGraphicFramePr/>
          <p:nvPr>
            <p:extLst>
              <p:ext uri="{D42A27DB-BD31-4B8C-83A1-F6EECF244321}">
                <p14:modId xmlns:p14="http://schemas.microsoft.com/office/powerpoint/2010/main" val="20925902"/>
              </p:ext>
            </p:extLst>
          </p:nvPr>
        </p:nvGraphicFramePr>
        <p:xfrm>
          <a:off x="1209674" y="3136902"/>
          <a:ext cx="1571627" cy="7397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Graphique 17"/>
          <p:cNvGraphicFramePr/>
          <p:nvPr>
            <p:extLst>
              <p:ext uri="{D42A27DB-BD31-4B8C-83A1-F6EECF244321}">
                <p14:modId xmlns:p14="http://schemas.microsoft.com/office/powerpoint/2010/main" val="4053740126"/>
              </p:ext>
            </p:extLst>
          </p:nvPr>
        </p:nvGraphicFramePr>
        <p:xfrm>
          <a:off x="1209674" y="3930074"/>
          <a:ext cx="1571627" cy="7397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Graphique 21"/>
          <p:cNvGraphicFramePr/>
          <p:nvPr>
            <p:extLst>
              <p:ext uri="{D42A27DB-BD31-4B8C-83A1-F6EECF244321}">
                <p14:modId xmlns:p14="http://schemas.microsoft.com/office/powerpoint/2010/main" val="1561724016"/>
              </p:ext>
            </p:extLst>
          </p:nvPr>
        </p:nvGraphicFramePr>
        <p:xfrm>
          <a:off x="1209674" y="4701599"/>
          <a:ext cx="1571627" cy="73977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3" name="Graphique 22"/>
          <p:cNvGraphicFramePr/>
          <p:nvPr>
            <p:extLst>
              <p:ext uri="{D42A27DB-BD31-4B8C-83A1-F6EECF244321}">
                <p14:modId xmlns:p14="http://schemas.microsoft.com/office/powerpoint/2010/main" val="348960253"/>
              </p:ext>
            </p:extLst>
          </p:nvPr>
        </p:nvGraphicFramePr>
        <p:xfrm>
          <a:off x="2212314" y="3136902"/>
          <a:ext cx="1571627" cy="73977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6" name="Graphique 25"/>
          <p:cNvGraphicFramePr/>
          <p:nvPr>
            <p:extLst>
              <p:ext uri="{D42A27DB-BD31-4B8C-83A1-F6EECF244321}">
                <p14:modId xmlns:p14="http://schemas.microsoft.com/office/powerpoint/2010/main" val="3761113750"/>
              </p:ext>
            </p:extLst>
          </p:nvPr>
        </p:nvGraphicFramePr>
        <p:xfrm>
          <a:off x="3164804" y="3136902"/>
          <a:ext cx="1571627" cy="73977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7" name="Graphique 26"/>
          <p:cNvGraphicFramePr/>
          <p:nvPr>
            <p:extLst>
              <p:ext uri="{D42A27DB-BD31-4B8C-83A1-F6EECF244321}">
                <p14:modId xmlns:p14="http://schemas.microsoft.com/office/powerpoint/2010/main" val="1688174962"/>
              </p:ext>
            </p:extLst>
          </p:nvPr>
        </p:nvGraphicFramePr>
        <p:xfrm>
          <a:off x="3164804" y="3930074"/>
          <a:ext cx="1571627" cy="739775"/>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8" name="Graphique 27"/>
          <p:cNvGraphicFramePr/>
          <p:nvPr>
            <p:extLst>
              <p:ext uri="{D42A27DB-BD31-4B8C-83A1-F6EECF244321}">
                <p14:modId xmlns:p14="http://schemas.microsoft.com/office/powerpoint/2010/main" val="1220723783"/>
              </p:ext>
            </p:extLst>
          </p:nvPr>
        </p:nvGraphicFramePr>
        <p:xfrm>
          <a:off x="3164804" y="4701599"/>
          <a:ext cx="1571627" cy="739775"/>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9" name="Graphique 28"/>
          <p:cNvGraphicFramePr/>
          <p:nvPr>
            <p:extLst>
              <p:ext uri="{D42A27DB-BD31-4B8C-83A1-F6EECF244321}">
                <p14:modId xmlns:p14="http://schemas.microsoft.com/office/powerpoint/2010/main" val="1618026793"/>
              </p:ext>
            </p:extLst>
          </p:nvPr>
        </p:nvGraphicFramePr>
        <p:xfrm>
          <a:off x="4164929" y="3140075"/>
          <a:ext cx="1571627" cy="739775"/>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30" name="Graphique 29"/>
          <p:cNvGraphicFramePr/>
          <p:nvPr>
            <p:extLst>
              <p:ext uri="{D42A27DB-BD31-4B8C-83A1-F6EECF244321}">
                <p14:modId xmlns:p14="http://schemas.microsoft.com/office/powerpoint/2010/main" val="605536280"/>
              </p:ext>
            </p:extLst>
          </p:nvPr>
        </p:nvGraphicFramePr>
        <p:xfrm>
          <a:off x="4164929" y="3933249"/>
          <a:ext cx="1571627" cy="739775"/>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32" name="Graphique 31"/>
          <p:cNvGraphicFramePr/>
          <p:nvPr>
            <p:extLst>
              <p:ext uri="{D42A27DB-BD31-4B8C-83A1-F6EECF244321}">
                <p14:modId xmlns:p14="http://schemas.microsoft.com/office/powerpoint/2010/main" val="1197721963"/>
              </p:ext>
            </p:extLst>
          </p:nvPr>
        </p:nvGraphicFramePr>
        <p:xfrm>
          <a:off x="5107904" y="3140075"/>
          <a:ext cx="1571627" cy="739775"/>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3" name="Graphique 32"/>
          <p:cNvGraphicFramePr/>
          <p:nvPr>
            <p:extLst>
              <p:ext uri="{D42A27DB-BD31-4B8C-83A1-F6EECF244321}">
                <p14:modId xmlns:p14="http://schemas.microsoft.com/office/powerpoint/2010/main" val="1249749271"/>
              </p:ext>
            </p:extLst>
          </p:nvPr>
        </p:nvGraphicFramePr>
        <p:xfrm>
          <a:off x="5107904" y="3933249"/>
          <a:ext cx="1571627" cy="739775"/>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34" name="Graphique 33"/>
          <p:cNvGraphicFramePr/>
          <p:nvPr>
            <p:extLst>
              <p:ext uri="{D42A27DB-BD31-4B8C-83A1-F6EECF244321}">
                <p14:modId xmlns:p14="http://schemas.microsoft.com/office/powerpoint/2010/main" val="3885113444"/>
              </p:ext>
            </p:extLst>
          </p:nvPr>
        </p:nvGraphicFramePr>
        <p:xfrm>
          <a:off x="5107904" y="4704774"/>
          <a:ext cx="1571627" cy="739775"/>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35" name="Graphique 34"/>
          <p:cNvGraphicFramePr/>
          <p:nvPr>
            <p:extLst>
              <p:ext uri="{D42A27DB-BD31-4B8C-83A1-F6EECF244321}">
                <p14:modId xmlns:p14="http://schemas.microsoft.com/office/powerpoint/2010/main" val="952710975"/>
              </p:ext>
            </p:extLst>
          </p:nvPr>
        </p:nvGraphicFramePr>
        <p:xfrm>
          <a:off x="6115051" y="3146427"/>
          <a:ext cx="1571627" cy="739775"/>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38" name="Graphique 37"/>
          <p:cNvGraphicFramePr/>
          <p:nvPr>
            <p:extLst>
              <p:ext uri="{D42A27DB-BD31-4B8C-83A1-F6EECF244321}">
                <p14:modId xmlns:p14="http://schemas.microsoft.com/office/powerpoint/2010/main" val="3906894027"/>
              </p:ext>
            </p:extLst>
          </p:nvPr>
        </p:nvGraphicFramePr>
        <p:xfrm>
          <a:off x="6991351" y="3146427"/>
          <a:ext cx="1571627" cy="739775"/>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41" name="Graphique 40"/>
          <p:cNvGraphicFramePr/>
          <p:nvPr>
            <p:extLst>
              <p:ext uri="{D42A27DB-BD31-4B8C-83A1-F6EECF244321}">
                <p14:modId xmlns:p14="http://schemas.microsoft.com/office/powerpoint/2010/main" val="1435313044"/>
              </p:ext>
            </p:extLst>
          </p:nvPr>
        </p:nvGraphicFramePr>
        <p:xfrm>
          <a:off x="7858126" y="3146427"/>
          <a:ext cx="1571627" cy="739775"/>
        </p:xfrm>
        <a:graphic>
          <a:graphicData uri="http://schemas.openxmlformats.org/drawingml/2006/chart">
            <c:chart xmlns:c="http://schemas.openxmlformats.org/drawingml/2006/chart" xmlns:r="http://schemas.openxmlformats.org/officeDocument/2006/relationships" r:id="rId17"/>
          </a:graphicData>
        </a:graphic>
      </p:graphicFrame>
      <p:graphicFrame>
        <p:nvGraphicFramePr>
          <p:cNvPr id="42" name="Graphique 41"/>
          <p:cNvGraphicFramePr/>
          <p:nvPr>
            <p:extLst>
              <p:ext uri="{D42A27DB-BD31-4B8C-83A1-F6EECF244321}">
                <p14:modId xmlns:p14="http://schemas.microsoft.com/office/powerpoint/2010/main" val="691985249"/>
              </p:ext>
            </p:extLst>
          </p:nvPr>
        </p:nvGraphicFramePr>
        <p:xfrm>
          <a:off x="7858126" y="3939599"/>
          <a:ext cx="1571627" cy="739775"/>
        </p:xfrm>
        <a:graphic>
          <a:graphicData uri="http://schemas.openxmlformats.org/drawingml/2006/chart">
            <c:chart xmlns:c="http://schemas.openxmlformats.org/drawingml/2006/chart" xmlns:r="http://schemas.openxmlformats.org/officeDocument/2006/relationships" r:id="rId18"/>
          </a:graphicData>
        </a:graphic>
      </p:graphicFrame>
      <p:graphicFrame>
        <p:nvGraphicFramePr>
          <p:cNvPr id="43" name="Graphique 42"/>
          <p:cNvGraphicFramePr/>
          <p:nvPr>
            <p:extLst>
              <p:ext uri="{D42A27DB-BD31-4B8C-83A1-F6EECF244321}">
                <p14:modId xmlns:p14="http://schemas.microsoft.com/office/powerpoint/2010/main" val="49694994"/>
              </p:ext>
            </p:extLst>
          </p:nvPr>
        </p:nvGraphicFramePr>
        <p:xfrm>
          <a:off x="7858126" y="4711124"/>
          <a:ext cx="1571627" cy="739775"/>
        </p:xfrm>
        <a:graphic>
          <a:graphicData uri="http://schemas.openxmlformats.org/drawingml/2006/chart">
            <c:chart xmlns:c="http://schemas.openxmlformats.org/drawingml/2006/chart" xmlns:r="http://schemas.openxmlformats.org/officeDocument/2006/relationships" r:id="rId19"/>
          </a:graphicData>
        </a:graphic>
      </p:graphicFrame>
      <p:graphicFrame>
        <p:nvGraphicFramePr>
          <p:cNvPr id="40" name="Graphique 39"/>
          <p:cNvGraphicFramePr/>
          <p:nvPr>
            <p:extLst>
              <p:ext uri="{D42A27DB-BD31-4B8C-83A1-F6EECF244321}">
                <p14:modId xmlns:p14="http://schemas.microsoft.com/office/powerpoint/2010/main" val="633637308"/>
              </p:ext>
            </p:extLst>
          </p:nvPr>
        </p:nvGraphicFramePr>
        <p:xfrm>
          <a:off x="6991351" y="4711124"/>
          <a:ext cx="1571627" cy="739775"/>
        </p:xfrm>
        <a:graphic>
          <a:graphicData uri="http://schemas.openxmlformats.org/drawingml/2006/chart">
            <c:chart xmlns:c="http://schemas.openxmlformats.org/drawingml/2006/chart" xmlns:r="http://schemas.openxmlformats.org/officeDocument/2006/relationships" r:id="rId20"/>
          </a:graphicData>
        </a:graphic>
      </p:graphicFrame>
      <p:graphicFrame>
        <p:nvGraphicFramePr>
          <p:cNvPr id="24" name="Graphique 23"/>
          <p:cNvGraphicFramePr/>
          <p:nvPr>
            <p:extLst>
              <p:ext uri="{D42A27DB-BD31-4B8C-83A1-F6EECF244321}">
                <p14:modId xmlns:p14="http://schemas.microsoft.com/office/powerpoint/2010/main" val="3833692713"/>
              </p:ext>
            </p:extLst>
          </p:nvPr>
        </p:nvGraphicFramePr>
        <p:xfrm>
          <a:off x="2212314" y="3930074"/>
          <a:ext cx="1571627" cy="739775"/>
        </p:xfrm>
        <a:graphic>
          <a:graphicData uri="http://schemas.openxmlformats.org/drawingml/2006/chart">
            <c:chart xmlns:c="http://schemas.openxmlformats.org/drawingml/2006/chart" xmlns:r="http://schemas.openxmlformats.org/officeDocument/2006/relationships" r:id="rId21"/>
          </a:graphicData>
        </a:graphic>
      </p:graphicFrame>
      <p:graphicFrame>
        <p:nvGraphicFramePr>
          <p:cNvPr id="25" name="Graphique 24"/>
          <p:cNvGraphicFramePr/>
          <p:nvPr>
            <p:extLst>
              <p:ext uri="{D42A27DB-BD31-4B8C-83A1-F6EECF244321}">
                <p14:modId xmlns:p14="http://schemas.microsoft.com/office/powerpoint/2010/main" val="1709410319"/>
              </p:ext>
            </p:extLst>
          </p:nvPr>
        </p:nvGraphicFramePr>
        <p:xfrm>
          <a:off x="2212314" y="4701599"/>
          <a:ext cx="1571627" cy="739775"/>
        </p:xfrm>
        <a:graphic>
          <a:graphicData uri="http://schemas.openxmlformats.org/drawingml/2006/chart">
            <c:chart xmlns:c="http://schemas.openxmlformats.org/drawingml/2006/chart" xmlns:r="http://schemas.openxmlformats.org/officeDocument/2006/relationships" r:id="rId22"/>
          </a:graphicData>
        </a:graphic>
      </p:graphicFrame>
      <p:graphicFrame>
        <p:nvGraphicFramePr>
          <p:cNvPr id="31" name="Graphique 30"/>
          <p:cNvGraphicFramePr/>
          <p:nvPr>
            <p:extLst>
              <p:ext uri="{D42A27DB-BD31-4B8C-83A1-F6EECF244321}">
                <p14:modId xmlns:p14="http://schemas.microsoft.com/office/powerpoint/2010/main" val="1966071530"/>
              </p:ext>
            </p:extLst>
          </p:nvPr>
        </p:nvGraphicFramePr>
        <p:xfrm>
          <a:off x="4164929" y="4704774"/>
          <a:ext cx="1571627" cy="739775"/>
        </p:xfrm>
        <a:graphic>
          <a:graphicData uri="http://schemas.openxmlformats.org/drawingml/2006/chart">
            <c:chart xmlns:c="http://schemas.openxmlformats.org/drawingml/2006/chart" xmlns:r="http://schemas.openxmlformats.org/officeDocument/2006/relationships" r:id="rId23"/>
          </a:graphicData>
        </a:graphic>
      </p:graphicFrame>
      <p:graphicFrame>
        <p:nvGraphicFramePr>
          <p:cNvPr id="39" name="Graphique 38"/>
          <p:cNvGraphicFramePr/>
          <p:nvPr>
            <p:extLst>
              <p:ext uri="{D42A27DB-BD31-4B8C-83A1-F6EECF244321}">
                <p14:modId xmlns:p14="http://schemas.microsoft.com/office/powerpoint/2010/main" val="2394147177"/>
              </p:ext>
            </p:extLst>
          </p:nvPr>
        </p:nvGraphicFramePr>
        <p:xfrm>
          <a:off x="6991351" y="3939599"/>
          <a:ext cx="1571627" cy="739775"/>
        </p:xfrm>
        <a:graphic>
          <a:graphicData uri="http://schemas.openxmlformats.org/drawingml/2006/chart">
            <c:chart xmlns:c="http://schemas.openxmlformats.org/drawingml/2006/chart" xmlns:r="http://schemas.openxmlformats.org/officeDocument/2006/relationships" r:id="rId24"/>
          </a:graphicData>
        </a:graphic>
      </p:graphicFrame>
      <p:graphicFrame>
        <p:nvGraphicFramePr>
          <p:cNvPr id="36" name="Graphique 35"/>
          <p:cNvGraphicFramePr/>
          <p:nvPr>
            <p:extLst>
              <p:ext uri="{D42A27DB-BD31-4B8C-83A1-F6EECF244321}">
                <p14:modId xmlns:p14="http://schemas.microsoft.com/office/powerpoint/2010/main" val="2531099739"/>
              </p:ext>
            </p:extLst>
          </p:nvPr>
        </p:nvGraphicFramePr>
        <p:xfrm>
          <a:off x="6115051" y="3939599"/>
          <a:ext cx="1571627" cy="739775"/>
        </p:xfrm>
        <a:graphic>
          <a:graphicData uri="http://schemas.openxmlformats.org/drawingml/2006/chart">
            <c:chart xmlns:c="http://schemas.openxmlformats.org/drawingml/2006/chart" xmlns:r="http://schemas.openxmlformats.org/officeDocument/2006/relationships" r:id="rId25"/>
          </a:graphicData>
        </a:graphic>
      </p:graphicFrame>
      <p:graphicFrame>
        <p:nvGraphicFramePr>
          <p:cNvPr id="37" name="Graphique 36"/>
          <p:cNvGraphicFramePr/>
          <p:nvPr>
            <p:extLst>
              <p:ext uri="{D42A27DB-BD31-4B8C-83A1-F6EECF244321}">
                <p14:modId xmlns:p14="http://schemas.microsoft.com/office/powerpoint/2010/main" val="3588388664"/>
              </p:ext>
            </p:extLst>
          </p:nvPr>
        </p:nvGraphicFramePr>
        <p:xfrm>
          <a:off x="6115051" y="4711124"/>
          <a:ext cx="1571627" cy="739775"/>
        </p:xfrm>
        <a:graphic>
          <a:graphicData uri="http://schemas.openxmlformats.org/drawingml/2006/chart">
            <c:chart xmlns:c="http://schemas.openxmlformats.org/drawingml/2006/chart" xmlns:r="http://schemas.openxmlformats.org/officeDocument/2006/relationships" r:id="rId26"/>
          </a:graphicData>
        </a:graphic>
      </p:graphicFrame>
      <p:sp>
        <p:nvSpPr>
          <p:cNvPr id="7" name="ZoneTexte 6"/>
          <p:cNvSpPr txBox="1"/>
          <p:nvPr/>
        </p:nvSpPr>
        <p:spPr>
          <a:xfrm>
            <a:off x="3088310" y="4308477"/>
            <a:ext cx="355611"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(S)</a:t>
            </a:r>
            <a:endParaRPr lang="fr-FR" sz="1000" dirty="0">
              <a:solidFill>
                <a:srgbClr val="C00000"/>
              </a:solidFill>
              <a:latin typeface="Helvetica" panose="020B0604020202020204" pitchFamily="34" charset="0"/>
              <a:cs typeface="Helvetica" panose="020B0604020202020204" pitchFamily="34" charset="0"/>
            </a:endParaRPr>
          </a:p>
        </p:txBody>
      </p:sp>
      <p:sp>
        <p:nvSpPr>
          <p:cNvPr id="44" name="ZoneTexte 43"/>
          <p:cNvSpPr txBox="1"/>
          <p:nvPr/>
        </p:nvSpPr>
        <p:spPr>
          <a:xfrm>
            <a:off x="3113710" y="5070477"/>
            <a:ext cx="355611"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(S)</a:t>
            </a:r>
            <a:endParaRPr lang="fr-FR" sz="1000" dirty="0">
              <a:solidFill>
                <a:srgbClr val="C00000"/>
              </a:solidFill>
              <a:latin typeface="Helvetica" panose="020B0604020202020204" pitchFamily="34" charset="0"/>
              <a:cs typeface="Helvetica" panose="020B0604020202020204" pitchFamily="34" charset="0"/>
            </a:endParaRPr>
          </a:p>
        </p:txBody>
      </p:sp>
      <p:sp>
        <p:nvSpPr>
          <p:cNvPr id="45" name="ZoneTexte 44"/>
          <p:cNvSpPr txBox="1"/>
          <p:nvPr/>
        </p:nvSpPr>
        <p:spPr>
          <a:xfrm>
            <a:off x="3993607" y="5075398"/>
            <a:ext cx="355611"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(S)</a:t>
            </a:r>
            <a:endParaRPr lang="fr-FR" sz="1000" dirty="0">
              <a:solidFill>
                <a:srgbClr val="C00000"/>
              </a:solidFill>
              <a:latin typeface="Helvetica" panose="020B0604020202020204" pitchFamily="34" charset="0"/>
              <a:cs typeface="Helvetica" panose="020B0604020202020204" pitchFamily="34" charset="0"/>
            </a:endParaRPr>
          </a:p>
        </p:txBody>
      </p:sp>
      <p:sp>
        <p:nvSpPr>
          <p:cNvPr id="46" name="ZoneTexte 45"/>
          <p:cNvSpPr txBox="1"/>
          <p:nvPr/>
        </p:nvSpPr>
        <p:spPr>
          <a:xfrm>
            <a:off x="3964950" y="4308477"/>
            <a:ext cx="355611"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(S)</a:t>
            </a:r>
            <a:endParaRPr lang="fr-FR" sz="1000" dirty="0">
              <a:solidFill>
                <a:srgbClr val="C00000"/>
              </a:solidFill>
              <a:latin typeface="Helvetica" panose="020B0604020202020204" pitchFamily="34" charset="0"/>
              <a:cs typeface="Helvetica" panose="020B0604020202020204" pitchFamily="34" charset="0"/>
            </a:endParaRPr>
          </a:p>
        </p:txBody>
      </p:sp>
      <p:sp>
        <p:nvSpPr>
          <p:cNvPr id="47" name="ZoneTexte 46"/>
          <p:cNvSpPr txBox="1"/>
          <p:nvPr/>
        </p:nvSpPr>
        <p:spPr>
          <a:xfrm>
            <a:off x="6962775" y="5070477"/>
            <a:ext cx="334196"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(c)</a:t>
            </a:r>
            <a:endParaRPr lang="fr-FR" sz="1000" dirty="0">
              <a:solidFill>
                <a:srgbClr val="C00000"/>
              </a:solidFill>
              <a:latin typeface="Helvetica" panose="020B0604020202020204" pitchFamily="34" charset="0"/>
              <a:cs typeface="Helvetica" panose="020B0604020202020204" pitchFamily="34" charset="0"/>
            </a:endParaRPr>
          </a:p>
        </p:txBody>
      </p:sp>
      <p:sp>
        <p:nvSpPr>
          <p:cNvPr id="48" name="ZoneTexte 47"/>
          <p:cNvSpPr txBox="1"/>
          <p:nvPr/>
        </p:nvSpPr>
        <p:spPr>
          <a:xfrm>
            <a:off x="8663920" y="5075398"/>
            <a:ext cx="341397"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(a)</a:t>
            </a:r>
            <a:endParaRPr lang="fr-FR" sz="1000" dirty="0">
              <a:solidFill>
                <a:srgbClr val="C00000"/>
              </a:solidFill>
              <a:latin typeface="Helvetica" panose="020B0604020202020204" pitchFamily="34" charset="0"/>
              <a:cs typeface="Helvetica" panose="020B0604020202020204" pitchFamily="34" charset="0"/>
            </a:endParaRPr>
          </a:p>
        </p:txBody>
      </p:sp>
      <p:sp>
        <p:nvSpPr>
          <p:cNvPr id="11" name="ZoneTexte 10"/>
          <p:cNvSpPr txBox="1"/>
          <p:nvPr/>
        </p:nvSpPr>
        <p:spPr>
          <a:xfrm>
            <a:off x="1543051" y="5819777"/>
            <a:ext cx="6233723" cy="276999"/>
          </a:xfrm>
          <a:prstGeom prst="rect">
            <a:avLst/>
          </a:prstGeom>
          <a:noFill/>
        </p:spPr>
        <p:txBody>
          <a:bodyPr wrap="none" rtlCol="0">
            <a:spAutoFit/>
          </a:bodyPr>
          <a:lstStyle/>
          <a:p>
            <a:r>
              <a:rPr lang="fr-FR" sz="1200" dirty="0" smtClean="0"/>
              <a:t>* Les différences significatives, pour un intervalle de confiance de 95%, sont signalées par un </a:t>
            </a:r>
            <a:r>
              <a:rPr lang="fr-FR" sz="1200" dirty="0" smtClean="0">
                <a:solidFill>
                  <a:srgbClr val="FF0000"/>
                </a:solidFill>
              </a:rPr>
              <a:t>( S )</a:t>
            </a:r>
            <a:endParaRPr lang="fr-FR" sz="1200" dirty="0">
              <a:solidFill>
                <a:srgbClr val="FF0000"/>
              </a:solidFill>
            </a:endParaRPr>
          </a:p>
        </p:txBody>
      </p:sp>
      <p:sp>
        <p:nvSpPr>
          <p:cNvPr id="49" name="ZoneTexte 48"/>
          <p:cNvSpPr txBox="1"/>
          <p:nvPr/>
        </p:nvSpPr>
        <p:spPr>
          <a:xfrm>
            <a:off x="5084098" y="3384550"/>
            <a:ext cx="355611"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(S)</a:t>
            </a:r>
            <a:endParaRPr lang="fr-FR" sz="1000" dirty="0">
              <a:solidFill>
                <a:srgbClr val="C00000"/>
              </a:solidFill>
              <a:latin typeface="Helvetica" panose="020B0604020202020204" pitchFamily="34" charset="0"/>
              <a:cs typeface="Helvetica" panose="020B0604020202020204" pitchFamily="34" charset="0"/>
            </a:endParaRPr>
          </a:p>
        </p:txBody>
      </p:sp>
      <p:sp>
        <p:nvSpPr>
          <p:cNvPr id="50" name="ZoneTexte 49"/>
          <p:cNvSpPr txBox="1"/>
          <p:nvPr/>
        </p:nvSpPr>
        <p:spPr>
          <a:xfrm>
            <a:off x="5932163" y="3375025"/>
            <a:ext cx="355611"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(S)</a:t>
            </a:r>
            <a:endParaRPr lang="fr-FR" sz="1000" dirty="0">
              <a:solidFill>
                <a:srgbClr val="C00000"/>
              </a:solidFill>
              <a:latin typeface="Helvetica" panose="020B0604020202020204" pitchFamily="34" charset="0"/>
              <a:cs typeface="Helvetica" panose="020B0604020202020204" pitchFamily="34" charset="0"/>
            </a:endParaRPr>
          </a:p>
        </p:txBody>
      </p:sp>
      <p:sp>
        <p:nvSpPr>
          <p:cNvPr id="51" name="Titre 1"/>
          <p:cNvSpPr txBox="1">
            <a:spLocks/>
          </p:cNvSpPr>
          <p:nvPr/>
        </p:nvSpPr>
        <p:spPr>
          <a:xfrm>
            <a:off x="107499" y="96523"/>
            <a:ext cx="7217825" cy="96174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Enquêtes épidémiologiques et études récentes sur les souffrances des professionnels de santé</a:t>
            </a:r>
            <a:endParaRPr lang="fr-FR" sz="2400" b="1" dirty="0"/>
          </a:p>
        </p:txBody>
      </p:sp>
      <p:sp>
        <p:nvSpPr>
          <p:cNvPr id="52" name="Espace réservé du pied de page 4"/>
          <p:cNvSpPr txBox="1">
            <a:spLocks/>
          </p:cNvSpPr>
          <p:nvPr/>
        </p:nvSpPr>
        <p:spPr>
          <a:xfrm>
            <a:off x="107498" y="6497761"/>
            <a:ext cx="8899733" cy="365125"/>
          </a:xfrm>
          <a:prstGeom prst="rect">
            <a:avLst/>
          </a:prstGeom>
        </p:spPr>
        <p:txBody>
          <a:bodyPr/>
          <a:lstStyle>
            <a:defPPr>
              <a:defRPr lang="fr-FR"/>
            </a:defPPr>
            <a:lvl1pPr marL="0" algn="l" defTabSz="457200" rtl="0" eaLnBrk="1" latinLnBrk="0" hangingPunct="1">
              <a:defRPr lang="fr-FR" sz="1200" b="1" kern="1200" smtClean="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b="0" smtClean="0"/>
              <a:t>1er Colloque National</a:t>
            </a:r>
            <a:r>
              <a:rPr lang="fr-FR" smtClean="0"/>
              <a:t>  Soigner les vulnérabilités des professionnels de santé </a:t>
            </a:r>
            <a:r>
              <a:rPr lang="fr-FR" b="0" smtClean="0"/>
              <a:t>– Académie Nationale de Médecine – Jeudi 3 décembre 2015</a:t>
            </a:r>
            <a:endParaRPr lang="fr-FR" dirty="0"/>
          </a:p>
        </p:txBody>
      </p:sp>
      <p:sp>
        <p:nvSpPr>
          <p:cNvPr id="53" name="Espace réservé du numéro de diapositive 7"/>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40</a:t>
            </a:fld>
            <a:endParaRPr lang="fr-FR" dirty="0"/>
          </a:p>
        </p:txBody>
      </p:sp>
    </p:spTree>
    <p:extLst>
      <p:ext uri="{BB962C8B-B14F-4D97-AF65-F5344CB8AC3E}">
        <p14:creationId xmlns:p14="http://schemas.microsoft.com/office/powerpoint/2010/main" val="302963183"/>
      </p:ext>
    </p:extLst>
  </p:cSld>
  <p:clrMapOvr>
    <a:masterClrMapping/>
  </p:clrMapOvr>
  <p:transition xmlns:p14="http://schemas.microsoft.com/office/powerpoint/2010/main" spd="med">
    <p:zoom/>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gray">
          <a:xfrm>
            <a:off x="327847" y="1054584"/>
            <a:ext cx="7380287" cy="707886"/>
          </a:xfrm>
          <a:prstGeom prst="rect">
            <a:avLst/>
          </a:prstGeom>
          <a:noFill/>
          <a:ln w="12700">
            <a:noFill/>
            <a:miter lim="800000"/>
            <a:headEnd/>
            <a:tailEnd/>
          </a:ln>
        </p:spPr>
        <p:txBody>
          <a:bodyPr>
            <a:spAutoFit/>
          </a:bodyPr>
          <a:lstStyle/>
          <a:p>
            <a:pPr>
              <a:spcBef>
                <a:spcPct val="50000"/>
              </a:spcBef>
              <a:defRPr/>
            </a:pPr>
            <a:r>
              <a:rPr lang="fr-FR" sz="1600" b="1" u="sng" dirty="0" smtClean="0">
                <a:solidFill>
                  <a:srgbClr val="1F497D"/>
                </a:solidFill>
                <a:latin typeface="Helvetica" panose="020B0604020202020204" pitchFamily="34" charset="0"/>
                <a:cs typeface="Helvetica" panose="020B0604020202020204" pitchFamily="34" charset="0"/>
              </a:rPr>
              <a:t>ALCOOL</a:t>
            </a:r>
            <a:r>
              <a:rPr lang="fr-FR" sz="2400" b="1" u="sng" dirty="0" smtClean="0">
                <a:solidFill>
                  <a:srgbClr val="1F497D"/>
                </a:solidFill>
                <a:latin typeface="Helvetica" panose="020B0604020202020204" pitchFamily="34" charset="0"/>
                <a:cs typeface="Helvetica" panose="020B0604020202020204" pitchFamily="34" charset="0"/>
              </a:rPr>
              <a:t/>
            </a:r>
            <a:br>
              <a:rPr lang="fr-FR" sz="2400" b="1" u="sng" dirty="0" smtClean="0">
                <a:solidFill>
                  <a:srgbClr val="1F497D"/>
                </a:solidFill>
                <a:latin typeface="Helvetica" panose="020B0604020202020204" pitchFamily="34" charset="0"/>
                <a:cs typeface="Helvetica" panose="020B0604020202020204" pitchFamily="34" charset="0"/>
              </a:rPr>
            </a:br>
            <a:r>
              <a:rPr lang="fr-FR" sz="1400" b="1" dirty="0" smtClean="0">
                <a:latin typeface="Helvetica" panose="020B0604020202020204" pitchFamily="34" charset="0"/>
                <a:cs typeface="Helvetica" panose="020B0604020202020204" pitchFamily="34" charset="0"/>
              </a:rPr>
              <a:t>Professionnels en situation de dépendance ou à fort risque de dépendance                 </a:t>
            </a:r>
            <a:r>
              <a:rPr lang="fr-FR" sz="1000" b="1" dirty="0" smtClean="0">
                <a:latin typeface="Helvetica" panose="020B0604020202020204" pitchFamily="34" charset="0"/>
                <a:cs typeface="Helvetica" panose="020B0604020202020204" pitchFamily="34" charset="0"/>
              </a:rPr>
              <a:t>( consommation sup ou égale à 4 fois par semaine, minimum 5 à 6 verres par jour)</a:t>
            </a:r>
            <a:endParaRPr lang="fr-FR" sz="1600" b="1" i="1" u="sng" dirty="0">
              <a:solidFill>
                <a:srgbClr val="000090"/>
              </a:solidFill>
              <a:latin typeface="Helvetica" panose="020B0604020202020204" pitchFamily="34" charset="0"/>
              <a:cs typeface="Helvetica" panose="020B0604020202020204" pitchFamily="34" charset="0"/>
            </a:endParaRPr>
          </a:p>
        </p:txBody>
      </p:sp>
      <p:sp>
        <p:nvSpPr>
          <p:cNvPr id="17" name="AutoShape 4" descr="Résultat de recherche d'images pour &quot;bonhomme blanc 3D épuisé&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aphicFrame>
        <p:nvGraphicFramePr>
          <p:cNvPr id="2" name="Tableau 1"/>
          <p:cNvGraphicFramePr>
            <a:graphicFrameLocks noGrp="1"/>
          </p:cNvGraphicFramePr>
          <p:nvPr>
            <p:extLst>
              <p:ext uri="{D42A27DB-BD31-4B8C-83A1-F6EECF244321}">
                <p14:modId xmlns:p14="http://schemas.microsoft.com/office/powerpoint/2010/main" val="3416565153"/>
              </p:ext>
            </p:extLst>
          </p:nvPr>
        </p:nvGraphicFramePr>
        <p:xfrm>
          <a:off x="138535" y="2189030"/>
          <a:ext cx="2298303" cy="3301176"/>
        </p:xfrm>
        <a:graphic>
          <a:graphicData uri="http://schemas.openxmlformats.org/drawingml/2006/table">
            <a:tbl>
              <a:tblPr firstRow="1" bandRow="1">
                <a:tableStyleId>{21E4AEA4-8DFA-4A89-87EB-49C32662AFE0}</a:tableStyleId>
              </a:tblPr>
              <a:tblGrid>
                <a:gridCol w="1358900"/>
                <a:gridCol w="939403"/>
              </a:tblGrid>
              <a:tr h="304800">
                <a:tc>
                  <a:txBody>
                    <a:bodyPr/>
                    <a:lstStyle/>
                    <a:p>
                      <a:endParaRPr lang="fr-FR" sz="1100" dirty="0">
                        <a:solidFill>
                          <a:schemeClr val="tx1"/>
                        </a:solidFill>
                        <a:latin typeface="Helvetica" panose="020B0604020202020204" pitchFamily="34" charset="0"/>
                        <a:cs typeface="Helvetica" panose="020B0604020202020204" pitchFamily="34" charset="0"/>
                      </a:endParaRPr>
                    </a:p>
                  </a:txBody>
                  <a:tcP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1050" dirty="0" smtClean="0">
                          <a:solidFill>
                            <a:schemeClr val="bg1"/>
                          </a:solidFill>
                          <a:latin typeface="Helvetica" panose="020B0604020202020204" pitchFamily="34" charset="0"/>
                          <a:cs typeface="Helvetica" panose="020B0604020202020204" pitchFamily="34" charset="0"/>
                        </a:rPr>
                        <a:t>TOTAL</a:t>
                      </a:r>
                      <a:endParaRPr lang="fr-FR" sz="1050" dirty="0">
                        <a:solidFill>
                          <a:schemeClr val="bg1"/>
                        </a:solidFill>
                        <a:latin typeface="Helvetica" panose="020B0604020202020204" pitchFamily="34" charset="0"/>
                        <a:cs typeface="Helvetica" panose="020B0604020202020204" pitchFamily="34" charset="0"/>
                      </a:endParaRPr>
                    </a:p>
                  </a:txBody>
                  <a:tcPr anchor="ctr">
                    <a:lnL w="762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36699"/>
                    </a:solidFill>
                  </a:tcPr>
                </a:tc>
              </a:tr>
              <a:tr h="609600">
                <a:tc>
                  <a:txBody>
                    <a:bodyPr/>
                    <a:lstStyle/>
                    <a:p>
                      <a:endParaRPr lang="fr-FR" sz="1100" dirty="0">
                        <a:solidFill>
                          <a:schemeClr val="tx1"/>
                        </a:solidFill>
                        <a:latin typeface="Helvetica" panose="020B0604020202020204" pitchFamily="34" charset="0"/>
                        <a:cs typeface="Helvetica" panose="020B0604020202020204" pitchFamily="34" charset="0"/>
                      </a:endParaRPr>
                    </a:p>
                  </a:txBody>
                  <a:tcP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Total</a:t>
                      </a:r>
                      <a:br>
                        <a:rPr lang="fr-FR" sz="1050" b="1" dirty="0" smtClean="0">
                          <a:solidFill>
                            <a:schemeClr val="tx1"/>
                          </a:solidFill>
                          <a:latin typeface="Helvetica" panose="020B0604020202020204" pitchFamily="34" charset="0"/>
                          <a:cs typeface="Helvetica" panose="020B0604020202020204" pitchFamily="34" charset="0"/>
                        </a:rPr>
                      </a:br>
                      <a:r>
                        <a:rPr lang="fr-FR" sz="1050" b="1" dirty="0" smtClean="0">
                          <a:solidFill>
                            <a:schemeClr val="tx1"/>
                          </a:solidFill>
                          <a:latin typeface="Helvetica" panose="020B0604020202020204" pitchFamily="34" charset="0"/>
                          <a:cs typeface="Helvetica" panose="020B0604020202020204" pitchFamily="34" charset="0"/>
                        </a:rPr>
                        <a:t>n=1901</a:t>
                      </a:r>
                      <a:endParaRPr lang="fr-FR" sz="1050" b="1" dirty="0">
                        <a:solidFill>
                          <a:schemeClr val="tx1"/>
                        </a:solidFill>
                        <a:latin typeface="Helvetica" panose="020B0604020202020204" pitchFamily="34" charset="0"/>
                        <a:cs typeface="Helvetica" panose="020B0604020202020204" pitchFamily="34" charset="0"/>
                      </a:endParaRPr>
                    </a:p>
                  </a:txBody>
                  <a:tcPr anchor="ctr">
                    <a:lnL w="762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94B8DC"/>
                    </a:solidFill>
                  </a:tcPr>
                </a:tc>
              </a:tr>
              <a:tr h="795592">
                <a:tc>
                  <a:txBody>
                    <a:bodyPr/>
                    <a:lstStyle/>
                    <a:p>
                      <a:pPr marL="0" lvl="0" indent="0">
                        <a:lnSpc>
                          <a:spcPct val="90000"/>
                        </a:lnSpc>
                        <a:spcAft>
                          <a:spcPts val="0"/>
                        </a:spcAft>
                        <a:buFont typeface="+mj-lt"/>
                        <a:buNone/>
                      </a:pPr>
                      <a:r>
                        <a:rPr lang="fr-FR" sz="1000" b="0" dirty="0" smtClean="0">
                          <a:solidFill>
                            <a:schemeClr val="tx1"/>
                          </a:solidFill>
                          <a:effectLst/>
                          <a:latin typeface="Helvetica" panose="020B0604020202020204" pitchFamily="34" charset="0"/>
                          <a:ea typeface="Calibri"/>
                          <a:cs typeface="Helvetica" panose="020B0604020202020204" pitchFamily="34" charset="0"/>
                        </a:rPr>
                        <a:t>ACTUELLEMENT</a:t>
                      </a:r>
                      <a:endParaRPr lang="fr-FR" sz="1000" b="0" dirty="0">
                        <a:solidFill>
                          <a:schemeClr val="tx1"/>
                        </a:solidFill>
                        <a:effectLst/>
                        <a:latin typeface="Helvetica" panose="020B0604020202020204" pitchFamily="34" charset="0"/>
                        <a:ea typeface="Calibri"/>
                        <a:cs typeface="Helvetica"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solidFill>
                      <a:srgbClr val="D9E6F3"/>
                    </a:solidFill>
                  </a:tcPr>
                </a:tc>
              </a:tr>
              <a:tr h="795592">
                <a:tc>
                  <a:txBody>
                    <a:bodyPr/>
                    <a:lstStyle/>
                    <a:p>
                      <a:pPr marL="0" lvl="0" indent="0">
                        <a:lnSpc>
                          <a:spcPct val="90000"/>
                        </a:lnSpc>
                        <a:spcAft>
                          <a:spcPts val="0"/>
                        </a:spcAft>
                        <a:buFont typeface="+mj-lt"/>
                        <a:buNone/>
                      </a:pPr>
                      <a:r>
                        <a:rPr lang="fr-FR" sz="1000" b="0" dirty="0" smtClean="0">
                          <a:solidFill>
                            <a:schemeClr val="tx1"/>
                          </a:solidFill>
                          <a:effectLst/>
                          <a:latin typeface="Helvetica" panose="020B0604020202020204" pitchFamily="34" charset="0"/>
                          <a:ea typeface="Calibri"/>
                          <a:cs typeface="Helvetica" panose="020B0604020202020204" pitchFamily="34" charset="0"/>
                        </a:rPr>
                        <a:t>L'ONT ÉTÉ DANS LE PASSÉ</a:t>
                      </a:r>
                      <a:endParaRPr lang="fr-FR" sz="1000" b="0" dirty="0">
                        <a:solidFill>
                          <a:schemeClr val="tx1"/>
                        </a:solidFill>
                        <a:effectLst/>
                        <a:latin typeface="Helvetica" panose="020B0604020202020204" pitchFamily="34" charset="0"/>
                        <a:ea typeface="Calibri"/>
                        <a:cs typeface="Helvetica"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solidFill>
                      <a:srgbClr val="BAD1E8"/>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solidFill>
                      <a:srgbClr val="BAD1E8"/>
                    </a:solidFill>
                  </a:tcPr>
                </a:tc>
              </a:tr>
              <a:tr h="795592">
                <a:tc>
                  <a:txBody>
                    <a:bodyPr/>
                    <a:lstStyle/>
                    <a:p>
                      <a:pPr marL="0" lvl="0" indent="0">
                        <a:lnSpc>
                          <a:spcPct val="90000"/>
                        </a:lnSpc>
                        <a:spcAft>
                          <a:spcPts val="0"/>
                        </a:spcAft>
                        <a:buFont typeface="+mj-lt"/>
                        <a:buNone/>
                      </a:pPr>
                      <a:r>
                        <a:rPr lang="fr-FR" sz="1000" b="0" dirty="0" smtClean="0">
                          <a:solidFill>
                            <a:schemeClr val="tx1"/>
                          </a:solidFill>
                          <a:effectLst/>
                          <a:latin typeface="Helvetica" panose="020B0604020202020204" pitchFamily="34" charset="0"/>
                          <a:ea typeface="Calibri"/>
                          <a:cs typeface="Helvetica" panose="020B0604020202020204" pitchFamily="34" charset="0"/>
                        </a:rPr>
                        <a:t>SONT</a:t>
                      </a:r>
                      <a:r>
                        <a:rPr lang="fr-FR" sz="1000" b="0" baseline="0" dirty="0" smtClean="0">
                          <a:solidFill>
                            <a:schemeClr val="tx1"/>
                          </a:solidFill>
                          <a:effectLst/>
                          <a:latin typeface="Helvetica" panose="020B0604020202020204" pitchFamily="34" charset="0"/>
                          <a:ea typeface="Calibri"/>
                          <a:cs typeface="Helvetica" panose="020B0604020202020204" pitchFamily="34" charset="0"/>
                        </a:rPr>
                        <a:t> et/ou ONT ÉTÉ CONCERNÉS</a:t>
                      </a:r>
                      <a:endParaRPr lang="fr-FR" sz="1000" b="0" dirty="0">
                        <a:solidFill>
                          <a:schemeClr val="tx1"/>
                        </a:solidFill>
                        <a:effectLst/>
                        <a:latin typeface="Helvetica" panose="020B0604020202020204" pitchFamily="34" charset="0"/>
                        <a:ea typeface="Calibri"/>
                        <a:cs typeface="Helvetica"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solidFill>
                      <a:srgbClr val="D9E6F3"/>
                    </a:solidFill>
                  </a:tcPr>
                </a:tc>
              </a:tr>
            </a:tbl>
          </a:graphicData>
        </a:graphic>
      </p:graphicFrame>
      <p:graphicFrame>
        <p:nvGraphicFramePr>
          <p:cNvPr id="3" name="Tableau 2"/>
          <p:cNvGraphicFramePr>
            <a:graphicFrameLocks noGrp="1"/>
          </p:cNvGraphicFramePr>
          <p:nvPr>
            <p:extLst>
              <p:ext uri="{D42A27DB-BD31-4B8C-83A1-F6EECF244321}">
                <p14:modId xmlns:p14="http://schemas.microsoft.com/office/powerpoint/2010/main" val="3904993944"/>
              </p:ext>
            </p:extLst>
          </p:nvPr>
        </p:nvGraphicFramePr>
        <p:xfrm>
          <a:off x="2493886" y="2195965"/>
          <a:ext cx="1878806" cy="3294241"/>
        </p:xfrm>
        <a:graphic>
          <a:graphicData uri="http://schemas.openxmlformats.org/drawingml/2006/table">
            <a:tbl>
              <a:tblPr firstRow="1" bandRow="1">
                <a:tableStyleId>{21E4AEA4-8DFA-4A89-87EB-49C32662AFE0}</a:tableStyleId>
              </a:tblPr>
              <a:tblGrid>
                <a:gridCol w="939403"/>
                <a:gridCol w="939403"/>
              </a:tblGrid>
              <a:tr h="297866">
                <a:tc gridSpan="2">
                  <a:txBody>
                    <a:bodyPr/>
                    <a:lstStyle/>
                    <a:p>
                      <a:pPr algn="ctr"/>
                      <a:r>
                        <a:rPr lang="fr-FR" sz="1050" dirty="0" smtClean="0">
                          <a:solidFill>
                            <a:schemeClr val="bg1"/>
                          </a:solidFill>
                          <a:latin typeface="Helvetica" panose="020B0604020202020204" pitchFamily="34" charset="0"/>
                          <a:cs typeface="Helvetica" panose="020B0604020202020204" pitchFamily="34" charset="0"/>
                        </a:rPr>
                        <a:t>PROFIL</a:t>
                      </a:r>
                      <a:endParaRPr lang="fr-FR" sz="1050" dirty="0">
                        <a:solidFill>
                          <a:schemeClr val="bg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36699"/>
                    </a:solidFill>
                  </a:tcPr>
                </a:tc>
                <a:tc hMerge="1">
                  <a:txBody>
                    <a:bodyPr/>
                    <a:lstStyle/>
                    <a:p>
                      <a:pPr algn="ctr"/>
                      <a:endParaRPr lang="fr-FR" sz="1050" dirty="0">
                        <a:solidFill>
                          <a:schemeClr val="bg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mpd="sng">
                      <a:noFill/>
                    </a:lnR>
                    <a:lnB w="6350" cap="flat" cmpd="sng" algn="ctr">
                      <a:solidFill>
                        <a:schemeClr val="bg1"/>
                      </a:solidFill>
                      <a:prstDash val="solid"/>
                      <a:round/>
                      <a:headEnd type="none" w="med" len="med"/>
                      <a:tailEnd type="none" w="med" len="med"/>
                    </a:lnB>
                    <a:solidFill>
                      <a:srgbClr val="336699"/>
                    </a:solidFill>
                  </a:tcPr>
                </a:tc>
              </a:tr>
              <a:tr h="609599">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Médecins </a:t>
                      </a:r>
                      <a:br>
                        <a:rPr lang="fr-FR" sz="1050" b="1" dirty="0" smtClean="0">
                          <a:solidFill>
                            <a:schemeClr val="tx1"/>
                          </a:solidFill>
                          <a:latin typeface="Helvetica" panose="020B0604020202020204" pitchFamily="34" charset="0"/>
                          <a:cs typeface="Helvetica" panose="020B0604020202020204" pitchFamily="34" charset="0"/>
                        </a:rPr>
                      </a:br>
                      <a:r>
                        <a:rPr lang="fr-FR" sz="1050" b="1" dirty="0" smtClean="0">
                          <a:solidFill>
                            <a:schemeClr val="tx1"/>
                          </a:solidFill>
                          <a:latin typeface="Helvetica" panose="020B0604020202020204" pitchFamily="34" charset="0"/>
                          <a:cs typeface="Helvetica" panose="020B0604020202020204" pitchFamily="34" charset="0"/>
                        </a:rPr>
                        <a:t>n=1379</a:t>
                      </a:r>
                      <a:endParaRPr lang="fr-FR" sz="1050" b="1"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94B8DC"/>
                    </a:solidFill>
                  </a:tcPr>
                </a:tc>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Autres prof. de santé </a:t>
                      </a:r>
                      <a:br>
                        <a:rPr lang="fr-FR" sz="1050" b="1" dirty="0" smtClean="0">
                          <a:solidFill>
                            <a:schemeClr val="tx1"/>
                          </a:solidFill>
                          <a:latin typeface="Helvetica" panose="020B0604020202020204" pitchFamily="34" charset="0"/>
                          <a:cs typeface="Helvetica" panose="020B0604020202020204" pitchFamily="34" charset="0"/>
                        </a:rPr>
                      </a:br>
                      <a:r>
                        <a:rPr lang="fr-FR" sz="1050" b="1" dirty="0" smtClean="0">
                          <a:solidFill>
                            <a:schemeClr val="tx1"/>
                          </a:solidFill>
                          <a:latin typeface="Helvetica" panose="020B0604020202020204" pitchFamily="34" charset="0"/>
                          <a:cs typeface="Helvetica" panose="020B0604020202020204" pitchFamily="34" charset="0"/>
                        </a:rPr>
                        <a:t>n=522</a:t>
                      </a:r>
                      <a:endParaRPr lang="fr-FR" sz="1050" b="1"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94B8DC"/>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D9E6F3"/>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BAD1E8"/>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BAD1E8"/>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D9E6F3"/>
                    </a:solidFill>
                  </a:tcPr>
                </a:tc>
              </a:tr>
            </a:tbl>
          </a:graphicData>
        </a:graphic>
      </p:graphicFrame>
      <p:graphicFrame>
        <p:nvGraphicFramePr>
          <p:cNvPr id="5" name="Tableau 4"/>
          <p:cNvGraphicFramePr>
            <a:graphicFrameLocks noGrp="1"/>
          </p:cNvGraphicFramePr>
          <p:nvPr>
            <p:extLst>
              <p:ext uri="{D42A27DB-BD31-4B8C-83A1-F6EECF244321}">
                <p14:modId xmlns:p14="http://schemas.microsoft.com/office/powerpoint/2010/main" val="1540778654"/>
              </p:ext>
            </p:extLst>
          </p:nvPr>
        </p:nvGraphicFramePr>
        <p:xfrm>
          <a:off x="4441966" y="2195965"/>
          <a:ext cx="1878806" cy="3294241"/>
        </p:xfrm>
        <a:graphic>
          <a:graphicData uri="http://schemas.openxmlformats.org/drawingml/2006/table">
            <a:tbl>
              <a:tblPr firstRow="1" bandRow="1">
                <a:tableStyleId>{21E4AEA4-8DFA-4A89-87EB-49C32662AFE0}</a:tableStyleId>
              </a:tblPr>
              <a:tblGrid>
                <a:gridCol w="939403"/>
                <a:gridCol w="939403"/>
              </a:tblGrid>
              <a:tr h="297865">
                <a:tc gridSpan="2">
                  <a:txBody>
                    <a:bodyPr/>
                    <a:lstStyle/>
                    <a:p>
                      <a:pPr algn="ctr"/>
                      <a:r>
                        <a:rPr lang="fr-FR" sz="1050" dirty="0" smtClean="0">
                          <a:solidFill>
                            <a:schemeClr val="bg1"/>
                          </a:solidFill>
                          <a:latin typeface="Helvetica" panose="020B0604020202020204" pitchFamily="34" charset="0"/>
                          <a:cs typeface="Helvetica" panose="020B0604020202020204" pitchFamily="34" charset="0"/>
                        </a:rPr>
                        <a:t>SEXE</a:t>
                      </a:r>
                      <a:endParaRPr lang="fr-FR" sz="1050" dirty="0">
                        <a:solidFill>
                          <a:schemeClr val="bg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36699"/>
                    </a:solidFill>
                  </a:tcPr>
                </a:tc>
                <a:tc hMerge="1">
                  <a:txBody>
                    <a:bodyPr/>
                    <a:lstStyle/>
                    <a:p>
                      <a:pPr algn="ctr"/>
                      <a:endParaRPr lang="fr-FR" sz="1050" dirty="0">
                        <a:solidFill>
                          <a:schemeClr val="bg1"/>
                        </a:solidFill>
                        <a:latin typeface="Helvetica" panose="020B0604020202020204" pitchFamily="34" charset="0"/>
                        <a:cs typeface="Helvetica" panose="020B0604020202020204" pitchFamily="34" charset="0"/>
                      </a:endParaRPr>
                    </a:p>
                  </a:txBody>
                  <a:tcPr anchor="ctr">
                    <a:lnL w="76200" cap="flat" cmpd="sng" algn="ctr">
                      <a:noFill/>
                      <a:prstDash val="solid"/>
                      <a:round/>
                      <a:headEnd type="none" w="med" len="med"/>
                      <a:tailEnd type="none" w="med" len="med"/>
                    </a:lnL>
                    <a:lnR w="12700" cmpd="sng">
                      <a:noFill/>
                    </a:lnR>
                    <a:lnB w="6350" cap="flat" cmpd="sng" algn="ctr">
                      <a:solidFill>
                        <a:schemeClr val="bg1"/>
                      </a:solidFill>
                      <a:prstDash val="solid"/>
                      <a:round/>
                      <a:headEnd type="none" w="med" len="med"/>
                      <a:tailEnd type="none" w="med" len="med"/>
                    </a:lnB>
                    <a:solidFill>
                      <a:srgbClr val="336699"/>
                    </a:solidFill>
                  </a:tcPr>
                </a:tc>
              </a:tr>
              <a:tr h="609600">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Hommes </a:t>
                      </a:r>
                      <a:br>
                        <a:rPr lang="fr-FR" sz="1050" b="1" dirty="0" smtClean="0">
                          <a:solidFill>
                            <a:schemeClr val="tx1"/>
                          </a:solidFill>
                          <a:latin typeface="Helvetica" panose="020B0604020202020204" pitchFamily="34" charset="0"/>
                          <a:cs typeface="Helvetica" panose="020B0604020202020204" pitchFamily="34" charset="0"/>
                        </a:rPr>
                      </a:br>
                      <a:r>
                        <a:rPr lang="fr-FR" sz="1050" b="1" dirty="0" smtClean="0">
                          <a:solidFill>
                            <a:schemeClr val="tx1"/>
                          </a:solidFill>
                          <a:latin typeface="Helvetica" panose="020B0604020202020204" pitchFamily="34" charset="0"/>
                          <a:cs typeface="Helvetica" panose="020B0604020202020204" pitchFamily="34" charset="0"/>
                        </a:rPr>
                        <a:t>n=937</a:t>
                      </a:r>
                      <a:endParaRPr lang="fr-FR" sz="1050" b="1"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T w="6350" cap="flat" cmpd="sng" algn="ctr">
                      <a:solidFill>
                        <a:schemeClr val="bg1"/>
                      </a:solidFill>
                      <a:prstDash val="solid"/>
                      <a:round/>
                      <a:headEnd type="none" w="med" len="med"/>
                      <a:tailEnd type="none" w="med" len="med"/>
                    </a:lnT>
                    <a:solidFill>
                      <a:srgbClr val="94B8DC"/>
                    </a:solidFill>
                  </a:tcPr>
                </a:tc>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Femmes </a:t>
                      </a:r>
                      <a:br>
                        <a:rPr lang="fr-FR" sz="1050" b="1" dirty="0" smtClean="0">
                          <a:solidFill>
                            <a:schemeClr val="tx1"/>
                          </a:solidFill>
                          <a:latin typeface="Helvetica" panose="020B0604020202020204" pitchFamily="34" charset="0"/>
                          <a:cs typeface="Helvetica" panose="020B0604020202020204" pitchFamily="34" charset="0"/>
                        </a:rPr>
                      </a:br>
                      <a:r>
                        <a:rPr lang="fr-FR" sz="1050" b="1" dirty="0" smtClean="0">
                          <a:solidFill>
                            <a:schemeClr val="tx1"/>
                          </a:solidFill>
                          <a:latin typeface="Helvetica" panose="020B0604020202020204" pitchFamily="34" charset="0"/>
                          <a:cs typeface="Helvetica" panose="020B0604020202020204" pitchFamily="34" charset="0"/>
                        </a:rPr>
                        <a:t>n=962</a:t>
                      </a:r>
                      <a:endParaRPr lang="fr-FR" sz="1050" b="1"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94B8DC"/>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D9E6F3"/>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BAD1E8"/>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BAD1E8"/>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D9E6F3"/>
                    </a:solidFill>
                  </a:tcPr>
                </a:tc>
              </a:tr>
            </a:tbl>
          </a:graphicData>
        </a:graphic>
      </p:graphicFrame>
      <p:graphicFrame>
        <p:nvGraphicFramePr>
          <p:cNvPr id="6" name="Tableau 5"/>
          <p:cNvGraphicFramePr>
            <a:graphicFrameLocks noGrp="1"/>
          </p:cNvGraphicFramePr>
          <p:nvPr>
            <p:extLst>
              <p:ext uri="{D42A27DB-BD31-4B8C-83A1-F6EECF244321}">
                <p14:modId xmlns:p14="http://schemas.microsoft.com/office/powerpoint/2010/main" val="569251722"/>
              </p:ext>
            </p:extLst>
          </p:nvPr>
        </p:nvGraphicFramePr>
        <p:xfrm>
          <a:off x="6396801" y="2190533"/>
          <a:ext cx="2624238" cy="3299673"/>
        </p:xfrm>
        <a:graphic>
          <a:graphicData uri="http://schemas.openxmlformats.org/drawingml/2006/table">
            <a:tbl>
              <a:tblPr firstRow="1" bandRow="1">
                <a:tableStyleId>{21E4AEA4-8DFA-4A89-87EB-49C32662AFE0}</a:tableStyleId>
              </a:tblPr>
              <a:tblGrid>
                <a:gridCol w="874746"/>
                <a:gridCol w="874746"/>
                <a:gridCol w="874746"/>
              </a:tblGrid>
              <a:tr h="303297">
                <a:tc gridSpan="3">
                  <a:txBody>
                    <a:bodyPr/>
                    <a:lstStyle/>
                    <a:p>
                      <a:pPr algn="ctr"/>
                      <a:r>
                        <a:rPr lang="fr-FR" sz="1050" dirty="0" smtClean="0">
                          <a:solidFill>
                            <a:schemeClr val="bg1"/>
                          </a:solidFill>
                          <a:latin typeface="Helvetica" panose="020B0604020202020204" pitchFamily="34" charset="0"/>
                          <a:cs typeface="Helvetica" panose="020B0604020202020204" pitchFamily="34" charset="0"/>
                        </a:rPr>
                        <a:t>SECTEUR ACTIVITE </a:t>
                      </a:r>
                      <a:endParaRPr lang="fr-FR" sz="1050" dirty="0">
                        <a:solidFill>
                          <a:schemeClr val="bg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36699"/>
                    </a:solidFill>
                  </a:tcPr>
                </a:tc>
                <a:tc hMerge="1">
                  <a:txBody>
                    <a:bodyPr/>
                    <a:lstStyle/>
                    <a:p>
                      <a:pPr algn="ctr"/>
                      <a:endParaRPr lang="fr-FR" sz="1050" dirty="0">
                        <a:solidFill>
                          <a:schemeClr val="bg1"/>
                        </a:solidFill>
                        <a:latin typeface="Helvetica" panose="020B0604020202020204" pitchFamily="34" charset="0"/>
                        <a:cs typeface="Helvetica" panose="020B0604020202020204" pitchFamily="34" charset="0"/>
                      </a:endParaRPr>
                    </a:p>
                  </a:txBody>
                  <a:tcPr anchor="ctr">
                    <a:lnL w="76200" cap="flat" cmpd="sng" algn="ctr">
                      <a:noFill/>
                      <a:prstDash val="solid"/>
                      <a:round/>
                      <a:headEnd type="none" w="med" len="med"/>
                      <a:tailEnd type="none" w="med" len="med"/>
                    </a:lnL>
                    <a:lnR w="12700" cmpd="sng">
                      <a:noFill/>
                    </a:lnR>
                    <a:lnB w="6350" cap="flat" cmpd="sng" algn="ctr">
                      <a:solidFill>
                        <a:schemeClr val="bg1"/>
                      </a:solidFill>
                      <a:prstDash val="solid"/>
                      <a:round/>
                      <a:headEnd type="none" w="med" len="med"/>
                      <a:tailEnd type="none" w="med" len="med"/>
                    </a:lnB>
                    <a:solidFill>
                      <a:srgbClr val="336699"/>
                    </a:solidFill>
                  </a:tcPr>
                </a:tc>
                <a:tc hMerge="1">
                  <a:txBody>
                    <a:bodyPr/>
                    <a:lstStyle/>
                    <a:p>
                      <a:pPr algn="ctr"/>
                      <a:endParaRPr lang="fr-FR" sz="1050" dirty="0">
                        <a:solidFill>
                          <a:schemeClr val="bg1"/>
                        </a:solidFill>
                        <a:latin typeface="Helvetica" panose="020B0604020202020204" pitchFamily="34" charset="0"/>
                        <a:cs typeface="Helvetica" panose="020B0604020202020204" pitchFamily="34" charset="0"/>
                      </a:endParaRPr>
                    </a:p>
                  </a:txBody>
                  <a:tcPr anchor="ctr">
                    <a:lnL w="76200" cap="flat" cmpd="sng" algn="ctr">
                      <a:noFill/>
                      <a:prstDash val="solid"/>
                      <a:round/>
                      <a:headEnd type="none" w="med" len="med"/>
                      <a:tailEnd type="none" w="med" len="med"/>
                    </a:lnL>
                    <a:lnR w="12700" cmpd="sng">
                      <a:noFill/>
                    </a:lnR>
                    <a:lnB w="6350" cap="flat" cmpd="sng" algn="ctr">
                      <a:solidFill>
                        <a:schemeClr val="bg1"/>
                      </a:solidFill>
                      <a:prstDash val="solid"/>
                      <a:round/>
                      <a:headEnd type="none" w="med" len="med"/>
                      <a:tailEnd type="none" w="med" len="med"/>
                    </a:lnB>
                    <a:solidFill>
                      <a:srgbClr val="336699"/>
                    </a:solidFill>
                  </a:tcPr>
                </a:tc>
              </a:tr>
              <a:tr h="609600">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Privé </a:t>
                      </a:r>
                      <a:br>
                        <a:rPr lang="fr-FR" sz="1050" b="1" dirty="0" smtClean="0">
                          <a:solidFill>
                            <a:schemeClr val="tx1"/>
                          </a:solidFill>
                          <a:latin typeface="Helvetica" panose="020B0604020202020204" pitchFamily="34" charset="0"/>
                          <a:cs typeface="Helvetica" panose="020B0604020202020204" pitchFamily="34" charset="0"/>
                        </a:rPr>
                      </a:br>
                      <a:r>
                        <a:rPr lang="fr-FR" sz="1050" b="1" dirty="0" smtClean="0">
                          <a:solidFill>
                            <a:schemeClr val="tx1"/>
                          </a:solidFill>
                          <a:latin typeface="Helvetica" panose="020B0604020202020204" pitchFamily="34" charset="0"/>
                          <a:cs typeface="Helvetica" panose="020B0604020202020204" pitchFamily="34" charset="0"/>
                        </a:rPr>
                        <a:t>n=1210</a:t>
                      </a:r>
                      <a:endParaRPr lang="fr-FR" sz="1050" b="1"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T w="6350" cap="flat" cmpd="sng" algn="ctr">
                      <a:solidFill>
                        <a:schemeClr val="bg1"/>
                      </a:solidFill>
                      <a:prstDash val="solid"/>
                      <a:round/>
                      <a:headEnd type="none" w="med" len="med"/>
                      <a:tailEnd type="none" w="med" len="med"/>
                    </a:lnT>
                    <a:solidFill>
                      <a:srgbClr val="94B8DC"/>
                    </a:solidFill>
                  </a:tcPr>
                </a:tc>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Public </a:t>
                      </a:r>
                      <a:br>
                        <a:rPr lang="fr-FR" sz="1050" b="1" dirty="0" smtClean="0">
                          <a:solidFill>
                            <a:schemeClr val="tx1"/>
                          </a:solidFill>
                          <a:latin typeface="Helvetica" panose="020B0604020202020204" pitchFamily="34" charset="0"/>
                          <a:cs typeface="Helvetica" panose="020B0604020202020204" pitchFamily="34" charset="0"/>
                        </a:rPr>
                      </a:br>
                      <a:r>
                        <a:rPr lang="fr-FR" sz="1050" b="1" dirty="0" smtClean="0">
                          <a:solidFill>
                            <a:schemeClr val="tx1"/>
                          </a:solidFill>
                          <a:latin typeface="Helvetica" panose="020B0604020202020204" pitchFamily="34" charset="0"/>
                          <a:cs typeface="Helvetica" panose="020B0604020202020204" pitchFamily="34" charset="0"/>
                        </a:rPr>
                        <a:t>n=409</a:t>
                      </a:r>
                      <a:endParaRPr lang="fr-FR" sz="1050" b="1" dirty="0">
                        <a:solidFill>
                          <a:schemeClr val="tx1"/>
                        </a:solidFill>
                        <a:latin typeface="Helvetica" panose="020B0604020202020204" pitchFamily="34" charset="0"/>
                        <a:cs typeface="Helvetica" panose="020B0604020202020204" pitchFamily="34" charset="0"/>
                      </a:endParaRPr>
                    </a:p>
                  </a:txBody>
                  <a:tcPr anchor="ctr">
                    <a:lnT w="6350" cap="flat" cmpd="sng" algn="ctr">
                      <a:solidFill>
                        <a:schemeClr val="bg1"/>
                      </a:solidFill>
                      <a:prstDash val="solid"/>
                      <a:round/>
                      <a:headEnd type="none" w="med" len="med"/>
                      <a:tailEnd type="none" w="med" len="med"/>
                    </a:lnT>
                    <a:solidFill>
                      <a:srgbClr val="94B8DC"/>
                    </a:solidFill>
                  </a:tcPr>
                </a:tc>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Mixtes </a:t>
                      </a:r>
                      <a:br>
                        <a:rPr lang="fr-FR" sz="1050" b="1" dirty="0" smtClean="0">
                          <a:solidFill>
                            <a:schemeClr val="tx1"/>
                          </a:solidFill>
                          <a:latin typeface="Helvetica" panose="020B0604020202020204" pitchFamily="34" charset="0"/>
                          <a:cs typeface="Helvetica" panose="020B0604020202020204" pitchFamily="34" charset="0"/>
                        </a:rPr>
                      </a:br>
                      <a:r>
                        <a:rPr lang="fr-FR" sz="1050" b="1" dirty="0" smtClean="0">
                          <a:solidFill>
                            <a:schemeClr val="tx1"/>
                          </a:solidFill>
                          <a:latin typeface="Helvetica" panose="020B0604020202020204" pitchFamily="34" charset="0"/>
                          <a:cs typeface="Helvetica" panose="020B0604020202020204" pitchFamily="34" charset="0"/>
                        </a:rPr>
                        <a:t>n=259</a:t>
                      </a:r>
                      <a:endParaRPr lang="fr-FR" sz="1050" b="1"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94B8DC"/>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D9E6F3"/>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BAD1E8"/>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solidFill>
                      <a:srgbClr val="BAD1E8"/>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BAD1E8"/>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D9E6F3"/>
                    </a:solidFill>
                  </a:tcPr>
                </a:tc>
              </a:tr>
            </a:tbl>
          </a:graphicData>
        </a:graphic>
      </p:graphicFrame>
      <p:graphicFrame>
        <p:nvGraphicFramePr>
          <p:cNvPr id="13" name="Graphique 12"/>
          <p:cNvGraphicFramePr/>
          <p:nvPr>
            <p:extLst>
              <p:ext uri="{D42A27DB-BD31-4B8C-83A1-F6EECF244321}">
                <p14:modId xmlns:p14="http://schemas.microsoft.com/office/powerpoint/2010/main" val="870577911"/>
              </p:ext>
            </p:extLst>
          </p:nvPr>
        </p:nvGraphicFramePr>
        <p:xfrm>
          <a:off x="1295398" y="3136902"/>
          <a:ext cx="1743077" cy="7397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4" name="Graphique 43"/>
          <p:cNvGraphicFramePr/>
          <p:nvPr>
            <p:extLst>
              <p:ext uri="{D42A27DB-BD31-4B8C-83A1-F6EECF244321}">
                <p14:modId xmlns:p14="http://schemas.microsoft.com/office/powerpoint/2010/main" val="3825513507"/>
              </p:ext>
            </p:extLst>
          </p:nvPr>
        </p:nvGraphicFramePr>
        <p:xfrm>
          <a:off x="1293733" y="3921127"/>
          <a:ext cx="1743077" cy="7397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7" name="Graphique 46"/>
          <p:cNvGraphicFramePr/>
          <p:nvPr>
            <p:extLst>
              <p:ext uri="{D42A27DB-BD31-4B8C-83A1-F6EECF244321}">
                <p14:modId xmlns:p14="http://schemas.microsoft.com/office/powerpoint/2010/main" val="4075489867"/>
              </p:ext>
            </p:extLst>
          </p:nvPr>
        </p:nvGraphicFramePr>
        <p:xfrm>
          <a:off x="1293733" y="4702177"/>
          <a:ext cx="1743077" cy="73977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8" name="Graphique 47"/>
          <p:cNvGraphicFramePr/>
          <p:nvPr>
            <p:extLst>
              <p:ext uri="{D42A27DB-BD31-4B8C-83A1-F6EECF244321}">
                <p14:modId xmlns:p14="http://schemas.microsoft.com/office/powerpoint/2010/main" val="3715216072"/>
              </p:ext>
            </p:extLst>
          </p:nvPr>
        </p:nvGraphicFramePr>
        <p:xfrm>
          <a:off x="2276579" y="3136902"/>
          <a:ext cx="1743077" cy="73977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9" name="Graphique 48"/>
          <p:cNvGraphicFramePr/>
          <p:nvPr>
            <p:extLst>
              <p:ext uri="{D42A27DB-BD31-4B8C-83A1-F6EECF244321}">
                <p14:modId xmlns:p14="http://schemas.microsoft.com/office/powerpoint/2010/main" val="3638255742"/>
              </p:ext>
            </p:extLst>
          </p:nvPr>
        </p:nvGraphicFramePr>
        <p:xfrm>
          <a:off x="2274914" y="3921127"/>
          <a:ext cx="1743077" cy="73977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0" name="Graphique 49"/>
          <p:cNvGraphicFramePr/>
          <p:nvPr>
            <p:extLst>
              <p:ext uri="{D42A27DB-BD31-4B8C-83A1-F6EECF244321}">
                <p14:modId xmlns:p14="http://schemas.microsoft.com/office/powerpoint/2010/main" val="1541312091"/>
              </p:ext>
            </p:extLst>
          </p:nvPr>
        </p:nvGraphicFramePr>
        <p:xfrm>
          <a:off x="2274914" y="4702177"/>
          <a:ext cx="1743077" cy="739775"/>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2" name="Graphique 51"/>
          <p:cNvGraphicFramePr/>
          <p:nvPr>
            <p:extLst>
              <p:ext uri="{D42A27DB-BD31-4B8C-83A1-F6EECF244321}">
                <p14:modId xmlns:p14="http://schemas.microsoft.com/office/powerpoint/2010/main" val="3322025017"/>
              </p:ext>
            </p:extLst>
          </p:nvPr>
        </p:nvGraphicFramePr>
        <p:xfrm>
          <a:off x="3227414" y="3921127"/>
          <a:ext cx="1743077" cy="739775"/>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3" name="Graphique 52"/>
          <p:cNvGraphicFramePr/>
          <p:nvPr>
            <p:extLst>
              <p:ext uri="{D42A27DB-BD31-4B8C-83A1-F6EECF244321}">
                <p14:modId xmlns:p14="http://schemas.microsoft.com/office/powerpoint/2010/main" val="3388541434"/>
              </p:ext>
            </p:extLst>
          </p:nvPr>
        </p:nvGraphicFramePr>
        <p:xfrm>
          <a:off x="3227414" y="4702177"/>
          <a:ext cx="1743077" cy="739775"/>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5" name="Graphique 54"/>
          <p:cNvGraphicFramePr/>
          <p:nvPr>
            <p:extLst>
              <p:ext uri="{D42A27DB-BD31-4B8C-83A1-F6EECF244321}">
                <p14:modId xmlns:p14="http://schemas.microsoft.com/office/powerpoint/2010/main" val="1142046929"/>
              </p:ext>
            </p:extLst>
          </p:nvPr>
        </p:nvGraphicFramePr>
        <p:xfrm>
          <a:off x="4218014" y="3921127"/>
          <a:ext cx="1743077" cy="739775"/>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6" name="Graphique 55"/>
          <p:cNvGraphicFramePr/>
          <p:nvPr>
            <p:extLst>
              <p:ext uri="{D42A27DB-BD31-4B8C-83A1-F6EECF244321}">
                <p14:modId xmlns:p14="http://schemas.microsoft.com/office/powerpoint/2010/main" val="556052513"/>
              </p:ext>
            </p:extLst>
          </p:nvPr>
        </p:nvGraphicFramePr>
        <p:xfrm>
          <a:off x="4218014" y="4702177"/>
          <a:ext cx="1743077" cy="739775"/>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8" name="Graphique 57"/>
          <p:cNvGraphicFramePr/>
          <p:nvPr>
            <p:extLst>
              <p:ext uri="{D42A27DB-BD31-4B8C-83A1-F6EECF244321}">
                <p14:modId xmlns:p14="http://schemas.microsoft.com/office/powerpoint/2010/main" val="3986314523"/>
              </p:ext>
            </p:extLst>
          </p:nvPr>
        </p:nvGraphicFramePr>
        <p:xfrm>
          <a:off x="5184697" y="3921127"/>
          <a:ext cx="1743077" cy="739775"/>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59" name="Graphique 58"/>
          <p:cNvGraphicFramePr/>
          <p:nvPr>
            <p:extLst>
              <p:ext uri="{D42A27DB-BD31-4B8C-83A1-F6EECF244321}">
                <p14:modId xmlns:p14="http://schemas.microsoft.com/office/powerpoint/2010/main" val="2550033801"/>
              </p:ext>
            </p:extLst>
          </p:nvPr>
        </p:nvGraphicFramePr>
        <p:xfrm>
          <a:off x="5184697" y="4702177"/>
          <a:ext cx="1743077" cy="739775"/>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61" name="Graphique 60"/>
          <p:cNvGraphicFramePr/>
          <p:nvPr>
            <p:extLst>
              <p:ext uri="{D42A27DB-BD31-4B8C-83A1-F6EECF244321}">
                <p14:modId xmlns:p14="http://schemas.microsoft.com/office/powerpoint/2010/main" val="1539668843"/>
              </p:ext>
            </p:extLst>
          </p:nvPr>
        </p:nvGraphicFramePr>
        <p:xfrm>
          <a:off x="6191251" y="3921127"/>
          <a:ext cx="1743077" cy="739775"/>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62" name="Graphique 61"/>
          <p:cNvGraphicFramePr/>
          <p:nvPr>
            <p:extLst>
              <p:ext uri="{D42A27DB-BD31-4B8C-83A1-F6EECF244321}">
                <p14:modId xmlns:p14="http://schemas.microsoft.com/office/powerpoint/2010/main" val="532648979"/>
              </p:ext>
            </p:extLst>
          </p:nvPr>
        </p:nvGraphicFramePr>
        <p:xfrm>
          <a:off x="6191251" y="4702177"/>
          <a:ext cx="1743077" cy="739775"/>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64" name="Graphique 63"/>
          <p:cNvGraphicFramePr/>
          <p:nvPr>
            <p:extLst>
              <p:ext uri="{D42A27DB-BD31-4B8C-83A1-F6EECF244321}">
                <p14:modId xmlns:p14="http://schemas.microsoft.com/office/powerpoint/2010/main" val="176465230"/>
              </p:ext>
            </p:extLst>
          </p:nvPr>
        </p:nvGraphicFramePr>
        <p:xfrm>
          <a:off x="7062058" y="3921127"/>
          <a:ext cx="1743077" cy="739775"/>
        </p:xfrm>
        <a:graphic>
          <a:graphicData uri="http://schemas.openxmlformats.org/drawingml/2006/chart">
            <c:chart xmlns:c="http://schemas.openxmlformats.org/drawingml/2006/chart" xmlns:r="http://schemas.openxmlformats.org/officeDocument/2006/relationships" r:id="rId17"/>
          </a:graphicData>
        </a:graphic>
      </p:graphicFrame>
      <p:graphicFrame>
        <p:nvGraphicFramePr>
          <p:cNvPr id="65" name="Graphique 64"/>
          <p:cNvGraphicFramePr/>
          <p:nvPr>
            <p:extLst>
              <p:ext uri="{D42A27DB-BD31-4B8C-83A1-F6EECF244321}">
                <p14:modId xmlns:p14="http://schemas.microsoft.com/office/powerpoint/2010/main" val="2224447472"/>
              </p:ext>
            </p:extLst>
          </p:nvPr>
        </p:nvGraphicFramePr>
        <p:xfrm>
          <a:off x="7062058" y="4702177"/>
          <a:ext cx="1743077" cy="739775"/>
        </p:xfrm>
        <a:graphic>
          <a:graphicData uri="http://schemas.openxmlformats.org/drawingml/2006/chart">
            <c:chart xmlns:c="http://schemas.openxmlformats.org/drawingml/2006/chart" xmlns:r="http://schemas.openxmlformats.org/officeDocument/2006/relationships" r:id="rId18"/>
          </a:graphicData>
        </a:graphic>
      </p:graphicFrame>
      <p:graphicFrame>
        <p:nvGraphicFramePr>
          <p:cNvPr id="66" name="Graphique 65"/>
          <p:cNvGraphicFramePr/>
          <p:nvPr>
            <p:extLst>
              <p:ext uri="{D42A27DB-BD31-4B8C-83A1-F6EECF244321}">
                <p14:modId xmlns:p14="http://schemas.microsoft.com/office/powerpoint/2010/main" val="4280447061"/>
              </p:ext>
            </p:extLst>
          </p:nvPr>
        </p:nvGraphicFramePr>
        <p:xfrm>
          <a:off x="7942717" y="3136902"/>
          <a:ext cx="1743077" cy="739775"/>
        </p:xfrm>
        <a:graphic>
          <a:graphicData uri="http://schemas.openxmlformats.org/drawingml/2006/chart">
            <c:chart xmlns:c="http://schemas.openxmlformats.org/drawingml/2006/chart" xmlns:r="http://schemas.openxmlformats.org/officeDocument/2006/relationships" r:id="rId19"/>
          </a:graphicData>
        </a:graphic>
      </p:graphicFrame>
      <p:graphicFrame>
        <p:nvGraphicFramePr>
          <p:cNvPr id="67" name="Graphique 66"/>
          <p:cNvGraphicFramePr/>
          <p:nvPr>
            <p:extLst>
              <p:ext uri="{D42A27DB-BD31-4B8C-83A1-F6EECF244321}">
                <p14:modId xmlns:p14="http://schemas.microsoft.com/office/powerpoint/2010/main" val="1240041514"/>
              </p:ext>
            </p:extLst>
          </p:nvPr>
        </p:nvGraphicFramePr>
        <p:xfrm>
          <a:off x="7941052" y="3921127"/>
          <a:ext cx="1743077" cy="739775"/>
        </p:xfrm>
        <a:graphic>
          <a:graphicData uri="http://schemas.openxmlformats.org/drawingml/2006/chart">
            <c:chart xmlns:c="http://schemas.openxmlformats.org/drawingml/2006/chart" xmlns:r="http://schemas.openxmlformats.org/officeDocument/2006/relationships" r:id="rId20"/>
          </a:graphicData>
        </a:graphic>
      </p:graphicFrame>
      <p:graphicFrame>
        <p:nvGraphicFramePr>
          <p:cNvPr id="68" name="Graphique 67"/>
          <p:cNvGraphicFramePr/>
          <p:nvPr>
            <p:extLst>
              <p:ext uri="{D42A27DB-BD31-4B8C-83A1-F6EECF244321}">
                <p14:modId xmlns:p14="http://schemas.microsoft.com/office/powerpoint/2010/main" val="4241295919"/>
              </p:ext>
            </p:extLst>
          </p:nvPr>
        </p:nvGraphicFramePr>
        <p:xfrm>
          <a:off x="7941052" y="4702177"/>
          <a:ext cx="1743077" cy="739775"/>
        </p:xfrm>
        <a:graphic>
          <a:graphicData uri="http://schemas.openxmlformats.org/drawingml/2006/chart">
            <c:chart xmlns:c="http://schemas.openxmlformats.org/drawingml/2006/chart" xmlns:r="http://schemas.openxmlformats.org/officeDocument/2006/relationships" r:id="rId21"/>
          </a:graphicData>
        </a:graphic>
      </p:graphicFrame>
      <p:sp>
        <p:nvSpPr>
          <p:cNvPr id="34" name="ZoneTexte 33"/>
          <p:cNvSpPr txBox="1"/>
          <p:nvPr/>
        </p:nvSpPr>
        <p:spPr>
          <a:xfrm>
            <a:off x="3132760" y="4946652"/>
            <a:ext cx="355611"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(S)</a:t>
            </a:r>
            <a:endParaRPr lang="fr-FR" sz="1000" dirty="0">
              <a:solidFill>
                <a:srgbClr val="C00000"/>
              </a:solidFill>
              <a:latin typeface="Helvetica" panose="020B0604020202020204" pitchFamily="34" charset="0"/>
              <a:cs typeface="Helvetica" panose="020B0604020202020204" pitchFamily="34" charset="0"/>
            </a:endParaRPr>
          </a:p>
        </p:txBody>
      </p:sp>
      <p:graphicFrame>
        <p:nvGraphicFramePr>
          <p:cNvPr id="35" name="Graphique 34"/>
          <p:cNvGraphicFramePr/>
          <p:nvPr>
            <p:extLst>
              <p:ext uri="{D42A27DB-BD31-4B8C-83A1-F6EECF244321}">
                <p14:modId xmlns:p14="http://schemas.microsoft.com/office/powerpoint/2010/main" val="1018642978"/>
              </p:ext>
            </p:extLst>
          </p:nvPr>
        </p:nvGraphicFramePr>
        <p:xfrm>
          <a:off x="3227414" y="3156664"/>
          <a:ext cx="1743077" cy="739775"/>
        </p:xfrm>
        <a:graphic>
          <a:graphicData uri="http://schemas.openxmlformats.org/drawingml/2006/chart">
            <c:chart xmlns:c="http://schemas.openxmlformats.org/drawingml/2006/chart" xmlns:r="http://schemas.openxmlformats.org/officeDocument/2006/relationships" r:id="rId22"/>
          </a:graphicData>
        </a:graphic>
      </p:graphicFrame>
      <p:sp>
        <p:nvSpPr>
          <p:cNvPr id="36" name="ZoneTexte 35"/>
          <p:cNvSpPr txBox="1"/>
          <p:nvPr/>
        </p:nvSpPr>
        <p:spPr>
          <a:xfrm>
            <a:off x="3906572" y="4947366"/>
            <a:ext cx="355611"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(S)</a:t>
            </a:r>
            <a:endParaRPr lang="fr-FR" sz="1000" dirty="0">
              <a:solidFill>
                <a:srgbClr val="C00000"/>
              </a:solidFill>
              <a:latin typeface="Helvetica" panose="020B0604020202020204" pitchFamily="34" charset="0"/>
              <a:cs typeface="Helvetica" panose="020B0604020202020204" pitchFamily="34" charset="0"/>
            </a:endParaRPr>
          </a:p>
        </p:txBody>
      </p:sp>
      <p:sp>
        <p:nvSpPr>
          <p:cNvPr id="37" name="ZoneTexte 36"/>
          <p:cNvSpPr txBox="1"/>
          <p:nvPr/>
        </p:nvSpPr>
        <p:spPr>
          <a:xfrm>
            <a:off x="4970491" y="5080001"/>
            <a:ext cx="355611"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(S)</a:t>
            </a:r>
            <a:endParaRPr lang="fr-FR" sz="1000" dirty="0">
              <a:solidFill>
                <a:srgbClr val="C00000"/>
              </a:solidFill>
              <a:latin typeface="Helvetica" panose="020B0604020202020204" pitchFamily="34" charset="0"/>
              <a:cs typeface="Helvetica" panose="020B0604020202020204" pitchFamily="34" charset="0"/>
            </a:endParaRPr>
          </a:p>
        </p:txBody>
      </p:sp>
      <p:sp>
        <p:nvSpPr>
          <p:cNvPr id="38" name="ZoneTexte 37"/>
          <p:cNvSpPr txBox="1"/>
          <p:nvPr/>
        </p:nvSpPr>
        <p:spPr>
          <a:xfrm>
            <a:off x="5820774" y="4946651"/>
            <a:ext cx="355611"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(S)</a:t>
            </a:r>
            <a:endParaRPr lang="fr-FR" sz="1000" dirty="0">
              <a:solidFill>
                <a:srgbClr val="C00000"/>
              </a:solidFill>
              <a:latin typeface="Helvetica" panose="020B0604020202020204" pitchFamily="34" charset="0"/>
              <a:cs typeface="Helvetica" panose="020B0604020202020204" pitchFamily="34" charset="0"/>
            </a:endParaRPr>
          </a:p>
        </p:txBody>
      </p:sp>
      <p:sp>
        <p:nvSpPr>
          <p:cNvPr id="39" name="ZoneTexte 38"/>
          <p:cNvSpPr txBox="1"/>
          <p:nvPr/>
        </p:nvSpPr>
        <p:spPr>
          <a:xfrm>
            <a:off x="5728405" y="3375024"/>
            <a:ext cx="355611"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(S)</a:t>
            </a:r>
            <a:endParaRPr lang="fr-FR" sz="1000" dirty="0">
              <a:solidFill>
                <a:srgbClr val="C00000"/>
              </a:solidFill>
              <a:latin typeface="Helvetica" panose="020B0604020202020204" pitchFamily="34" charset="0"/>
              <a:cs typeface="Helvetica" panose="020B0604020202020204" pitchFamily="34" charset="0"/>
            </a:endParaRPr>
          </a:p>
        </p:txBody>
      </p:sp>
      <p:sp>
        <p:nvSpPr>
          <p:cNvPr id="40" name="ZoneTexte 39"/>
          <p:cNvSpPr txBox="1"/>
          <p:nvPr/>
        </p:nvSpPr>
        <p:spPr>
          <a:xfrm>
            <a:off x="4842580" y="3376771"/>
            <a:ext cx="355611"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(S)</a:t>
            </a:r>
            <a:endParaRPr lang="fr-FR" sz="1000" dirty="0">
              <a:solidFill>
                <a:srgbClr val="C00000"/>
              </a:solidFill>
              <a:latin typeface="Helvetica" panose="020B0604020202020204" pitchFamily="34" charset="0"/>
              <a:cs typeface="Helvetica" panose="020B0604020202020204" pitchFamily="34" charset="0"/>
            </a:endParaRPr>
          </a:p>
        </p:txBody>
      </p:sp>
      <p:graphicFrame>
        <p:nvGraphicFramePr>
          <p:cNvPr id="54" name="Graphique 53"/>
          <p:cNvGraphicFramePr/>
          <p:nvPr>
            <p:extLst>
              <p:ext uri="{D42A27DB-BD31-4B8C-83A1-F6EECF244321}">
                <p14:modId xmlns:p14="http://schemas.microsoft.com/office/powerpoint/2010/main" val="1821821119"/>
              </p:ext>
            </p:extLst>
          </p:nvPr>
        </p:nvGraphicFramePr>
        <p:xfrm>
          <a:off x="4219679" y="3136902"/>
          <a:ext cx="1743077" cy="739775"/>
        </p:xfrm>
        <a:graphic>
          <a:graphicData uri="http://schemas.openxmlformats.org/drawingml/2006/chart">
            <c:chart xmlns:c="http://schemas.openxmlformats.org/drawingml/2006/chart" xmlns:r="http://schemas.openxmlformats.org/officeDocument/2006/relationships" r:id="rId23"/>
          </a:graphicData>
        </a:graphic>
      </p:graphicFrame>
      <p:graphicFrame>
        <p:nvGraphicFramePr>
          <p:cNvPr id="57" name="Graphique 56"/>
          <p:cNvGraphicFramePr/>
          <p:nvPr>
            <p:extLst>
              <p:ext uri="{D42A27DB-BD31-4B8C-83A1-F6EECF244321}">
                <p14:modId xmlns:p14="http://schemas.microsoft.com/office/powerpoint/2010/main" val="3690107714"/>
              </p:ext>
            </p:extLst>
          </p:nvPr>
        </p:nvGraphicFramePr>
        <p:xfrm>
          <a:off x="5186362" y="3136902"/>
          <a:ext cx="1743077" cy="739775"/>
        </p:xfrm>
        <a:graphic>
          <a:graphicData uri="http://schemas.openxmlformats.org/drawingml/2006/chart">
            <c:chart xmlns:c="http://schemas.openxmlformats.org/drawingml/2006/chart" xmlns:r="http://schemas.openxmlformats.org/officeDocument/2006/relationships" r:id="rId24"/>
          </a:graphicData>
        </a:graphic>
      </p:graphicFrame>
      <p:graphicFrame>
        <p:nvGraphicFramePr>
          <p:cNvPr id="41" name="Graphique 40"/>
          <p:cNvGraphicFramePr/>
          <p:nvPr>
            <p:extLst>
              <p:ext uri="{D42A27DB-BD31-4B8C-83A1-F6EECF244321}">
                <p14:modId xmlns:p14="http://schemas.microsoft.com/office/powerpoint/2010/main" val="1649690314"/>
              </p:ext>
            </p:extLst>
          </p:nvPr>
        </p:nvGraphicFramePr>
        <p:xfrm>
          <a:off x="6192916" y="3136902"/>
          <a:ext cx="1743077" cy="739775"/>
        </p:xfrm>
        <a:graphic>
          <a:graphicData uri="http://schemas.openxmlformats.org/drawingml/2006/chart">
            <c:chart xmlns:c="http://schemas.openxmlformats.org/drawingml/2006/chart" xmlns:r="http://schemas.openxmlformats.org/officeDocument/2006/relationships" r:id="rId25"/>
          </a:graphicData>
        </a:graphic>
      </p:graphicFrame>
      <p:graphicFrame>
        <p:nvGraphicFramePr>
          <p:cNvPr id="63" name="Graphique 62"/>
          <p:cNvGraphicFramePr/>
          <p:nvPr>
            <p:extLst>
              <p:ext uri="{D42A27DB-BD31-4B8C-83A1-F6EECF244321}">
                <p14:modId xmlns:p14="http://schemas.microsoft.com/office/powerpoint/2010/main" val="2643504142"/>
              </p:ext>
            </p:extLst>
          </p:nvPr>
        </p:nvGraphicFramePr>
        <p:xfrm>
          <a:off x="7063723" y="3136902"/>
          <a:ext cx="1743077" cy="739775"/>
        </p:xfrm>
        <a:graphic>
          <a:graphicData uri="http://schemas.openxmlformats.org/drawingml/2006/chart">
            <c:chart xmlns:c="http://schemas.openxmlformats.org/drawingml/2006/chart" xmlns:r="http://schemas.openxmlformats.org/officeDocument/2006/relationships" r:id="rId26"/>
          </a:graphicData>
        </a:graphic>
      </p:graphicFrame>
      <p:sp>
        <p:nvSpPr>
          <p:cNvPr id="42" name="Titre 1"/>
          <p:cNvSpPr txBox="1">
            <a:spLocks/>
          </p:cNvSpPr>
          <p:nvPr/>
        </p:nvSpPr>
        <p:spPr>
          <a:xfrm>
            <a:off x="107499" y="96523"/>
            <a:ext cx="7217825" cy="96174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Enquêtes épidémiologiques et études récentes sur les souffrances des professionnels de santé</a:t>
            </a:r>
            <a:endParaRPr lang="fr-FR" sz="2400" b="1" dirty="0"/>
          </a:p>
        </p:txBody>
      </p:sp>
      <p:sp>
        <p:nvSpPr>
          <p:cNvPr id="43" name="Espace réservé du pied de page 4"/>
          <p:cNvSpPr txBox="1">
            <a:spLocks/>
          </p:cNvSpPr>
          <p:nvPr/>
        </p:nvSpPr>
        <p:spPr>
          <a:xfrm>
            <a:off x="107498" y="6497761"/>
            <a:ext cx="8899733" cy="365125"/>
          </a:xfrm>
          <a:prstGeom prst="rect">
            <a:avLst/>
          </a:prstGeom>
        </p:spPr>
        <p:txBody>
          <a:bodyPr/>
          <a:lstStyle>
            <a:defPPr>
              <a:defRPr lang="fr-FR"/>
            </a:defPPr>
            <a:lvl1pPr marL="0" algn="l" defTabSz="457200" rtl="0" eaLnBrk="1" latinLnBrk="0" hangingPunct="1">
              <a:defRPr lang="fr-FR" sz="1200" b="1" kern="1200" smtClean="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b="0" smtClean="0"/>
              <a:t>1er Colloque National</a:t>
            </a:r>
            <a:r>
              <a:rPr lang="fr-FR" smtClean="0"/>
              <a:t>  Soigner les vulnérabilités des professionnels de santé </a:t>
            </a:r>
            <a:r>
              <a:rPr lang="fr-FR" b="0" smtClean="0"/>
              <a:t>– Académie Nationale de Médecine – Jeudi 3 décembre 2015</a:t>
            </a:r>
            <a:endParaRPr lang="fr-FR" dirty="0"/>
          </a:p>
        </p:txBody>
      </p:sp>
      <p:sp>
        <p:nvSpPr>
          <p:cNvPr id="45" name="Espace réservé du numéro de diapositive 7"/>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41</a:t>
            </a:fld>
            <a:endParaRPr lang="fr-FR" dirty="0"/>
          </a:p>
        </p:txBody>
      </p:sp>
    </p:spTree>
    <p:extLst>
      <p:ext uri="{BB962C8B-B14F-4D97-AF65-F5344CB8AC3E}">
        <p14:creationId xmlns:p14="http://schemas.microsoft.com/office/powerpoint/2010/main" val="102599539"/>
      </p:ext>
    </p:extLst>
  </p:cSld>
  <p:clrMapOvr>
    <a:masterClrMapping/>
  </p:clrMapOvr>
  <p:transition xmlns:p14="http://schemas.microsoft.com/office/powerpoint/2010/main" spd="med">
    <p:zoom/>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gray">
          <a:xfrm>
            <a:off x="179513" y="1065533"/>
            <a:ext cx="7380287" cy="707886"/>
          </a:xfrm>
          <a:prstGeom prst="rect">
            <a:avLst/>
          </a:prstGeom>
          <a:noFill/>
          <a:ln w="12700">
            <a:noFill/>
            <a:miter lim="800000"/>
            <a:headEnd/>
            <a:tailEnd/>
          </a:ln>
        </p:spPr>
        <p:txBody>
          <a:bodyPr>
            <a:spAutoFit/>
          </a:bodyPr>
          <a:lstStyle/>
          <a:p>
            <a:pPr>
              <a:spcBef>
                <a:spcPct val="50000"/>
              </a:spcBef>
              <a:defRPr/>
            </a:pPr>
            <a:r>
              <a:rPr lang="fr-FR" sz="1600" b="1" u="sng" dirty="0" smtClean="0">
                <a:solidFill>
                  <a:srgbClr val="1F497D"/>
                </a:solidFill>
                <a:latin typeface="Helvetica" panose="020B0604020202020204" pitchFamily="34" charset="0"/>
                <a:cs typeface="Helvetica" panose="020B0604020202020204" pitchFamily="34" charset="0"/>
              </a:rPr>
              <a:t>PSYCHOTROPES / ANXIOLYTIQUES</a:t>
            </a:r>
            <a:r>
              <a:rPr lang="fr-FR" sz="2400" b="1" u="sng" dirty="0" smtClean="0">
                <a:solidFill>
                  <a:srgbClr val="1F497D"/>
                </a:solidFill>
                <a:latin typeface="Helvetica" panose="020B0604020202020204" pitchFamily="34" charset="0"/>
                <a:cs typeface="Helvetica" panose="020B0604020202020204" pitchFamily="34" charset="0"/>
              </a:rPr>
              <a:t/>
            </a:r>
            <a:br>
              <a:rPr lang="fr-FR" sz="2400" b="1" u="sng" dirty="0" smtClean="0">
                <a:solidFill>
                  <a:srgbClr val="1F497D"/>
                </a:solidFill>
                <a:latin typeface="Helvetica" panose="020B0604020202020204" pitchFamily="34" charset="0"/>
                <a:cs typeface="Helvetica" panose="020B0604020202020204" pitchFamily="34" charset="0"/>
              </a:rPr>
            </a:br>
            <a:r>
              <a:rPr lang="fr-FR" sz="1400" b="1" dirty="0" smtClean="0">
                <a:latin typeface="Helvetica" panose="020B0604020202020204" pitchFamily="34" charset="0"/>
                <a:cs typeface="Helvetica" panose="020B0604020202020204" pitchFamily="34" charset="0"/>
              </a:rPr>
              <a:t>Professionnels en situation de dépendance ou à fort risque de dépendance</a:t>
            </a:r>
            <a:r>
              <a:rPr lang="fr-FR" sz="1000" b="1" dirty="0" smtClean="0">
                <a:latin typeface="Helvetica" panose="020B0604020202020204" pitchFamily="34" charset="0"/>
                <a:cs typeface="Helvetica" panose="020B0604020202020204" pitchFamily="34" charset="0"/>
              </a:rPr>
              <a:t>           (réponse non à la question «  arrête quand il le souhaite » et/ou réponse oui à 4 items)</a:t>
            </a:r>
            <a:endParaRPr lang="fr-FR" sz="1600" b="1" i="1" u="sng" dirty="0">
              <a:solidFill>
                <a:srgbClr val="000090"/>
              </a:solidFill>
              <a:latin typeface="Helvetica" panose="020B0604020202020204" pitchFamily="34" charset="0"/>
              <a:cs typeface="Helvetica" panose="020B0604020202020204" pitchFamily="34" charset="0"/>
            </a:endParaRPr>
          </a:p>
        </p:txBody>
      </p:sp>
      <p:sp>
        <p:nvSpPr>
          <p:cNvPr id="17" name="AutoShape 4" descr="Résultat de recherche d'images pour &quot;bonhomme blanc 3D épuisé&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aphicFrame>
        <p:nvGraphicFramePr>
          <p:cNvPr id="2" name="Tableau 1"/>
          <p:cNvGraphicFramePr>
            <a:graphicFrameLocks noGrp="1"/>
          </p:cNvGraphicFramePr>
          <p:nvPr>
            <p:extLst>
              <p:ext uri="{D42A27DB-BD31-4B8C-83A1-F6EECF244321}">
                <p14:modId xmlns:p14="http://schemas.microsoft.com/office/powerpoint/2010/main" val="2816936252"/>
              </p:ext>
            </p:extLst>
          </p:nvPr>
        </p:nvGraphicFramePr>
        <p:xfrm>
          <a:off x="138535" y="2189030"/>
          <a:ext cx="2298303" cy="3301176"/>
        </p:xfrm>
        <a:graphic>
          <a:graphicData uri="http://schemas.openxmlformats.org/drawingml/2006/table">
            <a:tbl>
              <a:tblPr firstRow="1" bandRow="1">
                <a:tableStyleId>{21E4AEA4-8DFA-4A89-87EB-49C32662AFE0}</a:tableStyleId>
              </a:tblPr>
              <a:tblGrid>
                <a:gridCol w="1358900"/>
                <a:gridCol w="939403"/>
              </a:tblGrid>
              <a:tr h="304800">
                <a:tc>
                  <a:txBody>
                    <a:bodyPr/>
                    <a:lstStyle/>
                    <a:p>
                      <a:endParaRPr lang="fr-FR" sz="1100" dirty="0">
                        <a:solidFill>
                          <a:schemeClr val="tx1"/>
                        </a:solidFill>
                        <a:latin typeface="Helvetica" panose="020B0604020202020204" pitchFamily="34" charset="0"/>
                        <a:cs typeface="Helvetica" panose="020B0604020202020204" pitchFamily="34" charset="0"/>
                      </a:endParaRPr>
                    </a:p>
                  </a:txBody>
                  <a:tcP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1050" dirty="0" smtClean="0">
                          <a:solidFill>
                            <a:schemeClr val="bg1"/>
                          </a:solidFill>
                          <a:latin typeface="Helvetica" panose="020B0604020202020204" pitchFamily="34" charset="0"/>
                          <a:cs typeface="Helvetica" panose="020B0604020202020204" pitchFamily="34" charset="0"/>
                        </a:rPr>
                        <a:t>TOTAL</a:t>
                      </a:r>
                      <a:endParaRPr lang="fr-FR" sz="1050" dirty="0">
                        <a:solidFill>
                          <a:schemeClr val="bg1"/>
                        </a:solidFill>
                        <a:latin typeface="Helvetica" panose="020B0604020202020204" pitchFamily="34" charset="0"/>
                        <a:cs typeface="Helvetica" panose="020B0604020202020204" pitchFamily="34" charset="0"/>
                      </a:endParaRPr>
                    </a:p>
                  </a:txBody>
                  <a:tcPr anchor="ctr">
                    <a:lnL w="762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36699"/>
                    </a:solidFill>
                  </a:tcPr>
                </a:tc>
              </a:tr>
              <a:tr h="609600">
                <a:tc>
                  <a:txBody>
                    <a:bodyPr/>
                    <a:lstStyle/>
                    <a:p>
                      <a:endParaRPr lang="fr-FR" sz="1100" dirty="0">
                        <a:solidFill>
                          <a:schemeClr val="tx1"/>
                        </a:solidFill>
                        <a:latin typeface="Helvetica" panose="020B0604020202020204" pitchFamily="34" charset="0"/>
                        <a:cs typeface="Helvetica" panose="020B0604020202020204" pitchFamily="34" charset="0"/>
                      </a:endParaRPr>
                    </a:p>
                  </a:txBody>
                  <a:tcP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Total</a:t>
                      </a:r>
                      <a:br>
                        <a:rPr lang="fr-FR" sz="1050" b="1" dirty="0" smtClean="0">
                          <a:solidFill>
                            <a:schemeClr val="tx1"/>
                          </a:solidFill>
                          <a:latin typeface="Helvetica" panose="020B0604020202020204" pitchFamily="34" charset="0"/>
                          <a:cs typeface="Helvetica" panose="020B0604020202020204" pitchFamily="34" charset="0"/>
                        </a:rPr>
                      </a:br>
                      <a:r>
                        <a:rPr lang="fr-FR" sz="1050" b="1" dirty="0" smtClean="0">
                          <a:solidFill>
                            <a:schemeClr val="tx1"/>
                          </a:solidFill>
                          <a:latin typeface="Helvetica" panose="020B0604020202020204" pitchFamily="34" charset="0"/>
                          <a:cs typeface="Helvetica" panose="020B0604020202020204" pitchFamily="34" charset="0"/>
                        </a:rPr>
                        <a:t>n=1901</a:t>
                      </a:r>
                      <a:endParaRPr lang="fr-FR" sz="1050" b="1" dirty="0">
                        <a:solidFill>
                          <a:schemeClr val="tx1"/>
                        </a:solidFill>
                        <a:latin typeface="Helvetica" panose="020B0604020202020204" pitchFamily="34" charset="0"/>
                        <a:cs typeface="Helvetica" panose="020B0604020202020204" pitchFamily="34" charset="0"/>
                      </a:endParaRPr>
                    </a:p>
                  </a:txBody>
                  <a:tcPr anchor="ctr">
                    <a:lnL w="762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94B8DC"/>
                    </a:solidFill>
                  </a:tcPr>
                </a:tc>
              </a:tr>
              <a:tr h="795592">
                <a:tc>
                  <a:txBody>
                    <a:bodyPr/>
                    <a:lstStyle/>
                    <a:p>
                      <a:pPr marL="0" lvl="0" indent="0">
                        <a:lnSpc>
                          <a:spcPct val="90000"/>
                        </a:lnSpc>
                        <a:spcAft>
                          <a:spcPts val="0"/>
                        </a:spcAft>
                        <a:buFont typeface="+mj-lt"/>
                        <a:buNone/>
                      </a:pPr>
                      <a:r>
                        <a:rPr lang="fr-FR" sz="1000" b="0" dirty="0" smtClean="0">
                          <a:solidFill>
                            <a:schemeClr val="tx1"/>
                          </a:solidFill>
                          <a:effectLst/>
                          <a:latin typeface="Helvetica" panose="020B0604020202020204" pitchFamily="34" charset="0"/>
                          <a:ea typeface="Calibri"/>
                          <a:cs typeface="Helvetica" panose="020B0604020202020204" pitchFamily="34" charset="0"/>
                        </a:rPr>
                        <a:t>ACTUELLEMENT</a:t>
                      </a:r>
                      <a:endParaRPr lang="fr-FR" sz="1000" b="0" dirty="0">
                        <a:solidFill>
                          <a:schemeClr val="tx1"/>
                        </a:solidFill>
                        <a:effectLst/>
                        <a:latin typeface="Helvetica" panose="020B0604020202020204" pitchFamily="34" charset="0"/>
                        <a:ea typeface="Calibri"/>
                        <a:cs typeface="Helvetica"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solidFill>
                      <a:srgbClr val="D9E6F3"/>
                    </a:solidFill>
                  </a:tcPr>
                </a:tc>
              </a:tr>
              <a:tr h="795592">
                <a:tc>
                  <a:txBody>
                    <a:bodyPr/>
                    <a:lstStyle/>
                    <a:p>
                      <a:pPr marL="0" lvl="0" indent="0">
                        <a:lnSpc>
                          <a:spcPct val="90000"/>
                        </a:lnSpc>
                        <a:spcAft>
                          <a:spcPts val="0"/>
                        </a:spcAft>
                        <a:buFont typeface="+mj-lt"/>
                        <a:buNone/>
                      </a:pPr>
                      <a:r>
                        <a:rPr lang="fr-FR" sz="1000" b="0" dirty="0" smtClean="0">
                          <a:solidFill>
                            <a:schemeClr val="tx1"/>
                          </a:solidFill>
                          <a:effectLst/>
                          <a:latin typeface="Helvetica" panose="020B0604020202020204" pitchFamily="34" charset="0"/>
                          <a:ea typeface="Calibri"/>
                          <a:cs typeface="Helvetica" panose="020B0604020202020204" pitchFamily="34" charset="0"/>
                        </a:rPr>
                        <a:t>L'ONT ÉTÉ DANS LE PASSÉ</a:t>
                      </a:r>
                      <a:endParaRPr lang="fr-FR" sz="1000" b="0" dirty="0">
                        <a:solidFill>
                          <a:schemeClr val="tx1"/>
                        </a:solidFill>
                        <a:effectLst/>
                        <a:latin typeface="Helvetica" panose="020B0604020202020204" pitchFamily="34" charset="0"/>
                        <a:ea typeface="Calibri"/>
                        <a:cs typeface="Helvetica"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solidFill>
                      <a:srgbClr val="BAD1E8"/>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solidFill>
                      <a:srgbClr val="BAD1E8"/>
                    </a:solidFill>
                  </a:tcPr>
                </a:tc>
              </a:tr>
              <a:tr h="795592">
                <a:tc>
                  <a:txBody>
                    <a:bodyPr/>
                    <a:lstStyle/>
                    <a:p>
                      <a:pPr marL="0" lvl="0" indent="0">
                        <a:lnSpc>
                          <a:spcPct val="90000"/>
                        </a:lnSpc>
                        <a:spcAft>
                          <a:spcPts val="0"/>
                        </a:spcAft>
                        <a:buFont typeface="+mj-lt"/>
                        <a:buNone/>
                      </a:pPr>
                      <a:r>
                        <a:rPr lang="fr-FR" sz="1000" b="0" dirty="0" smtClean="0">
                          <a:solidFill>
                            <a:schemeClr val="tx1"/>
                          </a:solidFill>
                          <a:effectLst/>
                          <a:latin typeface="Helvetica" panose="020B0604020202020204" pitchFamily="34" charset="0"/>
                          <a:ea typeface="Calibri"/>
                          <a:cs typeface="Helvetica" panose="020B0604020202020204" pitchFamily="34" charset="0"/>
                        </a:rPr>
                        <a:t>SONT</a:t>
                      </a:r>
                      <a:r>
                        <a:rPr lang="fr-FR" sz="1000" b="0" baseline="0" dirty="0" smtClean="0">
                          <a:solidFill>
                            <a:schemeClr val="tx1"/>
                          </a:solidFill>
                          <a:effectLst/>
                          <a:latin typeface="Helvetica" panose="020B0604020202020204" pitchFamily="34" charset="0"/>
                          <a:ea typeface="Calibri"/>
                          <a:cs typeface="Helvetica" panose="020B0604020202020204" pitchFamily="34" charset="0"/>
                        </a:rPr>
                        <a:t> et/ou ONT ÉTÉ CONCERNÉS</a:t>
                      </a:r>
                      <a:endParaRPr lang="fr-FR" sz="1000" b="0" dirty="0">
                        <a:solidFill>
                          <a:schemeClr val="tx1"/>
                        </a:solidFill>
                        <a:effectLst/>
                        <a:latin typeface="Helvetica" panose="020B0604020202020204" pitchFamily="34" charset="0"/>
                        <a:ea typeface="Calibri"/>
                        <a:cs typeface="Helvetica"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solidFill>
                      <a:srgbClr val="D9E6F3"/>
                    </a:solidFill>
                  </a:tcPr>
                </a:tc>
              </a:tr>
            </a:tbl>
          </a:graphicData>
        </a:graphic>
      </p:graphicFrame>
      <p:graphicFrame>
        <p:nvGraphicFramePr>
          <p:cNvPr id="3" name="Tableau 2"/>
          <p:cNvGraphicFramePr>
            <a:graphicFrameLocks noGrp="1"/>
          </p:cNvGraphicFramePr>
          <p:nvPr>
            <p:extLst>
              <p:ext uri="{D42A27DB-BD31-4B8C-83A1-F6EECF244321}">
                <p14:modId xmlns:p14="http://schemas.microsoft.com/office/powerpoint/2010/main" val="3460054352"/>
              </p:ext>
            </p:extLst>
          </p:nvPr>
        </p:nvGraphicFramePr>
        <p:xfrm>
          <a:off x="2493886" y="2195965"/>
          <a:ext cx="1878806" cy="3294241"/>
        </p:xfrm>
        <a:graphic>
          <a:graphicData uri="http://schemas.openxmlformats.org/drawingml/2006/table">
            <a:tbl>
              <a:tblPr firstRow="1" bandRow="1">
                <a:tableStyleId>{21E4AEA4-8DFA-4A89-87EB-49C32662AFE0}</a:tableStyleId>
              </a:tblPr>
              <a:tblGrid>
                <a:gridCol w="939403"/>
                <a:gridCol w="939403"/>
              </a:tblGrid>
              <a:tr h="297866">
                <a:tc gridSpan="2">
                  <a:txBody>
                    <a:bodyPr/>
                    <a:lstStyle/>
                    <a:p>
                      <a:pPr algn="ctr"/>
                      <a:r>
                        <a:rPr lang="fr-FR" sz="1050" dirty="0" smtClean="0">
                          <a:solidFill>
                            <a:schemeClr val="bg1"/>
                          </a:solidFill>
                          <a:latin typeface="Helvetica" panose="020B0604020202020204" pitchFamily="34" charset="0"/>
                          <a:cs typeface="Helvetica" panose="020B0604020202020204" pitchFamily="34" charset="0"/>
                        </a:rPr>
                        <a:t>PROFIL</a:t>
                      </a:r>
                      <a:endParaRPr lang="fr-FR" sz="1050" dirty="0">
                        <a:solidFill>
                          <a:schemeClr val="bg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36699"/>
                    </a:solidFill>
                  </a:tcPr>
                </a:tc>
                <a:tc hMerge="1">
                  <a:txBody>
                    <a:bodyPr/>
                    <a:lstStyle/>
                    <a:p>
                      <a:pPr algn="ctr"/>
                      <a:endParaRPr lang="fr-FR" sz="1050" dirty="0">
                        <a:solidFill>
                          <a:schemeClr val="bg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mpd="sng">
                      <a:noFill/>
                    </a:lnR>
                    <a:lnB w="6350" cap="flat" cmpd="sng" algn="ctr">
                      <a:solidFill>
                        <a:schemeClr val="bg1"/>
                      </a:solidFill>
                      <a:prstDash val="solid"/>
                      <a:round/>
                      <a:headEnd type="none" w="med" len="med"/>
                      <a:tailEnd type="none" w="med" len="med"/>
                    </a:lnB>
                    <a:solidFill>
                      <a:srgbClr val="336699"/>
                    </a:solidFill>
                  </a:tcPr>
                </a:tc>
              </a:tr>
              <a:tr h="609599">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Médecins </a:t>
                      </a:r>
                      <a:br>
                        <a:rPr lang="fr-FR" sz="1050" b="1" dirty="0" smtClean="0">
                          <a:solidFill>
                            <a:schemeClr val="tx1"/>
                          </a:solidFill>
                          <a:latin typeface="Helvetica" panose="020B0604020202020204" pitchFamily="34" charset="0"/>
                          <a:cs typeface="Helvetica" panose="020B0604020202020204" pitchFamily="34" charset="0"/>
                        </a:rPr>
                      </a:br>
                      <a:r>
                        <a:rPr lang="fr-FR" sz="1050" b="1" dirty="0" smtClean="0">
                          <a:solidFill>
                            <a:schemeClr val="tx1"/>
                          </a:solidFill>
                          <a:latin typeface="Helvetica" panose="020B0604020202020204" pitchFamily="34" charset="0"/>
                          <a:cs typeface="Helvetica" panose="020B0604020202020204" pitchFamily="34" charset="0"/>
                        </a:rPr>
                        <a:t>n=1379</a:t>
                      </a:r>
                      <a:endParaRPr lang="fr-FR" sz="1050" b="1"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94B8DC"/>
                    </a:solidFill>
                  </a:tcPr>
                </a:tc>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Autres prof. de santé </a:t>
                      </a:r>
                      <a:br>
                        <a:rPr lang="fr-FR" sz="1050" b="1" dirty="0" smtClean="0">
                          <a:solidFill>
                            <a:schemeClr val="tx1"/>
                          </a:solidFill>
                          <a:latin typeface="Helvetica" panose="020B0604020202020204" pitchFamily="34" charset="0"/>
                          <a:cs typeface="Helvetica" panose="020B0604020202020204" pitchFamily="34" charset="0"/>
                        </a:rPr>
                      </a:br>
                      <a:r>
                        <a:rPr lang="fr-FR" sz="1050" b="1" dirty="0" smtClean="0">
                          <a:solidFill>
                            <a:schemeClr val="tx1"/>
                          </a:solidFill>
                          <a:latin typeface="Helvetica" panose="020B0604020202020204" pitchFamily="34" charset="0"/>
                          <a:cs typeface="Helvetica" panose="020B0604020202020204" pitchFamily="34" charset="0"/>
                        </a:rPr>
                        <a:t>n=522</a:t>
                      </a:r>
                      <a:endParaRPr lang="fr-FR" sz="1050" b="1"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94B8DC"/>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D9E6F3"/>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BAD1E8"/>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BAD1E8"/>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D9E6F3"/>
                    </a:solidFill>
                  </a:tcPr>
                </a:tc>
              </a:tr>
            </a:tbl>
          </a:graphicData>
        </a:graphic>
      </p:graphicFrame>
      <p:graphicFrame>
        <p:nvGraphicFramePr>
          <p:cNvPr id="5" name="Tableau 4"/>
          <p:cNvGraphicFramePr>
            <a:graphicFrameLocks noGrp="1"/>
          </p:cNvGraphicFramePr>
          <p:nvPr>
            <p:extLst>
              <p:ext uri="{D42A27DB-BD31-4B8C-83A1-F6EECF244321}">
                <p14:modId xmlns:p14="http://schemas.microsoft.com/office/powerpoint/2010/main" val="3463652095"/>
              </p:ext>
            </p:extLst>
          </p:nvPr>
        </p:nvGraphicFramePr>
        <p:xfrm>
          <a:off x="4441966" y="2195965"/>
          <a:ext cx="1878806" cy="3294241"/>
        </p:xfrm>
        <a:graphic>
          <a:graphicData uri="http://schemas.openxmlformats.org/drawingml/2006/table">
            <a:tbl>
              <a:tblPr firstRow="1" bandRow="1">
                <a:tableStyleId>{21E4AEA4-8DFA-4A89-87EB-49C32662AFE0}</a:tableStyleId>
              </a:tblPr>
              <a:tblGrid>
                <a:gridCol w="939403"/>
                <a:gridCol w="939403"/>
              </a:tblGrid>
              <a:tr h="297865">
                <a:tc gridSpan="2">
                  <a:txBody>
                    <a:bodyPr/>
                    <a:lstStyle/>
                    <a:p>
                      <a:pPr algn="ctr"/>
                      <a:r>
                        <a:rPr lang="fr-FR" sz="1050" dirty="0" smtClean="0">
                          <a:solidFill>
                            <a:schemeClr val="bg1"/>
                          </a:solidFill>
                          <a:latin typeface="Helvetica" panose="020B0604020202020204" pitchFamily="34" charset="0"/>
                          <a:cs typeface="Helvetica" panose="020B0604020202020204" pitchFamily="34" charset="0"/>
                        </a:rPr>
                        <a:t>SEXE</a:t>
                      </a:r>
                      <a:endParaRPr lang="fr-FR" sz="1050" dirty="0">
                        <a:solidFill>
                          <a:schemeClr val="bg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36699"/>
                    </a:solidFill>
                  </a:tcPr>
                </a:tc>
                <a:tc hMerge="1">
                  <a:txBody>
                    <a:bodyPr/>
                    <a:lstStyle/>
                    <a:p>
                      <a:pPr algn="ctr"/>
                      <a:endParaRPr lang="fr-FR" sz="1050" dirty="0">
                        <a:solidFill>
                          <a:schemeClr val="bg1"/>
                        </a:solidFill>
                        <a:latin typeface="Helvetica" panose="020B0604020202020204" pitchFamily="34" charset="0"/>
                        <a:cs typeface="Helvetica" panose="020B0604020202020204" pitchFamily="34" charset="0"/>
                      </a:endParaRPr>
                    </a:p>
                  </a:txBody>
                  <a:tcPr anchor="ctr">
                    <a:lnL w="76200" cap="flat" cmpd="sng" algn="ctr">
                      <a:noFill/>
                      <a:prstDash val="solid"/>
                      <a:round/>
                      <a:headEnd type="none" w="med" len="med"/>
                      <a:tailEnd type="none" w="med" len="med"/>
                    </a:lnL>
                    <a:lnR w="12700" cmpd="sng">
                      <a:noFill/>
                    </a:lnR>
                    <a:lnB w="6350" cap="flat" cmpd="sng" algn="ctr">
                      <a:solidFill>
                        <a:schemeClr val="bg1"/>
                      </a:solidFill>
                      <a:prstDash val="solid"/>
                      <a:round/>
                      <a:headEnd type="none" w="med" len="med"/>
                      <a:tailEnd type="none" w="med" len="med"/>
                    </a:lnB>
                    <a:solidFill>
                      <a:srgbClr val="336699"/>
                    </a:solidFill>
                  </a:tcPr>
                </a:tc>
              </a:tr>
              <a:tr h="609600">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Hommes </a:t>
                      </a:r>
                      <a:br>
                        <a:rPr lang="fr-FR" sz="1050" b="1" dirty="0" smtClean="0">
                          <a:solidFill>
                            <a:schemeClr val="tx1"/>
                          </a:solidFill>
                          <a:latin typeface="Helvetica" panose="020B0604020202020204" pitchFamily="34" charset="0"/>
                          <a:cs typeface="Helvetica" panose="020B0604020202020204" pitchFamily="34" charset="0"/>
                        </a:rPr>
                      </a:br>
                      <a:r>
                        <a:rPr lang="fr-FR" sz="1050" b="1" dirty="0" smtClean="0">
                          <a:solidFill>
                            <a:schemeClr val="tx1"/>
                          </a:solidFill>
                          <a:latin typeface="Helvetica" panose="020B0604020202020204" pitchFamily="34" charset="0"/>
                          <a:cs typeface="Helvetica" panose="020B0604020202020204" pitchFamily="34" charset="0"/>
                        </a:rPr>
                        <a:t>n=937</a:t>
                      </a:r>
                      <a:endParaRPr lang="fr-FR" sz="1050" b="1"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T w="6350" cap="flat" cmpd="sng" algn="ctr">
                      <a:solidFill>
                        <a:schemeClr val="bg1"/>
                      </a:solidFill>
                      <a:prstDash val="solid"/>
                      <a:round/>
                      <a:headEnd type="none" w="med" len="med"/>
                      <a:tailEnd type="none" w="med" len="med"/>
                    </a:lnT>
                    <a:solidFill>
                      <a:srgbClr val="94B8DC"/>
                    </a:solidFill>
                  </a:tcPr>
                </a:tc>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Femmes </a:t>
                      </a:r>
                      <a:br>
                        <a:rPr lang="fr-FR" sz="1050" b="1" dirty="0" smtClean="0">
                          <a:solidFill>
                            <a:schemeClr val="tx1"/>
                          </a:solidFill>
                          <a:latin typeface="Helvetica" panose="020B0604020202020204" pitchFamily="34" charset="0"/>
                          <a:cs typeface="Helvetica" panose="020B0604020202020204" pitchFamily="34" charset="0"/>
                        </a:rPr>
                      </a:br>
                      <a:r>
                        <a:rPr lang="fr-FR" sz="1050" b="1" dirty="0" smtClean="0">
                          <a:solidFill>
                            <a:schemeClr val="tx1"/>
                          </a:solidFill>
                          <a:latin typeface="Helvetica" panose="020B0604020202020204" pitchFamily="34" charset="0"/>
                          <a:cs typeface="Helvetica" panose="020B0604020202020204" pitchFamily="34" charset="0"/>
                        </a:rPr>
                        <a:t>n=962</a:t>
                      </a:r>
                      <a:endParaRPr lang="fr-FR" sz="1050" b="1"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94B8DC"/>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D9E6F3"/>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BAD1E8"/>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BAD1E8"/>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D9E6F3"/>
                    </a:solidFill>
                  </a:tcPr>
                </a:tc>
              </a:tr>
            </a:tbl>
          </a:graphicData>
        </a:graphic>
      </p:graphicFrame>
      <p:graphicFrame>
        <p:nvGraphicFramePr>
          <p:cNvPr id="6" name="Tableau 5"/>
          <p:cNvGraphicFramePr>
            <a:graphicFrameLocks noGrp="1"/>
          </p:cNvGraphicFramePr>
          <p:nvPr>
            <p:extLst>
              <p:ext uri="{D42A27DB-BD31-4B8C-83A1-F6EECF244321}">
                <p14:modId xmlns:p14="http://schemas.microsoft.com/office/powerpoint/2010/main" val="927475304"/>
              </p:ext>
            </p:extLst>
          </p:nvPr>
        </p:nvGraphicFramePr>
        <p:xfrm>
          <a:off x="6396801" y="2190533"/>
          <a:ext cx="2624238" cy="3299673"/>
        </p:xfrm>
        <a:graphic>
          <a:graphicData uri="http://schemas.openxmlformats.org/drawingml/2006/table">
            <a:tbl>
              <a:tblPr firstRow="1" bandRow="1">
                <a:tableStyleId>{21E4AEA4-8DFA-4A89-87EB-49C32662AFE0}</a:tableStyleId>
              </a:tblPr>
              <a:tblGrid>
                <a:gridCol w="874746"/>
                <a:gridCol w="874746"/>
                <a:gridCol w="874746"/>
              </a:tblGrid>
              <a:tr h="303297">
                <a:tc gridSpan="3">
                  <a:txBody>
                    <a:bodyPr/>
                    <a:lstStyle/>
                    <a:p>
                      <a:pPr algn="ctr"/>
                      <a:r>
                        <a:rPr lang="fr-FR" sz="1050" dirty="0" smtClean="0">
                          <a:solidFill>
                            <a:schemeClr val="bg1"/>
                          </a:solidFill>
                          <a:latin typeface="Helvetica" panose="020B0604020202020204" pitchFamily="34" charset="0"/>
                          <a:cs typeface="Helvetica" panose="020B0604020202020204" pitchFamily="34" charset="0"/>
                        </a:rPr>
                        <a:t>SECTEUR ACTIVITE </a:t>
                      </a:r>
                      <a:endParaRPr lang="fr-FR" sz="1050" dirty="0">
                        <a:solidFill>
                          <a:schemeClr val="bg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36699"/>
                    </a:solidFill>
                  </a:tcPr>
                </a:tc>
                <a:tc hMerge="1">
                  <a:txBody>
                    <a:bodyPr/>
                    <a:lstStyle/>
                    <a:p>
                      <a:pPr algn="ctr"/>
                      <a:endParaRPr lang="fr-FR" sz="1050" dirty="0">
                        <a:solidFill>
                          <a:schemeClr val="bg1"/>
                        </a:solidFill>
                        <a:latin typeface="Helvetica" panose="020B0604020202020204" pitchFamily="34" charset="0"/>
                        <a:cs typeface="Helvetica" panose="020B0604020202020204" pitchFamily="34" charset="0"/>
                      </a:endParaRPr>
                    </a:p>
                  </a:txBody>
                  <a:tcPr anchor="ctr">
                    <a:lnL w="76200" cap="flat" cmpd="sng" algn="ctr">
                      <a:noFill/>
                      <a:prstDash val="solid"/>
                      <a:round/>
                      <a:headEnd type="none" w="med" len="med"/>
                      <a:tailEnd type="none" w="med" len="med"/>
                    </a:lnL>
                    <a:lnR w="12700" cmpd="sng">
                      <a:noFill/>
                    </a:lnR>
                    <a:lnB w="6350" cap="flat" cmpd="sng" algn="ctr">
                      <a:solidFill>
                        <a:schemeClr val="bg1"/>
                      </a:solidFill>
                      <a:prstDash val="solid"/>
                      <a:round/>
                      <a:headEnd type="none" w="med" len="med"/>
                      <a:tailEnd type="none" w="med" len="med"/>
                    </a:lnB>
                    <a:solidFill>
                      <a:srgbClr val="336699"/>
                    </a:solidFill>
                  </a:tcPr>
                </a:tc>
                <a:tc hMerge="1">
                  <a:txBody>
                    <a:bodyPr/>
                    <a:lstStyle/>
                    <a:p>
                      <a:pPr algn="ctr"/>
                      <a:endParaRPr lang="fr-FR" sz="1050" dirty="0">
                        <a:solidFill>
                          <a:schemeClr val="bg1"/>
                        </a:solidFill>
                        <a:latin typeface="Helvetica" panose="020B0604020202020204" pitchFamily="34" charset="0"/>
                        <a:cs typeface="Helvetica" panose="020B0604020202020204" pitchFamily="34" charset="0"/>
                      </a:endParaRPr>
                    </a:p>
                  </a:txBody>
                  <a:tcPr anchor="ctr">
                    <a:lnL w="76200" cap="flat" cmpd="sng" algn="ctr">
                      <a:noFill/>
                      <a:prstDash val="solid"/>
                      <a:round/>
                      <a:headEnd type="none" w="med" len="med"/>
                      <a:tailEnd type="none" w="med" len="med"/>
                    </a:lnL>
                    <a:lnR w="12700" cmpd="sng">
                      <a:noFill/>
                    </a:lnR>
                    <a:lnB w="6350" cap="flat" cmpd="sng" algn="ctr">
                      <a:solidFill>
                        <a:schemeClr val="bg1"/>
                      </a:solidFill>
                      <a:prstDash val="solid"/>
                      <a:round/>
                      <a:headEnd type="none" w="med" len="med"/>
                      <a:tailEnd type="none" w="med" len="med"/>
                    </a:lnB>
                    <a:solidFill>
                      <a:srgbClr val="336699"/>
                    </a:solidFill>
                  </a:tcPr>
                </a:tc>
              </a:tr>
              <a:tr h="609600">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Privé </a:t>
                      </a:r>
                      <a:br>
                        <a:rPr lang="fr-FR" sz="1050" b="1" dirty="0" smtClean="0">
                          <a:solidFill>
                            <a:schemeClr val="tx1"/>
                          </a:solidFill>
                          <a:latin typeface="Helvetica" panose="020B0604020202020204" pitchFamily="34" charset="0"/>
                          <a:cs typeface="Helvetica" panose="020B0604020202020204" pitchFamily="34" charset="0"/>
                        </a:rPr>
                      </a:br>
                      <a:r>
                        <a:rPr lang="fr-FR" sz="1050" b="1" dirty="0" smtClean="0">
                          <a:solidFill>
                            <a:schemeClr val="tx1"/>
                          </a:solidFill>
                          <a:latin typeface="Helvetica" panose="020B0604020202020204" pitchFamily="34" charset="0"/>
                          <a:cs typeface="Helvetica" panose="020B0604020202020204" pitchFamily="34" charset="0"/>
                        </a:rPr>
                        <a:t>n=1210 </a:t>
                      </a:r>
                      <a:r>
                        <a:rPr lang="fr-FR" sz="1050" b="0" dirty="0" smtClean="0">
                          <a:solidFill>
                            <a:srgbClr val="C00000"/>
                          </a:solidFill>
                          <a:latin typeface="Helvetica" panose="020B0604020202020204" pitchFamily="34" charset="0"/>
                          <a:cs typeface="Helvetica" panose="020B0604020202020204" pitchFamily="34" charset="0"/>
                        </a:rPr>
                        <a:t>(a)</a:t>
                      </a:r>
                      <a:endParaRPr lang="fr-FR" sz="1050" b="0" dirty="0">
                        <a:solidFill>
                          <a:srgbClr val="C00000"/>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T w="6350" cap="flat" cmpd="sng" algn="ctr">
                      <a:solidFill>
                        <a:schemeClr val="bg1"/>
                      </a:solidFill>
                      <a:prstDash val="solid"/>
                      <a:round/>
                      <a:headEnd type="none" w="med" len="med"/>
                      <a:tailEnd type="none" w="med" len="med"/>
                    </a:lnT>
                    <a:solidFill>
                      <a:srgbClr val="94B8DC"/>
                    </a:solidFill>
                  </a:tcPr>
                </a:tc>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Public </a:t>
                      </a:r>
                      <a:br>
                        <a:rPr lang="fr-FR" sz="1050" b="1" dirty="0" smtClean="0">
                          <a:solidFill>
                            <a:schemeClr val="tx1"/>
                          </a:solidFill>
                          <a:latin typeface="Helvetica" panose="020B0604020202020204" pitchFamily="34" charset="0"/>
                          <a:cs typeface="Helvetica" panose="020B0604020202020204" pitchFamily="34" charset="0"/>
                        </a:rPr>
                      </a:br>
                      <a:r>
                        <a:rPr lang="fr-FR" sz="1050" b="1" dirty="0" smtClean="0">
                          <a:solidFill>
                            <a:schemeClr val="tx1"/>
                          </a:solidFill>
                          <a:latin typeface="Helvetica" panose="020B0604020202020204" pitchFamily="34" charset="0"/>
                          <a:cs typeface="Helvetica" panose="020B0604020202020204" pitchFamily="34" charset="0"/>
                        </a:rPr>
                        <a:t>n=409 </a:t>
                      </a:r>
                      <a:r>
                        <a:rPr lang="fr-FR" sz="1050" b="0" dirty="0" smtClean="0">
                          <a:solidFill>
                            <a:srgbClr val="C00000"/>
                          </a:solidFill>
                          <a:latin typeface="Helvetica" panose="020B0604020202020204" pitchFamily="34" charset="0"/>
                          <a:cs typeface="Helvetica" panose="020B0604020202020204" pitchFamily="34" charset="0"/>
                        </a:rPr>
                        <a:t>(b)</a:t>
                      </a:r>
                      <a:endParaRPr lang="fr-FR" sz="1050" b="0" dirty="0">
                        <a:solidFill>
                          <a:srgbClr val="C00000"/>
                        </a:solidFill>
                        <a:latin typeface="Helvetica" panose="020B0604020202020204" pitchFamily="34" charset="0"/>
                        <a:cs typeface="Helvetica" panose="020B0604020202020204" pitchFamily="34" charset="0"/>
                      </a:endParaRPr>
                    </a:p>
                  </a:txBody>
                  <a:tcPr anchor="ctr">
                    <a:lnT w="6350" cap="flat" cmpd="sng" algn="ctr">
                      <a:solidFill>
                        <a:schemeClr val="bg1"/>
                      </a:solidFill>
                      <a:prstDash val="solid"/>
                      <a:round/>
                      <a:headEnd type="none" w="med" len="med"/>
                      <a:tailEnd type="none" w="med" len="med"/>
                    </a:lnT>
                    <a:solidFill>
                      <a:srgbClr val="94B8DC"/>
                    </a:solidFill>
                  </a:tcPr>
                </a:tc>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Mixtes </a:t>
                      </a:r>
                      <a:br>
                        <a:rPr lang="fr-FR" sz="1050" b="1" dirty="0" smtClean="0">
                          <a:solidFill>
                            <a:schemeClr val="tx1"/>
                          </a:solidFill>
                          <a:latin typeface="Helvetica" panose="020B0604020202020204" pitchFamily="34" charset="0"/>
                          <a:cs typeface="Helvetica" panose="020B0604020202020204" pitchFamily="34" charset="0"/>
                        </a:rPr>
                      </a:br>
                      <a:r>
                        <a:rPr lang="fr-FR" sz="1050" b="1" dirty="0" smtClean="0">
                          <a:solidFill>
                            <a:schemeClr val="tx1"/>
                          </a:solidFill>
                          <a:latin typeface="Helvetica" panose="020B0604020202020204" pitchFamily="34" charset="0"/>
                          <a:cs typeface="Helvetica" panose="020B0604020202020204" pitchFamily="34" charset="0"/>
                        </a:rPr>
                        <a:t>n=259 </a:t>
                      </a:r>
                      <a:r>
                        <a:rPr lang="fr-FR" sz="1050" b="0" dirty="0" smtClean="0">
                          <a:solidFill>
                            <a:srgbClr val="C00000"/>
                          </a:solidFill>
                          <a:latin typeface="Helvetica" panose="020B0604020202020204" pitchFamily="34" charset="0"/>
                          <a:cs typeface="Helvetica" panose="020B0604020202020204" pitchFamily="34" charset="0"/>
                        </a:rPr>
                        <a:t>(c)</a:t>
                      </a:r>
                      <a:endParaRPr lang="fr-FR" sz="1050" b="0" dirty="0">
                        <a:solidFill>
                          <a:srgbClr val="C00000"/>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94B8DC"/>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D9E6F3"/>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BAD1E8"/>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solidFill>
                      <a:srgbClr val="BAD1E8"/>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BAD1E8"/>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D9E6F3"/>
                    </a:solidFill>
                  </a:tcPr>
                </a:tc>
              </a:tr>
            </a:tbl>
          </a:graphicData>
        </a:graphic>
      </p:graphicFrame>
      <p:graphicFrame>
        <p:nvGraphicFramePr>
          <p:cNvPr id="13" name="Graphique 12"/>
          <p:cNvGraphicFramePr/>
          <p:nvPr>
            <p:extLst>
              <p:ext uri="{D42A27DB-BD31-4B8C-83A1-F6EECF244321}">
                <p14:modId xmlns:p14="http://schemas.microsoft.com/office/powerpoint/2010/main" val="1363941806"/>
              </p:ext>
            </p:extLst>
          </p:nvPr>
        </p:nvGraphicFramePr>
        <p:xfrm>
          <a:off x="1295398" y="3136902"/>
          <a:ext cx="1743077" cy="7397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4" name="Graphique 43"/>
          <p:cNvGraphicFramePr/>
          <p:nvPr>
            <p:extLst>
              <p:ext uri="{D42A27DB-BD31-4B8C-83A1-F6EECF244321}">
                <p14:modId xmlns:p14="http://schemas.microsoft.com/office/powerpoint/2010/main" val="3389623160"/>
              </p:ext>
            </p:extLst>
          </p:nvPr>
        </p:nvGraphicFramePr>
        <p:xfrm>
          <a:off x="1293733" y="3921127"/>
          <a:ext cx="1743077" cy="7397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7" name="Graphique 46"/>
          <p:cNvGraphicFramePr/>
          <p:nvPr>
            <p:extLst>
              <p:ext uri="{D42A27DB-BD31-4B8C-83A1-F6EECF244321}">
                <p14:modId xmlns:p14="http://schemas.microsoft.com/office/powerpoint/2010/main" val="734791469"/>
              </p:ext>
            </p:extLst>
          </p:nvPr>
        </p:nvGraphicFramePr>
        <p:xfrm>
          <a:off x="1293733" y="4702177"/>
          <a:ext cx="1743077" cy="73977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8" name="Graphique 47"/>
          <p:cNvGraphicFramePr/>
          <p:nvPr>
            <p:extLst>
              <p:ext uri="{D42A27DB-BD31-4B8C-83A1-F6EECF244321}">
                <p14:modId xmlns:p14="http://schemas.microsoft.com/office/powerpoint/2010/main" val="855232457"/>
              </p:ext>
            </p:extLst>
          </p:nvPr>
        </p:nvGraphicFramePr>
        <p:xfrm>
          <a:off x="2276579" y="3136902"/>
          <a:ext cx="1743077" cy="73977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9" name="Graphique 48"/>
          <p:cNvGraphicFramePr/>
          <p:nvPr>
            <p:extLst>
              <p:ext uri="{D42A27DB-BD31-4B8C-83A1-F6EECF244321}">
                <p14:modId xmlns:p14="http://schemas.microsoft.com/office/powerpoint/2010/main" val="1943909723"/>
              </p:ext>
            </p:extLst>
          </p:nvPr>
        </p:nvGraphicFramePr>
        <p:xfrm>
          <a:off x="2274914" y="3921127"/>
          <a:ext cx="1743077" cy="73977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0" name="Graphique 49"/>
          <p:cNvGraphicFramePr/>
          <p:nvPr>
            <p:extLst>
              <p:ext uri="{D42A27DB-BD31-4B8C-83A1-F6EECF244321}">
                <p14:modId xmlns:p14="http://schemas.microsoft.com/office/powerpoint/2010/main" val="4125025183"/>
              </p:ext>
            </p:extLst>
          </p:nvPr>
        </p:nvGraphicFramePr>
        <p:xfrm>
          <a:off x="2274914" y="4702177"/>
          <a:ext cx="1743077" cy="739775"/>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2" name="Graphique 51"/>
          <p:cNvGraphicFramePr/>
          <p:nvPr>
            <p:extLst>
              <p:ext uri="{D42A27DB-BD31-4B8C-83A1-F6EECF244321}">
                <p14:modId xmlns:p14="http://schemas.microsoft.com/office/powerpoint/2010/main" val="3837529562"/>
              </p:ext>
            </p:extLst>
          </p:nvPr>
        </p:nvGraphicFramePr>
        <p:xfrm>
          <a:off x="3227414" y="3921127"/>
          <a:ext cx="1743077" cy="739775"/>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3" name="Graphique 52"/>
          <p:cNvGraphicFramePr/>
          <p:nvPr>
            <p:extLst>
              <p:ext uri="{D42A27DB-BD31-4B8C-83A1-F6EECF244321}">
                <p14:modId xmlns:p14="http://schemas.microsoft.com/office/powerpoint/2010/main" val="56023533"/>
              </p:ext>
            </p:extLst>
          </p:nvPr>
        </p:nvGraphicFramePr>
        <p:xfrm>
          <a:off x="3227414" y="4702177"/>
          <a:ext cx="1743077" cy="739775"/>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4" name="Graphique 53"/>
          <p:cNvGraphicFramePr/>
          <p:nvPr>
            <p:extLst>
              <p:ext uri="{D42A27DB-BD31-4B8C-83A1-F6EECF244321}">
                <p14:modId xmlns:p14="http://schemas.microsoft.com/office/powerpoint/2010/main" val="1717899223"/>
              </p:ext>
            </p:extLst>
          </p:nvPr>
        </p:nvGraphicFramePr>
        <p:xfrm>
          <a:off x="4219679" y="3136902"/>
          <a:ext cx="1743077" cy="739775"/>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5" name="Graphique 54"/>
          <p:cNvGraphicFramePr/>
          <p:nvPr>
            <p:extLst>
              <p:ext uri="{D42A27DB-BD31-4B8C-83A1-F6EECF244321}">
                <p14:modId xmlns:p14="http://schemas.microsoft.com/office/powerpoint/2010/main" val="930733551"/>
              </p:ext>
            </p:extLst>
          </p:nvPr>
        </p:nvGraphicFramePr>
        <p:xfrm>
          <a:off x="4218014" y="3921127"/>
          <a:ext cx="1743077" cy="739775"/>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6" name="Graphique 55"/>
          <p:cNvGraphicFramePr/>
          <p:nvPr>
            <p:extLst>
              <p:ext uri="{D42A27DB-BD31-4B8C-83A1-F6EECF244321}">
                <p14:modId xmlns:p14="http://schemas.microsoft.com/office/powerpoint/2010/main" val="3834035880"/>
              </p:ext>
            </p:extLst>
          </p:nvPr>
        </p:nvGraphicFramePr>
        <p:xfrm>
          <a:off x="4218014" y="4702177"/>
          <a:ext cx="1743077" cy="739775"/>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57" name="Graphique 56"/>
          <p:cNvGraphicFramePr/>
          <p:nvPr>
            <p:extLst>
              <p:ext uri="{D42A27DB-BD31-4B8C-83A1-F6EECF244321}">
                <p14:modId xmlns:p14="http://schemas.microsoft.com/office/powerpoint/2010/main" val="3180329775"/>
              </p:ext>
            </p:extLst>
          </p:nvPr>
        </p:nvGraphicFramePr>
        <p:xfrm>
          <a:off x="5186362" y="3136902"/>
          <a:ext cx="1743077" cy="739775"/>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58" name="Graphique 57"/>
          <p:cNvGraphicFramePr/>
          <p:nvPr>
            <p:extLst>
              <p:ext uri="{D42A27DB-BD31-4B8C-83A1-F6EECF244321}">
                <p14:modId xmlns:p14="http://schemas.microsoft.com/office/powerpoint/2010/main" val="3447829729"/>
              </p:ext>
            </p:extLst>
          </p:nvPr>
        </p:nvGraphicFramePr>
        <p:xfrm>
          <a:off x="5184697" y="3921127"/>
          <a:ext cx="1743077" cy="739775"/>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59" name="Graphique 58"/>
          <p:cNvGraphicFramePr/>
          <p:nvPr>
            <p:extLst>
              <p:ext uri="{D42A27DB-BD31-4B8C-83A1-F6EECF244321}">
                <p14:modId xmlns:p14="http://schemas.microsoft.com/office/powerpoint/2010/main" val="138632919"/>
              </p:ext>
            </p:extLst>
          </p:nvPr>
        </p:nvGraphicFramePr>
        <p:xfrm>
          <a:off x="5184697" y="4702177"/>
          <a:ext cx="1743077" cy="739775"/>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60" name="Graphique 59"/>
          <p:cNvGraphicFramePr/>
          <p:nvPr>
            <p:extLst>
              <p:ext uri="{D42A27DB-BD31-4B8C-83A1-F6EECF244321}">
                <p14:modId xmlns:p14="http://schemas.microsoft.com/office/powerpoint/2010/main" val="3274711352"/>
              </p:ext>
            </p:extLst>
          </p:nvPr>
        </p:nvGraphicFramePr>
        <p:xfrm>
          <a:off x="6192916" y="3136902"/>
          <a:ext cx="1743077" cy="739775"/>
        </p:xfrm>
        <a:graphic>
          <a:graphicData uri="http://schemas.openxmlformats.org/drawingml/2006/chart">
            <c:chart xmlns:c="http://schemas.openxmlformats.org/drawingml/2006/chart" xmlns:r="http://schemas.openxmlformats.org/officeDocument/2006/relationships" r:id="rId17"/>
          </a:graphicData>
        </a:graphic>
      </p:graphicFrame>
      <p:graphicFrame>
        <p:nvGraphicFramePr>
          <p:cNvPr id="63" name="Graphique 62"/>
          <p:cNvGraphicFramePr/>
          <p:nvPr>
            <p:extLst>
              <p:ext uri="{D42A27DB-BD31-4B8C-83A1-F6EECF244321}">
                <p14:modId xmlns:p14="http://schemas.microsoft.com/office/powerpoint/2010/main" val="3019124369"/>
              </p:ext>
            </p:extLst>
          </p:nvPr>
        </p:nvGraphicFramePr>
        <p:xfrm>
          <a:off x="7063723" y="3136902"/>
          <a:ext cx="1743077" cy="739775"/>
        </p:xfrm>
        <a:graphic>
          <a:graphicData uri="http://schemas.openxmlformats.org/drawingml/2006/chart">
            <c:chart xmlns:c="http://schemas.openxmlformats.org/drawingml/2006/chart" xmlns:r="http://schemas.openxmlformats.org/officeDocument/2006/relationships" r:id="rId18"/>
          </a:graphicData>
        </a:graphic>
      </p:graphicFrame>
      <p:graphicFrame>
        <p:nvGraphicFramePr>
          <p:cNvPr id="66" name="Graphique 65"/>
          <p:cNvGraphicFramePr/>
          <p:nvPr>
            <p:extLst>
              <p:ext uri="{D42A27DB-BD31-4B8C-83A1-F6EECF244321}">
                <p14:modId xmlns:p14="http://schemas.microsoft.com/office/powerpoint/2010/main" val="914552336"/>
              </p:ext>
            </p:extLst>
          </p:nvPr>
        </p:nvGraphicFramePr>
        <p:xfrm>
          <a:off x="7942717" y="3136902"/>
          <a:ext cx="1743077" cy="739775"/>
        </p:xfrm>
        <a:graphic>
          <a:graphicData uri="http://schemas.openxmlformats.org/drawingml/2006/chart">
            <c:chart xmlns:c="http://schemas.openxmlformats.org/drawingml/2006/chart" xmlns:r="http://schemas.openxmlformats.org/officeDocument/2006/relationships" r:id="rId19"/>
          </a:graphicData>
        </a:graphic>
      </p:graphicFrame>
      <p:graphicFrame>
        <p:nvGraphicFramePr>
          <p:cNvPr id="67" name="Graphique 66"/>
          <p:cNvGraphicFramePr/>
          <p:nvPr>
            <p:extLst>
              <p:ext uri="{D42A27DB-BD31-4B8C-83A1-F6EECF244321}">
                <p14:modId xmlns:p14="http://schemas.microsoft.com/office/powerpoint/2010/main" val="661647721"/>
              </p:ext>
            </p:extLst>
          </p:nvPr>
        </p:nvGraphicFramePr>
        <p:xfrm>
          <a:off x="7941052" y="3921127"/>
          <a:ext cx="1743077" cy="739775"/>
        </p:xfrm>
        <a:graphic>
          <a:graphicData uri="http://schemas.openxmlformats.org/drawingml/2006/chart">
            <c:chart xmlns:c="http://schemas.openxmlformats.org/drawingml/2006/chart" xmlns:r="http://schemas.openxmlformats.org/officeDocument/2006/relationships" r:id="rId20"/>
          </a:graphicData>
        </a:graphic>
      </p:graphicFrame>
      <p:graphicFrame>
        <p:nvGraphicFramePr>
          <p:cNvPr id="68" name="Graphique 67"/>
          <p:cNvGraphicFramePr/>
          <p:nvPr>
            <p:extLst>
              <p:ext uri="{D42A27DB-BD31-4B8C-83A1-F6EECF244321}">
                <p14:modId xmlns:p14="http://schemas.microsoft.com/office/powerpoint/2010/main" val="3100742973"/>
              </p:ext>
            </p:extLst>
          </p:nvPr>
        </p:nvGraphicFramePr>
        <p:xfrm>
          <a:off x="7941052" y="4702177"/>
          <a:ext cx="1743077" cy="739775"/>
        </p:xfrm>
        <a:graphic>
          <a:graphicData uri="http://schemas.openxmlformats.org/drawingml/2006/chart">
            <c:chart xmlns:c="http://schemas.openxmlformats.org/drawingml/2006/chart" xmlns:r="http://schemas.openxmlformats.org/officeDocument/2006/relationships" r:id="rId21"/>
          </a:graphicData>
        </a:graphic>
      </p:graphicFrame>
      <p:graphicFrame>
        <p:nvGraphicFramePr>
          <p:cNvPr id="61" name="Graphique 60"/>
          <p:cNvGraphicFramePr/>
          <p:nvPr>
            <p:extLst>
              <p:ext uri="{D42A27DB-BD31-4B8C-83A1-F6EECF244321}">
                <p14:modId xmlns:p14="http://schemas.microsoft.com/office/powerpoint/2010/main" val="291283528"/>
              </p:ext>
            </p:extLst>
          </p:nvPr>
        </p:nvGraphicFramePr>
        <p:xfrm>
          <a:off x="6191251" y="3921127"/>
          <a:ext cx="1743077" cy="739775"/>
        </p:xfrm>
        <a:graphic>
          <a:graphicData uri="http://schemas.openxmlformats.org/drawingml/2006/chart">
            <c:chart xmlns:c="http://schemas.openxmlformats.org/drawingml/2006/chart" xmlns:r="http://schemas.openxmlformats.org/officeDocument/2006/relationships" r:id="rId22"/>
          </a:graphicData>
        </a:graphic>
      </p:graphicFrame>
      <p:graphicFrame>
        <p:nvGraphicFramePr>
          <p:cNvPr id="62" name="Graphique 61"/>
          <p:cNvGraphicFramePr/>
          <p:nvPr>
            <p:extLst>
              <p:ext uri="{D42A27DB-BD31-4B8C-83A1-F6EECF244321}">
                <p14:modId xmlns:p14="http://schemas.microsoft.com/office/powerpoint/2010/main" val="139657289"/>
              </p:ext>
            </p:extLst>
          </p:nvPr>
        </p:nvGraphicFramePr>
        <p:xfrm>
          <a:off x="6191251" y="4702177"/>
          <a:ext cx="1743077" cy="739775"/>
        </p:xfrm>
        <a:graphic>
          <a:graphicData uri="http://schemas.openxmlformats.org/drawingml/2006/chart">
            <c:chart xmlns:c="http://schemas.openxmlformats.org/drawingml/2006/chart" xmlns:r="http://schemas.openxmlformats.org/officeDocument/2006/relationships" r:id="rId23"/>
          </a:graphicData>
        </a:graphic>
      </p:graphicFrame>
      <p:graphicFrame>
        <p:nvGraphicFramePr>
          <p:cNvPr id="64" name="Graphique 63"/>
          <p:cNvGraphicFramePr/>
          <p:nvPr>
            <p:extLst>
              <p:ext uri="{D42A27DB-BD31-4B8C-83A1-F6EECF244321}">
                <p14:modId xmlns:p14="http://schemas.microsoft.com/office/powerpoint/2010/main" val="19018074"/>
              </p:ext>
            </p:extLst>
          </p:nvPr>
        </p:nvGraphicFramePr>
        <p:xfrm>
          <a:off x="7062058" y="3921127"/>
          <a:ext cx="1743077" cy="739775"/>
        </p:xfrm>
        <a:graphic>
          <a:graphicData uri="http://schemas.openxmlformats.org/drawingml/2006/chart">
            <c:chart xmlns:c="http://schemas.openxmlformats.org/drawingml/2006/chart" xmlns:r="http://schemas.openxmlformats.org/officeDocument/2006/relationships" r:id="rId24"/>
          </a:graphicData>
        </a:graphic>
      </p:graphicFrame>
      <p:graphicFrame>
        <p:nvGraphicFramePr>
          <p:cNvPr id="65" name="Graphique 64"/>
          <p:cNvGraphicFramePr/>
          <p:nvPr>
            <p:extLst>
              <p:ext uri="{D42A27DB-BD31-4B8C-83A1-F6EECF244321}">
                <p14:modId xmlns:p14="http://schemas.microsoft.com/office/powerpoint/2010/main" val="4113660872"/>
              </p:ext>
            </p:extLst>
          </p:nvPr>
        </p:nvGraphicFramePr>
        <p:xfrm>
          <a:off x="7062058" y="4702177"/>
          <a:ext cx="1743077" cy="739775"/>
        </p:xfrm>
        <a:graphic>
          <a:graphicData uri="http://schemas.openxmlformats.org/drawingml/2006/chart">
            <c:chart xmlns:c="http://schemas.openxmlformats.org/drawingml/2006/chart" xmlns:r="http://schemas.openxmlformats.org/officeDocument/2006/relationships" r:id="rId25"/>
          </a:graphicData>
        </a:graphic>
      </p:graphicFrame>
      <p:sp>
        <p:nvSpPr>
          <p:cNvPr id="34" name="ZoneTexte 33"/>
          <p:cNvSpPr txBox="1"/>
          <p:nvPr/>
        </p:nvSpPr>
        <p:spPr>
          <a:xfrm>
            <a:off x="2949091" y="3375025"/>
            <a:ext cx="355611"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(S)</a:t>
            </a:r>
            <a:endParaRPr lang="fr-FR" sz="1000" dirty="0">
              <a:solidFill>
                <a:srgbClr val="C00000"/>
              </a:solidFill>
              <a:latin typeface="Helvetica" panose="020B0604020202020204" pitchFamily="34" charset="0"/>
              <a:cs typeface="Helvetica" panose="020B0604020202020204" pitchFamily="34" charset="0"/>
            </a:endParaRPr>
          </a:p>
        </p:txBody>
      </p:sp>
      <p:sp>
        <p:nvSpPr>
          <p:cNvPr id="36" name="ZoneTexte 35"/>
          <p:cNvSpPr txBox="1"/>
          <p:nvPr/>
        </p:nvSpPr>
        <p:spPr>
          <a:xfrm>
            <a:off x="3017085" y="4289427"/>
            <a:ext cx="355611"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(S)</a:t>
            </a:r>
            <a:endParaRPr lang="fr-FR" sz="1000" dirty="0">
              <a:solidFill>
                <a:srgbClr val="C00000"/>
              </a:solidFill>
              <a:latin typeface="Helvetica" panose="020B0604020202020204" pitchFamily="34" charset="0"/>
              <a:cs typeface="Helvetica" panose="020B0604020202020204" pitchFamily="34" charset="0"/>
            </a:endParaRPr>
          </a:p>
        </p:txBody>
      </p:sp>
      <p:sp>
        <p:nvSpPr>
          <p:cNvPr id="37" name="ZoneTexte 36"/>
          <p:cNvSpPr txBox="1"/>
          <p:nvPr/>
        </p:nvSpPr>
        <p:spPr>
          <a:xfrm>
            <a:off x="4046564" y="4168062"/>
            <a:ext cx="355611"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(S)</a:t>
            </a:r>
            <a:endParaRPr lang="fr-FR" sz="1000" dirty="0">
              <a:solidFill>
                <a:srgbClr val="C00000"/>
              </a:solidFill>
              <a:latin typeface="Helvetica" panose="020B0604020202020204" pitchFamily="34" charset="0"/>
              <a:cs typeface="Helvetica" panose="020B0604020202020204" pitchFamily="34" charset="0"/>
            </a:endParaRPr>
          </a:p>
        </p:txBody>
      </p:sp>
      <p:sp>
        <p:nvSpPr>
          <p:cNvPr id="38" name="ZoneTexte 37"/>
          <p:cNvSpPr txBox="1"/>
          <p:nvPr/>
        </p:nvSpPr>
        <p:spPr>
          <a:xfrm>
            <a:off x="4017989" y="4949112"/>
            <a:ext cx="355611"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(S)</a:t>
            </a:r>
            <a:endParaRPr lang="fr-FR" sz="1000" dirty="0">
              <a:solidFill>
                <a:srgbClr val="C00000"/>
              </a:solidFill>
              <a:latin typeface="Helvetica" panose="020B0604020202020204" pitchFamily="34" charset="0"/>
              <a:cs typeface="Helvetica" panose="020B0604020202020204" pitchFamily="34" charset="0"/>
            </a:endParaRPr>
          </a:p>
        </p:txBody>
      </p:sp>
      <p:sp>
        <p:nvSpPr>
          <p:cNvPr id="39" name="ZoneTexte 38"/>
          <p:cNvSpPr txBox="1"/>
          <p:nvPr/>
        </p:nvSpPr>
        <p:spPr>
          <a:xfrm>
            <a:off x="3022167" y="5062697"/>
            <a:ext cx="355611"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(S)</a:t>
            </a:r>
            <a:endParaRPr lang="fr-FR" sz="1000" dirty="0">
              <a:solidFill>
                <a:srgbClr val="C00000"/>
              </a:solidFill>
              <a:latin typeface="Helvetica" panose="020B0604020202020204" pitchFamily="34" charset="0"/>
              <a:cs typeface="Helvetica" panose="020B0604020202020204" pitchFamily="34" charset="0"/>
            </a:endParaRPr>
          </a:p>
        </p:txBody>
      </p:sp>
      <p:sp>
        <p:nvSpPr>
          <p:cNvPr id="40" name="ZoneTexte 39"/>
          <p:cNvSpPr txBox="1"/>
          <p:nvPr/>
        </p:nvSpPr>
        <p:spPr>
          <a:xfrm>
            <a:off x="7782498" y="4938472"/>
            <a:ext cx="341397"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(a)</a:t>
            </a:r>
            <a:endParaRPr lang="fr-FR" sz="1000" dirty="0">
              <a:solidFill>
                <a:srgbClr val="C00000"/>
              </a:solidFill>
              <a:latin typeface="Helvetica" panose="020B0604020202020204" pitchFamily="34" charset="0"/>
              <a:cs typeface="Helvetica" panose="020B0604020202020204" pitchFamily="34" charset="0"/>
            </a:endParaRPr>
          </a:p>
        </p:txBody>
      </p:sp>
      <p:sp>
        <p:nvSpPr>
          <p:cNvPr id="41" name="ZoneTexte 40"/>
          <p:cNvSpPr txBox="1"/>
          <p:nvPr/>
        </p:nvSpPr>
        <p:spPr>
          <a:xfrm>
            <a:off x="6959517" y="5072222"/>
            <a:ext cx="341397"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(b)</a:t>
            </a:r>
            <a:endParaRPr lang="fr-FR" sz="1000" dirty="0">
              <a:solidFill>
                <a:srgbClr val="C00000"/>
              </a:solidFill>
              <a:latin typeface="Helvetica" panose="020B0604020202020204" pitchFamily="34" charset="0"/>
              <a:cs typeface="Helvetica" panose="020B0604020202020204" pitchFamily="34" charset="0"/>
            </a:endParaRPr>
          </a:p>
        </p:txBody>
      </p:sp>
      <p:sp>
        <p:nvSpPr>
          <p:cNvPr id="42" name="ZoneTexte 41"/>
          <p:cNvSpPr txBox="1"/>
          <p:nvPr/>
        </p:nvSpPr>
        <p:spPr>
          <a:xfrm>
            <a:off x="6927774" y="4300697"/>
            <a:ext cx="341397"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(b)</a:t>
            </a:r>
            <a:endParaRPr lang="fr-FR" sz="1000" dirty="0">
              <a:solidFill>
                <a:srgbClr val="C00000"/>
              </a:solidFill>
              <a:latin typeface="Helvetica" panose="020B0604020202020204" pitchFamily="34" charset="0"/>
              <a:cs typeface="Helvetica" panose="020B0604020202020204" pitchFamily="34" charset="0"/>
            </a:endParaRPr>
          </a:p>
        </p:txBody>
      </p:sp>
      <p:sp>
        <p:nvSpPr>
          <p:cNvPr id="43" name="ZoneTexte 42"/>
          <p:cNvSpPr txBox="1"/>
          <p:nvPr/>
        </p:nvSpPr>
        <p:spPr>
          <a:xfrm>
            <a:off x="7763447" y="4159251"/>
            <a:ext cx="441146"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a:t>
            </a:r>
            <a:r>
              <a:rPr lang="fr-FR" sz="1000" dirty="0" err="1" smtClean="0">
                <a:solidFill>
                  <a:srgbClr val="C00000"/>
                </a:solidFill>
                <a:latin typeface="Helvetica" panose="020B0604020202020204" pitchFamily="34" charset="0"/>
                <a:cs typeface="Helvetica" panose="020B0604020202020204" pitchFamily="34" charset="0"/>
              </a:rPr>
              <a:t>a,c</a:t>
            </a:r>
            <a:r>
              <a:rPr lang="fr-FR" sz="1000" dirty="0" smtClean="0">
                <a:solidFill>
                  <a:srgbClr val="C00000"/>
                </a:solidFill>
                <a:latin typeface="Helvetica" panose="020B0604020202020204" pitchFamily="34" charset="0"/>
                <a:cs typeface="Helvetica" panose="020B0604020202020204" pitchFamily="34" charset="0"/>
              </a:rPr>
              <a:t>)</a:t>
            </a:r>
            <a:endParaRPr lang="fr-FR" sz="1000" dirty="0">
              <a:solidFill>
                <a:srgbClr val="C00000"/>
              </a:solidFill>
              <a:latin typeface="Helvetica" panose="020B0604020202020204" pitchFamily="34" charset="0"/>
              <a:cs typeface="Helvetica" panose="020B0604020202020204" pitchFamily="34" charset="0"/>
            </a:endParaRPr>
          </a:p>
        </p:txBody>
      </p:sp>
      <p:sp>
        <p:nvSpPr>
          <p:cNvPr id="45" name="ZoneTexte 44"/>
          <p:cNvSpPr txBox="1"/>
          <p:nvPr/>
        </p:nvSpPr>
        <p:spPr>
          <a:xfrm>
            <a:off x="8641665" y="4300697"/>
            <a:ext cx="341397"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(b)</a:t>
            </a:r>
            <a:endParaRPr lang="fr-FR" sz="1000" dirty="0">
              <a:solidFill>
                <a:srgbClr val="C00000"/>
              </a:solidFill>
              <a:latin typeface="Helvetica" panose="020B0604020202020204" pitchFamily="34" charset="0"/>
              <a:cs typeface="Helvetica" panose="020B0604020202020204" pitchFamily="34" charset="0"/>
            </a:endParaRPr>
          </a:p>
        </p:txBody>
      </p:sp>
      <p:graphicFrame>
        <p:nvGraphicFramePr>
          <p:cNvPr id="46" name="Graphique 45"/>
          <p:cNvGraphicFramePr/>
          <p:nvPr>
            <p:extLst>
              <p:ext uri="{D42A27DB-BD31-4B8C-83A1-F6EECF244321}">
                <p14:modId xmlns:p14="http://schemas.microsoft.com/office/powerpoint/2010/main" val="2052028192"/>
              </p:ext>
            </p:extLst>
          </p:nvPr>
        </p:nvGraphicFramePr>
        <p:xfrm>
          <a:off x="3227414" y="3156664"/>
          <a:ext cx="1743077" cy="739775"/>
        </p:xfrm>
        <a:graphic>
          <a:graphicData uri="http://schemas.openxmlformats.org/drawingml/2006/chart">
            <c:chart xmlns:c="http://schemas.openxmlformats.org/drawingml/2006/chart" xmlns:r="http://schemas.openxmlformats.org/officeDocument/2006/relationships" r:id="rId26"/>
          </a:graphicData>
        </a:graphic>
      </p:graphicFrame>
      <p:sp>
        <p:nvSpPr>
          <p:cNvPr id="35" name="ZoneTexte 34"/>
          <p:cNvSpPr txBox="1"/>
          <p:nvPr/>
        </p:nvSpPr>
        <p:spPr>
          <a:xfrm>
            <a:off x="3782745" y="3395823"/>
            <a:ext cx="355611"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(S)</a:t>
            </a:r>
            <a:endParaRPr lang="fr-FR" sz="1000" dirty="0">
              <a:solidFill>
                <a:srgbClr val="C00000"/>
              </a:solidFill>
              <a:latin typeface="Helvetica" panose="020B0604020202020204" pitchFamily="34" charset="0"/>
              <a:cs typeface="Helvetica" panose="020B0604020202020204" pitchFamily="34" charset="0"/>
            </a:endParaRPr>
          </a:p>
        </p:txBody>
      </p:sp>
      <p:sp>
        <p:nvSpPr>
          <p:cNvPr id="51" name="Titre 1"/>
          <p:cNvSpPr txBox="1">
            <a:spLocks/>
          </p:cNvSpPr>
          <p:nvPr/>
        </p:nvSpPr>
        <p:spPr>
          <a:xfrm>
            <a:off x="107499" y="96523"/>
            <a:ext cx="7217825" cy="96174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Enquêtes épidémiologiques et études récentes sur les souffrances des professionnels de santé</a:t>
            </a:r>
            <a:endParaRPr lang="fr-FR" sz="2400" b="1" dirty="0"/>
          </a:p>
        </p:txBody>
      </p:sp>
      <p:sp>
        <p:nvSpPr>
          <p:cNvPr id="69" name="Espace réservé du pied de page 4"/>
          <p:cNvSpPr txBox="1">
            <a:spLocks/>
          </p:cNvSpPr>
          <p:nvPr/>
        </p:nvSpPr>
        <p:spPr>
          <a:xfrm>
            <a:off x="107498" y="6497761"/>
            <a:ext cx="8899733" cy="365125"/>
          </a:xfrm>
          <a:prstGeom prst="rect">
            <a:avLst/>
          </a:prstGeom>
        </p:spPr>
        <p:txBody>
          <a:bodyPr/>
          <a:lstStyle>
            <a:defPPr>
              <a:defRPr lang="fr-FR"/>
            </a:defPPr>
            <a:lvl1pPr marL="0" algn="l" defTabSz="457200" rtl="0" eaLnBrk="1" latinLnBrk="0" hangingPunct="1">
              <a:defRPr lang="fr-FR" sz="1200" b="1" kern="1200" smtClean="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b="0" smtClean="0"/>
              <a:t>1er Colloque National</a:t>
            </a:r>
            <a:r>
              <a:rPr lang="fr-FR" smtClean="0"/>
              <a:t>  Soigner les vulnérabilités des professionnels de santé </a:t>
            </a:r>
            <a:r>
              <a:rPr lang="fr-FR" b="0" smtClean="0"/>
              <a:t>– Académie Nationale de Médecine – Jeudi 3 décembre 2015</a:t>
            </a:r>
            <a:endParaRPr lang="fr-FR" dirty="0"/>
          </a:p>
        </p:txBody>
      </p:sp>
      <p:sp>
        <p:nvSpPr>
          <p:cNvPr id="70" name="Espace réservé du numéro de diapositive 7"/>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42</a:t>
            </a:fld>
            <a:endParaRPr lang="fr-FR" dirty="0"/>
          </a:p>
        </p:txBody>
      </p:sp>
    </p:spTree>
    <p:extLst>
      <p:ext uri="{BB962C8B-B14F-4D97-AF65-F5344CB8AC3E}">
        <p14:creationId xmlns:p14="http://schemas.microsoft.com/office/powerpoint/2010/main" val="2612699008"/>
      </p:ext>
    </p:extLst>
  </p:cSld>
  <p:clrMapOvr>
    <a:masterClrMapping/>
  </p:clrMapOvr>
  <p:transition xmlns:p14="http://schemas.microsoft.com/office/powerpoint/2010/main" spd="med">
    <p:zoom/>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gray">
          <a:xfrm>
            <a:off x="179513" y="1054586"/>
            <a:ext cx="7380287" cy="769441"/>
          </a:xfrm>
          <a:prstGeom prst="rect">
            <a:avLst/>
          </a:prstGeom>
          <a:noFill/>
          <a:ln w="12700">
            <a:noFill/>
            <a:miter lim="800000"/>
            <a:headEnd/>
            <a:tailEnd/>
          </a:ln>
        </p:spPr>
        <p:txBody>
          <a:bodyPr>
            <a:spAutoFit/>
          </a:bodyPr>
          <a:lstStyle/>
          <a:p>
            <a:pPr>
              <a:spcBef>
                <a:spcPct val="50000"/>
              </a:spcBef>
              <a:defRPr/>
            </a:pPr>
            <a:r>
              <a:rPr lang="fr-FR" sz="1600" b="1" u="sng" dirty="0" smtClean="0">
                <a:solidFill>
                  <a:srgbClr val="1F497D"/>
                </a:solidFill>
                <a:latin typeface="Helvetica" panose="020B0604020202020204" pitchFamily="34" charset="0"/>
                <a:cs typeface="Helvetica" panose="020B0604020202020204" pitchFamily="34" charset="0"/>
              </a:rPr>
              <a:t>STUPEFIANTS</a:t>
            </a:r>
            <a:br>
              <a:rPr lang="fr-FR" sz="1600" b="1" u="sng" dirty="0" smtClean="0">
                <a:solidFill>
                  <a:srgbClr val="1F497D"/>
                </a:solidFill>
                <a:latin typeface="Helvetica" panose="020B0604020202020204" pitchFamily="34" charset="0"/>
                <a:cs typeface="Helvetica" panose="020B0604020202020204" pitchFamily="34" charset="0"/>
              </a:rPr>
            </a:br>
            <a:r>
              <a:rPr lang="fr-FR" sz="1400" b="1" dirty="0" smtClean="0">
                <a:latin typeface="Helvetica" panose="020B0604020202020204" pitchFamily="34" charset="0"/>
                <a:cs typeface="Helvetica" panose="020B0604020202020204" pitchFamily="34" charset="0"/>
              </a:rPr>
              <a:t>Professionnels en situation de dépendance ou à fort risque de dépendance                  </a:t>
            </a:r>
            <a:r>
              <a:rPr lang="fr-FR" sz="1000" b="1" dirty="0" smtClean="0">
                <a:latin typeface="Helvetica" panose="020B0604020202020204" pitchFamily="34" charset="0"/>
                <a:cs typeface="Helvetica" panose="020B0604020202020204" pitchFamily="34" charset="0"/>
              </a:rPr>
              <a:t>( réponse non à la question « arrête quand il le souhaite »</a:t>
            </a:r>
            <a:r>
              <a:rPr lang="fr-FR" sz="1400" b="1" dirty="0" smtClean="0">
                <a:latin typeface="Helvetica" panose="020B0604020202020204" pitchFamily="34" charset="0"/>
                <a:cs typeface="Helvetica" panose="020B0604020202020204" pitchFamily="34" charset="0"/>
              </a:rPr>
              <a:t> </a:t>
            </a:r>
            <a:r>
              <a:rPr lang="fr-FR" sz="1000" b="1" dirty="0" smtClean="0">
                <a:latin typeface="Helvetica" panose="020B0604020202020204" pitchFamily="34" charset="0"/>
                <a:cs typeface="Helvetica" panose="020B0604020202020204" pitchFamily="34" charset="0"/>
              </a:rPr>
              <a:t>et/ou réponse oui à 4 items) </a:t>
            </a:r>
            <a:endParaRPr lang="fr-FR" sz="1000" b="1" i="1" u="sng" dirty="0">
              <a:solidFill>
                <a:srgbClr val="000090"/>
              </a:solidFill>
              <a:latin typeface="Helvetica" panose="020B0604020202020204" pitchFamily="34" charset="0"/>
              <a:cs typeface="Helvetica" panose="020B0604020202020204" pitchFamily="34" charset="0"/>
            </a:endParaRPr>
          </a:p>
        </p:txBody>
      </p:sp>
      <p:sp>
        <p:nvSpPr>
          <p:cNvPr id="17" name="AutoShape 4" descr="Résultat de recherche d'images pour &quot;bonhomme blanc 3D épuisé&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aphicFrame>
        <p:nvGraphicFramePr>
          <p:cNvPr id="2" name="Tableau 1"/>
          <p:cNvGraphicFramePr>
            <a:graphicFrameLocks noGrp="1"/>
          </p:cNvGraphicFramePr>
          <p:nvPr>
            <p:extLst>
              <p:ext uri="{D42A27DB-BD31-4B8C-83A1-F6EECF244321}">
                <p14:modId xmlns:p14="http://schemas.microsoft.com/office/powerpoint/2010/main" val="44350225"/>
              </p:ext>
            </p:extLst>
          </p:nvPr>
        </p:nvGraphicFramePr>
        <p:xfrm>
          <a:off x="138535" y="2189030"/>
          <a:ext cx="2298303" cy="3301176"/>
        </p:xfrm>
        <a:graphic>
          <a:graphicData uri="http://schemas.openxmlformats.org/drawingml/2006/table">
            <a:tbl>
              <a:tblPr firstRow="1" bandRow="1">
                <a:tableStyleId>{21E4AEA4-8DFA-4A89-87EB-49C32662AFE0}</a:tableStyleId>
              </a:tblPr>
              <a:tblGrid>
                <a:gridCol w="1358900"/>
                <a:gridCol w="939403"/>
              </a:tblGrid>
              <a:tr h="304800">
                <a:tc>
                  <a:txBody>
                    <a:bodyPr/>
                    <a:lstStyle/>
                    <a:p>
                      <a:endParaRPr lang="fr-FR" sz="1100" dirty="0">
                        <a:solidFill>
                          <a:schemeClr val="tx1"/>
                        </a:solidFill>
                        <a:latin typeface="Helvetica" panose="020B0604020202020204" pitchFamily="34" charset="0"/>
                        <a:cs typeface="Helvetica" panose="020B0604020202020204" pitchFamily="34" charset="0"/>
                      </a:endParaRPr>
                    </a:p>
                  </a:txBody>
                  <a:tcP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1050" dirty="0" smtClean="0">
                          <a:solidFill>
                            <a:schemeClr val="bg1"/>
                          </a:solidFill>
                          <a:latin typeface="Helvetica" panose="020B0604020202020204" pitchFamily="34" charset="0"/>
                          <a:cs typeface="Helvetica" panose="020B0604020202020204" pitchFamily="34" charset="0"/>
                        </a:rPr>
                        <a:t>TOTAL</a:t>
                      </a:r>
                      <a:endParaRPr lang="fr-FR" sz="1050" dirty="0">
                        <a:solidFill>
                          <a:schemeClr val="bg1"/>
                        </a:solidFill>
                        <a:latin typeface="Helvetica" panose="020B0604020202020204" pitchFamily="34" charset="0"/>
                        <a:cs typeface="Helvetica" panose="020B0604020202020204" pitchFamily="34" charset="0"/>
                      </a:endParaRPr>
                    </a:p>
                  </a:txBody>
                  <a:tcPr anchor="ctr">
                    <a:lnL w="762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36699"/>
                    </a:solidFill>
                  </a:tcPr>
                </a:tc>
              </a:tr>
              <a:tr h="609600">
                <a:tc>
                  <a:txBody>
                    <a:bodyPr/>
                    <a:lstStyle/>
                    <a:p>
                      <a:endParaRPr lang="fr-FR" sz="1100" dirty="0">
                        <a:solidFill>
                          <a:schemeClr val="tx1"/>
                        </a:solidFill>
                        <a:latin typeface="Helvetica" panose="020B0604020202020204" pitchFamily="34" charset="0"/>
                        <a:cs typeface="Helvetica" panose="020B0604020202020204" pitchFamily="34" charset="0"/>
                      </a:endParaRPr>
                    </a:p>
                  </a:txBody>
                  <a:tcP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Total</a:t>
                      </a:r>
                      <a:br>
                        <a:rPr lang="fr-FR" sz="1050" b="1" dirty="0" smtClean="0">
                          <a:solidFill>
                            <a:schemeClr val="tx1"/>
                          </a:solidFill>
                          <a:latin typeface="Helvetica" panose="020B0604020202020204" pitchFamily="34" charset="0"/>
                          <a:cs typeface="Helvetica" panose="020B0604020202020204" pitchFamily="34" charset="0"/>
                        </a:rPr>
                      </a:br>
                      <a:r>
                        <a:rPr lang="fr-FR" sz="1050" b="1" dirty="0" smtClean="0">
                          <a:solidFill>
                            <a:schemeClr val="tx1"/>
                          </a:solidFill>
                          <a:latin typeface="Helvetica" panose="020B0604020202020204" pitchFamily="34" charset="0"/>
                          <a:cs typeface="Helvetica" panose="020B0604020202020204" pitchFamily="34" charset="0"/>
                        </a:rPr>
                        <a:t>n=1901</a:t>
                      </a:r>
                      <a:endParaRPr lang="fr-FR" sz="1050" b="1" dirty="0">
                        <a:solidFill>
                          <a:schemeClr val="tx1"/>
                        </a:solidFill>
                        <a:latin typeface="Helvetica" panose="020B0604020202020204" pitchFamily="34" charset="0"/>
                        <a:cs typeface="Helvetica" panose="020B0604020202020204" pitchFamily="34" charset="0"/>
                      </a:endParaRPr>
                    </a:p>
                  </a:txBody>
                  <a:tcPr anchor="ctr">
                    <a:lnL w="762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94B8DC"/>
                    </a:solidFill>
                  </a:tcPr>
                </a:tc>
              </a:tr>
              <a:tr h="795592">
                <a:tc>
                  <a:txBody>
                    <a:bodyPr/>
                    <a:lstStyle/>
                    <a:p>
                      <a:pPr marL="0" lvl="0" indent="0">
                        <a:lnSpc>
                          <a:spcPct val="90000"/>
                        </a:lnSpc>
                        <a:spcAft>
                          <a:spcPts val="0"/>
                        </a:spcAft>
                        <a:buFont typeface="+mj-lt"/>
                        <a:buNone/>
                      </a:pPr>
                      <a:r>
                        <a:rPr lang="fr-FR" sz="1000" b="0" dirty="0" smtClean="0">
                          <a:solidFill>
                            <a:schemeClr val="tx1"/>
                          </a:solidFill>
                          <a:effectLst/>
                          <a:latin typeface="Helvetica" panose="020B0604020202020204" pitchFamily="34" charset="0"/>
                          <a:ea typeface="Calibri"/>
                          <a:cs typeface="Helvetica" panose="020B0604020202020204" pitchFamily="34" charset="0"/>
                        </a:rPr>
                        <a:t>ACTUELLEMENT</a:t>
                      </a:r>
                      <a:endParaRPr lang="fr-FR" sz="1000" b="0" dirty="0">
                        <a:solidFill>
                          <a:schemeClr val="tx1"/>
                        </a:solidFill>
                        <a:effectLst/>
                        <a:latin typeface="Helvetica" panose="020B0604020202020204" pitchFamily="34" charset="0"/>
                        <a:ea typeface="Calibri"/>
                        <a:cs typeface="Helvetica"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solidFill>
                      <a:srgbClr val="D9E6F3"/>
                    </a:solidFill>
                  </a:tcPr>
                </a:tc>
              </a:tr>
              <a:tr h="795592">
                <a:tc>
                  <a:txBody>
                    <a:bodyPr/>
                    <a:lstStyle/>
                    <a:p>
                      <a:pPr marL="0" lvl="0" indent="0">
                        <a:lnSpc>
                          <a:spcPct val="90000"/>
                        </a:lnSpc>
                        <a:spcAft>
                          <a:spcPts val="0"/>
                        </a:spcAft>
                        <a:buFont typeface="+mj-lt"/>
                        <a:buNone/>
                      </a:pPr>
                      <a:r>
                        <a:rPr lang="fr-FR" sz="1000" b="0" dirty="0" smtClean="0">
                          <a:solidFill>
                            <a:schemeClr val="tx1"/>
                          </a:solidFill>
                          <a:effectLst/>
                          <a:latin typeface="Helvetica" panose="020B0604020202020204" pitchFamily="34" charset="0"/>
                          <a:ea typeface="Calibri"/>
                          <a:cs typeface="Helvetica" panose="020B0604020202020204" pitchFamily="34" charset="0"/>
                        </a:rPr>
                        <a:t>L'ONT ÉTÉ DANS LE PASSÉ</a:t>
                      </a:r>
                      <a:endParaRPr lang="fr-FR" sz="1000" b="0" dirty="0">
                        <a:solidFill>
                          <a:schemeClr val="tx1"/>
                        </a:solidFill>
                        <a:effectLst/>
                        <a:latin typeface="Helvetica" panose="020B0604020202020204" pitchFamily="34" charset="0"/>
                        <a:ea typeface="Calibri"/>
                        <a:cs typeface="Helvetica"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solidFill>
                      <a:srgbClr val="BAD1E8"/>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solidFill>
                      <a:srgbClr val="BAD1E8"/>
                    </a:solidFill>
                  </a:tcPr>
                </a:tc>
              </a:tr>
              <a:tr h="795592">
                <a:tc>
                  <a:txBody>
                    <a:bodyPr/>
                    <a:lstStyle/>
                    <a:p>
                      <a:pPr marL="0" lvl="0" indent="0">
                        <a:lnSpc>
                          <a:spcPct val="90000"/>
                        </a:lnSpc>
                        <a:spcAft>
                          <a:spcPts val="0"/>
                        </a:spcAft>
                        <a:buFont typeface="+mj-lt"/>
                        <a:buNone/>
                      </a:pPr>
                      <a:r>
                        <a:rPr lang="fr-FR" sz="1000" b="0" dirty="0" smtClean="0">
                          <a:solidFill>
                            <a:schemeClr val="tx1"/>
                          </a:solidFill>
                          <a:effectLst/>
                          <a:latin typeface="Helvetica" panose="020B0604020202020204" pitchFamily="34" charset="0"/>
                          <a:ea typeface="Calibri"/>
                          <a:cs typeface="Helvetica" panose="020B0604020202020204" pitchFamily="34" charset="0"/>
                        </a:rPr>
                        <a:t>SONT</a:t>
                      </a:r>
                      <a:r>
                        <a:rPr lang="fr-FR" sz="1000" b="0" baseline="0" dirty="0" smtClean="0">
                          <a:solidFill>
                            <a:schemeClr val="tx1"/>
                          </a:solidFill>
                          <a:effectLst/>
                          <a:latin typeface="Helvetica" panose="020B0604020202020204" pitchFamily="34" charset="0"/>
                          <a:ea typeface="Calibri"/>
                          <a:cs typeface="Helvetica" panose="020B0604020202020204" pitchFamily="34" charset="0"/>
                        </a:rPr>
                        <a:t> et/ou ONT ÉTÉ CONCERNÉS</a:t>
                      </a:r>
                      <a:endParaRPr lang="fr-FR" sz="1000" b="0" dirty="0">
                        <a:solidFill>
                          <a:schemeClr val="tx1"/>
                        </a:solidFill>
                        <a:effectLst/>
                        <a:latin typeface="Helvetica" panose="020B0604020202020204" pitchFamily="34" charset="0"/>
                        <a:ea typeface="Calibri"/>
                        <a:cs typeface="Helvetica"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solidFill>
                      <a:srgbClr val="D9E6F3"/>
                    </a:solidFill>
                  </a:tcPr>
                </a:tc>
              </a:tr>
            </a:tbl>
          </a:graphicData>
        </a:graphic>
      </p:graphicFrame>
      <p:graphicFrame>
        <p:nvGraphicFramePr>
          <p:cNvPr id="3" name="Tableau 2"/>
          <p:cNvGraphicFramePr>
            <a:graphicFrameLocks noGrp="1"/>
          </p:cNvGraphicFramePr>
          <p:nvPr>
            <p:extLst>
              <p:ext uri="{D42A27DB-BD31-4B8C-83A1-F6EECF244321}">
                <p14:modId xmlns:p14="http://schemas.microsoft.com/office/powerpoint/2010/main" val="1358439031"/>
              </p:ext>
            </p:extLst>
          </p:nvPr>
        </p:nvGraphicFramePr>
        <p:xfrm>
          <a:off x="2493886" y="2195965"/>
          <a:ext cx="1878806" cy="3294241"/>
        </p:xfrm>
        <a:graphic>
          <a:graphicData uri="http://schemas.openxmlformats.org/drawingml/2006/table">
            <a:tbl>
              <a:tblPr firstRow="1" bandRow="1">
                <a:tableStyleId>{21E4AEA4-8DFA-4A89-87EB-49C32662AFE0}</a:tableStyleId>
              </a:tblPr>
              <a:tblGrid>
                <a:gridCol w="939403"/>
                <a:gridCol w="939403"/>
              </a:tblGrid>
              <a:tr h="297866">
                <a:tc gridSpan="2">
                  <a:txBody>
                    <a:bodyPr/>
                    <a:lstStyle/>
                    <a:p>
                      <a:pPr algn="ctr"/>
                      <a:r>
                        <a:rPr lang="fr-FR" sz="1050" dirty="0" smtClean="0">
                          <a:solidFill>
                            <a:schemeClr val="bg1"/>
                          </a:solidFill>
                          <a:latin typeface="Helvetica" panose="020B0604020202020204" pitchFamily="34" charset="0"/>
                          <a:cs typeface="Helvetica" panose="020B0604020202020204" pitchFamily="34" charset="0"/>
                        </a:rPr>
                        <a:t>PROFIL</a:t>
                      </a:r>
                      <a:endParaRPr lang="fr-FR" sz="1050" dirty="0">
                        <a:solidFill>
                          <a:schemeClr val="bg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36699"/>
                    </a:solidFill>
                  </a:tcPr>
                </a:tc>
                <a:tc hMerge="1">
                  <a:txBody>
                    <a:bodyPr/>
                    <a:lstStyle/>
                    <a:p>
                      <a:pPr algn="ctr"/>
                      <a:endParaRPr lang="fr-FR" sz="1050" dirty="0">
                        <a:solidFill>
                          <a:schemeClr val="bg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mpd="sng">
                      <a:noFill/>
                    </a:lnR>
                    <a:lnB w="6350" cap="flat" cmpd="sng" algn="ctr">
                      <a:solidFill>
                        <a:schemeClr val="bg1"/>
                      </a:solidFill>
                      <a:prstDash val="solid"/>
                      <a:round/>
                      <a:headEnd type="none" w="med" len="med"/>
                      <a:tailEnd type="none" w="med" len="med"/>
                    </a:lnB>
                    <a:solidFill>
                      <a:srgbClr val="336699"/>
                    </a:solidFill>
                  </a:tcPr>
                </a:tc>
              </a:tr>
              <a:tr h="609599">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Médecins </a:t>
                      </a:r>
                      <a:br>
                        <a:rPr lang="fr-FR" sz="1050" b="1" dirty="0" smtClean="0">
                          <a:solidFill>
                            <a:schemeClr val="tx1"/>
                          </a:solidFill>
                          <a:latin typeface="Helvetica" panose="020B0604020202020204" pitchFamily="34" charset="0"/>
                          <a:cs typeface="Helvetica" panose="020B0604020202020204" pitchFamily="34" charset="0"/>
                        </a:rPr>
                      </a:br>
                      <a:r>
                        <a:rPr lang="fr-FR" sz="1050" b="1" dirty="0" smtClean="0">
                          <a:solidFill>
                            <a:schemeClr val="tx1"/>
                          </a:solidFill>
                          <a:latin typeface="Helvetica" panose="020B0604020202020204" pitchFamily="34" charset="0"/>
                          <a:cs typeface="Helvetica" panose="020B0604020202020204" pitchFamily="34" charset="0"/>
                        </a:rPr>
                        <a:t>n=1379</a:t>
                      </a:r>
                      <a:endParaRPr lang="fr-FR" sz="1050" b="1"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94B8DC"/>
                    </a:solidFill>
                  </a:tcPr>
                </a:tc>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Autres prof. de santé </a:t>
                      </a:r>
                      <a:br>
                        <a:rPr lang="fr-FR" sz="1050" b="1" dirty="0" smtClean="0">
                          <a:solidFill>
                            <a:schemeClr val="tx1"/>
                          </a:solidFill>
                          <a:latin typeface="Helvetica" panose="020B0604020202020204" pitchFamily="34" charset="0"/>
                          <a:cs typeface="Helvetica" panose="020B0604020202020204" pitchFamily="34" charset="0"/>
                        </a:rPr>
                      </a:br>
                      <a:r>
                        <a:rPr lang="fr-FR" sz="1050" b="1" dirty="0" smtClean="0">
                          <a:solidFill>
                            <a:schemeClr val="tx1"/>
                          </a:solidFill>
                          <a:latin typeface="Helvetica" panose="020B0604020202020204" pitchFamily="34" charset="0"/>
                          <a:cs typeface="Helvetica" panose="020B0604020202020204" pitchFamily="34" charset="0"/>
                        </a:rPr>
                        <a:t>n=522</a:t>
                      </a:r>
                      <a:endParaRPr lang="fr-FR" sz="1050" b="1"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94B8DC"/>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D9E6F3"/>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BAD1E8"/>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BAD1E8"/>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D9E6F3"/>
                    </a:solidFill>
                  </a:tcPr>
                </a:tc>
              </a:tr>
            </a:tbl>
          </a:graphicData>
        </a:graphic>
      </p:graphicFrame>
      <p:graphicFrame>
        <p:nvGraphicFramePr>
          <p:cNvPr id="5" name="Tableau 4"/>
          <p:cNvGraphicFramePr>
            <a:graphicFrameLocks noGrp="1"/>
          </p:cNvGraphicFramePr>
          <p:nvPr>
            <p:extLst>
              <p:ext uri="{D42A27DB-BD31-4B8C-83A1-F6EECF244321}">
                <p14:modId xmlns:p14="http://schemas.microsoft.com/office/powerpoint/2010/main" val="4070549373"/>
              </p:ext>
            </p:extLst>
          </p:nvPr>
        </p:nvGraphicFramePr>
        <p:xfrm>
          <a:off x="4441966" y="2195965"/>
          <a:ext cx="1878806" cy="3294241"/>
        </p:xfrm>
        <a:graphic>
          <a:graphicData uri="http://schemas.openxmlformats.org/drawingml/2006/table">
            <a:tbl>
              <a:tblPr firstRow="1" bandRow="1">
                <a:tableStyleId>{21E4AEA4-8DFA-4A89-87EB-49C32662AFE0}</a:tableStyleId>
              </a:tblPr>
              <a:tblGrid>
                <a:gridCol w="939403"/>
                <a:gridCol w="939403"/>
              </a:tblGrid>
              <a:tr h="297865">
                <a:tc gridSpan="2">
                  <a:txBody>
                    <a:bodyPr/>
                    <a:lstStyle/>
                    <a:p>
                      <a:pPr algn="ctr"/>
                      <a:r>
                        <a:rPr lang="fr-FR" sz="1050" dirty="0" smtClean="0">
                          <a:solidFill>
                            <a:schemeClr val="bg1"/>
                          </a:solidFill>
                          <a:latin typeface="Helvetica" panose="020B0604020202020204" pitchFamily="34" charset="0"/>
                          <a:cs typeface="Helvetica" panose="020B0604020202020204" pitchFamily="34" charset="0"/>
                        </a:rPr>
                        <a:t>SEXE</a:t>
                      </a:r>
                      <a:endParaRPr lang="fr-FR" sz="1050" dirty="0">
                        <a:solidFill>
                          <a:schemeClr val="bg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36699"/>
                    </a:solidFill>
                  </a:tcPr>
                </a:tc>
                <a:tc hMerge="1">
                  <a:txBody>
                    <a:bodyPr/>
                    <a:lstStyle/>
                    <a:p>
                      <a:pPr algn="ctr"/>
                      <a:endParaRPr lang="fr-FR" sz="1050" dirty="0">
                        <a:solidFill>
                          <a:schemeClr val="bg1"/>
                        </a:solidFill>
                        <a:latin typeface="Helvetica" panose="020B0604020202020204" pitchFamily="34" charset="0"/>
                        <a:cs typeface="Helvetica" panose="020B0604020202020204" pitchFamily="34" charset="0"/>
                      </a:endParaRPr>
                    </a:p>
                  </a:txBody>
                  <a:tcPr anchor="ctr">
                    <a:lnL w="76200" cap="flat" cmpd="sng" algn="ctr">
                      <a:noFill/>
                      <a:prstDash val="solid"/>
                      <a:round/>
                      <a:headEnd type="none" w="med" len="med"/>
                      <a:tailEnd type="none" w="med" len="med"/>
                    </a:lnL>
                    <a:lnR w="12700" cmpd="sng">
                      <a:noFill/>
                    </a:lnR>
                    <a:lnB w="6350" cap="flat" cmpd="sng" algn="ctr">
                      <a:solidFill>
                        <a:schemeClr val="bg1"/>
                      </a:solidFill>
                      <a:prstDash val="solid"/>
                      <a:round/>
                      <a:headEnd type="none" w="med" len="med"/>
                      <a:tailEnd type="none" w="med" len="med"/>
                    </a:lnB>
                    <a:solidFill>
                      <a:srgbClr val="336699"/>
                    </a:solidFill>
                  </a:tcPr>
                </a:tc>
              </a:tr>
              <a:tr h="609600">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Hommes </a:t>
                      </a:r>
                      <a:br>
                        <a:rPr lang="fr-FR" sz="1050" b="1" dirty="0" smtClean="0">
                          <a:solidFill>
                            <a:schemeClr val="tx1"/>
                          </a:solidFill>
                          <a:latin typeface="Helvetica" panose="020B0604020202020204" pitchFamily="34" charset="0"/>
                          <a:cs typeface="Helvetica" panose="020B0604020202020204" pitchFamily="34" charset="0"/>
                        </a:rPr>
                      </a:br>
                      <a:r>
                        <a:rPr lang="fr-FR" sz="1050" b="1" dirty="0" smtClean="0">
                          <a:solidFill>
                            <a:schemeClr val="tx1"/>
                          </a:solidFill>
                          <a:latin typeface="Helvetica" panose="020B0604020202020204" pitchFamily="34" charset="0"/>
                          <a:cs typeface="Helvetica" panose="020B0604020202020204" pitchFamily="34" charset="0"/>
                        </a:rPr>
                        <a:t>n=937</a:t>
                      </a:r>
                      <a:endParaRPr lang="fr-FR" sz="1050" b="1"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T w="6350" cap="flat" cmpd="sng" algn="ctr">
                      <a:solidFill>
                        <a:schemeClr val="bg1"/>
                      </a:solidFill>
                      <a:prstDash val="solid"/>
                      <a:round/>
                      <a:headEnd type="none" w="med" len="med"/>
                      <a:tailEnd type="none" w="med" len="med"/>
                    </a:lnT>
                    <a:solidFill>
                      <a:srgbClr val="94B8DC"/>
                    </a:solidFill>
                  </a:tcPr>
                </a:tc>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Femmes </a:t>
                      </a:r>
                      <a:br>
                        <a:rPr lang="fr-FR" sz="1050" b="1" dirty="0" smtClean="0">
                          <a:solidFill>
                            <a:schemeClr val="tx1"/>
                          </a:solidFill>
                          <a:latin typeface="Helvetica" panose="020B0604020202020204" pitchFamily="34" charset="0"/>
                          <a:cs typeface="Helvetica" panose="020B0604020202020204" pitchFamily="34" charset="0"/>
                        </a:rPr>
                      </a:br>
                      <a:r>
                        <a:rPr lang="fr-FR" sz="1050" b="1" dirty="0" smtClean="0">
                          <a:solidFill>
                            <a:schemeClr val="tx1"/>
                          </a:solidFill>
                          <a:latin typeface="Helvetica" panose="020B0604020202020204" pitchFamily="34" charset="0"/>
                          <a:cs typeface="Helvetica" panose="020B0604020202020204" pitchFamily="34" charset="0"/>
                        </a:rPr>
                        <a:t>n=962</a:t>
                      </a:r>
                      <a:endParaRPr lang="fr-FR" sz="1050" b="1"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94B8DC"/>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D9E6F3"/>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BAD1E8"/>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BAD1E8"/>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D9E6F3"/>
                    </a:solidFill>
                  </a:tcPr>
                </a:tc>
              </a:tr>
            </a:tbl>
          </a:graphicData>
        </a:graphic>
      </p:graphicFrame>
      <p:graphicFrame>
        <p:nvGraphicFramePr>
          <p:cNvPr id="6" name="Tableau 5"/>
          <p:cNvGraphicFramePr>
            <a:graphicFrameLocks noGrp="1"/>
          </p:cNvGraphicFramePr>
          <p:nvPr>
            <p:extLst>
              <p:ext uri="{D42A27DB-BD31-4B8C-83A1-F6EECF244321}">
                <p14:modId xmlns:p14="http://schemas.microsoft.com/office/powerpoint/2010/main" val="727499067"/>
              </p:ext>
            </p:extLst>
          </p:nvPr>
        </p:nvGraphicFramePr>
        <p:xfrm>
          <a:off x="6396801" y="2190533"/>
          <a:ext cx="2624238" cy="3299673"/>
        </p:xfrm>
        <a:graphic>
          <a:graphicData uri="http://schemas.openxmlformats.org/drawingml/2006/table">
            <a:tbl>
              <a:tblPr firstRow="1" bandRow="1">
                <a:tableStyleId>{21E4AEA4-8DFA-4A89-87EB-49C32662AFE0}</a:tableStyleId>
              </a:tblPr>
              <a:tblGrid>
                <a:gridCol w="874746"/>
                <a:gridCol w="874746"/>
                <a:gridCol w="874746"/>
              </a:tblGrid>
              <a:tr h="303297">
                <a:tc gridSpan="3">
                  <a:txBody>
                    <a:bodyPr/>
                    <a:lstStyle/>
                    <a:p>
                      <a:pPr algn="ctr"/>
                      <a:r>
                        <a:rPr lang="fr-FR" sz="1050" dirty="0" smtClean="0">
                          <a:solidFill>
                            <a:schemeClr val="bg1"/>
                          </a:solidFill>
                          <a:latin typeface="Helvetica" panose="020B0604020202020204" pitchFamily="34" charset="0"/>
                          <a:cs typeface="Helvetica" panose="020B0604020202020204" pitchFamily="34" charset="0"/>
                        </a:rPr>
                        <a:t>SECTEUR ACTIVITE </a:t>
                      </a:r>
                      <a:endParaRPr lang="fr-FR" sz="1050" dirty="0">
                        <a:solidFill>
                          <a:schemeClr val="bg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36699"/>
                    </a:solidFill>
                  </a:tcPr>
                </a:tc>
                <a:tc hMerge="1">
                  <a:txBody>
                    <a:bodyPr/>
                    <a:lstStyle/>
                    <a:p>
                      <a:pPr algn="ctr"/>
                      <a:endParaRPr lang="fr-FR" sz="1050" dirty="0">
                        <a:solidFill>
                          <a:schemeClr val="bg1"/>
                        </a:solidFill>
                        <a:latin typeface="Helvetica" panose="020B0604020202020204" pitchFamily="34" charset="0"/>
                        <a:cs typeface="Helvetica" panose="020B0604020202020204" pitchFamily="34" charset="0"/>
                      </a:endParaRPr>
                    </a:p>
                  </a:txBody>
                  <a:tcPr anchor="ctr">
                    <a:lnL w="76200" cap="flat" cmpd="sng" algn="ctr">
                      <a:noFill/>
                      <a:prstDash val="solid"/>
                      <a:round/>
                      <a:headEnd type="none" w="med" len="med"/>
                      <a:tailEnd type="none" w="med" len="med"/>
                    </a:lnL>
                    <a:lnR w="12700" cmpd="sng">
                      <a:noFill/>
                    </a:lnR>
                    <a:lnB w="6350" cap="flat" cmpd="sng" algn="ctr">
                      <a:solidFill>
                        <a:schemeClr val="bg1"/>
                      </a:solidFill>
                      <a:prstDash val="solid"/>
                      <a:round/>
                      <a:headEnd type="none" w="med" len="med"/>
                      <a:tailEnd type="none" w="med" len="med"/>
                    </a:lnB>
                    <a:solidFill>
                      <a:srgbClr val="336699"/>
                    </a:solidFill>
                  </a:tcPr>
                </a:tc>
                <a:tc hMerge="1">
                  <a:txBody>
                    <a:bodyPr/>
                    <a:lstStyle/>
                    <a:p>
                      <a:pPr algn="ctr"/>
                      <a:endParaRPr lang="fr-FR" sz="1050" dirty="0">
                        <a:solidFill>
                          <a:schemeClr val="bg1"/>
                        </a:solidFill>
                        <a:latin typeface="Helvetica" panose="020B0604020202020204" pitchFamily="34" charset="0"/>
                        <a:cs typeface="Helvetica" panose="020B0604020202020204" pitchFamily="34" charset="0"/>
                      </a:endParaRPr>
                    </a:p>
                  </a:txBody>
                  <a:tcPr anchor="ctr">
                    <a:lnL w="76200" cap="flat" cmpd="sng" algn="ctr">
                      <a:noFill/>
                      <a:prstDash val="solid"/>
                      <a:round/>
                      <a:headEnd type="none" w="med" len="med"/>
                      <a:tailEnd type="none" w="med" len="med"/>
                    </a:lnL>
                    <a:lnR w="12700" cmpd="sng">
                      <a:noFill/>
                    </a:lnR>
                    <a:lnB w="6350" cap="flat" cmpd="sng" algn="ctr">
                      <a:solidFill>
                        <a:schemeClr val="bg1"/>
                      </a:solidFill>
                      <a:prstDash val="solid"/>
                      <a:round/>
                      <a:headEnd type="none" w="med" len="med"/>
                      <a:tailEnd type="none" w="med" len="med"/>
                    </a:lnB>
                    <a:solidFill>
                      <a:srgbClr val="336699"/>
                    </a:solidFill>
                  </a:tcPr>
                </a:tc>
              </a:tr>
              <a:tr h="609600">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Privé </a:t>
                      </a:r>
                      <a:br>
                        <a:rPr lang="fr-FR" sz="1050" b="1" dirty="0" smtClean="0">
                          <a:solidFill>
                            <a:schemeClr val="tx1"/>
                          </a:solidFill>
                          <a:latin typeface="Helvetica" panose="020B0604020202020204" pitchFamily="34" charset="0"/>
                          <a:cs typeface="Helvetica" panose="020B0604020202020204" pitchFamily="34" charset="0"/>
                        </a:rPr>
                      </a:br>
                      <a:r>
                        <a:rPr lang="fr-FR" sz="1050" b="1" dirty="0" smtClean="0">
                          <a:solidFill>
                            <a:schemeClr val="tx1"/>
                          </a:solidFill>
                          <a:latin typeface="Helvetica" panose="020B0604020202020204" pitchFamily="34" charset="0"/>
                          <a:cs typeface="Helvetica" panose="020B0604020202020204" pitchFamily="34" charset="0"/>
                        </a:rPr>
                        <a:t>n=1210</a:t>
                      </a:r>
                      <a:endParaRPr lang="fr-FR" sz="1050" b="1"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T w="6350" cap="flat" cmpd="sng" algn="ctr">
                      <a:solidFill>
                        <a:schemeClr val="bg1"/>
                      </a:solidFill>
                      <a:prstDash val="solid"/>
                      <a:round/>
                      <a:headEnd type="none" w="med" len="med"/>
                      <a:tailEnd type="none" w="med" len="med"/>
                    </a:lnT>
                    <a:solidFill>
                      <a:srgbClr val="94B8DC"/>
                    </a:solidFill>
                  </a:tcPr>
                </a:tc>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Public </a:t>
                      </a:r>
                      <a:br>
                        <a:rPr lang="fr-FR" sz="1050" b="1" dirty="0" smtClean="0">
                          <a:solidFill>
                            <a:schemeClr val="tx1"/>
                          </a:solidFill>
                          <a:latin typeface="Helvetica" panose="020B0604020202020204" pitchFamily="34" charset="0"/>
                          <a:cs typeface="Helvetica" panose="020B0604020202020204" pitchFamily="34" charset="0"/>
                        </a:rPr>
                      </a:br>
                      <a:r>
                        <a:rPr lang="fr-FR" sz="1050" b="1" dirty="0" smtClean="0">
                          <a:solidFill>
                            <a:schemeClr val="tx1"/>
                          </a:solidFill>
                          <a:latin typeface="Helvetica" panose="020B0604020202020204" pitchFamily="34" charset="0"/>
                          <a:cs typeface="Helvetica" panose="020B0604020202020204" pitchFamily="34" charset="0"/>
                        </a:rPr>
                        <a:t>n=409</a:t>
                      </a:r>
                      <a:endParaRPr lang="fr-FR" sz="1050" b="1" dirty="0">
                        <a:solidFill>
                          <a:schemeClr val="tx1"/>
                        </a:solidFill>
                        <a:latin typeface="Helvetica" panose="020B0604020202020204" pitchFamily="34" charset="0"/>
                        <a:cs typeface="Helvetica" panose="020B0604020202020204" pitchFamily="34" charset="0"/>
                      </a:endParaRPr>
                    </a:p>
                  </a:txBody>
                  <a:tcPr anchor="ctr">
                    <a:lnT w="6350" cap="flat" cmpd="sng" algn="ctr">
                      <a:solidFill>
                        <a:schemeClr val="bg1"/>
                      </a:solidFill>
                      <a:prstDash val="solid"/>
                      <a:round/>
                      <a:headEnd type="none" w="med" len="med"/>
                      <a:tailEnd type="none" w="med" len="med"/>
                    </a:lnT>
                    <a:solidFill>
                      <a:srgbClr val="94B8DC"/>
                    </a:solidFill>
                  </a:tcPr>
                </a:tc>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Mixtes </a:t>
                      </a:r>
                      <a:br>
                        <a:rPr lang="fr-FR" sz="1050" b="1" dirty="0" smtClean="0">
                          <a:solidFill>
                            <a:schemeClr val="tx1"/>
                          </a:solidFill>
                          <a:latin typeface="Helvetica" panose="020B0604020202020204" pitchFamily="34" charset="0"/>
                          <a:cs typeface="Helvetica" panose="020B0604020202020204" pitchFamily="34" charset="0"/>
                        </a:rPr>
                      </a:br>
                      <a:r>
                        <a:rPr lang="fr-FR" sz="1050" b="1" dirty="0" smtClean="0">
                          <a:solidFill>
                            <a:schemeClr val="tx1"/>
                          </a:solidFill>
                          <a:latin typeface="Helvetica" panose="020B0604020202020204" pitchFamily="34" charset="0"/>
                          <a:cs typeface="Helvetica" panose="020B0604020202020204" pitchFamily="34" charset="0"/>
                        </a:rPr>
                        <a:t>n=259</a:t>
                      </a:r>
                      <a:endParaRPr lang="fr-FR" sz="1050" b="1"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94B8DC"/>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D9E6F3"/>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BAD1E8"/>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solidFill>
                      <a:srgbClr val="BAD1E8"/>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BAD1E8"/>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D9E6F3"/>
                    </a:solidFill>
                  </a:tcPr>
                </a:tc>
              </a:tr>
            </a:tbl>
          </a:graphicData>
        </a:graphic>
      </p:graphicFrame>
      <p:graphicFrame>
        <p:nvGraphicFramePr>
          <p:cNvPr id="13" name="Graphique 12"/>
          <p:cNvGraphicFramePr/>
          <p:nvPr>
            <p:extLst>
              <p:ext uri="{D42A27DB-BD31-4B8C-83A1-F6EECF244321}">
                <p14:modId xmlns:p14="http://schemas.microsoft.com/office/powerpoint/2010/main" val="1175299459"/>
              </p:ext>
            </p:extLst>
          </p:nvPr>
        </p:nvGraphicFramePr>
        <p:xfrm>
          <a:off x="1295398" y="3136902"/>
          <a:ext cx="1743077" cy="7397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4" name="Graphique 43"/>
          <p:cNvGraphicFramePr/>
          <p:nvPr>
            <p:extLst>
              <p:ext uri="{D42A27DB-BD31-4B8C-83A1-F6EECF244321}">
                <p14:modId xmlns:p14="http://schemas.microsoft.com/office/powerpoint/2010/main" val="342937530"/>
              </p:ext>
            </p:extLst>
          </p:nvPr>
        </p:nvGraphicFramePr>
        <p:xfrm>
          <a:off x="1293733" y="3921127"/>
          <a:ext cx="1743077" cy="7397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7" name="Graphique 46"/>
          <p:cNvGraphicFramePr/>
          <p:nvPr>
            <p:extLst>
              <p:ext uri="{D42A27DB-BD31-4B8C-83A1-F6EECF244321}">
                <p14:modId xmlns:p14="http://schemas.microsoft.com/office/powerpoint/2010/main" val="1011901904"/>
              </p:ext>
            </p:extLst>
          </p:nvPr>
        </p:nvGraphicFramePr>
        <p:xfrm>
          <a:off x="1293733" y="4702177"/>
          <a:ext cx="1743077" cy="73977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Graphique 33"/>
          <p:cNvGraphicFramePr/>
          <p:nvPr>
            <p:extLst>
              <p:ext uri="{D42A27DB-BD31-4B8C-83A1-F6EECF244321}">
                <p14:modId xmlns:p14="http://schemas.microsoft.com/office/powerpoint/2010/main" val="1692344611"/>
              </p:ext>
            </p:extLst>
          </p:nvPr>
        </p:nvGraphicFramePr>
        <p:xfrm>
          <a:off x="2286001" y="3140075"/>
          <a:ext cx="1743077" cy="73977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5" name="Graphique 34"/>
          <p:cNvGraphicFramePr/>
          <p:nvPr>
            <p:extLst>
              <p:ext uri="{D42A27DB-BD31-4B8C-83A1-F6EECF244321}">
                <p14:modId xmlns:p14="http://schemas.microsoft.com/office/powerpoint/2010/main" val="1681016895"/>
              </p:ext>
            </p:extLst>
          </p:nvPr>
        </p:nvGraphicFramePr>
        <p:xfrm>
          <a:off x="2284336" y="3924302"/>
          <a:ext cx="1743077" cy="73977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6" name="Graphique 35"/>
          <p:cNvGraphicFramePr/>
          <p:nvPr>
            <p:extLst>
              <p:ext uri="{D42A27DB-BD31-4B8C-83A1-F6EECF244321}">
                <p14:modId xmlns:p14="http://schemas.microsoft.com/office/powerpoint/2010/main" val="373307366"/>
              </p:ext>
            </p:extLst>
          </p:nvPr>
        </p:nvGraphicFramePr>
        <p:xfrm>
          <a:off x="2284336" y="4705352"/>
          <a:ext cx="1743077" cy="739775"/>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7" name="Graphique 36"/>
          <p:cNvGraphicFramePr/>
          <p:nvPr>
            <p:extLst>
              <p:ext uri="{D42A27DB-BD31-4B8C-83A1-F6EECF244321}">
                <p14:modId xmlns:p14="http://schemas.microsoft.com/office/powerpoint/2010/main" val="3533521490"/>
              </p:ext>
            </p:extLst>
          </p:nvPr>
        </p:nvGraphicFramePr>
        <p:xfrm>
          <a:off x="3217889" y="3140075"/>
          <a:ext cx="1743077" cy="739775"/>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8" name="Graphique 37"/>
          <p:cNvGraphicFramePr/>
          <p:nvPr>
            <p:extLst>
              <p:ext uri="{D42A27DB-BD31-4B8C-83A1-F6EECF244321}">
                <p14:modId xmlns:p14="http://schemas.microsoft.com/office/powerpoint/2010/main" val="1541504016"/>
              </p:ext>
            </p:extLst>
          </p:nvPr>
        </p:nvGraphicFramePr>
        <p:xfrm>
          <a:off x="3216224" y="3924302"/>
          <a:ext cx="1743077" cy="739775"/>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39" name="Graphique 38"/>
          <p:cNvGraphicFramePr/>
          <p:nvPr>
            <p:extLst>
              <p:ext uri="{D42A27DB-BD31-4B8C-83A1-F6EECF244321}">
                <p14:modId xmlns:p14="http://schemas.microsoft.com/office/powerpoint/2010/main" val="1883413584"/>
              </p:ext>
            </p:extLst>
          </p:nvPr>
        </p:nvGraphicFramePr>
        <p:xfrm>
          <a:off x="3216224" y="4705352"/>
          <a:ext cx="1743077" cy="739775"/>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40" name="Graphique 39"/>
          <p:cNvGraphicFramePr/>
          <p:nvPr>
            <p:extLst>
              <p:ext uri="{D42A27DB-BD31-4B8C-83A1-F6EECF244321}">
                <p14:modId xmlns:p14="http://schemas.microsoft.com/office/powerpoint/2010/main" val="3609557742"/>
              </p:ext>
            </p:extLst>
          </p:nvPr>
        </p:nvGraphicFramePr>
        <p:xfrm>
          <a:off x="4229204" y="3140075"/>
          <a:ext cx="1743077" cy="739775"/>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41" name="Graphique 40"/>
          <p:cNvGraphicFramePr/>
          <p:nvPr>
            <p:extLst>
              <p:ext uri="{D42A27DB-BD31-4B8C-83A1-F6EECF244321}">
                <p14:modId xmlns:p14="http://schemas.microsoft.com/office/powerpoint/2010/main" val="934774340"/>
              </p:ext>
            </p:extLst>
          </p:nvPr>
        </p:nvGraphicFramePr>
        <p:xfrm>
          <a:off x="4227539" y="3924302"/>
          <a:ext cx="1743077" cy="739775"/>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42" name="Graphique 41"/>
          <p:cNvGraphicFramePr/>
          <p:nvPr>
            <p:extLst>
              <p:ext uri="{D42A27DB-BD31-4B8C-83A1-F6EECF244321}">
                <p14:modId xmlns:p14="http://schemas.microsoft.com/office/powerpoint/2010/main" val="3792000123"/>
              </p:ext>
            </p:extLst>
          </p:nvPr>
        </p:nvGraphicFramePr>
        <p:xfrm>
          <a:off x="4227539" y="4705352"/>
          <a:ext cx="1743077" cy="739775"/>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43" name="Graphique 42"/>
          <p:cNvGraphicFramePr/>
          <p:nvPr>
            <p:extLst>
              <p:ext uri="{D42A27DB-BD31-4B8C-83A1-F6EECF244321}">
                <p14:modId xmlns:p14="http://schemas.microsoft.com/office/powerpoint/2010/main" val="3699965906"/>
              </p:ext>
            </p:extLst>
          </p:nvPr>
        </p:nvGraphicFramePr>
        <p:xfrm>
          <a:off x="5186362" y="3140075"/>
          <a:ext cx="1743077" cy="739775"/>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45" name="Graphique 44"/>
          <p:cNvGraphicFramePr/>
          <p:nvPr>
            <p:extLst>
              <p:ext uri="{D42A27DB-BD31-4B8C-83A1-F6EECF244321}">
                <p14:modId xmlns:p14="http://schemas.microsoft.com/office/powerpoint/2010/main" val="2288280547"/>
              </p:ext>
            </p:extLst>
          </p:nvPr>
        </p:nvGraphicFramePr>
        <p:xfrm>
          <a:off x="5184697" y="3924302"/>
          <a:ext cx="1743077" cy="739775"/>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46" name="Graphique 45"/>
          <p:cNvGraphicFramePr/>
          <p:nvPr>
            <p:extLst>
              <p:ext uri="{D42A27DB-BD31-4B8C-83A1-F6EECF244321}">
                <p14:modId xmlns:p14="http://schemas.microsoft.com/office/powerpoint/2010/main" val="1785208772"/>
              </p:ext>
            </p:extLst>
          </p:nvPr>
        </p:nvGraphicFramePr>
        <p:xfrm>
          <a:off x="5184697" y="4705352"/>
          <a:ext cx="1743077" cy="739775"/>
        </p:xfrm>
        <a:graphic>
          <a:graphicData uri="http://schemas.openxmlformats.org/drawingml/2006/chart">
            <c:chart xmlns:c="http://schemas.openxmlformats.org/drawingml/2006/chart" xmlns:r="http://schemas.openxmlformats.org/officeDocument/2006/relationships" r:id="rId17"/>
          </a:graphicData>
        </a:graphic>
      </p:graphicFrame>
      <p:graphicFrame>
        <p:nvGraphicFramePr>
          <p:cNvPr id="69" name="Graphique 68"/>
          <p:cNvGraphicFramePr/>
          <p:nvPr>
            <p:extLst>
              <p:ext uri="{D42A27DB-BD31-4B8C-83A1-F6EECF244321}">
                <p14:modId xmlns:p14="http://schemas.microsoft.com/office/powerpoint/2010/main" val="4196092354"/>
              </p:ext>
            </p:extLst>
          </p:nvPr>
        </p:nvGraphicFramePr>
        <p:xfrm>
          <a:off x="6196012" y="3140075"/>
          <a:ext cx="1743077" cy="739775"/>
        </p:xfrm>
        <a:graphic>
          <a:graphicData uri="http://schemas.openxmlformats.org/drawingml/2006/chart">
            <c:chart xmlns:c="http://schemas.openxmlformats.org/drawingml/2006/chart" xmlns:r="http://schemas.openxmlformats.org/officeDocument/2006/relationships" r:id="rId18"/>
          </a:graphicData>
        </a:graphic>
      </p:graphicFrame>
      <p:graphicFrame>
        <p:nvGraphicFramePr>
          <p:cNvPr id="70" name="Graphique 69"/>
          <p:cNvGraphicFramePr/>
          <p:nvPr>
            <p:extLst>
              <p:ext uri="{D42A27DB-BD31-4B8C-83A1-F6EECF244321}">
                <p14:modId xmlns:p14="http://schemas.microsoft.com/office/powerpoint/2010/main" val="2980747563"/>
              </p:ext>
            </p:extLst>
          </p:nvPr>
        </p:nvGraphicFramePr>
        <p:xfrm>
          <a:off x="6194347" y="3924302"/>
          <a:ext cx="1743077" cy="739775"/>
        </p:xfrm>
        <a:graphic>
          <a:graphicData uri="http://schemas.openxmlformats.org/drawingml/2006/chart">
            <c:chart xmlns:c="http://schemas.openxmlformats.org/drawingml/2006/chart" xmlns:r="http://schemas.openxmlformats.org/officeDocument/2006/relationships" r:id="rId19"/>
          </a:graphicData>
        </a:graphic>
      </p:graphicFrame>
      <p:graphicFrame>
        <p:nvGraphicFramePr>
          <p:cNvPr id="71" name="Graphique 70"/>
          <p:cNvGraphicFramePr/>
          <p:nvPr>
            <p:extLst>
              <p:ext uri="{D42A27DB-BD31-4B8C-83A1-F6EECF244321}">
                <p14:modId xmlns:p14="http://schemas.microsoft.com/office/powerpoint/2010/main" val="1287295610"/>
              </p:ext>
            </p:extLst>
          </p:nvPr>
        </p:nvGraphicFramePr>
        <p:xfrm>
          <a:off x="6194347" y="4705352"/>
          <a:ext cx="1743077" cy="739775"/>
        </p:xfrm>
        <a:graphic>
          <a:graphicData uri="http://schemas.openxmlformats.org/drawingml/2006/chart">
            <c:chart xmlns:c="http://schemas.openxmlformats.org/drawingml/2006/chart" xmlns:r="http://schemas.openxmlformats.org/officeDocument/2006/relationships" r:id="rId20"/>
          </a:graphicData>
        </a:graphic>
      </p:graphicFrame>
      <p:graphicFrame>
        <p:nvGraphicFramePr>
          <p:cNvPr id="72" name="Graphique 71"/>
          <p:cNvGraphicFramePr/>
          <p:nvPr>
            <p:extLst>
              <p:ext uri="{D42A27DB-BD31-4B8C-83A1-F6EECF244321}">
                <p14:modId xmlns:p14="http://schemas.microsoft.com/office/powerpoint/2010/main" val="2776389815"/>
              </p:ext>
            </p:extLst>
          </p:nvPr>
        </p:nvGraphicFramePr>
        <p:xfrm>
          <a:off x="7058025" y="3140075"/>
          <a:ext cx="1743077" cy="739775"/>
        </p:xfrm>
        <a:graphic>
          <a:graphicData uri="http://schemas.openxmlformats.org/drawingml/2006/chart">
            <c:chart xmlns:c="http://schemas.openxmlformats.org/drawingml/2006/chart" xmlns:r="http://schemas.openxmlformats.org/officeDocument/2006/relationships" r:id="rId21"/>
          </a:graphicData>
        </a:graphic>
      </p:graphicFrame>
      <p:graphicFrame>
        <p:nvGraphicFramePr>
          <p:cNvPr id="73" name="Graphique 72"/>
          <p:cNvGraphicFramePr/>
          <p:nvPr>
            <p:extLst>
              <p:ext uri="{D42A27DB-BD31-4B8C-83A1-F6EECF244321}">
                <p14:modId xmlns:p14="http://schemas.microsoft.com/office/powerpoint/2010/main" val="2203738987"/>
              </p:ext>
            </p:extLst>
          </p:nvPr>
        </p:nvGraphicFramePr>
        <p:xfrm>
          <a:off x="7056360" y="3924302"/>
          <a:ext cx="1743077" cy="739775"/>
        </p:xfrm>
        <a:graphic>
          <a:graphicData uri="http://schemas.openxmlformats.org/drawingml/2006/chart">
            <c:chart xmlns:c="http://schemas.openxmlformats.org/drawingml/2006/chart" xmlns:r="http://schemas.openxmlformats.org/officeDocument/2006/relationships" r:id="rId22"/>
          </a:graphicData>
        </a:graphic>
      </p:graphicFrame>
      <p:graphicFrame>
        <p:nvGraphicFramePr>
          <p:cNvPr id="74" name="Graphique 73"/>
          <p:cNvGraphicFramePr/>
          <p:nvPr>
            <p:extLst>
              <p:ext uri="{D42A27DB-BD31-4B8C-83A1-F6EECF244321}">
                <p14:modId xmlns:p14="http://schemas.microsoft.com/office/powerpoint/2010/main" val="4185382662"/>
              </p:ext>
            </p:extLst>
          </p:nvPr>
        </p:nvGraphicFramePr>
        <p:xfrm>
          <a:off x="7056360" y="4705352"/>
          <a:ext cx="1743077" cy="739775"/>
        </p:xfrm>
        <a:graphic>
          <a:graphicData uri="http://schemas.openxmlformats.org/drawingml/2006/chart">
            <c:chart xmlns:c="http://schemas.openxmlformats.org/drawingml/2006/chart" xmlns:r="http://schemas.openxmlformats.org/officeDocument/2006/relationships" r:id="rId23"/>
          </a:graphicData>
        </a:graphic>
      </p:graphicFrame>
      <p:graphicFrame>
        <p:nvGraphicFramePr>
          <p:cNvPr id="75" name="Graphique 74"/>
          <p:cNvGraphicFramePr/>
          <p:nvPr>
            <p:extLst>
              <p:ext uri="{D42A27DB-BD31-4B8C-83A1-F6EECF244321}">
                <p14:modId xmlns:p14="http://schemas.microsoft.com/office/powerpoint/2010/main" val="3657949676"/>
              </p:ext>
            </p:extLst>
          </p:nvPr>
        </p:nvGraphicFramePr>
        <p:xfrm>
          <a:off x="7938812" y="3136902"/>
          <a:ext cx="1743077" cy="739775"/>
        </p:xfrm>
        <a:graphic>
          <a:graphicData uri="http://schemas.openxmlformats.org/drawingml/2006/chart">
            <c:chart xmlns:c="http://schemas.openxmlformats.org/drawingml/2006/chart" xmlns:r="http://schemas.openxmlformats.org/officeDocument/2006/relationships" r:id="rId24"/>
          </a:graphicData>
        </a:graphic>
      </p:graphicFrame>
      <p:graphicFrame>
        <p:nvGraphicFramePr>
          <p:cNvPr id="76" name="Graphique 75"/>
          <p:cNvGraphicFramePr/>
          <p:nvPr>
            <p:extLst>
              <p:ext uri="{D42A27DB-BD31-4B8C-83A1-F6EECF244321}">
                <p14:modId xmlns:p14="http://schemas.microsoft.com/office/powerpoint/2010/main" val="2026013723"/>
              </p:ext>
            </p:extLst>
          </p:nvPr>
        </p:nvGraphicFramePr>
        <p:xfrm>
          <a:off x="7937147" y="3921127"/>
          <a:ext cx="1743077" cy="739775"/>
        </p:xfrm>
        <a:graphic>
          <a:graphicData uri="http://schemas.openxmlformats.org/drawingml/2006/chart">
            <c:chart xmlns:c="http://schemas.openxmlformats.org/drawingml/2006/chart" xmlns:r="http://schemas.openxmlformats.org/officeDocument/2006/relationships" r:id="rId25"/>
          </a:graphicData>
        </a:graphic>
      </p:graphicFrame>
      <p:graphicFrame>
        <p:nvGraphicFramePr>
          <p:cNvPr id="77" name="Graphique 76"/>
          <p:cNvGraphicFramePr/>
          <p:nvPr>
            <p:extLst>
              <p:ext uri="{D42A27DB-BD31-4B8C-83A1-F6EECF244321}">
                <p14:modId xmlns:p14="http://schemas.microsoft.com/office/powerpoint/2010/main" val="934029542"/>
              </p:ext>
            </p:extLst>
          </p:nvPr>
        </p:nvGraphicFramePr>
        <p:xfrm>
          <a:off x="7937147" y="4702177"/>
          <a:ext cx="1743077" cy="739775"/>
        </p:xfrm>
        <a:graphic>
          <a:graphicData uri="http://schemas.openxmlformats.org/drawingml/2006/chart">
            <c:chart xmlns:c="http://schemas.openxmlformats.org/drawingml/2006/chart" xmlns:r="http://schemas.openxmlformats.org/officeDocument/2006/relationships" r:id="rId26"/>
          </a:graphicData>
        </a:graphic>
      </p:graphicFrame>
      <p:sp>
        <p:nvSpPr>
          <p:cNvPr id="48" name="Titre 1"/>
          <p:cNvSpPr txBox="1">
            <a:spLocks/>
          </p:cNvSpPr>
          <p:nvPr/>
        </p:nvSpPr>
        <p:spPr>
          <a:xfrm>
            <a:off x="107499" y="96523"/>
            <a:ext cx="7217825" cy="96174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Enquêtes épidémiologiques et études récentes sur les souffrances des professionnels de santé</a:t>
            </a:r>
            <a:endParaRPr lang="fr-FR" sz="2400" b="1" dirty="0"/>
          </a:p>
        </p:txBody>
      </p:sp>
      <p:sp>
        <p:nvSpPr>
          <p:cNvPr id="49" name="Espace réservé du pied de page 4"/>
          <p:cNvSpPr txBox="1">
            <a:spLocks/>
          </p:cNvSpPr>
          <p:nvPr/>
        </p:nvSpPr>
        <p:spPr>
          <a:xfrm>
            <a:off x="107498" y="6497761"/>
            <a:ext cx="8899733" cy="365125"/>
          </a:xfrm>
          <a:prstGeom prst="rect">
            <a:avLst/>
          </a:prstGeom>
        </p:spPr>
        <p:txBody>
          <a:bodyPr/>
          <a:lstStyle>
            <a:defPPr>
              <a:defRPr lang="fr-FR"/>
            </a:defPPr>
            <a:lvl1pPr marL="0" algn="l" defTabSz="457200" rtl="0" eaLnBrk="1" latinLnBrk="0" hangingPunct="1">
              <a:defRPr lang="fr-FR" sz="1200" b="1" kern="1200" smtClean="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b="0" smtClean="0"/>
              <a:t>1er Colloque National</a:t>
            </a:r>
            <a:r>
              <a:rPr lang="fr-FR" smtClean="0"/>
              <a:t>  Soigner les vulnérabilités des professionnels de santé </a:t>
            </a:r>
            <a:r>
              <a:rPr lang="fr-FR" b="0" smtClean="0"/>
              <a:t>– Académie Nationale de Médecine – Jeudi 3 décembre 2015</a:t>
            </a:r>
            <a:endParaRPr lang="fr-FR" dirty="0"/>
          </a:p>
        </p:txBody>
      </p:sp>
      <p:sp>
        <p:nvSpPr>
          <p:cNvPr id="50" name="Espace réservé du numéro de diapositive 7"/>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43</a:t>
            </a:fld>
            <a:endParaRPr lang="fr-FR" dirty="0"/>
          </a:p>
        </p:txBody>
      </p:sp>
    </p:spTree>
    <p:extLst>
      <p:ext uri="{BB962C8B-B14F-4D97-AF65-F5344CB8AC3E}">
        <p14:creationId xmlns:p14="http://schemas.microsoft.com/office/powerpoint/2010/main" val="3644209960"/>
      </p:ext>
    </p:extLst>
  </p:cSld>
  <p:clrMapOvr>
    <a:masterClrMapping/>
  </p:clrMapOvr>
  <p:transition xmlns:p14="http://schemas.microsoft.com/office/powerpoint/2010/main" spd="med">
    <p:zoom/>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gray">
          <a:xfrm>
            <a:off x="179513" y="1255424"/>
            <a:ext cx="7380287" cy="938719"/>
          </a:xfrm>
          <a:prstGeom prst="rect">
            <a:avLst/>
          </a:prstGeom>
          <a:noFill/>
          <a:ln w="12700">
            <a:noFill/>
            <a:miter lim="800000"/>
            <a:headEnd/>
            <a:tailEnd/>
          </a:ln>
        </p:spPr>
        <p:txBody>
          <a:bodyPr>
            <a:spAutoFit/>
          </a:bodyPr>
          <a:lstStyle/>
          <a:p>
            <a:pPr>
              <a:spcBef>
                <a:spcPct val="50000"/>
              </a:spcBef>
              <a:defRPr/>
            </a:pPr>
            <a:r>
              <a:rPr lang="fr-FR" sz="1600" b="1" u="sng" dirty="0" smtClean="0">
                <a:solidFill>
                  <a:srgbClr val="1F497D"/>
                </a:solidFill>
                <a:latin typeface="Helvetica" panose="020B0604020202020204" pitchFamily="34" charset="0"/>
                <a:cs typeface="Helvetica" panose="020B0604020202020204" pitchFamily="34" charset="0"/>
              </a:rPr>
              <a:t>EN SYNTHÈSE</a:t>
            </a:r>
            <a:r>
              <a:rPr lang="fr-FR" sz="1600" b="1" dirty="0" smtClean="0">
                <a:solidFill>
                  <a:srgbClr val="1F497D"/>
                </a:solidFill>
                <a:latin typeface="Helvetica" panose="020B0604020202020204" pitchFamily="34" charset="0"/>
                <a:cs typeface="Helvetica" panose="020B0604020202020204" pitchFamily="34" charset="0"/>
              </a:rPr>
              <a:t>                                                                                               </a:t>
            </a:r>
          </a:p>
          <a:p>
            <a:pPr>
              <a:spcBef>
                <a:spcPct val="50000"/>
              </a:spcBef>
              <a:defRPr/>
            </a:pPr>
            <a:r>
              <a:rPr lang="fr-FR" sz="1400" b="1" i="1" dirty="0" smtClean="0">
                <a:latin typeface="Helvetica" panose="020B0604020202020204" pitchFamily="34" charset="0"/>
                <a:cs typeface="Helvetica" panose="020B0604020202020204" pitchFamily="34" charset="0"/>
              </a:rPr>
              <a:t>Sont </a:t>
            </a:r>
            <a:r>
              <a:rPr lang="fr-FR" sz="1400" b="1" i="1" dirty="0">
                <a:latin typeface="Helvetica" panose="020B0604020202020204" pitchFamily="34" charset="0"/>
                <a:cs typeface="Helvetica" panose="020B0604020202020204" pitchFamily="34" charset="0"/>
              </a:rPr>
              <a:t>ou ont été concernés par…</a:t>
            </a:r>
          </a:p>
          <a:p>
            <a:pPr>
              <a:spcBef>
                <a:spcPct val="50000"/>
              </a:spcBef>
              <a:defRPr/>
            </a:pPr>
            <a:endParaRPr lang="fr-FR" sz="1200" b="1" dirty="0" smtClean="0">
              <a:solidFill>
                <a:srgbClr val="000090"/>
              </a:solidFill>
              <a:latin typeface="Helvetica" panose="020B0604020202020204" pitchFamily="34" charset="0"/>
              <a:cs typeface="Helvetica" panose="020B0604020202020204" pitchFamily="34" charset="0"/>
            </a:endParaRPr>
          </a:p>
        </p:txBody>
      </p:sp>
      <p:sp>
        <p:nvSpPr>
          <p:cNvPr id="17" name="AutoShape 4" descr="Résultat de recherche d'images pour &quot;bonhomme blanc 3D épuisé&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aphicFrame>
        <p:nvGraphicFramePr>
          <p:cNvPr id="48" name="Tableau 47"/>
          <p:cNvGraphicFramePr>
            <a:graphicFrameLocks noGrp="1"/>
          </p:cNvGraphicFramePr>
          <p:nvPr>
            <p:extLst>
              <p:ext uri="{D42A27DB-BD31-4B8C-83A1-F6EECF244321}">
                <p14:modId xmlns:p14="http://schemas.microsoft.com/office/powerpoint/2010/main" val="2536527531"/>
              </p:ext>
            </p:extLst>
          </p:nvPr>
        </p:nvGraphicFramePr>
        <p:xfrm>
          <a:off x="138535" y="2189030"/>
          <a:ext cx="2298303" cy="3301176"/>
        </p:xfrm>
        <a:graphic>
          <a:graphicData uri="http://schemas.openxmlformats.org/drawingml/2006/table">
            <a:tbl>
              <a:tblPr firstRow="1" bandRow="1">
                <a:tableStyleId>{21E4AEA4-8DFA-4A89-87EB-49C32662AFE0}</a:tableStyleId>
              </a:tblPr>
              <a:tblGrid>
                <a:gridCol w="1358900"/>
                <a:gridCol w="939403"/>
              </a:tblGrid>
              <a:tr h="304800">
                <a:tc>
                  <a:txBody>
                    <a:bodyPr/>
                    <a:lstStyle/>
                    <a:p>
                      <a:endParaRPr lang="fr-FR" sz="1100" dirty="0">
                        <a:solidFill>
                          <a:schemeClr val="tx1"/>
                        </a:solidFill>
                        <a:latin typeface="Helvetica" panose="020B0604020202020204" pitchFamily="34" charset="0"/>
                        <a:cs typeface="Helvetica" panose="020B0604020202020204" pitchFamily="34" charset="0"/>
                      </a:endParaRPr>
                    </a:p>
                  </a:txBody>
                  <a:tcP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1050" dirty="0" smtClean="0">
                          <a:solidFill>
                            <a:schemeClr val="bg1"/>
                          </a:solidFill>
                          <a:latin typeface="Helvetica" panose="020B0604020202020204" pitchFamily="34" charset="0"/>
                          <a:cs typeface="Helvetica" panose="020B0604020202020204" pitchFamily="34" charset="0"/>
                        </a:rPr>
                        <a:t>TOTAL</a:t>
                      </a:r>
                      <a:endParaRPr lang="fr-FR" sz="1050" dirty="0">
                        <a:solidFill>
                          <a:schemeClr val="bg1"/>
                        </a:solidFill>
                        <a:latin typeface="Helvetica" panose="020B0604020202020204" pitchFamily="34" charset="0"/>
                        <a:cs typeface="Helvetica" panose="020B0604020202020204" pitchFamily="34" charset="0"/>
                      </a:endParaRPr>
                    </a:p>
                  </a:txBody>
                  <a:tcPr anchor="ctr">
                    <a:lnL w="762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36699"/>
                    </a:solidFill>
                  </a:tcPr>
                </a:tc>
              </a:tr>
              <a:tr h="609600">
                <a:tc>
                  <a:txBody>
                    <a:bodyPr/>
                    <a:lstStyle/>
                    <a:p>
                      <a:endParaRPr lang="fr-FR" sz="1100" dirty="0">
                        <a:solidFill>
                          <a:schemeClr val="tx1"/>
                        </a:solidFill>
                        <a:latin typeface="Helvetica" panose="020B0604020202020204" pitchFamily="34" charset="0"/>
                        <a:cs typeface="Helvetica" panose="020B0604020202020204" pitchFamily="34" charset="0"/>
                      </a:endParaRPr>
                    </a:p>
                  </a:txBody>
                  <a:tcP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Total</a:t>
                      </a:r>
                      <a:br>
                        <a:rPr lang="fr-FR" sz="1050" b="1" dirty="0" smtClean="0">
                          <a:solidFill>
                            <a:schemeClr val="tx1"/>
                          </a:solidFill>
                          <a:latin typeface="Helvetica" panose="020B0604020202020204" pitchFamily="34" charset="0"/>
                          <a:cs typeface="Helvetica" panose="020B0604020202020204" pitchFamily="34" charset="0"/>
                        </a:rPr>
                      </a:br>
                      <a:r>
                        <a:rPr lang="fr-FR" sz="1050" b="1" dirty="0" smtClean="0">
                          <a:solidFill>
                            <a:schemeClr val="tx1"/>
                          </a:solidFill>
                          <a:latin typeface="Helvetica" panose="020B0604020202020204" pitchFamily="34" charset="0"/>
                          <a:cs typeface="Helvetica" panose="020B0604020202020204" pitchFamily="34" charset="0"/>
                        </a:rPr>
                        <a:t>n=1901</a:t>
                      </a:r>
                      <a:endParaRPr lang="fr-FR" sz="1050" b="1" dirty="0">
                        <a:solidFill>
                          <a:schemeClr val="tx1"/>
                        </a:solidFill>
                        <a:latin typeface="Helvetica" panose="020B0604020202020204" pitchFamily="34" charset="0"/>
                        <a:cs typeface="Helvetica" panose="020B0604020202020204" pitchFamily="34" charset="0"/>
                      </a:endParaRPr>
                    </a:p>
                  </a:txBody>
                  <a:tcPr anchor="ctr">
                    <a:lnL w="762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94B8DC"/>
                    </a:solidFill>
                  </a:tcPr>
                </a:tc>
              </a:tr>
              <a:tr h="795592">
                <a:tc>
                  <a:txBody>
                    <a:bodyPr/>
                    <a:lstStyle/>
                    <a:p>
                      <a:pPr marL="0" lvl="0" indent="0">
                        <a:lnSpc>
                          <a:spcPct val="90000"/>
                        </a:lnSpc>
                        <a:spcAft>
                          <a:spcPts val="0"/>
                        </a:spcAft>
                        <a:buFont typeface="+mj-lt"/>
                        <a:buNone/>
                      </a:pPr>
                      <a:r>
                        <a:rPr lang="fr-FR" sz="1000" b="0" u="none" dirty="0" smtClean="0">
                          <a:solidFill>
                            <a:schemeClr val="tx1"/>
                          </a:solidFill>
                          <a:effectLst/>
                          <a:latin typeface="Helvetica" panose="020B0604020202020204" pitchFamily="34" charset="0"/>
                          <a:ea typeface="Calibri"/>
                          <a:cs typeface="Helvetica" panose="020B0604020202020204" pitchFamily="34" charset="0"/>
                        </a:rPr>
                        <a:t>LE</a:t>
                      </a:r>
                      <a:r>
                        <a:rPr lang="fr-FR" sz="1000" b="0" u="none" baseline="0" dirty="0" smtClean="0">
                          <a:solidFill>
                            <a:schemeClr val="tx1"/>
                          </a:solidFill>
                          <a:effectLst/>
                          <a:latin typeface="Helvetica" panose="020B0604020202020204" pitchFamily="34" charset="0"/>
                          <a:ea typeface="Calibri"/>
                          <a:cs typeface="Helvetica" panose="020B0604020202020204" pitchFamily="34" charset="0"/>
                        </a:rPr>
                        <a:t> </a:t>
                      </a:r>
                      <a:r>
                        <a:rPr lang="fr-FR" sz="1000" b="0" u="none" dirty="0" smtClean="0">
                          <a:solidFill>
                            <a:schemeClr val="tx1"/>
                          </a:solidFill>
                          <a:effectLst/>
                          <a:latin typeface="Helvetica" panose="020B0604020202020204" pitchFamily="34" charset="0"/>
                          <a:ea typeface="Calibri"/>
                          <a:cs typeface="Helvetica" panose="020B0604020202020204" pitchFamily="34" charset="0"/>
                        </a:rPr>
                        <a:t>BURNOUT</a:t>
                      </a:r>
                      <a:endParaRPr lang="fr-FR" sz="1000" b="0" u="none" dirty="0">
                        <a:solidFill>
                          <a:schemeClr val="tx1"/>
                        </a:solidFill>
                        <a:effectLst/>
                        <a:latin typeface="Helvetica" panose="020B0604020202020204" pitchFamily="34" charset="0"/>
                        <a:ea typeface="Calibri"/>
                        <a:cs typeface="Helvetica" panose="020B0604020202020204" pitchFamily="34" charset="0"/>
                      </a:endParaRPr>
                    </a:p>
                  </a:txBody>
                  <a:tcPr marL="68580" marR="36000" marT="0" marB="0" anchor="ctr">
                    <a:lnR w="12700" cap="flat" cmpd="sng" algn="ctr">
                      <a:solidFill>
                        <a:schemeClr val="bg1"/>
                      </a:solidFill>
                      <a:prstDash val="solid"/>
                      <a:round/>
                      <a:headEnd type="none" w="med" len="med"/>
                      <a:tailEnd type="none" w="med" len="med"/>
                    </a:lnR>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solidFill>
                      <a:srgbClr val="D9E6F3"/>
                    </a:solidFill>
                  </a:tcPr>
                </a:tc>
              </a:tr>
              <a:tr h="795592">
                <a:tc>
                  <a:txBody>
                    <a:bodyPr/>
                    <a:lstStyle/>
                    <a:p>
                      <a:pPr marL="0" lvl="0" indent="0">
                        <a:lnSpc>
                          <a:spcPct val="90000"/>
                        </a:lnSpc>
                        <a:spcAft>
                          <a:spcPts val="0"/>
                        </a:spcAft>
                        <a:buFont typeface="+mj-lt"/>
                        <a:buNone/>
                      </a:pPr>
                      <a:r>
                        <a:rPr lang="fr-FR" sz="1000" b="0" u="none" dirty="0" smtClean="0">
                          <a:solidFill>
                            <a:schemeClr val="tx1"/>
                          </a:solidFill>
                          <a:effectLst/>
                          <a:latin typeface="Helvetica" panose="020B0604020202020204" pitchFamily="34" charset="0"/>
                          <a:ea typeface="Calibri"/>
                          <a:cs typeface="Helvetica" panose="020B0604020202020204" pitchFamily="34" charset="0"/>
                        </a:rPr>
                        <a:t>DES</a:t>
                      </a:r>
                      <a:r>
                        <a:rPr lang="fr-FR" sz="1000" b="0" u="none" baseline="0" dirty="0" smtClean="0">
                          <a:solidFill>
                            <a:schemeClr val="tx1"/>
                          </a:solidFill>
                          <a:effectLst/>
                          <a:latin typeface="Helvetica" panose="020B0604020202020204" pitchFamily="34" charset="0"/>
                          <a:ea typeface="Calibri"/>
                          <a:cs typeface="Helvetica" panose="020B0604020202020204" pitchFamily="34" charset="0"/>
                        </a:rPr>
                        <a:t> </a:t>
                      </a:r>
                      <a:r>
                        <a:rPr lang="fr-FR" sz="1000" b="0" u="none" dirty="0" smtClean="0">
                          <a:solidFill>
                            <a:schemeClr val="tx1"/>
                          </a:solidFill>
                          <a:effectLst/>
                          <a:latin typeface="Helvetica" panose="020B0604020202020204" pitchFamily="34" charset="0"/>
                          <a:ea typeface="Calibri"/>
                          <a:cs typeface="Helvetica" panose="020B0604020202020204" pitchFamily="34" charset="0"/>
                        </a:rPr>
                        <a:t>PROBLÈMES D'ADDICTION </a:t>
                      </a:r>
                    </a:p>
                    <a:p>
                      <a:pPr marL="0" lvl="0" indent="0">
                        <a:lnSpc>
                          <a:spcPct val="90000"/>
                        </a:lnSpc>
                        <a:spcAft>
                          <a:spcPts val="0"/>
                        </a:spcAft>
                        <a:buFont typeface="+mj-lt"/>
                        <a:buNone/>
                      </a:pPr>
                      <a:r>
                        <a:rPr lang="fr-FR" sz="1000" b="0" u="none" dirty="0" smtClean="0">
                          <a:solidFill>
                            <a:schemeClr val="tx1"/>
                          </a:solidFill>
                          <a:effectLst/>
                          <a:latin typeface="Helvetica" panose="020B0604020202020204" pitchFamily="34" charset="0"/>
                          <a:ea typeface="Calibri"/>
                          <a:cs typeface="Helvetica" panose="020B0604020202020204" pitchFamily="34" charset="0"/>
                        </a:rPr>
                        <a:t/>
                      </a:r>
                      <a:br>
                        <a:rPr lang="fr-FR" sz="1000" b="0" u="none" dirty="0" smtClean="0">
                          <a:solidFill>
                            <a:schemeClr val="tx1"/>
                          </a:solidFill>
                          <a:effectLst/>
                          <a:latin typeface="Helvetica" panose="020B0604020202020204" pitchFamily="34" charset="0"/>
                          <a:ea typeface="Calibri"/>
                          <a:cs typeface="Helvetica" panose="020B0604020202020204" pitchFamily="34" charset="0"/>
                        </a:rPr>
                      </a:br>
                      <a:r>
                        <a:rPr lang="fr-FR" sz="800" b="0" i="1" u="none" dirty="0" smtClean="0">
                          <a:solidFill>
                            <a:schemeClr val="tx1"/>
                          </a:solidFill>
                          <a:effectLst/>
                          <a:latin typeface="Helvetica" panose="020B0604020202020204" pitchFamily="34" charset="0"/>
                          <a:ea typeface="Calibri"/>
                          <a:cs typeface="Helvetica" panose="020B0604020202020204" pitchFamily="34" charset="0"/>
                        </a:rPr>
                        <a:t>(Alcool / Psychotropes-Anxiolytiques / Stupéfiants)</a:t>
                      </a:r>
                      <a:endParaRPr lang="fr-FR" sz="800" b="0" i="1" dirty="0">
                        <a:solidFill>
                          <a:schemeClr val="tx1"/>
                        </a:solidFill>
                        <a:effectLst/>
                        <a:latin typeface="Helvetica" panose="020B0604020202020204" pitchFamily="34" charset="0"/>
                        <a:ea typeface="Calibri"/>
                        <a:cs typeface="Helvetica" panose="020B0604020202020204" pitchFamily="34" charset="0"/>
                      </a:endParaRPr>
                    </a:p>
                  </a:txBody>
                  <a:tcPr marL="68580" marR="36000" marT="0" marB="0" anchor="ctr">
                    <a:lnR w="12700" cap="flat" cmpd="sng" algn="ctr">
                      <a:solidFill>
                        <a:schemeClr val="bg1"/>
                      </a:solidFill>
                      <a:prstDash val="solid"/>
                      <a:round/>
                      <a:headEnd type="none" w="med" len="med"/>
                      <a:tailEnd type="none" w="med" len="med"/>
                    </a:lnR>
                    <a:solidFill>
                      <a:srgbClr val="BAD1E8"/>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solidFill>
                      <a:srgbClr val="BAD1E8"/>
                    </a:solidFill>
                  </a:tcPr>
                </a:tc>
              </a:tr>
              <a:tr h="795592">
                <a:tc>
                  <a:txBody>
                    <a:bodyPr/>
                    <a:lstStyle/>
                    <a:p>
                      <a:pPr marL="0" lvl="0" indent="0">
                        <a:lnSpc>
                          <a:spcPct val="90000"/>
                        </a:lnSpc>
                        <a:spcAft>
                          <a:spcPts val="0"/>
                        </a:spcAft>
                        <a:buFont typeface="+mj-lt"/>
                        <a:buNone/>
                      </a:pPr>
                      <a:r>
                        <a:rPr lang="fr-FR" sz="1000" b="0" baseline="0" dirty="0" smtClean="0">
                          <a:solidFill>
                            <a:schemeClr val="tx1"/>
                          </a:solidFill>
                          <a:effectLst/>
                          <a:latin typeface="Helvetica" panose="020B0604020202020204" pitchFamily="34" charset="0"/>
                          <a:ea typeface="Calibri"/>
                          <a:cs typeface="Helvetica" panose="020B0604020202020204" pitchFamily="34" charset="0"/>
                        </a:rPr>
                        <a:t>LE BURN OUT </a:t>
                      </a:r>
                    </a:p>
                    <a:p>
                      <a:pPr marL="0" lvl="0" indent="0">
                        <a:lnSpc>
                          <a:spcPct val="90000"/>
                        </a:lnSpc>
                        <a:spcAft>
                          <a:spcPts val="0"/>
                        </a:spcAft>
                        <a:buFont typeface="+mj-lt"/>
                        <a:buNone/>
                      </a:pPr>
                      <a:r>
                        <a:rPr lang="fr-FR" sz="1000" b="0" baseline="0" dirty="0" smtClean="0">
                          <a:solidFill>
                            <a:schemeClr val="tx1"/>
                          </a:solidFill>
                          <a:effectLst/>
                          <a:latin typeface="Helvetica" panose="020B0604020202020204" pitchFamily="34" charset="0"/>
                          <a:ea typeface="Calibri"/>
                          <a:cs typeface="Helvetica" panose="020B0604020202020204" pitchFamily="34" charset="0"/>
                        </a:rPr>
                        <a:t>et/ou un      PROBLEME             D’ ADDICTION</a:t>
                      </a:r>
                      <a:endParaRPr lang="fr-FR" sz="1000" b="0" dirty="0">
                        <a:solidFill>
                          <a:schemeClr val="tx1"/>
                        </a:solidFill>
                        <a:effectLst/>
                        <a:latin typeface="Helvetica" panose="020B0604020202020204" pitchFamily="34" charset="0"/>
                        <a:ea typeface="Calibri"/>
                        <a:cs typeface="Helvetica" panose="020B0604020202020204" pitchFamily="34" charset="0"/>
                      </a:endParaRPr>
                    </a:p>
                  </a:txBody>
                  <a:tcPr marL="68580" marR="36000" marT="0" marB="0" anchor="ctr">
                    <a:lnR w="12700" cap="flat" cmpd="sng" algn="ctr">
                      <a:solidFill>
                        <a:schemeClr val="bg1"/>
                      </a:solidFill>
                      <a:prstDash val="solid"/>
                      <a:round/>
                      <a:headEnd type="none" w="med" len="med"/>
                      <a:tailEnd type="none" w="med" len="med"/>
                    </a:lnR>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solidFill>
                      <a:srgbClr val="D9E6F3"/>
                    </a:solidFill>
                  </a:tcPr>
                </a:tc>
              </a:tr>
            </a:tbl>
          </a:graphicData>
        </a:graphic>
      </p:graphicFrame>
      <p:graphicFrame>
        <p:nvGraphicFramePr>
          <p:cNvPr id="49" name="Tableau 48"/>
          <p:cNvGraphicFramePr>
            <a:graphicFrameLocks noGrp="1"/>
          </p:cNvGraphicFramePr>
          <p:nvPr>
            <p:extLst>
              <p:ext uri="{D42A27DB-BD31-4B8C-83A1-F6EECF244321}">
                <p14:modId xmlns:p14="http://schemas.microsoft.com/office/powerpoint/2010/main" val="976338785"/>
              </p:ext>
            </p:extLst>
          </p:nvPr>
        </p:nvGraphicFramePr>
        <p:xfrm>
          <a:off x="2493886" y="2195965"/>
          <a:ext cx="1878806" cy="3294241"/>
        </p:xfrm>
        <a:graphic>
          <a:graphicData uri="http://schemas.openxmlformats.org/drawingml/2006/table">
            <a:tbl>
              <a:tblPr firstRow="1" bandRow="1">
                <a:tableStyleId>{21E4AEA4-8DFA-4A89-87EB-49C32662AFE0}</a:tableStyleId>
              </a:tblPr>
              <a:tblGrid>
                <a:gridCol w="939403"/>
                <a:gridCol w="939403"/>
              </a:tblGrid>
              <a:tr h="297866">
                <a:tc gridSpan="2">
                  <a:txBody>
                    <a:bodyPr/>
                    <a:lstStyle/>
                    <a:p>
                      <a:pPr algn="ctr"/>
                      <a:r>
                        <a:rPr lang="fr-FR" sz="1050" dirty="0" smtClean="0">
                          <a:solidFill>
                            <a:schemeClr val="bg1"/>
                          </a:solidFill>
                          <a:latin typeface="Helvetica" panose="020B0604020202020204" pitchFamily="34" charset="0"/>
                          <a:cs typeface="Helvetica" panose="020B0604020202020204" pitchFamily="34" charset="0"/>
                        </a:rPr>
                        <a:t>PROFIL</a:t>
                      </a:r>
                      <a:endParaRPr lang="fr-FR" sz="1050" dirty="0">
                        <a:solidFill>
                          <a:schemeClr val="bg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36699"/>
                    </a:solidFill>
                  </a:tcPr>
                </a:tc>
                <a:tc hMerge="1">
                  <a:txBody>
                    <a:bodyPr/>
                    <a:lstStyle/>
                    <a:p>
                      <a:pPr algn="ctr"/>
                      <a:endParaRPr lang="fr-FR" sz="1050" dirty="0">
                        <a:solidFill>
                          <a:schemeClr val="bg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mpd="sng">
                      <a:noFill/>
                    </a:lnR>
                    <a:lnB w="6350" cap="flat" cmpd="sng" algn="ctr">
                      <a:solidFill>
                        <a:schemeClr val="bg1"/>
                      </a:solidFill>
                      <a:prstDash val="solid"/>
                      <a:round/>
                      <a:headEnd type="none" w="med" len="med"/>
                      <a:tailEnd type="none" w="med" len="med"/>
                    </a:lnB>
                    <a:solidFill>
                      <a:srgbClr val="336699"/>
                    </a:solidFill>
                  </a:tcPr>
                </a:tc>
              </a:tr>
              <a:tr h="609599">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Médecins </a:t>
                      </a:r>
                      <a:br>
                        <a:rPr lang="fr-FR" sz="1050" b="1" dirty="0" smtClean="0">
                          <a:solidFill>
                            <a:schemeClr val="tx1"/>
                          </a:solidFill>
                          <a:latin typeface="Helvetica" panose="020B0604020202020204" pitchFamily="34" charset="0"/>
                          <a:cs typeface="Helvetica" panose="020B0604020202020204" pitchFamily="34" charset="0"/>
                        </a:rPr>
                      </a:br>
                      <a:r>
                        <a:rPr lang="fr-FR" sz="1050" b="1" dirty="0" smtClean="0">
                          <a:solidFill>
                            <a:schemeClr val="tx1"/>
                          </a:solidFill>
                          <a:latin typeface="Helvetica" panose="020B0604020202020204" pitchFamily="34" charset="0"/>
                          <a:cs typeface="Helvetica" panose="020B0604020202020204" pitchFamily="34" charset="0"/>
                        </a:rPr>
                        <a:t>n=1379</a:t>
                      </a:r>
                      <a:endParaRPr lang="fr-FR" sz="1050" b="1"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94B8DC"/>
                    </a:solidFill>
                  </a:tcPr>
                </a:tc>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Autres prof. de santé </a:t>
                      </a:r>
                      <a:br>
                        <a:rPr lang="fr-FR" sz="1050" b="1" dirty="0" smtClean="0">
                          <a:solidFill>
                            <a:schemeClr val="tx1"/>
                          </a:solidFill>
                          <a:latin typeface="Helvetica" panose="020B0604020202020204" pitchFamily="34" charset="0"/>
                          <a:cs typeface="Helvetica" panose="020B0604020202020204" pitchFamily="34" charset="0"/>
                        </a:rPr>
                      </a:br>
                      <a:r>
                        <a:rPr lang="fr-FR" sz="1050" b="1" dirty="0" smtClean="0">
                          <a:solidFill>
                            <a:schemeClr val="tx1"/>
                          </a:solidFill>
                          <a:latin typeface="Helvetica" panose="020B0604020202020204" pitchFamily="34" charset="0"/>
                          <a:cs typeface="Helvetica" panose="020B0604020202020204" pitchFamily="34" charset="0"/>
                        </a:rPr>
                        <a:t>n=522</a:t>
                      </a:r>
                      <a:endParaRPr lang="fr-FR" sz="1050" b="1"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94B8DC"/>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D9E6F3"/>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BAD1E8"/>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BAD1E8"/>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D9E6F3"/>
                    </a:solidFill>
                  </a:tcPr>
                </a:tc>
              </a:tr>
            </a:tbl>
          </a:graphicData>
        </a:graphic>
      </p:graphicFrame>
      <p:graphicFrame>
        <p:nvGraphicFramePr>
          <p:cNvPr id="50" name="Tableau 49"/>
          <p:cNvGraphicFramePr>
            <a:graphicFrameLocks noGrp="1"/>
          </p:cNvGraphicFramePr>
          <p:nvPr>
            <p:extLst>
              <p:ext uri="{D42A27DB-BD31-4B8C-83A1-F6EECF244321}">
                <p14:modId xmlns:p14="http://schemas.microsoft.com/office/powerpoint/2010/main" val="945561745"/>
              </p:ext>
            </p:extLst>
          </p:nvPr>
        </p:nvGraphicFramePr>
        <p:xfrm>
          <a:off x="4441966" y="2195965"/>
          <a:ext cx="1878806" cy="3294241"/>
        </p:xfrm>
        <a:graphic>
          <a:graphicData uri="http://schemas.openxmlformats.org/drawingml/2006/table">
            <a:tbl>
              <a:tblPr firstRow="1" bandRow="1">
                <a:tableStyleId>{21E4AEA4-8DFA-4A89-87EB-49C32662AFE0}</a:tableStyleId>
              </a:tblPr>
              <a:tblGrid>
                <a:gridCol w="939403"/>
                <a:gridCol w="939403"/>
              </a:tblGrid>
              <a:tr h="297865">
                <a:tc gridSpan="2">
                  <a:txBody>
                    <a:bodyPr/>
                    <a:lstStyle/>
                    <a:p>
                      <a:pPr algn="ctr"/>
                      <a:r>
                        <a:rPr lang="fr-FR" sz="1050" dirty="0" smtClean="0">
                          <a:solidFill>
                            <a:schemeClr val="bg1"/>
                          </a:solidFill>
                          <a:latin typeface="Helvetica" panose="020B0604020202020204" pitchFamily="34" charset="0"/>
                          <a:cs typeface="Helvetica" panose="020B0604020202020204" pitchFamily="34" charset="0"/>
                        </a:rPr>
                        <a:t>SEXE</a:t>
                      </a:r>
                      <a:endParaRPr lang="fr-FR" sz="1050" dirty="0">
                        <a:solidFill>
                          <a:schemeClr val="bg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36699"/>
                    </a:solidFill>
                  </a:tcPr>
                </a:tc>
                <a:tc hMerge="1">
                  <a:txBody>
                    <a:bodyPr/>
                    <a:lstStyle/>
                    <a:p>
                      <a:pPr algn="ctr"/>
                      <a:endParaRPr lang="fr-FR" sz="1050" dirty="0">
                        <a:solidFill>
                          <a:schemeClr val="bg1"/>
                        </a:solidFill>
                        <a:latin typeface="Helvetica" panose="020B0604020202020204" pitchFamily="34" charset="0"/>
                        <a:cs typeface="Helvetica" panose="020B0604020202020204" pitchFamily="34" charset="0"/>
                      </a:endParaRPr>
                    </a:p>
                  </a:txBody>
                  <a:tcPr anchor="ctr">
                    <a:lnL w="76200" cap="flat" cmpd="sng" algn="ctr">
                      <a:noFill/>
                      <a:prstDash val="solid"/>
                      <a:round/>
                      <a:headEnd type="none" w="med" len="med"/>
                      <a:tailEnd type="none" w="med" len="med"/>
                    </a:lnL>
                    <a:lnR w="12700" cmpd="sng">
                      <a:noFill/>
                    </a:lnR>
                    <a:lnB w="6350" cap="flat" cmpd="sng" algn="ctr">
                      <a:solidFill>
                        <a:schemeClr val="bg1"/>
                      </a:solidFill>
                      <a:prstDash val="solid"/>
                      <a:round/>
                      <a:headEnd type="none" w="med" len="med"/>
                      <a:tailEnd type="none" w="med" len="med"/>
                    </a:lnB>
                    <a:solidFill>
                      <a:srgbClr val="336699"/>
                    </a:solidFill>
                  </a:tcPr>
                </a:tc>
              </a:tr>
              <a:tr h="609600">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Hommes </a:t>
                      </a:r>
                      <a:br>
                        <a:rPr lang="fr-FR" sz="1050" b="1" dirty="0" smtClean="0">
                          <a:solidFill>
                            <a:schemeClr val="tx1"/>
                          </a:solidFill>
                          <a:latin typeface="Helvetica" panose="020B0604020202020204" pitchFamily="34" charset="0"/>
                          <a:cs typeface="Helvetica" panose="020B0604020202020204" pitchFamily="34" charset="0"/>
                        </a:rPr>
                      </a:br>
                      <a:r>
                        <a:rPr lang="fr-FR" sz="1050" b="1" dirty="0" smtClean="0">
                          <a:solidFill>
                            <a:schemeClr val="tx1"/>
                          </a:solidFill>
                          <a:latin typeface="Helvetica" panose="020B0604020202020204" pitchFamily="34" charset="0"/>
                          <a:cs typeface="Helvetica" panose="020B0604020202020204" pitchFamily="34" charset="0"/>
                        </a:rPr>
                        <a:t>n=937</a:t>
                      </a:r>
                      <a:endParaRPr lang="fr-FR" sz="1050" b="1"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T w="6350" cap="flat" cmpd="sng" algn="ctr">
                      <a:solidFill>
                        <a:schemeClr val="bg1"/>
                      </a:solidFill>
                      <a:prstDash val="solid"/>
                      <a:round/>
                      <a:headEnd type="none" w="med" len="med"/>
                      <a:tailEnd type="none" w="med" len="med"/>
                    </a:lnT>
                    <a:solidFill>
                      <a:srgbClr val="94B8DC"/>
                    </a:solidFill>
                  </a:tcPr>
                </a:tc>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Femmes </a:t>
                      </a:r>
                      <a:br>
                        <a:rPr lang="fr-FR" sz="1050" b="1" dirty="0" smtClean="0">
                          <a:solidFill>
                            <a:schemeClr val="tx1"/>
                          </a:solidFill>
                          <a:latin typeface="Helvetica" panose="020B0604020202020204" pitchFamily="34" charset="0"/>
                          <a:cs typeface="Helvetica" panose="020B0604020202020204" pitchFamily="34" charset="0"/>
                        </a:rPr>
                      </a:br>
                      <a:r>
                        <a:rPr lang="fr-FR" sz="1050" b="1" dirty="0" smtClean="0">
                          <a:solidFill>
                            <a:schemeClr val="tx1"/>
                          </a:solidFill>
                          <a:latin typeface="Helvetica" panose="020B0604020202020204" pitchFamily="34" charset="0"/>
                          <a:cs typeface="Helvetica" panose="020B0604020202020204" pitchFamily="34" charset="0"/>
                        </a:rPr>
                        <a:t>n=962</a:t>
                      </a:r>
                      <a:endParaRPr lang="fr-FR" sz="1050" b="1"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94B8DC"/>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D9E6F3"/>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BAD1E8"/>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BAD1E8"/>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D9E6F3"/>
                    </a:solidFill>
                  </a:tcPr>
                </a:tc>
              </a:tr>
            </a:tbl>
          </a:graphicData>
        </a:graphic>
      </p:graphicFrame>
      <p:graphicFrame>
        <p:nvGraphicFramePr>
          <p:cNvPr id="51" name="Tableau 50"/>
          <p:cNvGraphicFramePr>
            <a:graphicFrameLocks noGrp="1"/>
          </p:cNvGraphicFramePr>
          <p:nvPr>
            <p:extLst>
              <p:ext uri="{D42A27DB-BD31-4B8C-83A1-F6EECF244321}">
                <p14:modId xmlns:p14="http://schemas.microsoft.com/office/powerpoint/2010/main" val="1552272463"/>
              </p:ext>
            </p:extLst>
          </p:nvPr>
        </p:nvGraphicFramePr>
        <p:xfrm>
          <a:off x="6396801" y="2190533"/>
          <a:ext cx="2624238" cy="3299673"/>
        </p:xfrm>
        <a:graphic>
          <a:graphicData uri="http://schemas.openxmlformats.org/drawingml/2006/table">
            <a:tbl>
              <a:tblPr firstRow="1" bandRow="1">
                <a:tableStyleId>{21E4AEA4-8DFA-4A89-87EB-49C32662AFE0}</a:tableStyleId>
              </a:tblPr>
              <a:tblGrid>
                <a:gridCol w="874746"/>
                <a:gridCol w="874746"/>
                <a:gridCol w="874746"/>
              </a:tblGrid>
              <a:tr h="303297">
                <a:tc gridSpan="3">
                  <a:txBody>
                    <a:bodyPr/>
                    <a:lstStyle/>
                    <a:p>
                      <a:pPr algn="ctr"/>
                      <a:r>
                        <a:rPr lang="fr-FR" sz="1050" dirty="0" smtClean="0">
                          <a:solidFill>
                            <a:schemeClr val="bg1"/>
                          </a:solidFill>
                          <a:latin typeface="Helvetica" panose="020B0604020202020204" pitchFamily="34" charset="0"/>
                          <a:cs typeface="Helvetica" panose="020B0604020202020204" pitchFamily="34" charset="0"/>
                        </a:rPr>
                        <a:t>SECTEUR ACTIVITE </a:t>
                      </a:r>
                      <a:endParaRPr lang="fr-FR" sz="1050" dirty="0">
                        <a:solidFill>
                          <a:schemeClr val="bg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36699"/>
                    </a:solidFill>
                  </a:tcPr>
                </a:tc>
                <a:tc hMerge="1">
                  <a:txBody>
                    <a:bodyPr/>
                    <a:lstStyle/>
                    <a:p>
                      <a:pPr algn="ctr"/>
                      <a:endParaRPr lang="fr-FR" sz="1050" dirty="0">
                        <a:solidFill>
                          <a:schemeClr val="bg1"/>
                        </a:solidFill>
                        <a:latin typeface="Helvetica" panose="020B0604020202020204" pitchFamily="34" charset="0"/>
                        <a:cs typeface="Helvetica" panose="020B0604020202020204" pitchFamily="34" charset="0"/>
                      </a:endParaRPr>
                    </a:p>
                  </a:txBody>
                  <a:tcPr anchor="ctr">
                    <a:lnL w="76200" cap="flat" cmpd="sng" algn="ctr">
                      <a:noFill/>
                      <a:prstDash val="solid"/>
                      <a:round/>
                      <a:headEnd type="none" w="med" len="med"/>
                      <a:tailEnd type="none" w="med" len="med"/>
                    </a:lnL>
                    <a:lnR w="12700" cmpd="sng">
                      <a:noFill/>
                    </a:lnR>
                    <a:lnB w="6350" cap="flat" cmpd="sng" algn="ctr">
                      <a:solidFill>
                        <a:schemeClr val="bg1"/>
                      </a:solidFill>
                      <a:prstDash val="solid"/>
                      <a:round/>
                      <a:headEnd type="none" w="med" len="med"/>
                      <a:tailEnd type="none" w="med" len="med"/>
                    </a:lnB>
                    <a:solidFill>
                      <a:srgbClr val="336699"/>
                    </a:solidFill>
                  </a:tcPr>
                </a:tc>
                <a:tc hMerge="1">
                  <a:txBody>
                    <a:bodyPr/>
                    <a:lstStyle/>
                    <a:p>
                      <a:pPr algn="ctr"/>
                      <a:endParaRPr lang="fr-FR" sz="1050" dirty="0">
                        <a:solidFill>
                          <a:schemeClr val="bg1"/>
                        </a:solidFill>
                        <a:latin typeface="Helvetica" panose="020B0604020202020204" pitchFamily="34" charset="0"/>
                        <a:cs typeface="Helvetica" panose="020B0604020202020204" pitchFamily="34" charset="0"/>
                      </a:endParaRPr>
                    </a:p>
                  </a:txBody>
                  <a:tcPr anchor="ctr">
                    <a:lnL w="76200" cap="flat" cmpd="sng" algn="ctr">
                      <a:noFill/>
                      <a:prstDash val="solid"/>
                      <a:round/>
                      <a:headEnd type="none" w="med" len="med"/>
                      <a:tailEnd type="none" w="med" len="med"/>
                    </a:lnL>
                    <a:lnR w="12700" cmpd="sng">
                      <a:noFill/>
                    </a:lnR>
                    <a:lnB w="6350" cap="flat" cmpd="sng" algn="ctr">
                      <a:solidFill>
                        <a:schemeClr val="bg1"/>
                      </a:solidFill>
                      <a:prstDash val="solid"/>
                      <a:round/>
                      <a:headEnd type="none" w="med" len="med"/>
                      <a:tailEnd type="none" w="med" len="med"/>
                    </a:lnB>
                    <a:solidFill>
                      <a:srgbClr val="336699"/>
                    </a:solidFill>
                  </a:tcPr>
                </a:tc>
              </a:tr>
              <a:tr h="609600">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Privé </a:t>
                      </a:r>
                      <a:br>
                        <a:rPr lang="fr-FR" sz="1050" b="1" dirty="0" smtClean="0">
                          <a:solidFill>
                            <a:schemeClr val="tx1"/>
                          </a:solidFill>
                          <a:latin typeface="Helvetica" panose="020B0604020202020204" pitchFamily="34" charset="0"/>
                          <a:cs typeface="Helvetica" panose="020B0604020202020204" pitchFamily="34" charset="0"/>
                        </a:rPr>
                      </a:br>
                      <a:r>
                        <a:rPr lang="fr-FR" sz="1050" b="1" dirty="0" smtClean="0">
                          <a:solidFill>
                            <a:schemeClr val="tx1"/>
                          </a:solidFill>
                          <a:latin typeface="Helvetica" panose="020B0604020202020204" pitchFamily="34" charset="0"/>
                          <a:cs typeface="Helvetica" panose="020B0604020202020204" pitchFamily="34" charset="0"/>
                        </a:rPr>
                        <a:t>n=1210 </a:t>
                      </a:r>
                      <a:r>
                        <a:rPr lang="fr-FR" sz="1050" b="0" dirty="0" smtClean="0">
                          <a:solidFill>
                            <a:srgbClr val="C00000"/>
                          </a:solidFill>
                          <a:latin typeface="Helvetica" panose="020B0604020202020204" pitchFamily="34" charset="0"/>
                          <a:cs typeface="Helvetica" panose="020B0604020202020204" pitchFamily="34" charset="0"/>
                        </a:rPr>
                        <a:t>(a)</a:t>
                      </a:r>
                      <a:endParaRPr lang="fr-FR" sz="1050" b="0" dirty="0">
                        <a:solidFill>
                          <a:srgbClr val="C00000"/>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T w="6350" cap="flat" cmpd="sng" algn="ctr">
                      <a:solidFill>
                        <a:schemeClr val="bg1"/>
                      </a:solidFill>
                      <a:prstDash val="solid"/>
                      <a:round/>
                      <a:headEnd type="none" w="med" len="med"/>
                      <a:tailEnd type="none" w="med" len="med"/>
                    </a:lnT>
                    <a:solidFill>
                      <a:srgbClr val="94B8DC"/>
                    </a:solidFill>
                  </a:tcPr>
                </a:tc>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Public </a:t>
                      </a:r>
                      <a:br>
                        <a:rPr lang="fr-FR" sz="1050" b="1" dirty="0" smtClean="0">
                          <a:solidFill>
                            <a:schemeClr val="tx1"/>
                          </a:solidFill>
                          <a:latin typeface="Helvetica" panose="020B0604020202020204" pitchFamily="34" charset="0"/>
                          <a:cs typeface="Helvetica" panose="020B0604020202020204" pitchFamily="34" charset="0"/>
                        </a:rPr>
                      </a:br>
                      <a:r>
                        <a:rPr lang="fr-FR" sz="1050" b="1" dirty="0" smtClean="0">
                          <a:solidFill>
                            <a:schemeClr val="tx1"/>
                          </a:solidFill>
                          <a:latin typeface="Helvetica" panose="020B0604020202020204" pitchFamily="34" charset="0"/>
                          <a:cs typeface="Helvetica" panose="020B0604020202020204" pitchFamily="34" charset="0"/>
                        </a:rPr>
                        <a:t>n=409 </a:t>
                      </a:r>
                      <a:r>
                        <a:rPr lang="fr-FR" sz="1050" b="0" dirty="0" smtClean="0">
                          <a:solidFill>
                            <a:srgbClr val="C00000"/>
                          </a:solidFill>
                          <a:latin typeface="Helvetica" panose="020B0604020202020204" pitchFamily="34" charset="0"/>
                          <a:cs typeface="Helvetica" panose="020B0604020202020204" pitchFamily="34" charset="0"/>
                        </a:rPr>
                        <a:t>(b)</a:t>
                      </a:r>
                      <a:endParaRPr lang="fr-FR" sz="1050" b="0" dirty="0">
                        <a:solidFill>
                          <a:srgbClr val="C00000"/>
                        </a:solidFill>
                        <a:latin typeface="Helvetica" panose="020B0604020202020204" pitchFamily="34" charset="0"/>
                        <a:cs typeface="Helvetica" panose="020B0604020202020204" pitchFamily="34" charset="0"/>
                      </a:endParaRPr>
                    </a:p>
                  </a:txBody>
                  <a:tcPr anchor="ctr">
                    <a:lnT w="6350" cap="flat" cmpd="sng" algn="ctr">
                      <a:solidFill>
                        <a:schemeClr val="bg1"/>
                      </a:solidFill>
                      <a:prstDash val="solid"/>
                      <a:round/>
                      <a:headEnd type="none" w="med" len="med"/>
                      <a:tailEnd type="none" w="med" len="med"/>
                    </a:lnT>
                    <a:solidFill>
                      <a:srgbClr val="94B8DC"/>
                    </a:solidFill>
                  </a:tcPr>
                </a:tc>
                <a:tc>
                  <a:txBody>
                    <a:bodyPr/>
                    <a:lstStyle/>
                    <a:p>
                      <a:pPr algn="ctr"/>
                      <a:r>
                        <a:rPr lang="fr-FR" sz="1050" b="1" dirty="0" smtClean="0">
                          <a:solidFill>
                            <a:schemeClr val="tx1"/>
                          </a:solidFill>
                          <a:latin typeface="Helvetica" panose="020B0604020202020204" pitchFamily="34" charset="0"/>
                          <a:cs typeface="Helvetica" panose="020B0604020202020204" pitchFamily="34" charset="0"/>
                        </a:rPr>
                        <a:t>Mixtes </a:t>
                      </a:r>
                      <a:br>
                        <a:rPr lang="fr-FR" sz="1050" b="1" dirty="0" smtClean="0">
                          <a:solidFill>
                            <a:schemeClr val="tx1"/>
                          </a:solidFill>
                          <a:latin typeface="Helvetica" panose="020B0604020202020204" pitchFamily="34" charset="0"/>
                          <a:cs typeface="Helvetica" panose="020B0604020202020204" pitchFamily="34" charset="0"/>
                        </a:rPr>
                      </a:br>
                      <a:r>
                        <a:rPr lang="fr-FR" sz="1050" b="1" dirty="0" smtClean="0">
                          <a:solidFill>
                            <a:schemeClr val="tx1"/>
                          </a:solidFill>
                          <a:latin typeface="Helvetica" panose="020B0604020202020204" pitchFamily="34" charset="0"/>
                          <a:cs typeface="Helvetica" panose="020B0604020202020204" pitchFamily="34" charset="0"/>
                        </a:rPr>
                        <a:t>n=259</a:t>
                      </a:r>
                      <a:r>
                        <a:rPr lang="fr-FR" sz="1050" b="0" dirty="0" smtClean="0">
                          <a:solidFill>
                            <a:srgbClr val="C00000"/>
                          </a:solidFill>
                          <a:latin typeface="Helvetica" panose="020B0604020202020204" pitchFamily="34" charset="0"/>
                          <a:cs typeface="Helvetica" panose="020B0604020202020204" pitchFamily="34" charset="0"/>
                        </a:rPr>
                        <a:t> (c)</a:t>
                      </a:r>
                      <a:endParaRPr lang="fr-FR" sz="1050" b="0" dirty="0">
                        <a:solidFill>
                          <a:srgbClr val="C00000"/>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94B8DC"/>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D9E6F3"/>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BAD1E8"/>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solidFill>
                      <a:srgbClr val="BAD1E8"/>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BAD1E8"/>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R w="12700" cap="flat" cmpd="sng" algn="ctr">
                      <a:noFill/>
                      <a:prstDash val="solid"/>
                      <a:round/>
                      <a:headEnd type="none" w="med" len="med"/>
                      <a:tailEnd type="none" w="med" len="med"/>
                    </a:lnR>
                    <a:solidFill>
                      <a:srgbClr val="D9E6F3"/>
                    </a:solidFill>
                  </a:tcPr>
                </a:tc>
              </a:tr>
            </a:tbl>
          </a:graphicData>
        </a:graphic>
      </p:graphicFrame>
      <p:graphicFrame>
        <p:nvGraphicFramePr>
          <p:cNvPr id="52" name="Graphique 51"/>
          <p:cNvGraphicFramePr/>
          <p:nvPr>
            <p:extLst>
              <p:ext uri="{D42A27DB-BD31-4B8C-83A1-F6EECF244321}">
                <p14:modId xmlns:p14="http://schemas.microsoft.com/office/powerpoint/2010/main" val="2000906216"/>
              </p:ext>
            </p:extLst>
          </p:nvPr>
        </p:nvGraphicFramePr>
        <p:xfrm>
          <a:off x="1209674" y="3136902"/>
          <a:ext cx="1571627" cy="7397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3" name="Graphique 52"/>
          <p:cNvGraphicFramePr/>
          <p:nvPr>
            <p:extLst>
              <p:ext uri="{D42A27DB-BD31-4B8C-83A1-F6EECF244321}">
                <p14:modId xmlns:p14="http://schemas.microsoft.com/office/powerpoint/2010/main" val="4042446737"/>
              </p:ext>
            </p:extLst>
          </p:nvPr>
        </p:nvGraphicFramePr>
        <p:xfrm>
          <a:off x="1209674" y="3930074"/>
          <a:ext cx="1571627" cy="7397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4" name="Graphique 53"/>
          <p:cNvGraphicFramePr/>
          <p:nvPr>
            <p:extLst>
              <p:ext uri="{D42A27DB-BD31-4B8C-83A1-F6EECF244321}">
                <p14:modId xmlns:p14="http://schemas.microsoft.com/office/powerpoint/2010/main" val="328134384"/>
              </p:ext>
            </p:extLst>
          </p:nvPr>
        </p:nvGraphicFramePr>
        <p:xfrm>
          <a:off x="1209674" y="4701599"/>
          <a:ext cx="1571627" cy="73977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5" name="Graphique 84"/>
          <p:cNvGraphicFramePr/>
          <p:nvPr>
            <p:extLst>
              <p:ext uri="{D42A27DB-BD31-4B8C-83A1-F6EECF244321}">
                <p14:modId xmlns:p14="http://schemas.microsoft.com/office/powerpoint/2010/main" val="1380775402"/>
              </p:ext>
            </p:extLst>
          </p:nvPr>
        </p:nvGraphicFramePr>
        <p:xfrm>
          <a:off x="2200274" y="3136902"/>
          <a:ext cx="1571627" cy="73977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6" name="Graphique 85"/>
          <p:cNvGraphicFramePr/>
          <p:nvPr>
            <p:extLst>
              <p:ext uri="{D42A27DB-BD31-4B8C-83A1-F6EECF244321}">
                <p14:modId xmlns:p14="http://schemas.microsoft.com/office/powerpoint/2010/main" val="125338720"/>
              </p:ext>
            </p:extLst>
          </p:nvPr>
        </p:nvGraphicFramePr>
        <p:xfrm>
          <a:off x="2200274" y="3930074"/>
          <a:ext cx="1571627" cy="73977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87" name="Graphique 86"/>
          <p:cNvGraphicFramePr/>
          <p:nvPr>
            <p:extLst>
              <p:ext uri="{D42A27DB-BD31-4B8C-83A1-F6EECF244321}">
                <p14:modId xmlns:p14="http://schemas.microsoft.com/office/powerpoint/2010/main" val="1107650930"/>
              </p:ext>
            </p:extLst>
          </p:nvPr>
        </p:nvGraphicFramePr>
        <p:xfrm>
          <a:off x="2200274" y="4701599"/>
          <a:ext cx="1571627" cy="739775"/>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88" name="Graphique 87"/>
          <p:cNvGraphicFramePr/>
          <p:nvPr>
            <p:extLst>
              <p:ext uri="{D42A27DB-BD31-4B8C-83A1-F6EECF244321}">
                <p14:modId xmlns:p14="http://schemas.microsoft.com/office/powerpoint/2010/main" val="2037114141"/>
              </p:ext>
            </p:extLst>
          </p:nvPr>
        </p:nvGraphicFramePr>
        <p:xfrm>
          <a:off x="3143247" y="3136902"/>
          <a:ext cx="1571627" cy="739775"/>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89" name="Graphique 88"/>
          <p:cNvGraphicFramePr/>
          <p:nvPr>
            <p:extLst>
              <p:ext uri="{D42A27DB-BD31-4B8C-83A1-F6EECF244321}">
                <p14:modId xmlns:p14="http://schemas.microsoft.com/office/powerpoint/2010/main" val="273899621"/>
              </p:ext>
            </p:extLst>
          </p:nvPr>
        </p:nvGraphicFramePr>
        <p:xfrm>
          <a:off x="3143247" y="3930074"/>
          <a:ext cx="1571627" cy="739775"/>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90" name="Graphique 89"/>
          <p:cNvGraphicFramePr/>
          <p:nvPr>
            <p:extLst>
              <p:ext uri="{D42A27DB-BD31-4B8C-83A1-F6EECF244321}">
                <p14:modId xmlns:p14="http://schemas.microsoft.com/office/powerpoint/2010/main" val="2320192258"/>
              </p:ext>
            </p:extLst>
          </p:nvPr>
        </p:nvGraphicFramePr>
        <p:xfrm>
          <a:off x="3143247" y="4701599"/>
          <a:ext cx="1571627" cy="739775"/>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91" name="Graphique 90"/>
          <p:cNvGraphicFramePr/>
          <p:nvPr>
            <p:extLst>
              <p:ext uri="{D42A27DB-BD31-4B8C-83A1-F6EECF244321}">
                <p14:modId xmlns:p14="http://schemas.microsoft.com/office/powerpoint/2010/main" val="2612405680"/>
              </p:ext>
            </p:extLst>
          </p:nvPr>
        </p:nvGraphicFramePr>
        <p:xfrm>
          <a:off x="4143372" y="3136902"/>
          <a:ext cx="1571627" cy="739775"/>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92" name="Graphique 91"/>
          <p:cNvGraphicFramePr/>
          <p:nvPr>
            <p:extLst>
              <p:ext uri="{D42A27DB-BD31-4B8C-83A1-F6EECF244321}">
                <p14:modId xmlns:p14="http://schemas.microsoft.com/office/powerpoint/2010/main" val="1201166696"/>
              </p:ext>
            </p:extLst>
          </p:nvPr>
        </p:nvGraphicFramePr>
        <p:xfrm>
          <a:off x="4143372" y="3930074"/>
          <a:ext cx="1571627" cy="739775"/>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93" name="Graphique 92"/>
          <p:cNvGraphicFramePr/>
          <p:nvPr>
            <p:extLst>
              <p:ext uri="{D42A27DB-BD31-4B8C-83A1-F6EECF244321}">
                <p14:modId xmlns:p14="http://schemas.microsoft.com/office/powerpoint/2010/main" val="2754054454"/>
              </p:ext>
            </p:extLst>
          </p:nvPr>
        </p:nvGraphicFramePr>
        <p:xfrm>
          <a:off x="4143372" y="4701599"/>
          <a:ext cx="1571627" cy="739775"/>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94" name="Graphique 93"/>
          <p:cNvGraphicFramePr/>
          <p:nvPr>
            <p:extLst>
              <p:ext uri="{D42A27DB-BD31-4B8C-83A1-F6EECF244321}">
                <p14:modId xmlns:p14="http://schemas.microsoft.com/office/powerpoint/2010/main" val="108462695"/>
              </p:ext>
            </p:extLst>
          </p:nvPr>
        </p:nvGraphicFramePr>
        <p:xfrm>
          <a:off x="5095872" y="3136902"/>
          <a:ext cx="1571627" cy="739775"/>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95" name="Graphique 94"/>
          <p:cNvGraphicFramePr/>
          <p:nvPr>
            <p:extLst>
              <p:ext uri="{D42A27DB-BD31-4B8C-83A1-F6EECF244321}">
                <p14:modId xmlns:p14="http://schemas.microsoft.com/office/powerpoint/2010/main" val="2215789327"/>
              </p:ext>
            </p:extLst>
          </p:nvPr>
        </p:nvGraphicFramePr>
        <p:xfrm>
          <a:off x="5095872" y="3930074"/>
          <a:ext cx="1571627" cy="739775"/>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96" name="Graphique 95"/>
          <p:cNvGraphicFramePr/>
          <p:nvPr>
            <p:extLst>
              <p:ext uri="{D42A27DB-BD31-4B8C-83A1-F6EECF244321}">
                <p14:modId xmlns:p14="http://schemas.microsoft.com/office/powerpoint/2010/main" val="313705607"/>
              </p:ext>
            </p:extLst>
          </p:nvPr>
        </p:nvGraphicFramePr>
        <p:xfrm>
          <a:off x="5095872" y="4701599"/>
          <a:ext cx="1571627" cy="739775"/>
        </p:xfrm>
        <a:graphic>
          <a:graphicData uri="http://schemas.openxmlformats.org/drawingml/2006/chart">
            <c:chart xmlns:c="http://schemas.openxmlformats.org/drawingml/2006/chart" xmlns:r="http://schemas.openxmlformats.org/officeDocument/2006/relationships" r:id="rId17"/>
          </a:graphicData>
        </a:graphic>
      </p:graphicFrame>
      <p:graphicFrame>
        <p:nvGraphicFramePr>
          <p:cNvPr id="97" name="Graphique 96"/>
          <p:cNvGraphicFramePr/>
          <p:nvPr>
            <p:extLst>
              <p:ext uri="{D42A27DB-BD31-4B8C-83A1-F6EECF244321}">
                <p14:modId xmlns:p14="http://schemas.microsoft.com/office/powerpoint/2010/main" val="4092043347"/>
              </p:ext>
            </p:extLst>
          </p:nvPr>
        </p:nvGraphicFramePr>
        <p:xfrm>
          <a:off x="6115051" y="3136902"/>
          <a:ext cx="1571627" cy="739775"/>
        </p:xfrm>
        <a:graphic>
          <a:graphicData uri="http://schemas.openxmlformats.org/drawingml/2006/chart">
            <c:chart xmlns:c="http://schemas.openxmlformats.org/drawingml/2006/chart" xmlns:r="http://schemas.openxmlformats.org/officeDocument/2006/relationships" r:id="rId18"/>
          </a:graphicData>
        </a:graphic>
      </p:graphicFrame>
      <p:graphicFrame>
        <p:nvGraphicFramePr>
          <p:cNvPr id="98" name="Graphique 97"/>
          <p:cNvGraphicFramePr/>
          <p:nvPr>
            <p:extLst>
              <p:ext uri="{D42A27DB-BD31-4B8C-83A1-F6EECF244321}">
                <p14:modId xmlns:p14="http://schemas.microsoft.com/office/powerpoint/2010/main" val="3890059137"/>
              </p:ext>
            </p:extLst>
          </p:nvPr>
        </p:nvGraphicFramePr>
        <p:xfrm>
          <a:off x="6115051" y="3930074"/>
          <a:ext cx="1571627" cy="739775"/>
        </p:xfrm>
        <a:graphic>
          <a:graphicData uri="http://schemas.openxmlformats.org/drawingml/2006/chart">
            <c:chart xmlns:c="http://schemas.openxmlformats.org/drawingml/2006/chart" xmlns:r="http://schemas.openxmlformats.org/officeDocument/2006/relationships" r:id="rId19"/>
          </a:graphicData>
        </a:graphic>
      </p:graphicFrame>
      <p:graphicFrame>
        <p:nvGraphicFramePr>
          <p:cNvPr id="99" name="Graphique 98"/>
          <p:cNvGraphicFramePr/>
          <p:nvPr>
            <p:extLst>
              <p:ext uri="{D42A27DB-BD31-4B8C-83A1-F6EECF244321}">
                <p14:modId xmlns:p14="http://schemas.microsoft.com/office/powerpoint/2010/main" val="1596776822"/>
              </p:ext>
            </p:extLst>
          </p:nvPr>
        </p:nvGraphicFramePr>
        <p:xfrm>
          <a:off x="6115051" y="4701599"/>
          <a:ext cx="1571627" cy="739775"/>
        </p:xfrm>
        <a:graphic>
          <a:graphicData uri="http://schemas.openxmlformats.org/drawingml/2006/chart">
            <c:chart xmlns:c="http://schemas.openxmlformats.org/drawingml/2006/chart" xmlns:r="http://schemas.openxmlformats.org/officeDocument/2006/relationships" r:id="rId20"/>
          </a:graphicData>
        </a:graphic>
      </p:graphicFrame>
      <p:graphicFrame>
        <p:nvGraphicFramePr>
          <p:cNvPr id="100" name="Graphique 99"/>
          <p:cNvGraphicFramePr/>
          <p:nvPr>
            <p:extLst>
              <p:ext uri="{D42A27DB-BD31-4B8C-83A1-F6EECF244321}">
                <p14:modId xmlns:p14="http://schemas.microsoft.com/office/powerpoint/2010/main" val="1388345143"/>
              </p:ext>
            </p:extLst>
          </p:nvPr>
        </p:nvGraphicFramePr>
        <p:xfrm>
          <a:off x="6981822" y="3136902"/>
          <a:ext cx="1571627" cy="739775"/>
        </p:xfrm>
        <a:graphic>
          <a:graphicData uri="http://schemas.openxmlformats.org/drawingml/2006/chart">
            <c:chart xmlns:c="http://schemas.openxmlformats.org/drawingml/2006/chart" xmlns:r="http://schemas.openxmlformats.org/officeDocument/2006/relationships" r:id="rId21"/>
          </a:graphicData>
        </a:graphic>
      </p:graphicFrame>
      <p:graphicFrame>
        <p:nvGraphicFramePr>
          <p:cNvPr id="101" name="Graphique 100"/>
          <p:cNvGraphicFramePr/>
          <p:nvPr>
            <p:extLst>
              <p:ext uri="{D42A27DB-BD31-4B8C-83A1-F6EECF244321}">
                <p14:modId xmlns:p14="http://schemas.microsoft.com/office/powerpoint/2010/main" val="2582772136"/>
              </p:ext>
            </p:extLst>
          </p:nvPr>
        </p:nvGraphicFramePr>
        <p:xfrm>
          <a:off x="6981822" y="3930074"/>
          <a:ext cx="1571627" cy="739775"/>
        </p:xfrm>
        <a:graphic>
          <a:graphicData uri="http://schemas.openxmlformats.org/drawingml/2006/chart">
            <c:chart xmlns:c="http://schemas.openxmlformats.org/drawingml/2006/chart" xmlns:r="http://schemas.openxmlformats.org/officeDocument/2006/relationships" r:id="rId22"/>
          </a:graphicData>
        </a:graphic>
      </p:graphicFrame>
      <p:graphicFrame>
        <p:nvGraphicFramePr>
          <p:cNvPr id="102" name="Graphique 101"/>
          <p:cNvGraphicFramePr/>
          <p:nvPr>
            <p:extLst>
              <p:ext uri="{D42A27DB-BD31-4B8C-83A1-F6EECF244321}">
                <p14:modId xmlns:p14="http://schemas.microsoft.com/office/powerpoint/2010/main" val="441506884"/>
              </p:ext>
            </p:extLst>
          </p:nvPr>
        </p:nvGraphicFramePr>
        <p:xfrm>
          <a:off x="6981822" y="4701599"/>
          <a:ext cx="1571627" cy="739775"/>
        </p:xfrm>
        <a:graphic>
          <a:graphicData uri="http://schemas.openxmlformats.org/drawingml/2006/chart">
            <c:chart xmlns:c="http://schemas.openxmlformats.org/drawingml/2006/chart" xmlns:r="http://schemas.openxmlformats.org/officeDocument/2006/relationships" r:id="rId23"/>
          </a:graphicData>
        </a:graphic>
      </p:graphicFrame>
      <p:graphicFrame>
        <p:nvGraphicFramePr>
          <p:cNvPr id="103" name="Graphique 102"/>
          <p:cNvGraphicFramePr/>
          <p:nvPr>
            <p:extLst>
              <p:ext uri="{D42A27DB-BD31-4B8C-83A1-F6EECF244321}">
                <p14:modId xmlns:p14="http://schemas.microsoft.com/office/powerpoint/2010/main" val="81709684"/>
              </p:ext>
            </p:extLst>
          </p:nvPr>
        </p:nvGraphicFramePr>
        <p:xfrm>
          <a:off x="7839072" y="3136902"/>
          <a:ext cx="1571627" cy="739775"/>
        </p:xfrm>
        <a:graphic>
          <a:graphicData uri="http://schemas.openxmlformats.org/drawingml/2006/chart">
            <c:chart xmlns:c="http://schemas.openxmlformats.org/drawingml/2006/chart" xmlns:r="http://schemas.openxmlformats.org/officeDocument/2006/relationships" r:id="rId24"/>
          </a:graphicData>
        </a:graphic>
      </p:graphicFrame>
      <p:graphicFrame>
        <p:nvGraphicFramePr>
          <p:cNvPr id="104" name="Graphique 103"/>
          <p:cNvGraphicFramePr/>
          <p:nvPr>
            <p:extLst>
              <p:ext uri="{D42A27DB-BD31-4B8C-83A1-F6EECF244321}">
                <p14:modId xmlns:p14="http://schemas.microsoft.com/office/powerpoint/2010/main" val="976518523"/>
              </p:ext>
            </p:extLst>
          </p:nvPr>
        </p:nvGraphicFramePr>
        <p:xfrm>
          <a:off x="7839072" y="3930074"/>
          <a:ext cx="1571627" cy="739775"/>
        </p:xfrm>
        <a:graphic>
          <a:graphicData uri="http://schemas.openxmlformats.org/drawingml/2006/chart">
            <c:chart xmlns:c="http://schemas.openxmlformats.org/drawingml/2006/chart" xmlns:r="http://schemas.openxmlformats.org/officeDocument/2006/relationships" r:id="rId25"/>
          </a:graphicData>
        </a:graphic>
      </p:graphicFrame>
      <p:graphicFrame>
        <p:nvGraphicFramePr>
          <p:cNvPr id="105" name="Graphique 104"/>
          <p:cNvGraphicFramePr/>
          <p:nvPr>
            <p:extLst>
              <p:ext uri="{D42A27DB-BD31-4B8C-83A1-F6EECF244321}">
                <p14:modId xmlns:p14="http://schemas.microsoft.com/office/powerpoint/2010/main" val="3146427034"/>
              </p:ext>
            </p:extLst>
          </p:nvPr>
        </p:nvGraphicFramePr>
        <p:xfrm>
          <a:off x="7839072" y="4701599"/>
          <a:ext cx="1571627" cy="739775"/>
        </p:xfrm>
        <a:graphic>
          <a:graphicData uri="http://schemas.openxmlformats.org/drawingml/2006/chart">
            <c:chart xmlns:c="http://schemas.openxmlformats.org/drawingml/2006/chart" xmlns:r="http://schemas.openxmlformats.org/officeDocument/2006/relationships" r:id="rId26"/>
          </a:graphicData>
        </a:graphic>
      </p:graphicFrame>
      <p:sp>
        <p:nvSpPr>
          <p:cNvPr id="34" name="ZoneTexte 33"/>
          <p:cNvSpPr txBox="1"/>
          <p:nvPr/>
        </p:nvSpPr>
        <p:spPr>
          <a:xfrm>
            <a:off x="3036135" y="3517902"/>
            <a:ext cx="355611"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(S)</a:t>
            </a:r>
            <a:endParaRPr lang="fr-FR" sz="1000" dirty="0">
              <a:solidFill>
                <a:srgbClr val="C00000"/>
              </a:solidFill>
              <a:latin typeface="Helvetica" panose="020B0604020202020204" pitchFamily="34" charset="0"/>
              <a:cs typeface="Helvetica" panose="020B0604020202020204" pitchFamily="34" charset="0"/>
            </a:endParaRPr>
          </a:p>
        </p:txBody>
      </p:sp>
      <p:sp>
        <p:nvSpPr>
          <p:cNvPr id="35" name="ZoneTexte 34"/>
          <p:cNvSpPr txBox="1"/>
          <p:nvPr/>
        </p:nvSpPr>
        <p:spPr>
          <a:xfrm>
            <a:off x="6829992" y="4177585"/>
            <a:ext cx="341397"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(b)</a:t>
            </a:r>
            <a:endParaRPr lang="fr-FR" sz="1000" dirty="0">
              <a:solidFill>
                <a:srgbClr val="C00000"/>
              </a:solidFill>
              <a:latin typeface="Helvetica" panose="020B0604020202020204" pitchFamily="34" charset="0"/>
              <a:cs typeface="Helvetica" panose="020B0604020202020204" pitchFamily="34" charset="0"/>
            </a:endParaRPr>
          </a:p>
        </p:txBody>
      </p:sp>
      <p:sp>
        <p:nvSpPr>
          <p:cNvPr id="36" name="ZoneTexte 35"/>
          <p:cNvSpPr txBox="1"/>
          <p:nvPr/>
        </p:nvSpPr>
        <p:spPr>
          <a:xfrm>
            <a:off x="3895722" y="3517902"/>
            <a:ext cx="355611"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(S)</a:t>
            </a:r>
            <a:endParaRPr lang="fr-FR" sz="1000" dirty="0">
              <a:solidFill>
                <a:srgbClr val="C00000"/>
              </a:solidFill>
              <a:latin typeface="Helvetica" panose="020B0604020202020204" pitchFamily="34" charset="0"/>
              <a:cs typeface="Helvetica" panose="020B0604020202020204" pitchFamily="34" charset="0"/>
            </a:endParaRPr>
          </a:p>
        </p:txBody>
      </p:sp>
      <p:sp>
        <p:nvSpPr>
          <p:cNvPr id="37" name="ZoneTexte 36"/>
          <p:cNvSpPr txBox="1"/>
          <p:nvPr/>
        </p:nvSpPr>
        <p:spPr>
          <a:xfrm>
            <a:off x="2917528" y="4177586"/>
            <a:ext cx="355611"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(S)</a:t>
            </a:r>
            <a:endParaRPr lang="fr-FR" sz="1000" dirty="0">
              <a:solidFill>
                <a:srgbClr val="C00000"/>
              </a:solidFill>
              <a:latin typeface="Helvetica" panose="020B0604020202020204" pitchFamily="34" charset="0"/>
              <a:cs typeface="Helvetica" panose="020B0604020202020204" pitchFamily="34" charset="0"/>
            </a:endParaRPr>
          </a:p>
        </p:txBody>
      </p:sp>
      <p:sp>
        <p:nvSpPr>
          <p:cNvPr id="38" name="ZoneTexte 37"/>
          <p:cNvSpPr txBox="1"/>
          <p:nvPr/>
        </p:nvSpPr>
        <p:spPr>
          <a:xfrm>
            <a:off x="3750506" y="4177586"/>
            <a:ext cx="355611"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(S)</a:t>
            </a:r>
            <a:endParaRPr lang="fr-FR" sz="1000" dirty="0">
              <a:solidFill>
                <a:srgbClr val="C00000"/>
              </a:solidFill>
              <a:latin typeface="Helvetica" panose="020B0604020202020204" pitchFamily="34" charset="0"/>
              <a:cs typeface="Helvetica" panose="020B0604020202020204" pitchFamily="34" charset="0"/>
            </a:endParaRPr>
          </a:p>
        </p:txBody>
      </p:sp>
      <p:sp>
        <p:nvSpPr>
          <p:cNvPr id="39" name="ZoneTexte 38"/>
          <p:cNvSpPr txBox="1"/>
          <p:nvPr/>
        </p:nvSpPr>
        <p:spPr>
          <a:xfrm>
            <a:off x="6899198" y="3489327"/>
            <a:ext cx="334196"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(c)</a:t>
            </a:r>
            <a:endParaRPr lang="fr-FR" sz="1000" dirty="0">
              <a:solidFill>
                <a:srgbClr val="C00000"/>
              </a:solidFill>
              <a:latin typeface="Helvetica" panose="020B0604020202020204" pitchFamily="34" charset="0"/>
              <a:cs typeface="Helvetica" panose="020B0604020202020204" pitchFamily="34" charset="0"/>
            </a:endParaRPr>
          </a:p>
        </p:txBody>
      </p:sp>
      <p:sp>
        <p:nvSpPr>
          <p:cNvPr id="40" name="ZoneTexte 39"/>
          <p:cNvSpPr txBox="1"/>
          <p:nvPr/>
        </p:nvSpPr>
        <p:spPr>
          <a:xfrm>
            <a:off x="8615133" y="3500596"/>
            <a:ext cx="341397"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(a)</a:t>
            </a:r>
            <a:endParaRPr lang="fr-FR" sz="1000" dirty="0">
              <a:solidFill>
                <a:srgbClr val="C00000"/>
              </a:solidFill>
              <a:latin typeface="Helvetica" panose="020B0604020202020204" pitchFamily="34" charset="0"/>
              <a:cs typeface="Helvetica" panose="020B0604020202020204" pitchFamily="34" charset="0"/>
            </a:endParaRPr>
          </a:p>
        </p:txBody>
      </p:sp>
      <p:sp>
        <p:nvSpPr>
          <p:cNvPr id="41" name="ZoneTexte 40"/>
          <p:cNvSpPr txBox="1"/>
          <p:nvPr/>
        </p:nvSpPr>
        <p:spPr>
          <a:xfrm>
            <a:off x="7578849" y="4177586"/>
            <a:ext cx="341397"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(a)</a:t>
            </a:r>
            <a:endParaRPr lang="fr-FR" sz="1000" dirty="0">
              <a:solidFill>
                <a:srgbClr val="C00000"/>
              </a:solidFill>
              <a:latin typeface="Helvetica" panose="020B0604020202020204" pitchFamily="34" charset="0"/>
              <a:cs typeface="Helvetica" panose="020B0604020202020204" pitchFamily="34" charset="0"/>
            </a:endParaRPr>
          </a:p>
        </p:txBody>
      </p:sp>
      <p:sp>
        <p:nvSpPr>
          <p:cNvPr id="42" name="ZoneTexte 41"/>
          <p:cNvSpPr txBox="1"/>
          <p:nvPr/>
        </p:nvSpPr>
        <p:spPr>
          <a:xfrm>
            <a:off x="6946249" y="5099052"/>
            <a:ext cx="441146"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a:t>
            </a:r>
            <a:r>
              <a:rPr lang="fr-FR" sz="1000" dirty="0" err="1" smtClean="0">
                <a:solidFill>
                  <a:srgbClr val="C00000"/>
                </a:solidFill>
                <a:latin typeface="Helvetica" panose="020B0604020202020204" pitchFamily="34" charset="0"/>
                <a:cs typeface="Helvetica" panose="020B0604020202020204" pitchFamily="34" charset="0"/>
              </a:rPr>
              <a:t>b,c</a:t>
            </a:r>
            <a:r>
              <a:rPr lang="fr-FR" sz="1000" dirty="0" smtClean="0">
                <a:solidFill>
                  <a:srgbClr val="C00000"/>
                </a:solidFill>
                <a:latin typeface="Helvetica" panose="020B0604020202020204" pitchFamily="34" charset="0"/>
                <a:cs typeface="Helvetica" panose="020B0604020202020204" pitchFamily="34" charset="0"/>
              </a:rPr>
              <a:t>)</a:t>
            </a:r>
            <a:endParaRPr lang="fr-FR" sz="1000" dirty="0">
              <a:solidFill>
                <a:srgbClr val="C00000"/>
              </a:solidFill>
              <a:latin typeface="Helvetica" panose="020B0604020202020204" pitchFamily="34" charset="0"/>
              <a:cs typeface="Helvetica" panose="020B0604020202020204" pitchFamily="34" charset="0"/>
            </a:endParaRPr>
          </a:p>
        </p:txBody>
      </p:sp>
      <p:sp>
        <p:nvSpPr>
          <p:cNvPr id="43" name="ZoneTexte 42"/>
          <p:cNvSpPr txBox="1"/>
          <p:nvPr/>
        </p:nvSpPr>
        <p:spPr>
          <a:xfrm>
            <a:off x="8642235" y="5070476"/>
            <a:ext cx="341397"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(a)</a:t>
            </a:r>
            <a:endParaRPr lang="fr-FR" sz="1000" dirty="0">
              <a:solidFill>
                <a:srgbClr val="C00000"/>
              </a:solidFill>
              <a:latin typeface="Helvetica" panose="020B0604020202020204" pitchFamily="34" charset="0"/>
              <a:cs typeface="Helvetica" panose="020B0604020202020204" pitchFamily="34" charset="0"/>
            </a:endParaRPr>
          </a:p>
        </p:txBody>
      </p:sp>
      <p:sp>
        <p:nvSpPr>
          <p:cNvPr id="44" name="ZoneTexte 43"/>
          <p:cNvSpPr txBox="1"/>
          <p:nvPr/>
        </p:nvSpPr>
        <p:spPr>
          <a:xfrm>
            <a:off x="3017081" y="5099052"/>
            <a:ext cx="355611"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(S)</a:t>
            </a:r>
            <a:endParaRPr lang="fr-FR" sz="1000" dirty="0">
              <a:solidFill>
                <a:srgbClr val="C00000"/>
              </a:solidFill>
              <a:latin typeface="Helvetica" panose="020B0604020202020204" pitchFamily="34" charset="0"/>
              <a:cs typeface="Helvetica" panose="020B0604020202020204" pitchFamily="34" charset="0"/>
            </a:endParaRPr>
          </a:p>
        </p:txBody>
      </p:sp>
      <p:sp>
        <p:nvSpPr>
          <p:cNvPr id="45" name="ZoneTexte 44"/>
          <p:cNvSpPr txBox="1"/>
          <p:nvPr/>
        </p:nvSpPr>
        <p:spPr>
          <a:xfrm>
            <a:off x="3936703" y="5099052"/>
            <a:ext cx="355611"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(S)</a:t>
            </a:r>
            <a:endParaRPr lang="fr-FR" sz="1000" dirty="0">
              <a:solidFill>
                <a:srgbClr val="C00000"/>
              </a:solidFill>
              <a:latin typeface="Helvetica" panose="020B0604020202020204" pitchFamily="34" charset="0"/>
              <a:cs typeface="Helvetica" panose="020B0604020202020204" pitchFamily="34" charset="0"/>
            </a:endParaRPr>
          </a:p>
        </p:txBody>
      </p:sp>
      <p:sp>
        <p:nvSpPr>
          <p:cNvPr id="46" name="ZoneTexte 45"/>
          <p:cNvSpPr txBox="1"/>
          <p:nvPr/>
        </p:nvSpPr>
        <p:spPr>
          <a:xfrm>
            <a:off x="7839072" y="5070476"/>
            <a:ext cx="341397"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(a)</a:t>
            </a:r>
            <a:endParaRPr lang="fr-FR" sz="1000" dirty="0">
              <a:solidFill>
                <a:srgbClr val="C00000"/>
              </a:solidFill>
              <a:latin typeface="Helvetica" panose="020B0604020202020204" pitchFamily="34" charset="0"/>
              <a:cs typeface="Helvetica" panose="020B0604020202020204" pitchFamily="34" charset="0"/>
            </a:endParaRPr>
          </a:p>
        </p:txBody>
      </p:sp>
      <p:sp>
        <p:nvSpPr>
          <p:cNvPr id="47" name="Titre 1"/>
          <p:cNvSpPr txBox="1">
            <a:spLocks/>
          </p:cNvSpPr>
          <p:nvPr/>
        </p:nvSpPr>
        <p:spPr>
          <a:xfrm>
            <a:off x="107499" y="96523"/>
            <a:ext cx="7217825" cy="96174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Enquêtes épidémiologiques et études récentes sur les souffrances des professionnels de santé</a:t>
            </a:r>
            <a:endParaRPr lang="fr-FR" sz="2400" b="1" dirty="0"/>
          </a:p>
        </p:txBody>
      </p:sp>
      <p:sp>
        <p:nvSpPr>
          <p:cNvPr id="55" name="Espace réservé du pied de page 4"/>
          <p:cNvSpPr txBox="1">
            <a:spLocks/>
          </p:cNvSpPr>
          <p:nvPr/>
        </p:nvSpPr>
        <p:spPr>
          <a:xfrm>
            <a:off x="107498" y="6497761"/>
            <a:ext cx="8899733" cy="365125"/>
          </a:xfrm>
          <a:prstGeom prst="rect">
            <a:avLst/>
          </a:prstGeom>
        </p:spPr>
        <p:txBody>
          <a:bodyPr/>
          <a:lstStyle>
            <a:defPPr>
              <a:defRPr lang="fr-FR"/>
            </a:defPPr>
            <a:lvl1pPr marL="0" algn="l" defTabSz="457200" rtl="0" eaLnBrk="1" latinLnBrk="0" hangingPunct="1">
              <a:defRPr lang="fr-FR" sz="1200" b="1" kern="1200" smtClean="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b="0" smtClean="0"/>
              <a:t>1er Colloque National</a:t>
            </a:r>
            <a:r>
              <a:rPr lang="fr-FR" smtClean="0"/>
              <a:t>  Soigner les vulnérabilités des professionnels de santé </a:t>
            </a:r>
            <a:r>
              <a:rPr lang="fr-FR" b="0" smtClean="0"/>
              <a:t>– Académie Nationale de Médecine – Jeudi 3 décembre 2015</a:t>
            </a:r>
            <a:endParaRPr lang="fr-FR" dirty="0"/>
          </a:p>
        </p:txBody>
      </p:sp>
      <p:sp>
        <p:nvSpPr>
          <p:cNvPr id="56" name="Espace réservé du numéro de diapositive 7"/>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44</a:t>
            </a:fld>
            <a:endParaRPr lang="fr-FR" dirty="0"/>
          </a:p>
        </p:txBody>
      </p:sp>
    </p:spTree>
    <p:extLst>
      <p:ext uri="{BB962C8B-B14F-4D97-AF65-F5344CB8AC3E}">
        <p14:creationId xmlns:p14="http://schemas.microsoft.com/office/powerpoint/2010/main" val="1517519686"/>
      </p:ext>
    </p:extLst>
  </p:cSld>
  <p:clrMapOvr>
    <a:masterClrMapping/>
  </p:clrMapOvr>
  <p:transition xmlns:p14="http://schemas.microsoft.com/office/powerpoint/2010/main" spd="med">
    <p:zoom/>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gray">
          <a:xfrm>
            <a:off x="876994" y="2910320"/>
            <a:ext cx="7380287" cy="707886"/>
          </a:xfrm>
          <a:prstGeom prst="rect">
            <a:avLst/>
          </a:prstGeom>
          <a:noFill/>
          <a:ln w="12700">
            <a:noFill/>
            <a:miter lim="800000"/>
            <a:headEnd/>
            <a:tailEnd/>
          </a:ln>
        </p:spPr>
        <p:txBody>
          <a:bodyPr>
            <a:spAutoFit/>
          </a:bodyPr>
          <a:lstStyle/>
          <a:p>
            <a:pPr algn="ctr">
              <a:spcBef>
                <a:spcPct val="50000"/>
              </a:spcBef>
              <a:defRPr/>
            </a:pPr>
            <a:r>
              <a:rPr lang="fr-FR" sz="4000" b="1" dirty="0" smtClean="0">
                <a:solidFill>
                  <a:srgbClr val="1F497D"/>
                </a:solidFill>
                <a:latin typeface="Helvetica" panose="020B0604020202020204" pitchFamily="34" charset="0"/>
                <a:cs typeface="Helvetica" panose="020B0604020202020204" pitchFamily="34" charset="0"/>
              </a:rPr>
              <a:t>LES ATTENTES</a:t>
            </a:r>
            <a:endParaRPr lang="fr-FR" sz="4000" b="1" dirty="0">
              <a:solidFill>
                <a:srgbClr val="1F497D"/>
              </a:solidFill>
              <a:latin typeface="Helvetica" panose="020B0604020202020204" pitchFamily="34" charset="0"/>
              <a:cs typeface="Helvetica" panose="020B0604020202020204" pitchFamily="34" charset="0"/>
            </a:endParaRPr>
          </a:p>
        </p:txBody>
      </p:sp>
      <p:sp>
        <p:nvSpPr>
          <p:cNvPr id="5" name="Titre 1"/>
          <p:cNvSpPr txBox="1">
            <a:spLocks/>
          </p:cNvSpPr>
          <p:nvPr/>
        </p:nvSpPr>
        <p:spPr>
          <a:xfrm>
            <a:off x="107499" y="96523"/>
            <a:ext cx="7217825" cy="96174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smtClean="0"/>
              <a:t>Enquêtes épidémiologiques et études récentes sur les souffrances des professionnels de santé</a:t>
            </a:r>
            <a:endParaRPr lang="fr-FR" sz="2400" dirty="0"/>
          </a:p>
        </p:txBody>
      </p:sp>
      <p:sp>
        <p:nvSpPr>
          <p:cNvPr id="8" name="Espace réservé du pied de page 4"/>
          <p:cNvSpPr txBox="1">
            <a:spLocks/>
          </p:cNvSpPr>
          <p:nvPr/>
        </p:nvSpPr>
        <p:spPr>
          <a:xfrm>
            <a:off x="107498" y="6497761"/>
            <a:ext cx="8899733" cy="365125"/>
          </a:xfrm>
          <a:prstGeom prst="rect">
            <a:avLst/>
          </a:prstGeom>
        </p:spPr>
        <p:txBody>
          <a:bodyPr/>
          <a:lstStyle>
            <a:defPPr>
              <a:defRPr lang="fr-FR"/>
            </a:defPPr>
            <a:lvl1pPr marL="0" algn="l" defTabSz="457200" rtl="0" eaLnBrk="1" latinLnBrk="0" hangingPunct="1">
              <a:defRPr lang="fr-FR" sz="1200" b="1" kern="1200" smtClean="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b="0" smtClean="0"/>
              <a:t>1er Colloque National</a:t>
            </a:r>
            <a:r>
              <a:rPr lang="fr-FR" smtClean="0"/>
              <a:t>  Soigner les vulnérabilités des professionnels de santé </a:t>
            </a:r>
            <a:r>
              <a:rPr lang="fr-FR" b="0" smtClean="0"/>
              <a:t>– Académie Nationale de Médecine – Jeudi 3 décembre 2015</a:t>
            </a:r>
            <a:endParaRPr lang="fr-FR" dirty="0"/>
          </a:p>
        </p:txBody>
      </p:sp>
      <p:sp>
        <p:nvSpPr>
          <p:cNvPr id="9" name="Espace réservé du numéro de diapositive 7"/>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45</a:t>
            </a:fld>
            <a:endParaRPr lang="fr-FR" dirty="0"/>
          </a:p>
        </p:txBody>
      </p:sp>
      <p:sp>
        <p:nvSpPr>
          <p:cNvPr id="10" name="Rectangle 3"/>
          <p:cNvSpPr>
            <a:spLocks noChangeArrowheads="1"/>
          </p:cNvSpPr>
          <p:nvPr/>
        </p:nvSpPr>
        <p:spPr bwMode="auto">
          <a:xfrm rot="5400000">
            <a:off x="4577157" y="1620548"/>
            <a:ext cx="45719" cy="3948969"/>
          </a:xfrm>
          <a:prstGeom prst="rect">
            <a:avLst/>
          </a:prstGeom>
          <a:gradFill rotWithShape="1">
            <a:gsLst>
              <a:gs pos="0">
                <a:srgbClr val="83D3FF"/>
              </a:gs>
              <a:gs pos="999">
                <a:srgbClr val="002060"/>
              </a:gs>
              <a:gs pos="50000">
                <a:srgbClr val="B5E2FF"/>
              </a:gs>
              <a:gs pos="100000">
                <a:srgbClr val="DBF0FF"/>
              </a:gs>
            </a:gsLst>
            <a:lin ang="162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solidFill>
                <a:srgbClr val="000000"/>
              </a:solidFill>
            </a:endParaRPr>
          </a:p>
        </p:txBody>
      </p:sp>
    </p:spTree>
    <p:extLst>
      <p:ext uri="{BB962C8B-B14F-4D97-AF65-F5344CB8AC3E}">
        <p14:creationId xmlns:p14="http://schemas.microsoft.com/office/powerpoint/2010/main" val="470337963"/>
      </p:ext>
    </p:extLst>
  </p:cSld>
  <p:clrMapOvr>
    <a:masterClrMapping/>
  </p:clrMapOvr>
  <p:transition xmlns:p14="http://schemas.microsoft.com/office/powerpoint/2010/main" spd="med">
    <p:zoom/>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4" descr="Résultat de recherche d'images pour &quot;bonhomme blanc 3D épuisé&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aphicFrame>
        <p:nvGraphicFramePr>
          <p:cNvPr id="2" name="Tableau 1"/>
          <p:cNvGraphicFramePr>
            <a:graphicFrameLocks noGrp="1"/>
          </p:cNvGraphicFramePr>
          <p:nvPr>
            <p:extLst>
              <p:ext uri="{D42A27DB-BD31-4B8C-83A1-F6EECF244321}">
                <p14:modId xmlns:p14="http://schemas.microsoft.com/office/powerpoint/2010/main" val="854229736"/>
              </p:ext>
            </p:extLst>
          </p:nvPr>
        </p:nvGraphicFramePr>
        <p:xfrm>
          <a:off x="88901" y="2189030"/>
          <a:ext cx="3918527" cy="3118296"/>
        </p:xfrm>
        <a:graphic>
          <a:graphicData uri="http://schemas.openxmlformats.org/drawingml/2006/table">
            <a:tbl>
              <a:tblPr firstRow="1" bandRow="1">
                <a:tableStyleId>{21E4AEA4-8DFA-4A89-87EB-49C32662AFE0}</a:tableStyleId>
              </a:tblPr>
              <a:tblGrid>
                <a:gridCol w="1522835"/>
                <a:gridCol w="2395692"/>
              </a:tblGrid>
              <a:tr h="304800">
                <a:tc>
                  <a:txBody>
                    <a:bodyPr/>
                    <a:lstStyle/>
                    <a:p>
                      <a:endParaRPr lang="fr-FR" sz="1100" dirty="0">
                        <a:solidFill>
                          <a:schemeClr val="tx1"/>
                        </a:solidFill>
                        <a:latin typeface="Helvetica" panose="020B0604020202020204" pitchFamily="34" charset="0"/>
                        <a:cs typeface="Helvetica" panose="020B0604020202020204" pitchFamily="34" charset="0"/>
                      </a:endParaRPr>
                    </a:p>
                  </a:txBody>
                  <a:tcP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1050" dirty="0" smtClean="0">
                          <a:solidFill>
                            <a:schemeClr val="bg1"/>
                          </a:solidFill>
                          <a:latin typeface="Helvetica" panose="020B0604020202020204" pitchFamily="34" charset="0"/>
                          <a:cs typeface="Helvetica" panose="020B0604020202020204" pitchFamily="34" charset="0"/>
                        </a:rPr>
                        <a:t/>
                      </a:r>
                      <a:br>
                        <a:rPr lang="fr-FR" sz="1050" dirty="0" smtClean="0">
                          <a:solidFill>
                            <a:schemeClr val="bg1"/>
                          </a:solidFill>
                          <a:latin typeface="Helvetica" panose="020B0604020202020204" pitchFamily="34" charset="0"/>
                          <a:cs typeface="Helvetica" panose="020B0604020202020204" pitchFamily="34" charset="0"/>
                        </a:rPr>
                      </a:br>
                      <a:r>
                        <a:rPr lang="fr-FR" sz="1050" dirty="0" smtClean="0">
                          <a:solidFill>
                            <a:schemeClr val="bg1"/>
                          </a:solidFill>
                          <a:latin typeface="Helvetica" panose="020B0604020202020204" pitchFamily="34" charset="0"/>
                          <a:cs typeface="Helvetica" panose="020B0604020202020204" pitchFamily="34" charset="0"/>
                        </a:rPr>
                        <a:t>TOTAL</a:t>
                      </a:r>
                      <a:br>
                        <a:rPr lang="fr-FR" sz="1050" dirty="0" smtClean="0">
                          <a:solidFill>
                            <a:schemeClr val="bg1"/>
                          </a:solidFill>
                          <a:latin typeface="Helvetica" panose="020B0604020202020204" pitchFamily="34" charset="0"/>
                          <a:cs typeface="Helvetica" panose="020B0604020202020204" pitchFamily="34" charset="0"/>
                        </a:rPr>
                      </a:br>
                      <a:r>
                        <a:rPr lang="fr-FR" sz="1050" b="1" dirty="0" smtClean="0">
                          <a:solidFill>
                            <a:schemeClr val="bg1"/>
                          </a:solidFill>
                          <a:latin typeface="Helvetica" panose="020B0604020202020204" pitchFamily="34" charset="0"/>
                          <a:cs typeface="Helvetica" panose="020B0604020202020204" pitchFamily="34" charset="0"/>
                        </a:rPr>
                        <a:t>n=1793</a:t>
                      </a:r>
                      <a:br>
                        <a:rPr lang="fr-FR" sz="1050" b="1" dirty="0" smtClean="0">
                          <a:solidFill>
                            <a:schemeClr val="bg1"/>
                          </a:solidFill>
                          <a:latin typeface="Helvetica" panose="020B0604020202020204" pitchFamily="34" charset="0"/>
                          <a:cs typeface="Helvetica" panose="020B0604020202020204" pitchFamily="34" charset="0"/>
                        </a:rPr>
                      </a:br>
                      <a:endParaRPr lang="fr-FR" sz="1050" b="1" dirty="0">
                        <a:solidFill>
                          <a:schemeClr val="bg1"/>
                        </a:solidFill>
                        <a:latin typeface="Helvetica" panose="020B0604020202020204" pitchFamily="34" charset="0"/>
                        <a:cs typeface="Helvetica" panose="020B0604020202020204" pitchFamily="34" charset="0"/>
                      </a:endParaRPr>
                    </a:p>
                  </a:txBody>
                  <a:tcPr anchor="ctr">
                    <a:lnL w="762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36699"/>
                    </a:solidFill>
                  </a:tcPr>
                </a:tc>
              </a:tr>
              <a:tr h="795592">
                <a:tc>
                  <a:txBody>
                    <a:bodyPr/>
                    <a:lstStyle/>
                    <a:p>
                      <a:pPr marL="0" lvl="0" indent="0">
                        <a:lnSpc>
                          <a:spcPct val="90000"/>
                        </a:lnSpc>
                        <a:spcAft>
                          <a:spcPts val="0"/>
                        </a:spcAft>
                        <a:buFont typeface="+mj-lt"/>
                        <a:buNone/>
                      </a:pPr>
                      <a:r>
                        <a:rPr lang="fr-FR" sz="1000" b="0" dirty="0" smtClean="0">
                          <a:solidFill>
                            <a:schemeClr val="tx1"/>
                          </a:solidFill>
                          <a:effectLst/>
                          <a:latin typeface="Helvetica" panose="020B0604020202020204" pitchFamily="34" charset="0"/>
                          <a:ea typeface="Calibri"/>
                          <a:cs typeface="Helvetica" panose="020B0604020202020204" pitchFamily="34" charset="0"/>
                        </a:rPr>
                        <a:t>… également destiné à leurs</a:t>
                      </a:r>
                      <a:r>
                        <a:rPr lang="fr-FR" sz="1000" b="0" baseline="0" dirty="0" smtClean="0">
                          <a:solidFill>
                            <a:schemeClr val="tx1"/>
                          </a:solidFill>
                          <a:effectLst/>
                          <a:latin typeface="Helvetica" panose="020B0604020202020204" pitchFamily="34" charset="0"/>
                          <a:ea typeface="Calibri"/>
                          <a:cs typeface="Helvetica" panose="020B0604020202020204" pitchFamily="34" charset="0"/>
                        </a:rPr>
                        <a:t> </a:t>
                      </a:r>
                      <a:r>
                        <a:rPr lang="fr-FR" sz="1000" b="1" u="sng" baseline="0" dirty="0" smtClean="0">
                          <a:solidFill>
                            <a:schemeClr val="tx1"/>
                          </a:solidFill>
                          <a:effectLst/>
                          <a:latin typeface="Helvetica" panose="020B0604020202020204" pitchFamily="34" charset="0"/>
                          <a:ea typeface="Calibri"/>
                          <a:cs typeface="Helvetica" panose="020B0604020202020204" pitchFamily="34" charset="0"/>
                        </a:rPr>
                        <a:t>PATIENTS </a:t>
                      </a:r>
                      <a:endParaRPr lang="fr-FR" sz="1000" b="1" u="sng" dirty="0">
                        <a:solidFill>
                          <a:schemeClr val="tx1"/>
                        </a:solidFill>
                        <a:effectLst/>
                        <a:latin typeface="Helvetica" panose="020B0604020202020204" pitchFamily="34" charset="0"/>
                        <a:ea typeface="Calibri"/>
                        <a:cs typeface="Helvetica"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lnT w="38100" cmpd="sng">
                      <a:noFill/>
                    </a:lnT>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D9E6F3"/>
                    </a:solidFill>
                  </a:tcPr>
                </a:tc>
              </a:tr>
              <a:tr h="795592">
                <a:tc>
                  <a:txBody>
                    <a:bodyPr/>
                    <a:lstStyle/>
                    <a:p>
                      <a:pPr marL="0" lvl="0" indent="0">
                        <a:lnSpc>
                          <a:spcPct val="90000"/>
                        </a:lnSpc>
                        <a:spcAft>
                          <a:spcPts val="0"/>
                        </a:spcAft>
                        <a:buFont typeface="+mj-lt"/>
                        <a:buNone/>
                      </a:pPr>
                      <a:r>
                        <a:rPr lang="fr-FR" sz="1000" b="0" dirty="0" smtClean="0">
                          <a:solidFill>
                            <a:schemeClr val="tx1"/>
                          </a:solidFill>
                          <a:effectLst/>
                          <a:latin typeface="Helvetica" panose="020B0604020202020204" pitchFamily="34" charset="0"/>
                          <a:ea typeface="Calibri"/>
                          <a:cs typeface="Helvetica" panose="020B0604020202020204" pitchFamily="34" charset="0"/>
                        </a:rPr>
                        <a:t>… spécifiquement réservé aux </a:t>
                      </a:r>
                      <a:r>
                        <a:rPr lang="fr-FR" sz="1000" b="1" u="sng" dirty="0" smtClean="0">
                          <a:solidFill>
                            <a:schemeClr val="tx1"/>
                          </a:solidFill>
                          <a:effectLst/>
                          <a:latin typeface="Helvetica" panose="020B0604020202020204" pitchFamily="34" charset="0"/>
                          <a:ea typeface="Calibri"/>
                          <a:cs typeface="Helvetica" panose="020B0604020202020204" pitchFamily="34" charset="0"/>
                        </a:rPr>
                        <a:t>PROFESSIONNELS DE SANTÉ</a:t>
                      </a:r>
                      <a:r>
                        <a:rPr lang="fr-FR" sz="1000" b="1" u="none" dirty="0" smtClean="0">
                          <a:solidFill>
                            <a:schemeClr val="tx1"/>
                          </a:solidFill>
                          <a:effectLst/>
                          <a:latin typeface="Helvetica" panose="020B0604020202020204" pitchFamily="34" charset="0"/>
                          <a:ea typeface="Calibri"/>
                          <a:cs typeface="Helvetica" panose="020B0604020202020204" pitchFamily="34" charset="0"/>
                        </a:rPr>
                        <a:t> </a:t>
                      </a:r>
                      <a:r>
                        <a:rPr lang="fr-FR" sz="900" b="0" i="1" dirty="0" smtClean="0">
                          <a:solidFill>
                            <a:schemeClr val="tx1"/>
                          </a:solidFill>
                          <a:effectLst/>
                          <a:latin typeface="Helvetica" panose="020B0604020202020204" pitchFamily="34" charset="0"/>
                          <a:ea typeface="Calibri"/>
                          <a:cs typeface="Helvetica" panose="020B0604020202020204" pitchFamily="34" charset="0"/>
                        </a:rPr>
                        <a:t>(au sens large)</a:t>
                      </a:r>
                      <a:endParaRPr lang="fr-FR" sz="1000" b="0" dirty="0">
                        <a:solidFill>
                          <a:schemeClr val="tx1"/>
                        </a:solidFill>
                        <a:effectLst/>
                        <a:latin typeface="Helvetica" panose="020B0604020202020204" pitchFamily="34" charset="0"/>
                        <a:ea typeface="Calibri"/>
                        <a:cs typeface="Helvetica"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solidFill>
                      <a:srgbClr val="BAD1E8"/>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solidFill>
                      <a:srgbClr val="BAD1E8"/>
                    </a:solidFill>
                  </a:tcPr>
                </a:tc>
              </a:tr>
              <a:tr h="795592">
                <a:tc>
                  <a:txBody>
                    <a:bodyPr/>
                    <a:lstStyle/>
                    <a:p>
                      <a:pPr marL="0" lvl="0" indent="0">
                        <a:lnSpc>
                          <a:spcPct val="90000"/>
                        </a:lnSpc>
                        <a:spcAft>
                          <a:spcPts val="0"/>
                        </a:spcAft>
                        <a:buFont typeface="+mj-lt"/>
                        <a:buNone/>
                      </a:pPr>
                      <a:r>
                        <a:rPr lang="fr-FR" sz="1000" b="0" dirty="0" smtClean="0">
                          <a:solidFill>
                            <a:schemeClr val="tx1"/>
                          </a:solidFill>
                          <a:effectLst/>
                          <a:latin typeface="Helvetica" panose="020B0604020202020204" pitchFamily="34" charset="0"/>
                          <a:ea typeface="Calibri"/>
                          <a:cs typeface="Helvetica" panose="020B0604020202020204" pitchFamily="34" charset="0"/>
                        </a:rPr>
                        <a:t>… spécifiquement</a:t>
                      </a:r>
                      <a:r>
                        <a:rPr lang="fr-FR" sz="1000" b="0" baseline="0" dirty="0" smtClean="0">
                          <a:solidFill>
                            <a:schemeClr val="tx1"/>
                          </a:solidFill>
                          <a:effectLst/>
                          <a:latin typeface="Helvetica" panose="020B0604020202020204" pitchFamily="34" charset="0"/>
                          <a:ea typeface="Calibri"/>
                          <a:cs typeface="Helvetica" panose="020B0604020202020204" pitchFamily="34" charset="0"/>
                        </a:rPr>
                        <a:t> réservé à leur </a:t>
                      </a:r>
                      <a:r>
                        <a:rPr lang="fr-FR" sz="1000" b="1" u="sng" baseline="0" dirty="0" smtClean="0">
                          <a:solidFill>
                            <a:schemeClr val="tx1"/>
                          </a:solidFill>
                          <a:effectLst/>
                          <a:latin typeface="Helvetica" panose="020B0604020202020204" pitchFamily="34" charset="0"/>
                          <a:ea typeface="Calibri"/>
                          <a:cs typeface="Helvetica" panose="020B0604020202020204" pitchFamily="34" charset="0"/>
                        </a:rPr>
                        <a:t>SEULE PROFESSION</a:t>
                      </a:r>
                      <a:r>
                        <a:rPr lang="fr-FR" sz="1000" b="0" baseline="0" dirty="0" smtClean="0">
                          <a:solidFill>
                            <a:schemeClr val="tx1"/>
                          </a:solidFill>
                          <a:effectLst/>
                          <a:latin typeface="Helvetica" panose="020B0604020202020204" pitchFamily="34" charset="0"/>
                          <a:ea typeface="Calibri"/>
                          <a:cs typeface="Helvetica" panose="020B0604020202020204" pitchFamily="34" charset="0"/>
                        </a:rPr>
                        <a:t> </a:t>
                      </a:r>
                      <a:r>
                        <a:rPr lang="fr-FR" sz="900" b="0" i="1" baseline="0" dirty="0" smtClean="0">
                          <a:solidFill>
                            <a:schemeClr val="tx1"/>
                          </a:solidFill>
                          <a:effectLst/>
                          <a:latin typeface="Helvetica" panose="020B0604020202020204" pitchFamily="34" charset="0"/>
                          <a:ea typeface="Calibri"/>
                          <a:cs typeface="Helvetica" panose="020B0604020202020204" pitchFamily="34" charset="0"/>
                        </a:rPr>
                        <a:t>(Aide soignant ou médecin ou vétérinaire, …)</a:t>
                      </a:r>
                      <a:endParaRPr lang="fr-FR" sz="900" b="0" i="1" dirty="0">
                        <a:solidFill>
                          <a:schemeClr val="tx1"/>
                        </a:solidFill>
                        <a:effectLst/>
                        <a:latin typeface="Helvetica" panose="020B0604020202020204" pitchFamily="34" charset="0"/>
                        <a:ea typeface="Calibri"/>
                        <a:cs typeface="Helvetica"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solidFill>
                      <a:srgbClr val="D9E6F3"/>
                    </a:solidFill>
                  </a:tcPr>
                </a:tc>
              </a:tr>
            </a:tbl>
          </a:graphicData>
        </a:graphic>
      </p:graphicFrame>
      <p:graphicFrame>
        <p:nvGraphicFramePr>
          <p:cNvPr id="3" name="Tableau 2"/>
          <p:cNvGraphicFramePr>
            <a:graphicFrameLocks noGrp="1"/>
          </p:cNvGraphicFramePr>
          <p:nvPr>
            <p:extLst>
              <p:ext uri="{D42A27DB-BD31-4B8C-83A1-F6EECF244321}">
                <p14:modId xmlns:p14="http://schemas.microsoft.com/office/powerpoint/2010/main" val="2371523082"/>
              </p:ext>
            </p:extLst>
          </p:nvPr>
        </p:nvGraphicFramePr>
        <p:xfrm>
          <a:off x="4146091" y="2195965"/>
          <a:ext cx="2394508" cy="3118296"/>
        </p:xfrm>
        <a:graphic>
          <a:graphicData uri="http://schemas.openxmlformats.org/drawingml/2006/table">
            <a:tbl>
              <a:tblPr firstRow="1" bandRow="1">
                <a:tableStyleId>{21E4AEA4-8DFA-4A89-87EB-49C32662AFE0}</a:tableStyleId>
              </a:tblPr>
              <a:tblGrid>
                <a:gridCol w="2394508"/>
              </a:tblGrid>
              <a:tr h="297866">
                <a:tc>
                  <a:txBody>
                    <a:bodyPr/>
                    <a:lstStyle/>
                    <a:p>
                      <a:pPr algn="ctr"/>
                      <a:r>
                        <a:rPr lang="fr-FR" sz="1050" dirty="0" smtClean="0">
                          <a:solidFill>
                            <a:schemeClr val="bg1"/>
                          </a:solidFill>
                          <a:latin typeface="Helvetica" panose="020B0604020202020204" pitchFamily="34" charset="0"/>
                          <a:cs typeface="Helvetica" panose="020B0604020202020204" pitchFamily="34" charset="0"/>
                        </a:rPr>
                        <a:t>PROFESSIONNELS CONCERNES PAR UN PROBLEME</a:t>
                      </a:r>
                    </a:p>
                    <a:p>
                      <a:pPr algn="ctr"/>
                      <a:r>
                        <a:rPr lang="fr-FR" sz="1050" dirty="0" smtClean="0">
                          <a:solidFill>
                            <a:schemeClr val="bg1"/>
                          </a:solidFill>
                          <a:latin typeface="Helvetica" panose="020B0604020202020204" pitchFamily="34" charset="0"/>
                          <a:cs typeface="Helvetica" panose="020B0604020202020204" pitchFamily="34" charset="0"/>
                        </a:rPr>
                        <a:t>D'ADDICTION</a:t>
                      </a:r>
                      <a:br>
                        <a:rPr lang="fr-FR" sz="1050" dirty="0" smtClean="0">
                          <a:solidFill>
                            <a:schemeClr val="bg1"/>
                          </a:solidFill>
                          <a:latin typeface="Helvetica" panose="020B0604020202020204" pitchFamily="34" charset="0"/>
                          <a:cs typeface="Helvetica" panose="020B0604020202020204" pitchFamily="34" charset="0"/>
                        </a:rPr>
                      </a:br>
                      <a:r>
                        <a:rPr lang="fr-FR" sz="1050" b="1" dirty="0" smtClean="0">
                          <a:solidFill>
                            <a:schemeClr val="bg1"/>
                          </a:solidFill>
                          <a:latin typeface="Helvetica" panose="020B0604020202020204" pitchFamily="34" charset="0"/>
                          <a:cs typeface="Helvetica" panose="020B0604020202020204" pitchFamily="34" charset="0"/>
                        </a:rPr>
                        <a:t>n=233</a:t>
                      </a:r>
                      <a:endParaRPr lang="fr-FR" sz="1050" b="1" dirty="0">
                        <a:solidFill>
                          <a:schemeClr val="bg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336699"/>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T w="9525" cap="flat" cmpd="sng" algn="ctr">
                      <a:solidFill>
                        <a:schemeClr val="bg1"/>
                      </a:solidFill>
                      <a:prstDash val="solid"/>
                      <a:round/>
                      <a:headEnd type="none" w="med" len="med"/>
                      <a:tailEnd type="none" w="med" len="med"/>
                    </a:lnT>
                    <a:solidFill>
                      <a:srgbClr val="D9E6F3"/>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BAD1E8"/>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D9E6F3"/>
                    </a:solidFill>
                  </a:tcPr>
                </a:tc>
              </a:tr>
            </a:tbl>
          </a:graphicData>
        </a:graphic>
      </p:graphicFrame>
      <p:graphicFrame>
        <p:nvGraphicFramePr>
          <p:cNvPr id="5" name="Tableau 4"/>
          <p:cNvGraphicFramePr>
            <a:graphicFrameLocks noGrp="1"/>
          </p:cNvGraphicFramePr>
          <p:nvPr>
            <p:extLst>
              <p:ext uri="{D42A27DB-BD31-4B8C-83A1-F6EECF244321}">
                <p14:modId xmlns:p14="http://schemas.microsoft.com/office/powerpoint/2010/main" val="3679058892"/>
              </p:ext>
            </p:extLst>
          </p:nvPr>
        </p:nvGraphicFramePr>
        <p:xfrm>
          <a:off x="6662228" y="2195965"/>
          <a:ext cx="2394508" cy="3118296"/>
        </p:xfrm>
        <a:graphic>
          <a:graphicData uri="http://schemas.openxmlformats.org/drawingml/2006/table">
            <a:tbl>
              <a:tblPr firstRow="1" bandRow="1">
                <a:tableStyleId>{21E4AEA4-8DFA-4A89-87EB-49C32662AFE0}</a:tableStyleId>
              </a:tblPr>
              <a:tblGrid>
                <a:gridCol w="2394508"/>
              </a:tblGrid>
              <a:tr h="297865">
                <a:tc>
                  <a:txBody>
                    <a:bodyPr/>
                    <a:lstStyle/>
                    <a:p>
                      <a:pPr algn="ctr"/>
                      <a:r>
                        <a:rPr lang="fr-FR" sz="1050" dirty="0" smtClean="0">
                          <a:solidFill>
                            <a:schemeClr val="bg1"/>
                          </a:solidFill>
                          <a:latin typeface="Helvetica" panose="020B0604020202020204" pitchFamily="34" charset="0"/>
                          <a:cs typeface="Helvetica" panose="020B0604020202020204" pitchFamily="34" charset="0"/>
                        </a:rPr>
                        <a:t>PROFESSIONNELS NON CONCERNES PAR UN PROBLEME D'ADDICTION </a:t>
                      </a:r>
                      <a:br>
                        <a:rPr lang="fr-FR" sz="1050" dirty="0" smtClean="0">
                          <a:solidFill>
                            <a:schemeClr val="bg1"/>
                          </a:solidFill>
                          <a:latin typeface="Helvetica" panose="020B0604020202020204" pitchFamily="34" charset="0"/>
                          <a:cs typeface="Helvetica" panose="020B0604020202020204" pitchFamily="34" charset="0"/>
                        </a:rPr>
                      </a:br>
                      <a:r>
                        <a:rPr lang="fr-FR" sz="1050" b="1" dirty="0" smtClean="0">
                          <a:solidFill>
                            <a:schemeClr val="bg1"/>
                          </a:solidFill>
                          <a:latin typeface="Helvetica" panose="020B0604020202020204" pitchFamily="34" charset="0"/>
                          <a:cs typeface="Helvetica" panose="020B0604020202020204" pitchFamily="34" charset="0"/>
                        </a:rPr>
                        <a:t>n=1560</a:t>
                      </a:r>
                      <a:endParaRPr lang="fr-FR" sz="1050" b="1" dirty="0">
                        <a:solidFill>
                          <a:schemeClr val="bg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336699"/>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T w="9525" cap="flat" cmpd="sng" algn="ctr">
                      <a:solidFill>
                        <a:schemeClr val="bg1"/>
                      </a:solidFill>
                      <a:prstDash val="solid"/>
                      <a:round/>
                      <a:headEnd type="none" w="med" len="med"/>
                      <a:tailEnd type="none" w="med" len="med"/>
                    </a:lnT>
                    <a:solidFill>
                      <a:srgbClr val="D9E6F3"/>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BAD1E8"/>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D9E6F3"/>
                    </a:solidFill>
                  </a:tcPr>
                </a:tc>
              </a:tr>
            </a:tbl>
          </a:graphicData>
        </a:graphic>
      </p:graphicFrame>
      <p:graphicFrame>
        <p:nvGraphicFramePr>
          <p:cNvPr id="48" name="Graphique 47"/>
          <p:cNvGraphicFramePr/>
          <p:nvPr>
            <p:extLst>
              <p:ext uri="{D42A27DB-BD31-4B8C-83A1-F6EECF244321}">
                <p14:modId xmlns:p14="http://schemas.microsoft.com/office/powerpoint/2010/main" val="2220193876"/>
              </p:ext>
            </p:extLst>
          </p:nvPr>
        </p:nvGraphicFramePr>
        <p:xfrm>
          <a:off x="1446065" y="2947129"/>
          <a:ext cx="2464377" cy="7397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9" name="Graphique 48"/>
          <p:cNvGraphicFramePr/>
          <p:nvPr>
            <p:extLst>
              <p:ext uri="{D42A27DB-BD31-4B8C-83A1-F6EECF244321}">
                <p14:modId xmlns:p14="http://schemas.microsoft.com/office/powerpoint/2010/main" val="2115133352"/>
              </p:ext>
            </p:extLst>
          </p:nvPr>
        </p:nvGraphicFramePr>
        <p:xfrm>
          <a:off x="1446125" y="3788391"/>
          <a:ext cx="2464377" cy="7397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1" name="Graphique 50"/>
          <p:cNvGraphicFramePr/>
          <p:nvPr>
            <p:extLst>
              <p:ext uri="{D42A27DB-BD31-4B8C-83A1-F6EECF244321}">
                <p14:modId xmlns:p14="http://schemas.microsoft.com/office/powerpoint/2010/main" val="328228869"/>
              </p:ext>
            </p:extLst>
          </p:nvPr>
        </p:nvGraphicFramePr>
        <p:xfrm>
          <a:off x="1446125" y="4543808"/>
          <a:ext cx="2464377" cy="73977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Graphique 52"/>
          <p:cNvGraphicFramePr/>
          <p:nvPr>
            <p:extLst>
              <p:ext uri="{D42A27DB-BD31-4B8C-83A1-F6EECF244321}">
                <p14:modId xmlns:p14="http://schemas.microsoft.com/office/powerpoint/2010/main" val="2976818479"/>
              </p:ext>
            </p:extLst>
          </p:nvPr>
        </p:nvGraphicFramePr>
        <p:xfrm>
          <a:off x="3981530" y="2943236"/>
          <a:ext cx="2464377" cy="73977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4" name="Graphique 53"/>
          <p:cNvGraphicFramePr/>
          <p:nvPr>
            <p:extLst>
              <p:ext uri="{D42A27DB-BD31-4B8C-83A1-F6EECF244321}">
                <p14:modId xmlns:p14="http://schemas.microsoft.com/office/powerpoint/2010/main" val="2262149318"/>
              </p:ext>
            </p:extLst>
          </p:nvPr>
        </p:nvGraphicFramePr>
        <p:xfrm>
          <a:off x="3981590" y="3784498"/>
          <a:ext cx="2464377" cy="73977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5" name="Graphique 54"/>
          <p:cNvGraphicFramePr/>
          <p:nvPr>
            <p:extLst>
              <p:ext uri="{D42A27DB-BD31-4B8C-83A1-F6EECF244321}">
                <p14:modId xmlns:p14="http://schemas.microsoft.com/office/powerpoint/2010/main" val="2834010296"/>
              </p:ext>
            </p:extLst>
          </p:nvPr>
        </p:nvGraphicFramePr>
        <p:xfrm>
          <a:off x="3981590" y="4539915"/>
          <a:ext cx="2464377" cy="739775"/>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6" name="Graphique 55"/>
          <p:cNvGraphicFramePr/>
          <p:nvPr>
            <p:extLst>
              <p:ext uri="{D42A27DB-BD31-4B8C-83A1-F6EECF244321}">
                <p14:modId xmlns:p14="http://schemas.microsoft.com/office/powerpoint/2010/main" val="330441093"/>
              </p:ext>
            </p:extLst>
          </p:nvPr>
        </p:nvGraphicFramePr>
        <p:xfrm>
          <a:off x="6529151" y="2943236"/>
          <a:ext cx="2464377" cy="739775"/>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7" name="Graphique 56"/>
          <p:cNvGraphicFramePr/>
          <p:nvPr>
            <p:extLst>
              <p:ext uri="{D42A27DB-BD31-4B8C-83A1-F6EECF244321}">
                <p14:modId xmlns:p14="http://schemas.microsoft.com/office/powerpoint/2010/main" val="3867884409"/>
              </p:ext>
            </p:extLst>
          </p:nvPr>
        </p:nvGraphicFramePr>
        <p:xfrm>
          <a:off x="6529211" y="3784498"/>
          <a:ext cx="2464377" cy="739775"/>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8" name="Graphique 57"/>
          <p:cNvGraphicFramePr/>
          <p:nvPr>
            <p:extLst>
              <p:ext uri="{D42A27DB-BD31-4B8C-83A1-F6EECF244321}">
                <p14:modId xmlns:p14="http://schemas.microsoft.com/office/powerpoint/2010/main" val="3668065068"/>
              </p:ext>
            </p:extLst>
          </p:nvPr>
        </p:nvGraphicFramePr>
        <p:xfrm>
          <a:off x="6529211" y="4539915"/>
          <a:ext cx="2464377" cy="739775"/>
        </p:xfrm>
        <a:graphic>
          <a:graphicData uri="http://schemas.openxmlformats.org/drawingml/2006/chart">
            <c:chart xmlns:c="http://schemas.openxmlformats.org/drawingml/2006/chart" xmlns:r="http://schemas.openxmlformats.org/officeDocument/2006/relationships" r:id="rId11"/>
          </a:graphicData>
        </a:graphic>
      </p:graphicFrame>
      <p:sp>
        <p:nvSpPr>
          <p:cNvPr id="18" name="ZoneTexte 17"/>
          <p:cNvSpPr txBox="1"/>
          <p:nvPr/>
        </p:nvSpPr>
        <p:spPr>
          <a:xfrm>
            <a:off x="4817306" y="3196511"/>
            <a:ext cx="355611"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(S)</a:t>
            </a:r>
            <a:endParaRPr lang="fr-FR" sz="1000" dirty="0">
              <a:solidFill>
                <a:srgbClr val="C00000"/>
              </a:solidFill>
              <a:latin typeface="Helvetica" panose="020B0604020202020204" pitchFamily="34" charset="0"/>
              <a:cs typeface="Helvetica" panose="020B0604020202020204" pitchFamily="34" charset="0"/>
            </a:endParaRPr>
          </a:p>
        </p:txBody>
      </p:sp>
      <p:sp>
        <p:nvSpPr>
          <p:cNvPr id="19" name="ZoneTexte 18"/>
          <p:cNvSpPr txBox="1"/>
          <p:nvPr/>
        </p:nvSpPr>
        <p:spPr>
          <a:xfrm>
            <a:off x="7578138" y="3196511"/>
            <a:ext cx="355611"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(S)</a:t>
            </a:r>
            <a:endParaRPr lang="fr-FR" sz="1000" dirty="0">
              <a:solidFill>
                <a:srgbClr val="C00000"/>
              </a:solidFill>
              <a:latin typeface="Helvetica" panose="020B0604020202020204" pitchFamily="34" charset="0"/>
              <a:cs typeface="Helvetica" panose="020B0604020202020204" pitchFamily="34" charset="0"/>
            </a:endParaRPr>
          </a:p>
        </p:txBody>
      </p:sp>
      <p:sp>
        <p:nvSpPr>
          <p:cNvPr id="20" name="ZoneTexte 19"/>
          <p:cNvSpPr txBox="1"/>
          <p:nvPr/>
        </p:nvSpPr>
        <p:spPr>
          <a:xfrm>
            <a:off x="5673138" y="4787186"/>
            <a:ext cx="355611"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(S)</a:t>
            </a:r>
            <a:endParaRPr lang="fr-FR" sz="1000" dirty="0">
              <a:solidFill>
                <a:srgbClr val="C00000"/>
              </a:solidFill>
              <a:latin typeface="Helvetica" panose="020B0604020202020204" pitchFamily="34" charset="0"/>
              <a:cs typeface="Helvetica" panose="020B0604020202020204" pitchFamily="34" charset="0"/>
            </a:endParaRPr>
          </a:p>
        </p:txBody>
      </p:sp>
      <p:sp>
        <p:nvSpPr>
          <p:cNvPr id="21" name="ZoneTexte 20"/>
          <p:cNvSpPr txBox="1"/>
          <p:nvPr/>
        </p:nvSpPr>
        <p:spPr>
          <a:xfrm>
            <a:off x="8044296" y="4781866"/>
            <a:ext cx="355611"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(S)</a:t>
            </a:r>
            <a:endParaRPr lang="fr-FR" sz="1000" dirty="0">
              <a:solidFill>
                <a:srgbClr val="C00000"/>
              </a:solidFill>
              <a:latin typeface="Helvetica" panose="020B0604020202020204" pitchFamily="34" charset="0"/>
              <a:cs typeface="Helvetica" panose="020B0604020202020204" pitchFamily="34" charset="0"/>
            </a:endParaRPr>
          </a:p>
        </p:txBody>
      </p:sp>
      <p:sp>
        <p:nvSpPr>
          <p:cNvPr id="22" name="Titre 1"/>
          <p:cNvSpPr txBox="1">
            <a:spLocks/>
          </p:cNvSpPr>
          <p:nvPr/>
        </p:nvSpPr>
        <p:spPr>
          <a:xfrm>
            <a:off x="107499" y="96523"/>
            <a:ext cx="7217825" cy="96174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smtClean="0"/>
              <a:t>Enquêtes épidémiologiques et études récentes sur les souffrances des professionnels de santé</a:t>
            </a:r>
            <a:endParaRPr lang="fr-FR" sz="2400" b="1" dirty="0"/>
          </a:p>
        </p:txBody>
      </p:sp>
      <p:sp>
        <p:nvSpPr>
          <p:cNvPr id="23" name="Espace réservé du pied de page 4"/>
          <p:cNvSpPr txBox="1">
            <a:spLocks/>
          </p:cNvSpPr>
          <p:nvPr/>
        </p:nvSpPr>
        <p:spPr>
          <a:xfrm>
            <a:off x="107498" y="6497761"/>
            <a:ext cx="8899733" cy="365125"/>
          </a:xfrm>
          <a:prstGeom prst="rect">
            <a:avLst/>
          </a:prstGeom>
        </p:spPr>
        <p:txBody>
          <a:bodyPr/>
          <a:lstStyle>
            <a:defPPr>
              <a:defRPr lang="fr-FR"/>
            </a:defPPr>
            <a:lvl1pPr marL="0" algn="l" defTabSz="457200" rtl="0" eaLnBrk="1" latinLnBrk="0" hangingPunct="1">
              <a:defRPr lang="fr-FR" sz="1200" b="1" kern="1200" smtClean="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b="0" smtClean="0"/>
              <a:t>1er Colloque National</a:t>
            </a:r>
            <a:r>
              <a:rPr lang="fr-FR" smtClean="0"/>
              <a:t>  Soigner les vulnérabilités des professionnels de santé </a:t>
            </a:r>
            <a:r>
              <a:rPr lang="fr-FR" b="0" smtClean="0"/>
              <a:t>– Académie Nationale de Médecine – Jeudi 3 décembre 2015</a:t>
            </a:r>
            <a:endParaRPr lang="fr-FR" dirty="0"/>
          </a:p>
        </p:txBody>
      </p:sp>
      <p:sp>
        <p:nvSpPr>
          <p:cNvPr id="24" name="Espace réservé du numéro de diapositive 7"/>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46</a:t>
            </a:fld>
            <a:endParaRPr lang="fr-FR" dirty="0"/>
          </a:p>
        </p:txBody>
      </p:sp>
      <p:sp>
        <p:nvSpPr>
          <p:cNvPr id="25" name="Rectangle 24"/>
          <p:cNvSpPr>
            <a:spLocks noChangeArrowheads="1"/>
          </p:cNvSpPr>
          <p:nvPr/>
        </p:nvSpPr>
        <p:spPr bwMode="gray">
          <a:xfrm>
            <a:off x="179513" y="1255424"/>
            <a:ext cx="7883833" cy="338554"/>
          </a:xfrm>
          <a:prstGeom prst="rect">
            <a:avLst/>
          </a:prstGeom>
          <a:noFill/>
          <a:ln w="12700">
            <a:noFill/>
            <a:miter lim="800000"/>
            <a:headEnd/>
            <a:tailEnd/>
          </a:ln>
        </p:spPr>
        <p:txBody>
          <a:bodyPr wrap="square">
            <a:spAutoFit/>
          </a:bodyPr>
          <a:lstStyle/>
          <a:p>
            <a:pPr>
              <a:spcBef>
                <a:spcPct val="50000"/>
              </a:spcBef>
              <a:defRPr/>
            </a:pPr>
            <a:r>
              <a:rPr lang="fr-FR" sz="1600" b="1" u="sng" dirty="0" smtClean="0">
                <a:solidFill>
                  <a:srgbClr val="1F497D"/>
                </a:solidFill>
                <a:latin typeface="Helvetica" panose="020B0604020202020204" pitchFamily="34" charset="0"/>
                <a:cs typeface="Helvetica" panose="020B0604020202020204" pitchFamily="34" charset="0"/>
              </a:rPr>
              <a:t>SOUHAITERAIENT ÊTRE SOIGNÉS DANS UN CENTRE D'ADDICTOLOGIE</a:t>
            </a:r>
            <a:r>
              <a:rPr lang="fr-FR" sz="1600" b="1" dirty="0" smtClean="0">
                <a:solidFill>
                  <a:srgbClr val="1F497D"/>
                </a:solidFill>
                <a:latin typeface="Helvetica" panose="020B0604020202020204" pitchFamily="34" charset="0"/>
                <a:cs typeface="Helvetica" panose="020B0604020202020204" pitchFamily="34" charset="0"/>
              </a:rPr>
              <a:t>…</a:t>
            </a:r>
            <a:endParaRPr lang="fr-FR" sz="1600" b="1" i="1" u="sng" dirty="0">
              <a:solidFill>
                <a:srgbClr val="1F497D"/>
              </a:solidFill>
              <a:latin typeface="Helvetica" panose="020B0604020202020204" pitchFamily="34" charset="0"/>
              <a:cs typeface="Helvetica" panose="020B0604020202020204" pitchFamily="34" charset="0"/>
            </a:endParaRPr>
          </a:p>
        </p:txBody>
      </p:sp>
      <p:sp>
        <p:nvSpPr>
          <p:cNvPr id="26" name="Rectangle 22"/>
          <p:cNvSpPr>
            <a:spLocks noChangeArrowheads="1"/>
          </p:cNvSpPr>
          <p:nvPr/>
        </p:nvSpPr>
        <p:spPr bwMode="auto">
          <a:xfrm>
            <a:off x="1464382" y="1691514"/>
            <a:ext cx="7620000" cy="457200"/>
          </a:xfrm>
          <a:prstGeom prst="rect">
            <a:avLst/>
          </a:prstGeom>
          <a:noFill/>
          <a:ln w="9525">
            <a:noFill/>
            <a:miter lim="800000"/>
            <a:headEnd/>
            <a:tailEnd/>
          </a:ln>
        </p:spPr>
        <p:txBody>
          <a:bodyPr anchor="ctr"/>
          <a:lstStyle/>
          <a:p>
            <a:pPr marL="0" lvl="1" algn="r">
              <a:defRPr/>
            </a:pPr>
            <a:r>
              <a:rPr lang="fr-FR" sz="1400" b="1" dirty="0" smtClean="0">
                <a:solidFill>
                  <a:srgbClr val="1F497D"/>
                </a:solidFill>
                <a:latin typeface="Helvetica" panose="020B0604020202020204" pitchFamily="34" charset="0"/>
                <a:cs typeface="Helvetica" panose="020B0604020202020204" pitchFamily="34" charset="0"/>
              </a:rPr>
              <a:t>TYPE DE STRUCTURE</a:t>
            </a:r>
            <a:endParaRPr lang="fr-FR" sz="1400" b="1" dirty="0">
              <a:solidFill>
                <a:srgbClr val="1F497D"/>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050415037"/>
      </p:ext>
    </p:extLst>
  </p:cSld>
  <p:clrMapOvr>
    <a:masterClrMapping/>
  </p:clrMapOvr>
  <p:transition xmlns:p14="http://schemas.microsoft.com/office/powerpoint/2010/main" spd="med">
    <p:zoom/>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4" descr="Résultat de recherche d'images pour &quot;bonhomme blanc 3D épuisé&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aphicFrame>
        <p:nvGraphicFramePr>
          <p:cNvPr id="2" name="Tableau 1"/>
          <p:cNvGraphicFramePr>
            <a:graphicFrameLocks noGrp="1"/>
          </p:cNvGraphicFramePr>
          <p:nvPr>
            <p:extLst>
              <p:ext uri="{D42A27DB-BD31-4B8C-83A1-F6EECF244321}">
                <p14:modId xmlns:p14="http://schemas.microsoft.com/office/powerpoint/2010/main" val="22760661"/>
              </p:ext>
            </p:extLst>
          </p:nvPr>
        </p:nvGraphicFramePr>
        <p:xfrm>
          <a:off x="88901" y="2189030"/>
          <a:ext cx="3918527" cy="2950656"/>
        </p:xfrm>
        <a:graphic>
          <a:graphicData uri="http://schemas.openxmlformats.org/drawingml/2006/table">
            <a:tbl>
              <a:tblPr firstRow="1" bandRow="1">
                <a:tableStyleId>{21E4AEA4-8DFA-4A89-87EB-49C32662AFE0}</a:tableStyleId>
              </a:tblPr>
              <a:tblGrid>
                <a:gridCol w="1522835"/>
                <a:gridCol w="2395692"/>
              </a:tblGrid>
              <a:tr h="304800">
                <a:tc>
                  <a:txBody>
                    <a:bodyPr/>
                    <a:lstStyle/>
                    <a:p>
                      <a:endParaRPr lang="fr-FR" sz="1100" dirty="0">
                        <a:solidFill>
                          <a:schemeClr val="tx1"/>
                        </a:solidFill>
                        <a:latin typeface="Helvetica" panose="020B0604020202020204" pitchFamily="34" charset="0"/>
                        <a:cs typeface="Helvetica" panose="020B0604020202020204" pitchFamily="34" charset="0"/>
                      </a:endParaRPr>
                    </a:p>
                  </a:txBody>
                  <a:tcP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500" dirty="0" smtClean="0">
                          <a:solidFill>
                            <a:schemeClr val="bg1"/>
                          </a:solidFill>
                          <a:latin typeface="Helvetica" panose="020B0604020202020204" pitchFamily="34" charset="0"/>
                          <a:cs typeface="Helvetica" panose="020B0604020202020204" pitchFamily="34" charset="0"/>
                        </a:rPr>
                        <a:t/>
                      </a:r>
                      <a:br>
                        <a:rPr lang="fr-FR" sz="500" dirty="0" smtClean="0">
                          <a:solidFill>
                            <a:schemeClr val="bg1"/>
                          </a:solidFill>
                          <a:latin typeface="Helvetica" panose="020B0604020202020204" pitchFamily="34" charset="0"/>
                          <a:cs typeface="Helvetica" panose="020B0604020202020204" pitchFamily="34" charset="0"/>
                        </a:rPr>
                      </a:br>
                      <a:r>
                        <a:rPr lang="fr-FR" sz="1050" dirty="0" smtClean="0">
                          <a:solidFill>
                            <a:schemeClr val="bg1"/>
                          </a:solidFill>
                          <a:latin typeface="Helvetica" panose="020B0604020202020204" pitchFamily="34" charset="0"/>
                          <a:cs typeface="Helvetica" panose="020B0604020202020204" pitchFamily="34" charset="0"/>
                        </a:rPr>
                        <a:t>TOTAL</a:t>
                      </a:r>
                      <a:br>
                        <a:rPr lang="fr-FR" sz="1050" dirty="0" smtClean="0">
                          <a:solidFill>
                            <a:schemeClr val="bg1"/>
                          </a:solidFill>
                          <a:latin typeface="Helvetica" panose="020B0604020202020204" pitchFamily="34" charset="0"/>
                          <a:cs typeface="Helvetica" panose="020B0604020202020204" pitchFamily="34" charset="0"/>
                        </a:rPr>
                      </a:br>
                      <a:r>
                        <a:rPr lang="fr-FR" sz="1050" b="1" dirty="0" smtClean="0">
                          <a:solidFill>
                            <a:schemeClr val="bg1"/>
                          </a:solidFill>
                          <a:latin typeface="Helvetica" panose="020B0604020202020204" pitchFamily="34" charset="0"/>
                          <a:cs typeface="Helvetica" panose="020B0604020202020204" pitchFamily="34" charset="0"/>
                        </a:rPr>
                        <a:t>n=1846</a:t>
                      </a:r>
                      <a:r>
                        <a:rPr lang="fr-FR" sz="1050" b="0" dirty="0" smtClean="0">
                          <a:solidFill>
                            <a:schemeClr val="bg1"/>
                          </a:solidFill>
                          <a:latin typeface="Helvetica" panose="020B0604020202020204" pitchFamily="34" charset="0"/>
                          <a:cs typeface="Helvetica" panose="020B0604020202020204" pitchFamily="34" charset="0"/>
                        </a:rPr>
                        <a:t/>
                      </a:r>
                      <a:br>
                        <a:rPr lang="fr-FR" sz="1050" b="0" dirty="0" smtClean="0">
                          <a:solidFill>
                            <a:schemeClr val="bg1"/>
                          </a:solidFill>
                          <a:latin typeface="Helvetica" panose="020B0604020202020204" pitchFamily="34" charset="0"/>
                          <a:cs typeface="Helvetica" panose="020B0604020202020204" pitchFamily="34" charset="0"/>
                        </a:rPr>
                      </a:br>
                      <a:endParaRPr lang="fr-FR" sz="500" dirty="0">
                        <a:solidFill>
                          <a:schemeClr val="bg1"/>
                        </a:solidFill>
                        <a:latin typeface="Helvetica" panose="020B0604020202020204" pitchFamily="34" charset="0"/>
                        <a:cs typeface="Helvetica" panose="020B0604020202020204" pitchFamily="34" charset="0"/>
                      </a:endParaRPr>
                    </a:p>
                  </a:txBody>
                  <a:tcPr anchor="ctr">
                    <a:lnL w="762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36699"/>
                    </a:solidFill>
                  </a:tcPr>
                </a:tc>
              </a:tr>
              <a:tr h="795592">
                <a:tc>
                  <a:txBody>
                    <a:bodyPr/>
                    <a:lstStyle/>
                    <a:p>
                      <a:pPr marL="0" lvl="0" indent="0">
                        <a:lnSpc>
                          <a:spcPct val="90000"/>
                        </a:lnSpc>
                        <a:spcAft>
                          <a:spcPts val="0"/>
                        </a:spcAft>
                        <a:buFont typeface="+mj-lt"/>
                        <a:buNone/>
                      </a:pPr>
                      <a:r>
                        <a:rPr lang="fr-FR" sz="1000" b="0" dirty="0" smtClean="0">
                          <a:solidFill>
                            <a:schemeClr val="tx1"/>
                          </a:solidFill>
                          <a:effectLst/>
                          <a:latin typeface="Helvetica" panose="020B0604020202020204" pitchFamily="34" charset="0"/>
                          <a:ea typeface="Calibri"/>
                          <a:cs typeface="Helvetica" panose="020B0604020202020204" pitchFamily="34" charset="0"/>
                        </a:rPr>
                        <a:t>…également destiné à leurs</a:t>
                      </a:r>
                      <a:r>
                        <a:rPr lang="fr-FR" sz="1000" b="0" baseline="0" dirty="0" smtClean="0">
                          <a:solidFill>
                            <a:schemeClr val="tx1"/>
                          </a:solidFill>
                          <a:effectLst/>
                          <a:latin typeface="Helvetica" panose="020B0604020202020204" pitchFamily="34" charset="0"/>
                          <a:ea typeface="Calibri"/>
                          <a:cs typeface="Helvetica" panose="020B0604020202020204" pitchFamily="34" charset="0"/>
                        </a:rPr>
                        <a:t> </a:t>
                      </a:r>
                      <a:r>
                        <a:rPr lang="fr-FR" sz="1000" b="1" u="sng" baseline="0" dirty="0" smtClean="0">
                          <a:solidFill>
                            <a:schemeClr val="tx1"/>
                          </a:solidFill>
                          <a:effectLst/>
                          <a:latin typeface="Helvetica" panose="020B0604020202020204" pitchFamily="34" charset="0"/>
                          <a:ea typeface="Calibri"/>
                          <a:cs typeface="Helvetica" panose="020B0604020202020204" pitchFamily="34" charset="0"/>
                        </a:rPr>
                        <a:t>PATIENTS </a:t>
                      </a:r>
                      <a:endParaRPr lang="fr-FR" sz="1000" b="1" u="sng" dirty="0">
                        <a:solidFill>
                          <a:schemeClr val="tx1"/>
                        </a:solidFill>
                        <a:effectLst/>
                        <a:latin typeface="Helvetica" panose="020B0604020202020204" pitchFamily="34" charset="0"/>
                        <a:ea typeface="Calibri"/>
                        <a:cs typeface="Helvetica"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lnT w="38100" cmpd="sng">
                      <a:noFill/>
                    </a:lnT>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D9E6F3"/>
                    </a:solidFill>
                  </a:tcPr>
                </a:tc>
              </a:tr>
              <a:tr h="795592">
                <a:tc>
                  <a:txBody>
                    <a:bodyPr/>
                    <a:lstStyle/>
                    <a:p>
                      <a:pPr marL="0" lvl="0" indent="0">
                        <a:lnSpc>
                          <a:spcPct val="90000"/>
                        </a:lnSpc>
                        <a:spcAft>
                          <a:spcPts val="0"/>
                        </a:spcAft>
                        <a:buFont typeface="+mj-lt"/>
                        <a:buNone/>
                      </a:pPr>
                      <a:r>
                        <a:rPr lang="fr-FR" sz="1000" b="0" dirty="0" smtClean="0">
                          <a:solidFill>
                            <a:schemeClr val="tx1"/>
                          </a:solidFill>
                          <a:effectLst/>
                          <a:latin typeface="Helvetica" panose="020B0604020202020204" pitchFamily="34" charset="0"/>
                          <a:ea typeface="Calibri"/>
                          <a:cs typeface="Helvetica" panose="020B0604020202020204" pitchFamily="34" charset="0"/>
                        </a:rPr>
                        <a:t>… spécifiquement réservé aux </a:t>
                      </a:r>
                      <a:r>
                        <a:rPr lang="fr-FR" sz="1000" b="1" u="sng" dirty="0" smtClean="0">
                          <a:solidFill>
                            <a:schemeClr val="tx1"/>
                          </a:solidFill>
                          <a:effectLst/>
                          <a:latin typeface="Helvetica" panose="020B0604020202020204" pitchFamily="34" charset="0"/>
                          <a:ea typeface="Calibri"/>
                          <a:cs typeface="Helvetica" panose="020B0604020202020204" pitchFamily="34" charset="0"/>
                        </a:rPr>
                        <a:t>PROFESSIONNELS DE SANTÉ</a:t>
                      </a:r>
                      <a:r>
                        <a:rPr lang="fr-FR" sz="1000" b="1" u="none" dirty="0" smtClean="0">
                          <a:solidFill>
                            <a:schemeClr val="tx1"/>
                          </a:solidFill>
                          <a:effectLst/>
                          <a:latin typeface="Helvetica" panose="020B0604020202020204" pitchFamily="34" charset="0"/>
                          <a:ea typeface="Calibri"/>
                          <a:cs typeface="Helvetica" panose="020B0604020202020204" pitchFamily="34" charset="0"/>
                        </a:rPr>
                        <a:t> </a:t>
                      </a:r>
                      <a:r>
                        <a:rPr lang="fr-FR" sz="900" b="0" i="1" dirty="0" smtClean="0">
                          <a:solidFill>
                            <a:schemeClr val="tx1"/>
                          </a:solidFill>
                          <a:effectLst/>
                          <a:latin typeface="Helvetica" panose="020B0604020202020204" pitchFamily="34" charset="0"/>
                          <a:ea typeface="Calibri"/>
                          <a:cs typeface="Helvetica" panose="020B0604020202020204" pitchFamily="34" charset="0"/>
                        </a:rPr>
                        <a:t>(au sens large)</a:t>
                      </a:r>
                      <a:endParaRPr lang="fr-FR" sz="1000" b="0" dirty="0">
                        <a:solidFill>
                          <a:schemeClr val="tx1"/>
                        </a:solidFill>
                        <a:effectLst/>
                        <a:latin typeface="Helvetica" panose="020B0604020202020204" pitchFamily="34" charset="0"/>
                        <a:ea typeface="Calibri"/>
                        <a:cs typeface="Helvetica"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solidFill>
                      <a:srgbClr val="BAD1E8"/>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solidFill>
                      <a:srgbClr val="BAD1E8"/>
                    </a:solidFill>
                  </a:tcPr>
                </a:tc>
              </a:tr>
              <a:tr h="795592">
                <a:tc>
                  <a:txBody>
                    <a:bodyPr/>
                    <a:lstStyle/>
                    <a:p>
                      <a:pPr marL="0" lvl="0" indent="0">
                        <a:lnSpc>
                          <a:spcPct val="90000"/>
                        </a:lnSpc>
                        <a:spcAft>
                          <a:spcPts val="0"/>
                        </a:spcAft>
                        <a:buFont typeface="+mj-lt"/>
                        <a:buNone/>
                      </a:pPr>
                      <a:r>
                        <a:rPr lang="fr-FR" sz="1000" b="0" dirty="0" smtClean="0">
                          <a:solidFill>
                            <a:schemeClr val="tx1"/>
                          </a:solidFill>
                          <a:effectLst/>
                          <a:latin typeface="Helvetica" panose="020B0604020202020204" pitchFamily="34" charset="0"/>
                          <a:ea typeface="Calibri"/>
                          <a:cs typeface="Helvetica" panose="020B0604020202020204" pitchFamily="34" charset="0"/>
                        </a:rPr>
                        <a:t>… spécifiquement</a:t>
                      </a:r>
                      <a:r>
                        <a:rPr lang="fr-FR" sz="1000" b="0" baseline="0" dirty="0" smtClean="0">
                          <a:solidFill>
                            <a:schemeClr val="tx1"/>
                          </a:solidFill>
                          <a:effectLst/>
                          <a:latin typeface="Helvetica" panose="020B0604020202020204" pitchFamily="34" charset="0"/>
                          <a:ea typeface="Calibri"/>
                          <a:cs typeface="Helvetica" panose="020B0604020202020204" pitchFamily="34" charset="0"/>
                        </a:rPr>
                        <a:t> réservé à leur </a:t>
                      </a:r>
                      <a:r>
                        <a:rPr lang="fr-FR" sz="1000" b="1" u="sng" baseline="0" dirty="0" smtClean="0">
                          <a:solidFill>
                            <a:schemeClr val="tx1"/>
                          </a:solidFill>
                          <a:effectLst/>
                          <a:latin typeface="Helvetica" panose="020B0604020202020204" pitchFamily="34" charset="0"/>
                          <a:ea typeface="Calibri"/>
                          <a:cs typeface="Helvetica" panose="020B0604020202020204" pitchFamily="34" charset="0"/>
                        </a:rPr>
                        <a:t>SEULE PROFESSION</a:t>
                      </a:r>
                      <a:r>
                        <a:rPr lang="fr-FR" sz="1000" b="0" baseline="0" dirty="0" smtClean="0">
                          <a:solidFill>
                            <a:schemeClr val="tx1"/>
                          </a:solidFill>
                          <a:effectLst/>
                          <a:latin typeface="Helvetica" panose="020B0604020202020204" pitchFamily="34" charset="0"/>
                          <a:ea typeface="Calibri"/>
                          <a:cs typeface="Helvetica" panose="020B0604020202020204" pitchFamily="34" charset="0"/>
                        </a:rPr>
                        <a:t> </a:t>
                      </a:r>
                      <a:r>
                        <a:rPr lang="fr-FR" sz="900" b="0" i="1" baseline="0" dirty="0" smtClean="0">
                          <a:solidFill>
                            <a:schemeClr val="tx1"/>
                          </a:solidFill>
                          <a:effectLst/>
                          <a:latin typeface="Helvetica" panose="020B0604020202020204" pitchFamily="34" charset="0"/>
                          <a:ea typeface="Calibri"/>
                          <a:cs typeface="Helvetica" panose="020B0604020202020204" pitchFamily="34" charset="0"/>
                        </a:rPr>
                        <a:t>(Médecin ou kiné ou infirmière, …)</a:t>
                      </a:r>
                      <a:endParaRPr lang="fr-FR" sz="900" b="0" i="1" dirty="0">
                        <a:solidFill>
                          <a:schemeClr val="tx1"/>
                        </a:solidFill>
                        <a:effectLst/>
                        <a:latin typeface="Helvetica" panose="020B0604020202020204" pitchFamily="34" charset="0"/>
                        <a:ea typeface="Calibri"/>
                        <a:cs typeface="Helvetica"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solidFill>
                      <a:srgbClr val="D9E6F3"/>
                    </a:solidFill>
                  </a:tcPr>
                </a:tc>
              </a:tr>
            </a:tbl>
          </a:graphicData>
        </a:graphic>
      </p:graphicFrame>
      <p:graphicFrame>
        <p:nvGraphicFramePr>
          <p:cNvPr id="3" name="Tableau 2"/>
          <p:cNvGraphicFramePr>
            <a:graphicFrameLocks noGrp="1"/>
          </p:cNvGraphicFramePr>
          <p:nvPr>
            <p:extLst>
              <p:ext uri="{D42A27DB-BD31-4B8C-83A1-F6EECF244321}">
                <p14:modId xmlns:p14="http://schemas.microsoft.com/office/powerpoint/2010/main" val="3087260486"/>
              </p:ext>
            </p:extLst>
          </p:nvPr>
        </p:nvGraphicFramePr>
        <p:xfrm>
          <a:off x="4146091" y="2195965"/>
          <a:ext cx="2394508" cy="2950656"/>
        </p:xfrm>
        <a:graphic>
          <a:graphicData uri="http://schemas.openxmlformats.org/drawingml/2006/table">
            <a:tbl>
              <a:tblPr firstRow="1" bandRow="1">
                <a:tableStyleId>{21E4AEA4-8DFA-4A89-87EB-49C32662AFE0}</a:tableStyleId>
              </a:tblPr>
              <a:tblGrid>
                <a:gridCol w="2394508"/>
              </a:tblGrid>
              <a:tr h="297866">
                <a:tc>
                  <a:txBody>
                    <a:bodyPr/>
                    <a:lstStyle/>
                    <a:p>
                      <a:pPr algn="ctr"/>
                      <a:r>
                        <a:rPr lang="fr-FR" sz="500" dirty="0" smtClean="0">
                          <a:solidFill>
                            <a:schemeClr val="bg1"/>
                          </a:solidFill>
                          <a:latin typeface="Helvetica" panose="020B0604020202020204" pitchFamily="34" charset="0"/>
                          <a:cs typeface="Helvetica" panose="020B0604020202020204" pitchFamily="34" charset="0"/>
                        </a:rPr>
                        <a:t/>
                      </a:r>
                      <a:br>
                        <a:rPr lang="fr-FR" sz="500" dirty="0" smtClean="0">
                          <a:solidFill>
                            <a:schemeClr val="bg1"/>
                          </a:solidFill>
                          <a:latin typeface="Helvetica" panose="020B0604020202020204" pitchFamily="34" charset="0"/>
                          <a:cs typeface="Helvetica" panose="020B0604020202020204" pitchFamily="34" charset="0"/>
                        </a:rPr>
                      </a:br>
                      <a:r>
                        <a:rPr lang="fr-FR" sz="1050" dirty="0" smtClean="0">
                          <a:solidFill>
                            <a:schemeClr val="bg1"/>
                          </a:solidFill>
                          <a:latin typeface="Helvetica" panose="020B0604020202020204" pitchFamily="34" charset="0"/>
                          <a:cs typeface="Helvetica" panose="020B0604020202020204" pitchFamily="34" charset="0"/>
                        </a:rPr>
                        <a:t>MEDECINS</a:t>
                      </a:r>
                      <a:br>
                        <a:rPr lang="fr-FR" sz="1050" dirty="0" smtClean="0">
                          <a:solidFill>
                            <a:schemeClr val="bg1"/>
                          </a:solidFill>
                          <a:latin typeface="Helvetica" panose="020B0604020202020204" pitchFamily="34" charset="0"/>
                          <a:cs typeface="Helvetica" panose="020B0604020202020204" pitchFamily="34" charset="0"/>
                        </a:rPr>
                      </a:br>
                      <a:r>
                        <a:rPr lang="fr-FR" sz="1050" b="1" dirty="0" smtClean="0">
                          <a:solidFill>
                            <a:schemeClr val="bg1"/>
                          </a:solidFill>
                          <a:latin typeface="Helvetica" panose="020B0604020202020204" pitchFamily="34" charset="0"/>
                          <a:cs typeface="Helvetica" panose="020B0604020202020204" pitchFamily="34" charset="0"/>
                        </a:rPr>
                        <a:t>n=1344</a:t>
                      </a:r>
                      <a:r>
                        <a:rPr lang="fr-FR" sz="1050" b="0" dirty="0" smtClean="0">
                          <a:solidFill>
                            <a:schemeClr val="bg1"/>
                          </a:solidFill>
                          <a:latin typeface="Helvetica" panose="020B0604020202020204" pitchFamily="34" charset="0"/>
                          <a:cs typeface="Helvetica" panose="020B0604020202020204" pitchFamily="34" charset="0"/>
                        </a:rPr>
                        <a:t/>
                      </a:r>
                      <a:br>
                        <a:rPr lang="fr-FR" sz="1050" b="0" dirty="0" smtClean="0">
                          <a:solidFill>
                            <a:schemeClr val="bg1"/>
                          </a:solidFill>
                          <a:latin typeface="Helvetica" panose="020B0604020202020204" pitchFamily="34" charset="0"/>
                          <a:cs typeface="Helvetica" panose="020B0604020202020204" pitchFamily="34" charset="0"/>
                        </a:rPr>
                      </a:br>
                      <a:endParaRPr lang="fr-FR" sz="500" dirty="0">
                        <a:solidFill>
                          <a:schemeClr val="bg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336699"/>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T w="9525" cap="flat" cmpd="sng" algn="ctr">
                      <a:solidFill>
                        <a:schemeClr val="bg1"/>
                      </a:solidFill>
                      <a:prstDash val="solid"/>
                      <a:round/>
                      <a:headEnd type="none" w="med" len="med"/>
                      <a:tailEnd type="none" w="med" len="med"/>
                    </a:lnT>
                    <a:solidFill>
                      <a:srgbClr val="D9E6F3"/>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BAD1E8"/>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D9E6F3"/>
                    </a:solidFill>
                  </a:tcPr>
                </a:tc>
              </a:tr>
            </a:tbl>
          </a:graphicData>
        </a:graphic>
      </p:graphicFrame>
      <p:graphicFrame>
        <p:nvGraphicFramePr>
          <p:cNvPr id="5" name="Tableau 4"/>
          <p:cNvGraphicFramePr>
            <a:graphicFrameLocks noGrp="1"/>
          </p:cNvGraphicFramePr>
          <p:nvPr>
            <p:extLst>
              <p:ext uri="{D42A27DB-BD31-4B8C-83A1-F6EECF244321}">
                <p14:modId xmlns:p14="http://schemas.microsoft.com/office/powerpoint/2010/main" val="3834001198"/>
              </p:ext>
            </p:extLst>
          </p:nvPr>
        </p:nvGraphicFramePr>
        <p:xfrm>
          <a:off x="6662228" y="2195965"/>
          <a:ext cx="2394508" cy="2958276"/>
        </p:xfrm>
        <a:graphic>
          <a:graphicData uri="http://schemas.openxmlformats.org/drawingml/2006/table">
            <a:tbl>
              <a:tblPr firstRow="1" bandRow="1">
                <a:tableStyleId>{21E4AEA4-8DFA-4A89-87EB-49C32662AFE0}</a:tableStyleId>
              </a:tblPr>
              <a:tblGrid>
                <a:gridCol w="2394508"/>
              </a:tblGrid>
              <a:tr h="297865">
                <a:tc>
                  <a:txBody>
                    <a:bodyPr/>
                    <a:lstStyle/>
                    <a:p>
                      <a:pPr algn="ctr"/>
                      <a:r>
                        <a:rPr lang="fr-FR" sz="1050" dirty="0" smtClean="0">
                          <a:solidFill>
                            <a:schemeClr val="bg1"/>
                          </a:solidFill>
                          <a:latin typeface="Helvetica" panose="020B0604020202020204" pitchFamily="34" charset="0"/>
                          <a:cs typeface="Helvetica" panose="020B0604020202020204" pitchFamily="34" charset="0"/>
                        </a:rPr>
                        <a:t>AUTRES PROFESSIONNELS </a:t>
                      </a:r>
                      <a:br>
                        <a:rPr lang="fr-FR" sz="1050" dirty="0" smtClean="0">
                          <a:solidFill>
                            <a:schemeClr val="bg1"/>
                          </a:solidFill>
                          <a:latin typeface="Helvetica" panose="020B0604020202020204" pitchFamily="34" charset="0"/>
                          <a:cs typeface="Helvetica" panose="020B0604020202020204" pitchFamily="34" charset="0"/>
                        </a:rPr>
                      </a:br>
                      <a:r>
                        <a:rPr lang="fr-FR" sz="1050" dirty="0" smtClean="0">
                          <a:solidFill>
                            <a:schemeClr val="bg1"/>
                          </a:solidFill>
                          <a:latin typeface="Helvetica" panose="020B0604020202020204" pitchFamily="34" charset="0"/>
                          <a:cs typeface="Helvetica" panose="020B0604020202020204" pitchFamily="34" charset="0"/>
                        </a:rPr>
                        <a:t>DE SANTE</a:t>
                      </a:r>
                      <a:br>
                        <a:rPr lang="fr-FR" sz="1050" dirty="0" smtClean="0">
                          <a:solidFill>
                            <a:schemeClr val="bg1"/>
                          </a:solidFill>
                          <a:latin typeface="Helvetica" panose="020B0604020202020204" pitchFamily="34" charset="0"/>
                          <a:cs typeface="Helvetica" panose="020B0604020202020204" pitchFamily="34" charset="0"/>
                        </a:rPr>
                      </a:br>
                      <a:r>
                        <a:rPr lang="fr-FR" sz="1050" b="1" dirty="0" smtClean="0">
                          <a:solidFill>
                            <a:schemeClr val="bg1"/>
                          </a:solidFill>
                          <a:latin typeface="Helvetica" panose="020B0604020202020204" pitchFamily="34" charset="0"/>
                          <a:cs typeface="Helvetica" panose="020B0604020202020204" pitchFamily="34" charset="0"/>
                        </a:rPr>
                        <a:t>n=502</a:t>
                      </a:r>
                      <a:endParaRPr lang="fr-FR" sz="1050" b="1" dirty="0">
                        <a:solidFill>
                          <a:schemeClr val="bg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336699"/>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T w="9525" cap="flat" cmpd="sng" algn="ctr">
                      <a:solidFill>
                        <a:schemeClr val="bg1"/>
                      </a:solidFill>
                      <a:prstDash val="solid"/>
                      <a:round/>
                      <a:headEnd type="none" w="med" len="med"/>
                      <a:tailEnd type="none" w="med" len="med"/>
                    </a:lnT>
                    <a:solidFill>
                      <a:srgbClr val="D9E6F3"/>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BAD1E8"/>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D9E6F3"/>
                    </a:solidFill>
                  </a:tcPr>
                </a:tc>
              </a:tr>
            </a:tbl>
          </a:graphicData>
        </a:graphic>
      </p:graphicFrame>
      <p:sp>
        <p:nvSpPr>
          <p:cNvPr id="44" name="Rectangle 43"/>
          <p:cNvSpPr>
            <a:spLocks noChangeArrowheads="1"/>
          </p:cNvSpPr>
          <p:nvPr/>
        </p:nvSpPr>
        <p:spPr bwMode="gray">
          <a:xfrm>
            <a:off x="179513" y="1255424"/>
            <a:ext cx="7883833" cy="338554"/>
          </a:xfrm>
          <a:prstGeom prst="rect">
            <a:avLst/>
          </a:prstGeom>
          <a:noFill/>
          <a:ln w="12700">
            <a:noFill/>
            <a:miter lim="800000"/>
            <a:headEnd/>
            <a:tailEnd/>
          </a:ln>
        </p:spPr>
        <p:txBody>
          <a:bodyPr wrap="square">
            <a:spAutoFit/>
          </a:bodyPr>
          <a:lstStyle/>
          <a:p>
            <a:pPr>
              <a:spcBef>
                <a:spcPct val="50000"/>
              </a:spcBef>
              <a:defRPr/>
            </a:pPr>
            <a:r>
              <a:rPr lang="fr-FR" sz="1600" b="1" u="sng" dirty="0" smtClean="0">
                <a:solidFill>
                  <a:srgbClr val="1F497D"/>
                </a:solidFill>
                <a:latin typeface="Helvetica" panose="020B0604020202020204" pitchFamily="34" charset="0"/>
                <a:cs typeface="Helvetica" panose="020B0604020202020204" pitchFamily="34" charset="0"/>
              </a:rPr>
              <a:t>SOUHAITERAIENT ÊTRE SOIGNÉS DANS UN CENTRE D'ADDICTOLOGIE</a:t>
            </a:r>
            <a:r>
              <a:rPr lang="fr-FR" sz="1600" b="1" dirty="0" smtClean="0">
                <a:solidFill>
                  <a:srgbClr val="1F497D"/>
                </a:solidFill>
                <a:latin typeface="Helvetica" panose="020B0604020202020204" pitchFamily="34" charset="0"/>
                <a:cs typeface="Helvetica" panose="020B0604020202020204" pitchFamily="34" charset="0"/>
              </a:rPr>
              <a:t>…</a:t>
            </a:r>
            <a:endParaRPr lang="fr-FR" sz="1600" b="1" i="1" u="sng" dirty="0">
              <a:solidFill>
                <a:srgbClr val="1F497D"/>
              </a:solidFill>
              <a:latin typeface="Helvetica" panose="020B0604020202020204" pitchFamily="34" charset="0"/>
              <a:cs typeface="Helvetica" panose="020B0604020202020204" pitchFamily="34" charset="0"/>
            </a:endParaRPr>
          </a:p>
        </p:txBody>
      </p:sp>
      <p:graphicFrame>
        <p:nvGraphicFramePr>
          <p:cNvPr id="48" name="Graphique 47"/>
          <p:cNvGraphicFramePr/>
          <p:nvPr>
            <p:extLst>
              <p:ext uri="{D42A27DB-BD31-4B8C-83A1-F6EECF244321}">
                <p14:modId xmlns:p14="http://schemas.microsoft.com/office/powerpoint/2010/main" val="2000193207"/>
              </p:ext>
            </p:extLst>
          </p:nvPr>
        </p:nvGraphicFramePr>
        <p:xfrm>
          <a:off x="1446065" y="2807429"/>
          <a:ext cx="2464377" cy="7397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9" name="Graphique 48"/>
          <p:cNvGraphicFramePr/>
          <p:nvPr>
            <p:extLst>
              <p:ext uri="{D42A27DB-BD31-4B8C-83A1-F6EECF244321}">
                <p14:modId xmlns:p14="http://schemas.microsoft.com/office/powerpoint/2010/main" val="309865146"/>
              </p:ext>
            </p:extLst>
          </p:nvPr>
        </p:nvGraphicFramePr>
        <p:xfrm>
          <a:off x="1446125" y="3648691"/>
          <a:ext cx="2464377" cy="7397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1" name="Graphique 50"/>
          <p:cNvGraphicFramePr/>
          <p:nvPr>
            <p:extLst>
              <p:ext uri="{D42A27DB-BD31-4B8C-83A1-F6EECF244321}">
                <p14:modId xmlns:p14="http://schemas.microsoft.com/office/powerpoint/2010/main" val="577778953"/>
              </p:ext>
            </p:extLst>
          </p:nvPr>
        </p:nvGraphicFramePr>
        <p:xfrm>
          <a:off x="1446125" y="4404108"/>
          <a:ext cx="2464377" cy="73977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Graphique 52"/>
          <p:cNvGraphicFramePr/>
          <p:nvPr>
            <p:extLst>
              <p:ext uri="{D42A27DB-BD31-4B8C-83A1-F6EECF244321}">
                <p14:modId xmlns:p14="http://schemas.microsoft.com/office/powerpoint/2010/main" val="2240304770"/>
              </p:ext>
            </p:extLst>
          </p:nvPr>
        </p:nvGraphicFramePr>
        <p:xfrm>
          <a:off x="3981530" y="2803536"/>
          <a:ext cx="2464377" cy="73977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4" name="Graphique 53"/>
          <p:cNvGraphicFramePr/>
          <p:nvPr>
            <p:extLst>
              <p:ext uri="{D42A27DB-BD31-4B8C-83A1-F6EECF244321}">
                <p14:modId xmlns:p14="http://schemas.microsoft.com/office/powerpoint/2010/main" val="503845125"/>
              </p:ext>
            </p:extLst>
          </p:nvPr>
        </p:nvGraphicFramePr>
        <p:xfrm>
          <a:off x="3981590" y="3644797"/>
          <a:ext cx="2464377" cy="73977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5" name="Graphique 54"/>
          <p:cNvGraphicFramePr/>
          <p:nvPr>
            <p:extLst>
              <p:ext uri="{D42A27DB-BD31-4B8C-83A1-F6EECF244321}">
                <p14:modId xmlns:p14="http://schemas.microsoft.com/office/powerpoint/2010/main" val="2619214035"/>
              </p:ext>
            </p:extLst>
          </p:nvPr>
        </p:nvGraphicFramePr>
        <p:xfrm>
          <a:off x="3981590" y="4400215"/>
          <a:ext cx="2464377" cy="739775"/>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6" name="Graphique 55"/>
          <p:cNvGraphicFramePr/>
          <p:nvPr>
            <p:extLst>
              <p:ext uri="{D42A27DB-BD31-4B8C-83A1-F6EECF244321}">
                <p14:modId xmlns:p14="http://schemas.microsoft.com/office/powerpoint/2010/main" val="4263837477"/>
              </p:ext>
            </p:extLst>
          </p:nvPr>
        </p:nvGraphicFramePr>
        <p:xfrm>
          <a:off x="6529151" y="2803536"/>
          <a:ext cx="2464377" cy="739775"/>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7" name="Graphique 56"/>
          <p:cNvGraphicFramePr/>
          <p:nvPr>
            <p:extLst>
              <p:ext uri="{D42A27DB-BD31-4B8C-83A1-F6EECF244321}">
                <p14:modId xmlns:p14="http://schemas.microsoft.com/office/powerpoint/2010/main" val="2882125979"/>
              </p:ext>
            </p:extLst>
          </p:nvPr>
        </p:nvGraphicFramePr>
        <p:xfrm>
          <a:off x="6529211" y="3644797"/>
          <a:ext cx="2464377" cy="739775"/>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8" name="Graphique 57"/>
          <p:cNvGraphicFramePr/>
          <p:nvPr>
            <p:extLst>
              <p:ext uri="{D42A27DB-BD31-4B8C-83A1-F6EECF244321}">
                <p14:modId xmlns:p14="http://schemas.microsoft.com/office/powerpoint/2010/main" val="1461385564"/>
              </p:ext>
            </p:extLst>
          </p:nvPr>
        </p:nvGraphicFramePr>
        <p:xfrm>
          <a:off x="6529211" y="4400215"/>
          <a:ext cx="2464377" cy="739775"/>
        </p:xfrm>
        <a:graphic>
          <a:graphicData uri="http://schemas.openxmlformats.org/drawingml/2006/chart">
            <c:chart xmlns:c="http://schemas.openxmlformats.org/drawingml/2006/chart" xmlns:r="http://schemas.openxmlformats.org/officeDocument/2006/relationships" r:id="rId11"/>
          </a:graphicData>
        </a:graphic>
      </p:graphicFrame>
      <p:sp>
        <p:nvSpPr>
          <p:cNvPr id="18" name="ZoneTexte 17"/>
          <p:cNvSpPr txBox="1"/>
          <p:nvPr/>
        </p:nvSpPr>
        <p:spPr>
          <a:xfrm>
            <a:off x="4922081" y="3053636"/>
            <a:ext cx="355611"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(S)</a:t>
            </a:r>
            <a:endParaRPr lang="fr-FR" sz="1000" dirty="0">
              <a:solidFill>
                <a:srgbClr val="C00000"/>
              </a:solidFill>
              <a:latin typeface="Helvetica" panose="020B0604020202020204" pitchFamily="34" charset="0"/>
              <a:cs typeface="Helvetica" panose="020B0604020202020204" pitchFamily="34" charset="0"/>
            </a:endParaRPr>
          </a:p>
        </p:txBody>
      </p:sp>
      <p:sp>
        <p:nvSpPr>
          <p:cNvPr id="19" name="ZoneTexte 18"/>
          <p:cNvSpPr txBox="1"/>
          <p:nvPr/>
        </p:nvSpPr>
        <p:spPr>
          <a:xfrm>
            <a:off x="7802408" y="3053636"/>
            <a:ext cx="355611"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(S)</a:t>
            </a:r>
            <a:endParaRPr lang="fr-FR" sz="1000" dirty="0">
              <a:solidFill>
                <a:srgbClr val="C00000"/>
              </a:solidFill>
              <a:latin typeface="Helvetica" panose="020B0604020202020204" pitchFamily="34" charset="0"/>
              <a:cs typeface="Helvetica" panose="020B0604020202020204" pitchFamily="34" charset="0"/>
            </a:endParaRPr>
          </a:p>
        </p:txBody>
      </p:sp>
      <p:sp>
        <p:nvSpPr>
          <p:cNvPr id="20" name="ZoneTexte 19"/>
          <p:cNvSpPr txBox="1"/>
          <p:nvPr/>
        </p:nvSpPr>
        <p:spPr>
          <a:xfrm>
            <a:off x="5706908" y="4653836"/>
            <a:ext cx="355611"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(S)</a:t>
            </a:r>
            <a:endParaRPr lang="fr-FR" sz="1000" dirty="0">
              <a:solidFill>
                <a:srgbClr val="C00000"/>
              </a:solidFill>
              <a:latin typeface="Helvetica" panose="020B0604020202020204" pitchFamily="34" charset="0"/>
              <a:cs typeface="Helvetica" panose="020B0604020202020204" pitchFamily="34" charset="0"/>
            </a:endParaRPr>
          </a:p>
        </p:txBody>
      </p:sp>
      <p:sp>
        <p:nvSpPr>
          <p:cNvPr id="21" name="ZoneTexte 20"/>
          <p:cNvSpPr txBox="1"/>
          <p:nvPr/>
        </p:nvSpPr>
        <p:spPr>
          <a:xfrm>
            <a:off x="7526183" y="4653836"/>
            <a:ext cx="355611"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(S)</a:t>
            </a:r>
            <a:endParaRPr lang="fr-FR" sz="1000" dirty="0">
              <a:solidFill>
                <a:srgbClr val="C00000"/>
              </a:solidFill>
              <a:latin typeface="Helvetica" panose="020B0604020202020204" pitchFamily="34" charset="0"/>
              <a:cs typeface="Helvetica" panose="020B0604020202020204" pitchFamily="34" charset="0"/>
            </a:endParaRPr>
          </a:p>
        </p:txBody>
      </p:sp>
      <p:sp>
        <p:nvSpPr>
          <p:cNvPr id="22" name="Titre 1"/>
          <p:cNvSpPr txBox="1">
            <a:spLocks/>
          </p:cNvSpPr>
          <p:nvPr/>
        </p:nvSpPr>
        <p:spPr>
          <a:xfrm>
            <a:off x="107499" y="96523"/>
            <a:ext cx="7217825" cy="96174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Enquêtes épidémiologiques et études récentes sur les souffrances des professionnels de santé</a:t>
            </a:r>
            <a:endParaRPr lang="fr-FR" sz="2400" b="1" dirty="0"/>
          </a:p>
        </p:txBody>
      </p:sp>
      <p:sp>
        <p:nvSpPr>
          <p:cNvPr id="23" name="Espace réservé du pied de page 4"/>
          <p:cNvSpPr txBox="1">
            <a:spLocks/>
          </p:cNvSpPr>
          <p:nvPr/>
        </p:nvSpPr>
        <p:spPr>
          <a:xfrm>
            <a:off x="107498" y="6497761"/>
            <a:ext cx="8899733" cy="365125"/>
          </a:xfrm>
          <a:prstGeom prst="rect">
            <a:avLst/>
          </a:prstGeom>
        </p:spPr>
        <p:txBody>
          <a:bodyPr/>
          <a:lstStyle>
            <a:defPPr>
              <a:defRPr lang="fr-FR"/>
            </a:defPPr>
            <a:lvl1pPr marL="0" algn="l" defTabSz="457200" rtl="0" eaLnBrk="1" latinLnBrk="0" hangingPunct="1">
              <a:defRPr lang="fr-FR" sz="1200" b="1" kern="1200" smtClean="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b="0" smtClean="0"/>
              <a:t>1er Colloque National</a:t>
            </a:r>
            <a:r>
              <a:rPr lang="fr-FR" smtClean="0"/>
              <a:t>  Soigner les vulnérabilités des professionnels de santé </a:t>
            </a:r>
            <a:r>
              <a:rPr lang="fr-FR" b="0" smtClean="0"/>
              <a:t>– Académie Nationale de Médecine – Jeudi 3 décembre 2015</a:t>
            </a:r>
            <a:endParaRPr lang="fr-FR" dirty="0"/>
          </a:p>
        </p:txBody>
      </p:sp>
      <p:sp>
        <p:nvSpPr>
          <p:cNvPr id="24" name="Espace réservé du numéro de diapositive 7"/>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47</a:t>
            </a:fld>
            <a:endParaRPr lang="fr-FR" dirty="0"/>
          </a:p>
        </p:txBody>
      </p:sp>
      <p:sp>
        <p:nvSpPr>
          <p:cNvPr id="25" name="Rectangle 22"/>
          <p:cNvSpPr>
            <a:spLocks noChangeArrowheads="1"/>
          </p:cNvSpPr>
          <p:nvPr/>
        </p:nvSpPr>
        <p:spPr bwMode="auto">
          <a:xfrm>
            <a:off x="1464382" y="1691514"/>
            <a:ext cx="7620000" cy="457200"/>
          </a:xfrm>
          <a:prstGeom prst="rect">
            <a:avLst/>
          </a:prstGeom>
          <a:noFill/>
          <a:ln w="9525">
            <a:noFill/>
            <a:miter lim="800000"/>
            <a:headEnd/>
            <a:tailEnd/>
          </a:ln>
        </p:spPr>
        <p:txBody>
          <a:bodyPr anchor="ctr"/>
          <a:lstStyle/>
          <a:p>
            <a:pPr marL="0" lvl="1" algn="r">
              <a:defRPr/>
            </a:pPr>
            <a:r>
              <a:rPr lang="fr-FR" sz="1400" b="1" dirty="0" smtClean="0">
                <a:solidFill>
                  <a:srgbClr val="1F497D"/>
                </a:solidFill>
                <a:latin typeface="Helvetica" panose="020B0604020202020204" pitchFamily="34" charset="0"/>
                <a:cs typeface="Helvetica" panose="020B0604020202020204" pitchFamily="34" charset="0"/>
              </a:rPr>
              <a:t>TYPE DE STRUCTURE</a:t>
            </a:r>
            <a:endParaRPr lang="fr-FR" sz="1400" b="1" dirty="0">
              <a:solidFill>
                <a:srgbClr val="1F497D"/>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543850317"/>
      </p:ext>
    </p:extLst>
  </p:cSld>
  <p:clrMapOvr>
    <a:masterClrMapping/>
  </p:clrMapOvr>
  <p:transition xmlns:p14="http://schemas.microsoft.com/office/powerpoint/2010/main" spd="med">
    <p:zoom/>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4" descr="Résultat de recherche d'images pour &quot;bonhomme blanc 3D épuisé&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aphicFrame>
        <p:nvGraphicFramePr>
          <p:cNvPr id="2" name="Tableau 1"/>
          <p:cNvGraphicFramePr>
            <a:graphicFrameLocks noGrp="1"/>
          </p:cNvGraphicFramePr>
          <p:nvPr>
            <p:extLst>
              <p:ext uri="{D42A27DB-BD31-4B8C-83A1-F6EECF244321}">
                <p14:modId xmlns:p14="http://schemas.microsoft.com/office/powerpoint/2010/main" val="47308925"/>
              </p:ext>
            </p:extLst>
          </p:nvPr>
        </p:nvGraphicFramePr>
        <p:xfrm>
          <a:off x="88901" y="2189030"/>
          <a:ext cx="3918527" cy="2950656"/>
        </p:xfrm>
        <a:graphic>
          <a:graphicData uri="http://schemas.openxmlformats.org/drawingml/2006/table">
            <a:tbl>
              <a:tblPr firstRow="1" bandRow="1">
                <a:tableStyleId>{21E4AEA4-8DFA-4A89-87EB-49C32662AFE0}</a:tableStyleId>
              </a:tblPr>
              <a:tblGrid>
                <a:gridCol w="1522835"/>
                <a:gridCol w="2395692"/>
              </a:tblGrid>
              <a:tr h="304800">
                <a:tc>
                  <a:txBody>
                    <a:bodyPr/>
                    <a:lstStyle/>
                    <a:p>
                      <a:endParaRPr lang="fr-FR" sz="1100" dirty="0">
                        <a:solidFill>
                          <a:schemeClr val="tx1"/>
                        </a:solidFill>
                        <a:latin typeface="Helvetica" panose="020B0604020202020204" pitchFamily="34" charset="0"/>
                        <a:cs typeface="Helvetica" panose="020B0604020202020204" pitchFamily="34" charset="0"/>
                      </a:endParaRPr>
                    </a:p>
                  </a:txBody>
                  <a:tcP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500" dirty="0" smtClean="0">
                          <a:solidFill>
                            <a:schemeClr val="bg1"/>
                          </a:solidFill>
                          <a:latin typeface="Helvetica" panose="020B0604020202020204" pitchFamily="34" charset="0"/>
                          <a:cs typeface="Helvetica" panose="020B0604020202020204" pitchFamily="34" charset="0"/>
                        </a:rPr>
                        <a:t/>
                      </a:r>
                      <a:br>
                        <a:rPr lang="fr-FR" sz="500" dirty="0" smtClean="0">
                          <a:solidFill>
                            <a:schemeClr val="bg1"/>
                          </a:solidFill>
                          <a:latin typeface="Helvetica" panose="020B0604020202020204" pitchFamily="34" charset="0"/>
                          <a:cs typeface="Helvetica" panose="020B0604020202020204" pitchFamily="34" charset="0"/>
                        </a:rPr>
                      </a:br>
                      <a:r>
                        <a:rPr lang="fr-FR" sz="1050" dirty="0" smtClean="0">
                          <a:solidFill>
                            <a:schemeClr val="bg1"/>
                          </a:solidFill>
                          <a:latin typeface="Helvetica" panose="020B0604020202020204" pitchFamily="34" charset="0"/>
                          <a:cs typeface="Helvetica" panose="020B0604020202020204" pitchFamily="34" charset="0"/>
                        </a:rPr>
                        <a:t>TOTAL</a:t>
                      </a:r>
                      <a:br>
                        <a:rPr lang="fr-FR" sz="1050" dirty="0" smtClean="0">
                          <a:solidFill>
                            <a:schemeClr val="bg1"/>
                          </a:solidFill>
                          <a:latin typeface="Helvetica" panose="020B0604020202020204" pitchFamily="34" charset="0"/>
                          <a:cs typeface="Helvetica" panose="020B0604020202020204" pitchFamily="34" charset="0"/>
                        </a:rPr>
                      </a:br>
                      <a:r>
                        <a:rPr lang="fr-FR" sz="1050" b="1" dirty="0" smtClean="0">
                          <a:solidFill>
                            <a:schemeClr val="bg1"/>
                          </a:solidFill>
                          <a:latin typeface="Helvetica" panose="020B0604020202020204" pitchFamily="34" charset="0"/>
                          <a:cs typeface="Helvetica" panose="020B0604020202020204" pitchFamily="34" charset="0"/>
                        </a:rPr>
                        <a:t>n=1844</a:t>
                      </a:r>
                      <a:r>
                        <a:rPr lang="fr-FR" sz="1050" b="0" dirty="0" smtClean="0">
                          <a:solidFill>
                            <a:schemeClr val="bg1"/>
                          </a:solidFill>
                          <a:latin typeface="Helvetica" panose="020B0604020202020204" pitchFamily="34" charset="0"/>
                          <a:cs typeface="Helvetica" panose="020B0604020202020204" pitchFamily="34" charset="0"/>
                        </a:rPr>
                        <a:t/>
                      </a:r>
                      <a:br>
                        <a:rPr lang="fr-FR" sz="1050" b="0" dirty="0" smtClean="0">
                          <a:solidFill>
                            <a:schemeClr val="bg1"/>
                          </a:solidFill>
                          <a:latin typeface="Helvetica" panose="020B0604020202020204" pitchFamily="34" charset="0"/>
                          <a:cs typeface="Helvetica" panose="020B0604020202020204" pitchFamily="34" charset="0"/>
                        </a:rPr>
                      </a:br>
                      <a:endParaRPr lang="fr-FR" sz="500" dirty="0">
                        <a:solidFill>
                          <a:schemeClr val="bg1"/>
                        </a:solidFill>
                        <a:latin typeface="Helvetica" panose="020B0604020202020204" pitchFamily="34" charset="0"/>
                        <a:cs typeface="Helvetica" panose="020B0604020202020204" pitchFamily="34" charset="0"/>
                      </a:endParaRPr>
                    </a:p>
                  </a:txBody>
                  <a:tcPr anchor="ctr">
                    <a:lnL w="762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36699"/>
                    </a:solidFill>
                  </a:tcPr>
                </a:tc>
              </a:tr>
              <a:tr h="795592">
                <a:tc>
                  <a:txBody>
                    <a:bodyPr/>
                    <a:lstStyle/>
                    <a:p>
                      <a:pPr marL="0" lvl="0" indent="0">
                        <a:lnSpc>
                          <a:spcPct val="90000"/>
                        </a:lnSpc>
                        <a:spcAft>
                          <a:spcPts val="0"/>
                        </a:spcAft>
                        <a:buFont typeface="+mj-lt"/>
                        <a:buNone/>
                      </a:pPr>
                      <a:r>
                        <a:rPr lang="fr-FR" sz="1000" b="0" dirty="0" smtClean="0">
                          <a:solidFill>
                            <a:schemeClr val="tx1"/>
                          </a:solidFill>
                          <a:effectLst/>
                          <a:latin typeface="Helvetica" panose="020B0604020202020204" pitchFamily="34" charset="0"/>
                          <a:ea typeface="Calibri"/>
                          <a:cs typeface="Helvetica" panose="020B0604020202020204" pitchFamily="34" charset="0"/>
                        </a:rPr>
                        <a:t>…également destiné à leurs</a:t>
                      </a:r>
                      <a:r>
                        <a:rPr lang="fr-FR" sz="1000" b="0" baseline="0" dirty="0" smtClean="0">
                          <a:solidFill>
                            <a:schemeClr val="tx1"/>
                          </a:solidFill>
                          <a:effectLst/>
                          <a:latin typeface="Helvetica" panose="020B0604020202020204" pitchFamily="34" charset="0"/>
                          <a:ea typeface="Calibri"/>
                          <a:cs typeface="Helvetica" panose="020B0604020202020204" pitchFamily="34" charset="0"/>
                        </a:rPr>
                        <a:t> </a:t>
                      </a:r>
                      <a:r>
                        <a:rPr lang="fr-FR" sz="1000" b="1" u="sng" baseline="0" dirty="0" smtClean="0">
                          <a:solidFill>
                            <a:schemeClr val="tx1"/>
                          </a:solidFill>
                          <a:effectLst/>
                          <a:latin typeface="Helvetica" panose="020B0604020202020204" pitchFamily="34" charset="0"/>
                          <a:ea typeface="Calibri"/>
                          <a:cs typeface="Helvetica" panose="020B0604020202020204" pitchFamily="34" charset="0"/>
                        </a:rPr>
                        <a:t>PATIENTS </a:t>
                      </a:r>
                      <a:r>
                        <a:rPr lang="fr-FR" sz="1000" b="0" dirty="0" smtClean="0">
                          <a:solidFill>
                            <a:schemeClr val="tx1"/>
                          </a:solidFill>
                          <a:effectLst/>
                          <a:latin typeface="Helvetica" panose="020B0604020202020204" pitchFamily="34" charset="0"/>
                          <a:ea typeface="Calibri"/>
                          <a:cs typeface="Helvetica" panose="020B0604020202020204" pitchFamily="34" charset="0"/>
                        </a:rPr>
                        <a:t> </a:t>
                      </a:r>
                      <a:endParaRPr lang="fr-FR" sz="1000" b="1" u="sng" dirty="0">
                        <a:solidFill>
                          <a:schemeClr val="tx1"/>
                        </a:solidFill>
                        <a:effectLst/>
                        <a:latin typeface="Helvetica" panose="020B0604020202020204" pitchFamily="34" charset="0"/>
                        <a:ea typeface="Calibri"/>
                        <a:cs typeface="Helvetica"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lnT w="38100" cmpd="sng">
                      <a:noFill/>
                    </a:lnT>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D9E6F3"/>
                    </a:solidFill>
                  </a:tcPr>
                </a:tc>
              </a:tr>
              <a:tr h="795592">
                <a:tc>
                  <a:txBody>
                    <a:bodyPr/>
                    <a:lstStyle/>
                    <a:p>
                      <a:pPr marL="0" lvl="0" indent="0">
                        <a:lnSpc>
                          <a:spcPct val="90000"/>
                        </a:lnSpc>
                        <a:spcAft>
                          <a:spcPts val="0"/>
                        </a:spcAft>
                        <a:buFont typeface="+mj-lt"/>
                        <a:buNone/>
                      </a:pPr>
                      <a:r>
                        <a:rPr lang="fr-FR" sz="1000" b="0" dirty="0" smtClean="0">
                          <a:solidFill>
                            <a:schemeClr val="tx1"/>
                          </a:solidFill>
                          <a:effectLst/>
                          <a:latin typeface="Helvetica" panose="020B0604020202020204" pitchFamily="34" charset="0"/>
                          <a:ea typeface="Calibri"/>
                          <a:cs typeface="Helvetica" panose="020B0604020202020204" pitchFamily="34" charset="0"/>
                        </a:rPr>
                        <a:t>… spécifiquement réservé aux </a:t>
                      </a:r>
                      <a:r>
                        <a:rPr lang="fr-FR" sz="1000" b="1" u="sng" dirty="0" smtClean="0">
                          <a:solidFill>
                            <a:schemeClr val="tx1"/>
                          </a:solidFill>
                          <a:effectLst/>
                          <a:latin typeface="Helvetica" panose="020B0604020202020204" pitchFamily="34" charset="0"/>
                          <a:ea typeface="Calibri"/>
                          <a:cs typeface="Helvetica" panose="020B0604020202020204" pitchFamily="34" charset="0"/>
                        </a:rPr>
                        <a:t>PROFESSIONNELS DE SANTÉ</a:t>
                      </a:r>
                      <a:r>
                        <a:rPr lang="fr-FR" sz="1000" b="1" u="none" dirty="0" smtClean="0">
                          <a:solidFill>
                            <a:schemeClr val="tx1"/>
                          </a:solidFill>
                          <a:effectLst/>
                          <a:latin typeface="Helvetica" panose="020B0604020202020204" pitchFamily="34" charset="0"/>
                          <a:ea typeface="Calibri"/>
                          <a:cs typeface="Helvetica" panose="020B0604020202020204" pitchFamily="34" charset="0"/>
                        </a:rPr>
                        <a:t> </a:t>
                      </a:r>
                      <a:r>
                        <a:rPr lang="fr-FR" sz="900" b="0" i="1" dirty="0" smtClean="0">
                          <a:solidFill>
                            <a:schemeClr val="tx1"/>
                          </a:solidFill>
                          <a:effectLst/>
                          <a:latin typeface="Helvetica" panose="020B0604020202020204" pitchFamily="34" charset="0"/>
                          <a:ea typeface="Calibri"/>
                          <a:cs typeface="Helvetica" panose="020B0604020202020204" pitchFamily="34" charset="0"/>
                        </a:rPr>
                        <a:t>(au sens large)</a:t>
                      </a:r>
                      <a:endParaRPr lang="fr-FR" sz="1000" b="0" dirty="0">
                        <a:solidFill>
                          <a:schemeClr val="tx1"/>
                        </a:solidFill>
                        <a:effectLst/>
                        <a:latin typeface="Helvetica" panose="020B0604020202020204" pitchFamily="34" charset="0"/>
                        <a:ea typeface="Calibri"/>
                        <a:cs typeface="Helvetica"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solidFill>
                      <a:srgbClr val="BAD1E8"/>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solidFill>
                      <a:srgbClr val="BAD1E8"/>
                    </a:solidFill>
                  </a:tcPr>
                </a:tc>
              </a:tr>
              <a:tr h="795592">
                <a:tc>
                  <a:txBody>
                    <a:bodyPr/>
                    <a:lstStyle/>
                    <a:p>
                      <a:pPr marL="0" lvl="0" indent="0">
                        <a:lnSpc>
                          <a:spcPct val="90000"/>
                        </a:lnSpc>
                        <a:spcAft>
                          <a:spcPts val="0"/>
                        </a:spcAft>
                        <a:buFont typeface="+mj-lt"/>
                        <a:buNone/>
                      </a:pPr>
                      <a:r>
                        <a:rPr lang="fr-FR" sz="1000" b="0" dirty="0" smtClean="0">
                          <a:solidFill>
                            <a:schemeClr val="tx1"/>
                          </a:solidFill>
                          <a:effectLst/>
                          <a:latin typeface="Helvetica" panose="020B0604020202020204" pitchFamily="34" charset="0"/>
                          <a:ea typeface="Calibri"/>
                          <a:cs typeface="Helvetica" panose="020B0604020202020204" pitchFamily="34" charset="0"/>
                        </a:rPr>
                        <a:t>… spécifiquement</a:t>
                      </a:r>
                      <a:r>
                        <a:rPr lang="fr-FR" sz="1000" b="0" baseline="0" dirty="0" smtClean="0">
                          <a:solidFill>
                            <a:schemeClr val="tx1"/>
                          </a:solidFill>
                          <a:effectLst/>
                          <a:latin typeface="Helvetica" panose="020B0604020202020204" pitchFamily="34" charset="0"/>
                          <a:ea typeface="Calibri"/>
                          <a:cs typeface="Helvetica" panose="020B0604020202020204" pitchFamily="34" charset="0"/>
                        </a:rPr>
                        <a:t> réservé à leur </a:t>
                      </a:r>
                      <a:r>
                        <a:rPr lang="fr-FR" sz="1000" b="1" u="sng" baseline="0" dirty="0" smtClean="0">
                          <a:solidFill>
                            <a:schemeClr val="tx1"/>
                          </a:solidFill>
                          <a:effectLst/>
                          <a:latin typeface="Helvetica" panose="020B0604020202020204" pitchFamily="34" charset="0"/>
                          <a:ea typeface="Calibri"/>
                          <a:cs typeface="Helvetica" panose="020B0604020202020204" pitchFamily="34" charset="0"/>
                        </a:rPr>
                        <a:t>SEULE PROFESSION</a:t>
                      </a:r>
                      <a:r>
                        <a:rPr lang="fr-FR" sz="1000" b="0" baseline="0" dirty="0" smtClean="0">
                          <a:solidFill>
                            <a:schemeClr val="tx1"/>
                          </a:solidFill>
                          <a:effectLst/>
                          <a:latin typeface="Helvetica" panose="020B0604020202020204" pitchFamily="34" charset="0"/>
                          <a:ea typeface="Calibri"/>
                          <a:cs typeface="Helvetica" panose="020B0604020202020204" pitchFamily="34" charset="0"/>
                        </a:rPr>
                        <a:t> </a:t>
                      </a:r>
                      <a:r>
                        <a:rPr lang="fr-FR" sz="900" b="0" i="1" baseline="0" dirty="0" smtClean="0">
                          <a:solidFill>
                            <a:schemeClr val="tx1"/>
                          </a:solidFill>
                          <a:effectLst/>
                          <a:latin typeface="Helvetica" panose="020B0604020202020204" pitchFamily="34" charset="0"/>
                          <a:ea typeface="Calibri"/>
                          <a:cs typeface="Helvetica" panose="020B0604020202020204" pitchFamily="34" charset="0"/>
                        </a:rPr>
                        <a:t>(Médecin ou kiné ou infirmière, …)</a:t>
                      </a:r>
                      <a:endParaRPr lang="fr-FR" sz="900" b="0" i="1" dirty="0">
                        <a:solidFill>
                          <a:schemeClr val="tx1"/>
                        </a:solidFill>
                        <a:effectLst/>
                        <a:latin typeface="Helvetica" panose="020B0604020202020204" pitchFamily="34" charset="0"/>
                        <a:ea typeface="Calibri"/>
                        <a:cs typeface="Helvetica"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solidFill>
                      <a:srgbClr val="D9E6F3"/>
                    </a:solidFill>
                  </a:tcPr>
                </a:tc>
              </a:tr>
            </a:tbl>
          </a:graphicData>
        </a:graphic>
      </p:graphicFrame>
      <p:graphicFrame>
        <p:nvGraphicFramePr>
          <p:cNvPr id="3" name="Tableau 2"/>
          <p:cNvGraphicFramePr>
            <a:graphicFrameLocks noGrp="1"/>
          </p:cNvGraphicFramePr>
          <p:nvPr>
            <p:extLst>
              <p:ext uri="{D42A27DB-BD31-4B8C-83A1-F6EECF244321}">
                <p14:modId xmlns:p14="http://schemas.microsoft.com/office/powerpoint/2010/main" val="2877939241"/>
              </p:ext>
            </p:extLst>
          </p:nvPr>
        </p:nvGraphicFramePr>
        <p:xfrm>
          <a:off x="4146091" y="2195965"/>
          <a:ext cx="2394508" cy="2950656"/>
        </p:xfrm>
        <a:graphic>
          <a:graphicData uri="http://schemas.openxmlformats.org/drawingml/2006/table">
            <a:tbl>
              <a:tblPr firstRow="1" bandRow="1">
                <a:tableStyleId>{21E4AEA4-8DFA-4A89-87EB-49C32662AFE0}</a:tableStyleId>
              </a:tblPr>
              <a:tblGrid>
                <a:gridCol w="2394508"/>
              </a:tblGrid>
              <a:tr h="297866">
                <a:tc>
                  <a:txBody>
                    <a:bodyPr/>
                    <a:lstStyle/>
                    <a:p>
                      <a:pPr algn="ctr"/>
                      <a:r>
                        <a:rPr lang="fr-FR" sz="500" dirty="0" smtClean="0">
                          <a:solidFill>
                            <a:schemeClr val="bg1"/>
                          </a:solidFill>
                          <a:latin typeface="Helvetica" panose="020B0604020202020204" pitchFamily="34" charset="0"/>
                          <a:cs typeface="Helvetica" panose="020B0604020202020204" pitchFamily="34" charset="0"/>
                        </a:rPr>
                        <a:t/>
                      </a:r>
                      <a:br>
                        <a:rPr lang="fr-FR" sz="500" dirty="0" smtClean="0">
                          <a:solidFill>
                            <a:schemeClr val="bg1"/>
                          </a:solidFill>
                          <a:latin typeface="Helvetica" panose="020B0604020202020204" pitchFamily="34" charset="0"/>
                          <a:cs typeface="Helvetica" panose="020B0604020202020204" pitchFamily="34" charset="0"/>
                        </a:rPr>
                      </a:br>
                      <a:r>
                        <a:rPr lang="fr-FR" sz="1050" dirty="0" smtClean="0">
                          <a:solidFill>
                            <a:schemeClr val="bg1"/>
                          </a:solidFill>
                          <a:latin typeface="Helvetica" panose="020B0604020202020204" pitchFamily="34" charset="0"/>
                          <a:cs typeface="Helvetica" panose="020B0604020202020204" pitchFamily="34" charset="0"/>
                        </a:rPr>
                        <a:t>HOMMES</a:t>
                      </a:r>
                      <a:br>
                        <a:rPr lang="fr-FR" sz="1050" dirty="0" smtClean="0">
                          <a:solidFill>
                            <a:schemeClr val="bg1"/>
                          </a:solidFill>
                          <a:latin typeface="Helvetica" panose="020B0604020202020204" pitchFamily="34" charset="0"/>
                          <a:cs typeface="Helvetica" panose="020B0604020202020204" pitchFamily="34" charset="0"/>
                        </a:rPr>
                      </a:br>
                      <a:r>
                        <a:rPr lang="fr-FR" sz="1050" b="1" dirty="0" smtClean="0">
                          <a:solidFill>
                            <a:schemeClr val="bg1"/>
                          </a:solidFill>
                          <a:latin typeface="Helvetica" panose="020B0604020202020204" pitchFamily="34" charset="0"/>
                          <a:cs typeface="Helvetica" panose="020B0604020202020204" pitchFamily="34" charset="0"/>
                        </a:rPr>
                        <a:t>n=909</a:t>
                      </a:r>
                      <a:r>
                        <a:rPr lang="fr-FR" sz="1050" b="0" dirty="0" smtClean="0">
                          <a:solidFill>
                            <a:schemeClr val="bg1"/>
                          </a:solidFill>
                          <a:latin typeface="Helvetica" panose="020B0604020202020204" pitchFamily="34" charset="0"/>
                          <a:cs typeface="Helvetica" panose="020B0604020202020204" pitchFamily="34" charset="0"/>
                        </a:rPr>
                        <a:t/>
                      </a:r>
                      <a:br>
                        <a:rPr lang="fr-FR" sz="1050" b="0" dirty="0" smtClean="0">
                          <a:solidFill>
                            <a:schemeClr val="bg1"/>
                          </a:solidFill>
                          <a:latin typeface="Helvetica" panose="020B0604020202020204" pitchFamily="34" charset="0"/>
                          <a:cs typeface="Helvetica" panose="020B0604020202020204" pitchFamily="34" charset="0"/>
                        </a:rPr>
                      </a:br>
                      <a:endParaRPr lang="fr-FR" sz="500" dirty="0">
                        <a:solidFill>
                          <a:schemeClr val="bg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336699"/>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T w="9525" cap="flat" cmpd="sng" algn="ctr">
                      <a:solidFill>
                        <a:schemeClr val="bg1"/>
                      </a:solidFill>
                      <a:prstDash val="solid"/>
                      <a:round/>
                      <a:headEnd type="none" w="med" len="med"/>
                      <a:tailEnd type="none" w="med" len="med"/>
                    </a:lnT>
                    <a:solidFill>
                      <a:srgbClr val="D9E6F3"/>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BAD1E8"/>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D9E6F3"/>
                    </a:solidFill>
                  </a:tcPr>
                </a:tc>
              </a:tr>
            </a:tbl>
          </a:graphicData>
        </a:graphic>
      </p:graphicFrame>
      <p:graphicFrame>
        <p:nvGraphicFramePr>
          <p:cNvPr id="5" name="Tableau 4"/>
          <p:cNvGraphicFramePr>
            <a:graphicFrameLocks noGrp="1"/>
          </p:cNvGraphicFramePr>
          <p:nvPr>
            <p:extLst>
              <p:ext uri="{D42A27DB-BD31-4B8C-83A1-F6EECF244321}">
                <p14:modId xmlns:p14="http://schemas.microsoft.com/office/powerpoint/2010/main" val="1646834358"/>
              </p:ext>
            </p:extLst>
          </p:nvPr>
        </p:nvGraphicFramePr>
        <p:xfrm>
          <a:off x="6662228" y="2195965"/>
          <a:ext cx="2394508" cy="3034476"/>
        </p:xfrm>
        <a:graphic>
          <a:graphicData uri="http://schemas.openxmlformats.org/drawingml/2006/table">
            <a:tbl>
              <a:tblPr firstRow="1" bandRow="1">
                <a:tableStyleId>{21E4AEA4-8DFA-4A89-87EB-49C32662AFE0}</a:tableStyleId>
              </a:tblPr>
              <a:tblGrid>
                <a:gridCol w="2394508"/>
              </a:tblGrid>
              <a:tr h="297865">
                <a:tc>
                  <a:txBody>
                    <a:bodyPr/>
                    <a:lstStyle/>
                    <a:p>
                      <a:pPr algn="ctr"/>
                      <a:r>
                        <a:rPr lang="fr-FR" sz="500" dirty="0" smtClean="0">
                          <a:solidFill>
                            <a:schemeClr val="bg1"/>
                          </a:solidFill>
                          <a:latin typeface="Helvetica" panose="020B0604020202020204" pitchFamily="34" charset="0"/>
                          <a:cs typeface="Helvetica" panose="020B0604020202020204" pitchFamily="34" charset="0"/>
                        </a:rPr>
                        <a:t> </a:t>
                      </a:r>
                      <a:r>
                        <a:rPr lang="fr-FR" sz="1050" dirty="0" smtClean="0">
                          <a:solidFill>
                            <a:schemeClr val="bg1"/>
                          </a:solidFill>
                          <a:latin typeface="Helvetica" panose="020B0604020202020204" pitchFamily="34" charset="0"/>
                          <a:cs typeface="Helvetica" panose="020B0604020202020204" pitchFamily="34" charset="0"/>
                        </a:rPr>
                        <a:t/>
                      </a:r>
                      <a:br>
                        <a:rPr lang="fr-FR" sz="1050" dirty="0" smtClean="0">
                          <a:solidFill>
                            <a:schemeClr val="bg1"/>
                          </a:solidFill>
                          <a:latin typeface="Helvetica" panose="020B0604020202020204" pitchFamily="34" charset="0"/>
                          <a:cs typeface="Helvetica" panose="020B0604020202020204" pitchFamily="34" charset="0"/>
                        </a:rPr>
                      </a:br>
                      <a:r>
                        <a:rPr lang="fr-FR" sz="1050" dirty="0" smtClean="0">
                          <a:solidFill>
                            <a:schemeClr val="bg1"/>
                          </a:solidFill>
                          <a:latin typeface="Helvetica" panose="020B0604020202020204" pitchFamily="34" charset="0"/>
                          <a:cs typeface="Helvetica" panose="020B0604020202020204" pitchFamily="34" charset="0"/>
                        </a:rPr>
                        <a:t>FEMMES</a:t>
                      </a:r>
                      <a:br>
                        <a:rPr lang="fr-FR" sz="1050" dirty="0" smtClean="0">
                          <a:solidFill>
                            <a:schemeClr val="bg1"/>
                          </a:solidFill>
                          <a:latin typeface="Helvetica" panose="020B0604020202020204" pitchFamily="34" charset="0"/>
                          <a:cs typeface="Helvetica" panose="020B0604020202020204" pitchFamily="34" charset="0"/>
                        </a:rPr>
                      </a:br>
                      <a:r>
                        <a:rPr lang="fr-FR" sz="1050" b="1" dirty="0" smtClean="0">
                          <a:solidFill>
                            <a:schemeClr val="bg1"/>
                          </a:solidFill>
                          <a:latin typeface="Helvetica" panose="020B0604020202020204" pitchFamily="34" charset="0"/>
                          <a:cs typeface="Helvetica" panose="020B0604020202020204" pitchFamily="34" charset="0"/>
                        </a:rPr>
                        <a:t>n=935</a:t>
                      </a:r>
                      <a:r>
                        <a:rPr lang="fr-FR" sz="1050" b="0" dirty="0" smtClean="0">
                          <a:solidFill>
                            <a:schemeClr val="bg1"/>
                          </a:solidFill>
                          <a:latin typeface="Helvetica" panose="020B0604020202020204" pitchFamily="34" charset="0"/>
                          <a:cs typeface="Helvetica" panose="020B0604020202020204" pitchFamily="34" charset="0"/>
                        </a:rPr>
                        <a:t/>
                      </a:r>
                      <a:br>
                        <a:rPr lang="fr-FR" sz="1050" b="0" dirty="0" smtClean="0">
                          <a:solidFill>
                            <a:schemeClr val="bg1"/>
                          </a:solidFill>
                          <a:latin typeface="Helvetica" panose="020B0604020202020204" pitchFamily="34" charset="0"/>
                          <a:cs typeface="Helvetica" panose="020B0604020202020204" pitchFamily="34" charset="0"/>
                        </a:rPr>
                      </a:br>
                      <a:endParaRPr lang="fr-FR" sz="500" dirty="0">
                        <a:solidFill>
                          <a:schemeClr val="bg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336699"/>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T w="9525" cap="flat" cmpd="sng" algn="ctr">
                      <a:solidFill>
                        <a:schemeClr val="bg1"/>
                      </a:solidFill>
                      <a:prstDash val="solid"/>
                      <a:round/>
                      <a:headEnd type="none" w="med" len="med"/>
                      <a:tailEnd type="none" w="med" len="med"/>
                    </a:lnT>
                    <a:solidFill>
                      <a:srgbClr val="D9E6F3"/>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BAD1E8"/>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D9E6F3"/>
                    </a:solidFill>
                  </a:tcPr>
                </a:tc>
              </a:tr>
            </a:tbl>
          </a:graphicData>
        </a:graphic>
      </p:graphicFrame>
      <p:sp>
        <p:nvSpPr>
          <p:cNvPr id="44" name="Rectangle 43"/>
          <p:cNvSpPr>
            <a:spLocks noChangeArrowheads="1"/>
          </p:cNvSpPr>
          <p:nvPr/>
        </p:nvSpPr>
        <p:spPr bwMode="gray">
          <a:xfrm>
            <a:off x="179513" y="1255424"/>
            <a:ext cx="7883833" cy="338554"/>
          </a:xfrm>
          <a:prstGeom prst="rect">
            <a:avLst/>
          </a:prstGeom>
          <a:noFill/>
          <a:ln w="12700">
            <a:noFill/>
            <a:miter lim="800000"/>
            <a:headEnd/>
            <a:tailEnd/>
          </a:ln>
        </p:spPr>
        <p:txBody>
          <a:bodyPr wrap="square">
            <a:spAutoFit/>
          </a:bodyPr>
          <a:lstStyle/>
          <a:p>
            <a:pPr>
              <a:spcBef>
                <a:spcPct val="50000"/>
              </a:spcBef>
              <a:defRPr/>
            </a:pPr>
            <a:r>
              <a:rPr lang="fr-FR" sz="1600" b="1" u="sng" dirty="0" smtClean="0">
                <a:solidFill>
                  <a:srgbClr val="1F497D"/>
                </a:solidFill>
                <a:latin typeface="Helvetica" panose="020B0604020202020204" pitchFamily="34" charset="0"/>
                <a:cs typeface="Helvetica" panose="020B0604020202020204" pitchFamily="34" charset="0"/>
              </a:rPr>
              <a:t>SOUHAITERAIENT ÊTRE SOIGNÉS DANS UN CENTRE D'ADDICTOLOGIE</a:t>
            </a:r>
            <a:r>
              <a:rPr lang="fr-FR" sz="1600" b="1" dirty="0" smtClean="0">
                <a:solidFill>
                  <a:srgbClr val="1F497D"/>
                </a:solidFill>
                <a:latin typeface="Helvetica" panose="020B0604020202020204" pitchFamily="34" charset="0"/>
                <a:cs typeface="Helvetica" panose="020B0604020202020204" pitchFamily="34" charset="0"/>
              </a:rPr>
              <a:t>…</a:t>
            </a:r>
            <a:endParaRPr lang="fr-FR" sz="1600" b="1" i="1" u="sng" dirty="0">
              <a:solidFill>
                <a:srgbClr val="1F497D"/>
              </a:solidFill>
              <a:latin typeface="Helvetica" panose="020B0604020202020204" pitchFamily="34" charset="0"/>
              <a:cs typeface="Helvetica" panose="020B0604020202020204" pitchFamily="34" charset="0"/>
            </a:endParaRPr>
          </a:p>
        </p:txBody>
      </p:sp>
      <p:graphicFrame>
        <p:nvGraphicFramePr>
          <p:cNvPr id="48" name="Graphique 47"/>
          <p:cNvGraphicFramePr/>
          <p:nvPr>
            <p:extLst>
              <p:ext uri="{D42A27DB-BD31-4B8C-83A1-F6EECF244321}">
                <p14:modId xmlns:p14="http://schemas.microsoft.com/office/powerpoint/2010/main" val="357961510"/>
              </p:ext>
            </p:extLst>
          </p:nvPr>
        </p:nvGraphicFramePr>
        <p:xfrm>
          <a:off x="1446065" y="2807429"/>
          <a:ext cx="2464377" cy="7397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9" name="Graphique 48"/>
          <p:cNvGraphicFramePr/>
          <p:nvPr>
            <p:extLst>
              <p:ext uri="{D42A27DB-BD31-4B8C-83A1-F6EECF244321}">
                <p14:modId xmlns:p14="http://schemas.microsoft.com/office/powerpoint/2010/main" val="605425421"/>
              </p:ext>
            </p:extLst>
          </p:nvPr>
        </p:nvGraphicFramePr>
        <p:xfrm>
          <a:off x="1446125" y="3648691"/>
          <a:ext cx="2464377" cy="7397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1" name="Graphique 50"/>
          <p:cNvGraphicFramePr/>
          <p:nvPr>
            <p:extLst>
              <p:ext uri="{D42A27DB-BD31-4B8C-83A1-F6EECF244321}">
                <p14:modId xmlns:p14="http://schemas.microsoft.com/office/powerpoint/2010/main" val="2607358404"/>
              </p:ext>
            </p:extLst>
          </p:nvPr>
        </p:nvGraphicFramePr>
        <p:xfrm>
          <a:off x="1446125" y="4404108"/>
          <a:ext cx="2464377" cy="73977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Graphique 52"/>
          <p:cNvGraphicFramePr/>
          <p:nvPr>
            <p:extLst>
              <p:ext uri="{D42A27DB-BD31-4B8C-83A1-F6EECF244321}">
                <p14:modId xmlns:p14="http://schemas.microsoft.com/office/powerpoint/2010/main" val="496778017"/>
              </p:ext>
            </p:extLst>
          </p:nvPr>
        </p:nvGraphicFramePr>
        <p:xfrm>
          <a:off x="3981530" y="2803536"/>
          <a:ext cx="2464377" cy="73977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4" name="Graphique 53"/>
          <p:cNvGraphicFramePr/>
          <p:nvPr>
            <p:extLst>
              <p:ext uri="{D42A27DB-BD31-4B8C-83A1-F6EECF244321}">
                <p14:modId xmlns:p14="http://schemas.microsoft.com/office/powerpoint/2010/main" val="2215014555"/>
              </p:ext>
            </p:extLst>
          </p:nvPr>
        </p:nvGraphicFramePr>
        <p:xfrm>
          <a:off x="3981590" y="3644797"/>
          <a:ext cx="2464377" cy="73977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5" name="Graphique 54"/>
          <p:cNvGraphicFramePr/>
          <p:nvPr>
            <p:extLst>
              <p:ext uri="{D42A27DB-BD31-4B8C-83A1-F6EECF244321}">
                <p14:modId xmlns:p14="http://schemas.microsoft.com/office/powerpoint/2010/main" val="2048815427"/>
              </p:ext>
            </p:extLst>
          </p:nvPr>
        </p:nvGraphicFramePr>
        <p:xfrm>
          <a:off x="3981590" y="4400215"/>
          <a:ext cx="2464377" cy="739775"/>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6" name="Graphique 55"/>
          <p:cNvGraphicFramePr/>
          <p:nvPr>
            <p:extLst>
              <p:ext uri="{D42A27DB-BD31-4B8C-83A1-F6EECF244321}">
                <p14:modId xmlns:p14="http://schemas.microsoft.com/office/powerpoint/2010/main" val="3974483818"/>
              </p:ext>
            </p:extLst>
          </p:nvPr>
        </p:nvGraphicFramePr>
        <p:xfrm>
          <a:off x="6529151" y="2803536"/>
          <a:ext cx="2464377" cy="739775"/>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7" name="Graphique 56"/>
          <p:cNvGraphicFramePr/>
          <p:nvPr>
            <p:extLst>
              <p:ext uri="{D42A27DB-BD31-4B8C-83A1-F6EECF244321}">
                <p14:modId xmlns:p14="http://schemas.microsoft.com/office/powerpoint/2010/main" val="955602517"/>
              </p:ext>
            </p:extLst>
          </p:nvPr>
        </p:nvGraphicFramePr>
        <p:xfrm>
          <a:off x="6529211" y="3644797"/>
          <a:ext cx="2464377" cy="739775"/>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8" name="Graphique 57"/>
          <p:cNvGraphicFramePr/>
          <p:nvPr>
            <p:extLst>
              <p:ext uri="{D42A27DB-BD31-4B8C-83A1-F6EECF244321}">
                <p14:modId xmlns:p14="http://schemas.microsoft.com/office/powerpoint/2010/main" val="997460871"/>
              </p:ext>
            </p:extLst>
          </p:nvPr>
        </p:nvGraphicFramePr>
        <p:xfrm>
          <a:off x="6529211" y="4400215"/>
          <a:ext cx="2464377" cy="739775"/>
        </p:xfrm>
        <a:graphic>
          <a:graphicData uri="http://schemas.openxmlformats.org/drawingml/2006/chart">
            <c:chart xmlns:c="http://schemas.openxmlformats.org/drawingml/2006/chart" xmlns:r="http://schemas.openxmlformats.org/officeDocument/2006/relationships" r:id="rId11"/>
          </a:graphicData>
        </a:graphic>
      </p:graphicFrame>
      <p:sp>
        <p:nvSpPr>
          <p:cNvPr id="18" name="ZoneTexte 17"/>
          <p:cNvSpPr txBox="1"/>
          <p:nvPr/>
        </p:nvSpPr>
        <p:spPr>
          <a:xfrm>
            <a:off x="5621183" y="4653836"/>
            <a:ext cx="355611"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(S)</a:t>
            </a:r>
            <a:endParaRPr lang="fr-FR" sz="1000" dirty="0">
              <a:solidFill>
                <a:srgbClr val="C00000"/>
              </a:solidFill>
              <a:latin typeface="Helvetica" panose="020B0604020202020204" pitchFamily="34" charset="0"/>
              <a:cs typeface="Helvetica" panose="020B0604020202020204" pitchFamily="34" charset="0"/>
            </a:endParaRPr>
          </a:p>
        </p:txBody>
      </p:sp>
      <p:sp>
        <p:nvSpPr>
          <p:cNvPr id="19" name="ZoneTexte 18"/>
          <p:cNvSpPr txBox="1"/>
          <p:nvPr/>
        </p:nvSpPr>
        <p:spPr>
          <a:xfrm>
            <a:off x="7954808" y="4653836"/>
            <a:ext cx="355611"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(S)</a:t>
            </a:r>
            <a:endParaRPr lang="fr-FR" sz="1000" dirty="0">
              <a:solidFill>
                <a:srgbClr val="C00000"/>
              </a:solidFill>
              <a:latin typeface="Helvetica" panose="020B0604020202020204" pitchFamily="34" charset="0"/>
              <a:cs typeface="Helvetica" panose="020B0604020202020204" pitchFamily="34" charset="0"/>
            </a:endParaRPr>
          </a:p>
        </p:txBody>
      </p:sp>
      <p:sp>
        <p:nvSpPr>
          <p:cNvPr id="20" name="Titre 1"/>
          <p:cNvSpPr txBox="1">
            <a:spLocks/>
          </p:cNvSpPr>
          <p:nvPr/>
        </p:nvSpPr>
        <p:spPr>
          <a:xfrm>
            <a:off x="107499" y="96523"/>
            <a:ext cx="7217825" cy="96174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Enquêtes épidémiologiques et études récentes sur les souffrances des professionnels de santé</a:t>
            </a:r>
            <a:endParaRPr lang="fr-FR" sz="2400" b="1" dirty="0"/>
          </a:p>
        </p:txBody>
      </p:sp>
      <p:sp>
        <p:nvSpPr>
          <p:cNvPr id="21" name="Espace réservé du pied de page 4"/>
          <p:cNvSpPr txBox="1">
            <a:spLocks/>
          </p:cNvSpPr>
          <p:nvPr/>
        </p:nvSpPr>
        <p:spPr>
          <a:xfrm>
            <a:off x="107498" y="6497761"/>
            <a:ext cx="8899733" cy="365125"/>
          </a:xfrm>
          <a:prstGeom prst="rect">
            <a:avLst/>
          </a:prstGeom>
        </p:spPr>
        <p:txBody>
          <a:bodyPr/>
          <a:lstStyle>
            <a:defPPr>
              <a:defRPr lang="fr-FR"/>
            </a:defPPr>
            <a:lvl1pPr marL="0" algn="l" defTabSz="457200" rtl="0" eaLnBrk="1" latinLnBrk="0" hangingPunct="1">
              <a:defRPr lang="fr-FR" sz="1200" b="1" kern="1200" smtClean="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b="0" smtClean="0"/>
              <a:t>1er Colloque National</a:t>
            </a:r>
            <a:r>
              <a:rPr lang="fr-FR" smtClean="0"/>
              <a:t>  Soigner les vulnérabilités des professionnels de santé </a:t>
            </a:r>
            <a:r>
              <a:rPr lang="fr-FR" b="0" smtClean="0"/>
              <a:t>– Académie Nationale de Médecine – Jeudi 3 décembre 2015</a:t>
            </a:r>
            <a:endParaRPr lang="fr-FR" dirty="0"/>
          </a:p>
        </p:txBody>
      </p:sp>
      <p:sp>
        <p:nvSpPr>
          <p:cNvPr id="22" name="Espace réservé du numéro de diapositive 7"/>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48</a:t>
            </a:fld>
            <a:endParaRPr lang="fr-FR" dirty="0"/>
          </a:p>
        </p:txBody>
      </p:sp>
      <p:sp>
        <p:nvSpPr>
          <p:cNvPr id="23" name="Rectangle 22"/>
          <p:cNvSpPr>
            <a:spLocks noChangeArrowheads="1"/>
          </p:cNvSpPr>
          <p:nvPr/>
        </p:nvSpPr>
        <p:spPr bwMode="auto">
          <a:xfrm>
            <a:off x="1464382" y="1691514"/>
            <a:ext cx="7620000" cy="457200"/>
          </a:xfrm>
          <a:prstGeom prst="rect">
            <a:avLst/>
          </a:prstGeom>
          <a:noFill/>
          <a:ln w="9525">
            <a:noFill/>
            <a:miter lim="800000"/>
            <a:headEnd/>
            <a:tailEnd/>
          </a:ln>
        </p:spPr>
        <p:txBody>
          <a:bodyPr anchor="ctr"/>
          <a:lstStyle/>
          <a:p>
            <a:pPr marL="0" lvl="1" algn="r">
              <a:defRPr/>
            </a:pPr>
            <a:r>
              <a:rPr lang="fr-FR" sz="1400" b="1" dirty="0" smtClean="0">
                <a:solidFill>
                  <a:srgbClr val="1F497D"/>
                </a:solidFill>
                <a:latin typeface="Helvetica" panose="020B0604020202020204" pitchFamily="34" charset="0"/>
                <a:cs typeface="Helvetica" panose="020B0604020202020204" pitchFamily="34" charset="0"/>
              </a:rPr>
              <a:t>TYPE DE STRUCTURE</a:t>
            </a:r>
            <a:endParaRPr lang="fr-FR" sz="1400" b="1" dirty="0">
              <a:solidFill>
                <a:srgbClr val="1F497D"/>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116018487"/>
      </p:ext>
    </p:extLst>
  </p:cSld>
  <p:clrMapOvr>
    <a:masterClrMapping/>
  </p:clrMapOvr>
  <p:transition xmlns:p14="http://schemas.microsoft.com/office/powerpoint/2010/main" spd="med">
    <p:zoom/>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4" descr="Résultat de recherche d'images pour &quot;bonhomme blanc 3D épuisé&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aphicFrame>
        <p:nvGraphicFramePr>
          <p:cNvPr id="2" name="Tableau 1"/>
          <p:cNvGraphicFramePr>
            <a:graphicFrameLocks noGrp="1"/>
          </p:cNvGraphicFramePr>
          <p:nvPr>
            <p:extLst>
              <p:ext uri="{D42A27DB-BD31-4B8C-83A1-F6EECF244321}">
                <p14:modId xmlns:p14="http://schemas.microsoft.com/office/powerpoint/2010/main" val="2238597890"/>
              </p:ext>
            </p:extLst>
          </p:nvPr>
        </p:nvGraphicFramePr>
        <p:xfrm>
          <a:off x="88900" y="2189030"/>
          <a:ext cx="3340100" cy="2950656"/>
        </p:xfrm>
        <a:graphic>
          <a:graphicData uri="http://schemas.openxmlformats.org/drawingml/2006/table">
            <a:tbl>
              <a:tblPr firstRow="1" bandRow="1">
                <a:tableStyleId>{21E4AEA4-8DFA-4A89-87EB-49C32662AFE0}</a:tableStyleId>
              </a:tblPr>
              <a:tblGrid>
                <a:gridCol w="1522835"/>
                <a:gridCol w="1817265"/>
              </a:tblGrid>
              <a:tr h="304800">
                <a:tc>
                  <a:txBody>
                    <a:bodyPr/>
                    <a:lstStyle/>
                    <a:p>
                      <a:endParaRPr lang="fr-FR" sz="1100" dirty="0">
                        <a:solidFill>
                          <a:schemeClr val="tx1"/>
                        </a:solidFill>
                        <a:latin typeface="Helvetica" panose="020B0604020202020204" pitchFamily="34" charset="0"/>
                        <a:cs typeface="Helvetica" panose="020B0604020202020204" pitchFamily="34" charset="0"/>
                      </a:endParaRPr>
                    </a:p>
                  </a:txBody>
                  <a:tcP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500" dirty="0" smtClean="0">
                          <a:solidFill>
                            <a:schemeClr val="bg1"/>
                          </a:solidFill>
                          <a:latin typeface="Helvetica" panose="020B0604020202020204" pitchFamily="34" charset="0"/>
                          <a:cs typeface="Helvetica" panose="020B0604020202020204" pitchFamily="34" charset="0"/>
                        </a:rPr>
                        <a:t/>
                      </a:r>
                      <a:br>
                        <a:rPr lang="fr-FR" sz="500" dirty="0" smtClean="0">
                          <a:solidFill>
                            <a:schemeClr val="bg1"/>
                          </a:solidFill>
                          <a:latin typeface="Helvetica" panose="020B0604020202020204" pitchFamily="34" charset="0"/>
                          <a:cs typeface="Helvetica" panose="020B0604020202020204" pitchFamily="34" charset="0"/>
                        </a:rPr>
                      </a:br>
                      <a:r>
                        <a:rPr lang="fr-FR" sz="1050" dirty="0" smtClean="0">
                          <a:solidFill>
                            <a:schemeClr val="bg1"/>
                          </a:solidFill>
                          <a:latin typeface="Helvetica" panose="020B0604020202020204" pitchFamily="34" charset="0"/>
                          <a:cs typeface="Helvetica" panose="020B0604020202020204" pitchFamily="34" charset="0"/>
                        </a:rPr>
                        <a:t>TOTAL</a:t>
                      </a:r>
                      <a:br>
                        <a:rPr lang="fr-FR" sz="1050" dirty="0" smtClean="0">
                          <a:solidFill>
                            <a:schemeClr val="bg1"/>
                          </a:solidFill>
                          <a:latin typeface="Helvetica" panose="020B0604020202020204" pitchFamily="34" charset="0"/>
                          <a:cs typeface="Helvetica" panose="020B0604020202020204" pitchFamily="34" charset="0"/>
                        </a:rPr>
                      </a:br>
                      <a:r>
                        <a:rPr lang="fr-FR" sz="1050" b="1" dirty="0" smtClean="0">
                          <a:solidFill>
                            <a:schemeClr val="bg1"/>
                          </a:solidFill>
                          <a:latin typeface="Helvetica" panose="020B0604020202020204" pitchFamily="34" charset="0"/>
                          <a:cs typeface="Helvetica" panose="020B0604020202020204" pitchFamily="34" charset="0"/>
                        </a:rPr>
                        <a:t>n=1823</a:t>
                      </a:r>
                      <a:r>
                        <a:rPr lang="fr-FR" sz="1050" b="0" dirty="0" smtClean="0">
                          <a:solidFill>
                            <a:schemeClr val="bg1"/>
                          </a:solidFill>
                          <a:latin typeface="Helvetica" panose="020B0604020202020204" pitchFamily="34" charset="0"/>
                          <a:cs typeface="Helvetica" panose="020B0604020202020204" pitchFamily="34" charset="0"/>
                        </a:rPr>
                        <a:t/>
                      </a:r>
                      <a:br>
                        <a:rPr lang="fr-FR" sz="1050" b="0" dirty="0" smtClean="0">
                          <a:solidFill>
                            <a:schemeClr val="bg1"/>
                          </a:solidFill>
                          <a:latin typeface="Helvetica" panose="020B0604020202020204" pitchFamily="34" charset="0"/>
                          <a:cs typeface="Helvetica" panose="020B0604020202020204" pitchFamily="34" charset="0"/>
                        </a:rPr>
                      </a:br>
                      <a:endParaRPr lang="fr-FR" sz="500" dirty="0">
                        <a:solidFill>
                          <a:schemeClr val="bg1"/>
                        </a:solidFill>
                        <a:latin typeface="Helvetica" panose="020B0604020202020204" pitchFamily="34" charset="0"/>
                        <a:cs typeface="Helvetica" panose="020B0604020202020204" pitchFamily="34" charset="0"/>
                      </a:endParaRPr>
                    </a:p>
                  </a:txBody>
                  <a:tcPr anchor="ctr">
                    <a:lnL w="762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36699"/>
                    </a:solidFill>
                  </a:tcPr>
                </a:tc>
              </a:tr>
              <a:tr h="795592">
                <a:tc>
                  <a:txBody>
                    <a:bodyPr/>
                    <a:lstStyle/>
                    <a:p>
                      <a:pPr marL="0" lvl="0" indent="0">
                        <a:lnSpc>
                          <a:spcPct val="90000"/>
                        </a:lnSpc>
                        <a:spcAft>
                          <a:spcPts val="0"/>
                        </a:spcAft>
                        <a:buFont typeface="+mj-lt"/>
                        <a:buNone/>
                      </a:pPr>
                      <a:r>
                        <a:rPr lang="fr-FR" sz="1000" b="0" dirty="0" smtClean="0">
                          <a:solidFill>
                            <a:schemeClr val="tx1"/>
                          </a:solidFill>
                          <a:effectLst/>
                          <a:latin typeface="Helvetica" panose="020B0604020202020204" pitchFamily="34" charset="0"/>
                          <a:ea typeface="Calibri"/>
                          <a:cs typeface="Helvetica" panose="020B0604020202020204" pitchFamily="34" charset="0"/>
                        </a:rPr>
                        <a:t>…également destiné à leurs</a:t>
                      </a:r>
                      <a:r>
                        <a:rPr lang="fr-FR" sz="1000" b="0" baseline="0" dirty="0" smtClean="0">
                          <a:solidFill>
                            <a:schemeClr val="tx1"/>
                          </a:solidFill>
                          <a:effectLst/>
                          <a:latin typeface="Helvetica" panose="020B0604020202020204" pitchFamily="34" charset="0"/>
                          <a:ea typeface="Calibri"/>
                          <a:cs typeface="Helvetica" panose="020B0604020202020204" pitchFamily="34" charset="0"/>
                        </a:rPr>
                        <a:t> </a:t>
                      </a:r>
                      <a:r>
                        <a:rPr lang="fr-FR" sz="1000" b="1" u="sng" baseline="0" dirty="0" smtClean="0">
                          <a:solidFill>
                            <a:schemeClr val="tx1"/>
                          </a:solidFill>
                          <a:effectLst/>
                          <a:latin typeface="Helvetica" panose="020B0604020202020204" pitchFamily="34" charset="0"/>
                          <a:ea typeface="Calibri"/>
                          <a:cs typeface="Helvetica" panose="020B0604020202020204" pitchFamily="34" charset="0"/>
                        </a:rPr>
                        <a:t>PATIENTS </a:t>
                      </a:r>
                      <a:endParaRPr lang="fr-FR" sz="1000" b="1" u="sng" dirty="0">
                        <a:solidFill>
                          <a:schemeClr val="tx1"/>
                        </a:solidFill>
                        <a:effectLst/>
                        <a:latin typeface="Helvetica" panose="020B0604020202020204" pitchFamily="34" charset="0"/>
                        <a:ea typeface="Calibri"/>
                        <a:cs typeface="Helvetica"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lnT w="38100" cmpd="sng">
                      <a:noFill/>
                    </a:lnT>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D9E6F3"/>
                    </a:solidFill>
                  </a:tcPr>
                </a:tc>
              </a:tr>
              <a:tr h="795592">
                <a:tc>
                  <a:txBody>
                    <a:bodyPr/>
                    <a:lstStyle/>
                    <a:p>
                      <a:pPr marL="0" lvl="0" indent="0">
                        <a:lnSpc>
                          <a:spcPct val="90000"/>
                        </a:lnSpc>
                        <a:spcAft>
                          <a:spcPts val="0"/>
                        </a:spcAft>
                        <a:buFont typeface="+mj-lt"/>
                        <a:buNone/>
                      </a:pPr>
                      <a:r>
                        <a:rPr lang="fr-FR" sz="1000" b="0" dirty="0" smtClean="0">
                          <a:solidFill>
                            <a:schemeClr val="tx1"/>
                          </a:solidFill>
                          <a:effectLst/>
                          <a:latin typeface="Helvetica" panose="020B0604020202020204" pitchFamily="34" charset="0"/>
                          <a:ea typeface="Calibri"/>
                          <a:cs typeface="Helvetica" panose="020B0604020202020204" pitchFamily="34" charset="0"/>
                        </a:rPr>
                        <a:t>… spécifiquement réservé aux </a:t>
                      </a:r>
                      <a:r>
                        <a:rPr lang="fr-FR" sz="1000" b="1" u="sng" dirty="0" smtClean="0">
                          <a:solidFill>
                            <a:schemeClr val="tx1"/>
                          </a:solidFill>
                          <a:effectLst/>
                          <a:latin typeface="Helvetica" panose="020B0604020202020204" pitchFamily="34" charset="0"/>
                          <a:ea typeface="Calibri"/>
                          <a:cs typeface="Helvetica" panose="020B0604020202020204" pitchFamily="34" charset="0"/>
                        </a:rPr>
                        <a:t>PROFESSIONNELS DE SANTÉ</a:t>
                      </a:r>
                      <a:r>
                        <a:rPr lang="fr-FR" sz="1000" b="1" u="none" dirty="0" smtClean="0">
                          <a:solidFill>
                            <a:schemeClr val="tx1"/>
                          </a:solidFill>
                          <a:effectLst/>
                          <a:latin typeface="Helvetica" panose="020B0604020202020204" pitchFamily="34" charset="0"/>
                          <a:ea typeface="Calibri"/>
                          <a:cs typeface="Helvetica" panose="020B0604020202020204" pitchFamily="34" charset="0"/>
                        </a:rPr>
                        <a:t> </a:t>
                      </a:r>
                      <a:r>
                        <a:rPr lang="fr-FR" sz="900" b="0" i="1" dirty="0" smtClean="0">
                          <a:solidFill>
                            <a:schemeClr val="tx1"/>
                          </a:solidFill>
                          <a:effectLst/>
                          <a:latin typeface="Helvetica" panose="020B0604020202020204" pitchFamily="34" charset="0"/>
                          <a:ea typeface="Calibri"/>
                          <a:cs typeface="Helvetica" panose="020B0604020202020204" pitchFamily="34" charset="0"/>
                        </a:rPr>
                        <a:t>(au sens large)</a:t>
                      </a:r>
                      <a:endParaRPr lang="fr-FR" sz="1000" b="0" dirty="0">
                        <a:solidFill>
                          <a:schemeClr val="tx1"/>
                        </a:solidFill>
                        <a:effectLst/>
                        <a:latin typeface="Helvetica" panose="020B0604020202020204" pitchFamily="34" charset="0"/>
                        <a:ea typeface="Calibri"/>
                        <a:cs typeface="Helvetica"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solidFill>
                      <a:srgbClr val="BAD1E8"/>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solidFill>
                      <a:srgbClr val="BAD1E8"/>
                    </a:solidFill>
                  </a:tcPr>
                </a:tc>
              </a:tr>
              <a:tr h="795592">
                <a:tc>
                  <a:txBody>
                    <a:bodyPr/>
                    <a:lstStyle/>
                    <a:p>
                      <a:pPr marL="0" lvl="0" indent="0">
                        <a:lnSpc>
                          <a:spcPct val="90000"/>
                        </a:lnSpc>
                        <a:spcAft>
                          <a:spcPts val="0"/>
                        </a:spcAft>
                        <a:buFont typeface="+mj-lt"/>
                        <a:buNone/>
                      </a:pPr>
                      <a:r>
                        <a:rPr lang="fr-FR" sz="1000" b="0" dirty="0" smtClean="0">
                          <a:solidFill>
                            <a:schemeClr val="tx1"/>
                          </a:solidFill>
                          <a:effectLst/>
                          <a:latin typeface="Helvetica" panose="020B0604020202020204" pitchFamily="34" charset="0"/>
                          <a:ea typeface="Calibri"/>
                          <a:cs typeface="Helvetica" panose="020B0604020202020204" pitchFamily="34" charset="0"/>
                        </a:rPr>
                        <a:t>… spécifiquement</a:t>
                      </a:r>
                      <a:r>
                        <a:rPr lang="fr-FR" sz="1000" b="0" baseline="0" dirty="0" smtClean="0">
                          <a:solidFill>
                            <a:schemeClr val="tx1"/>
                          </a:solidFill>
                          <a:effectLst/>
                          <a:latin typeface="Helvetica" panose="020B0604020202020204" pitchFamily="34" charset="0"/>
                          <a:ea typeface="Calibri"/>
                          <a:cs typeface="Helvetica" panose="020B0604020202020204" pitchFamily="34" charset="0"/>
                        </a:rPr>
                        <a:t> réservé à leur </a:t>
                      </a:r>
                      <a:r>
                        <a:rPr lang="fr-FR" sz="1000" b="1" u="sng" baseline="0" dirty="0" smtClean="0">
                          <a:solidFill>
                            <a:schemeClr val="tx1"/>
                          </a:solidFill>
                          <a:effectLst/>
                          <a:latin typeface="Helvetica" panose="020B0604020202020204" pitchFamily="34" charset="0"/>
                          <a:ea typeface="Calibri"/>
                          <a:cs typeface="Helvetica" panose="020B0604020202020204" pitchFamily="34" charset="0"/>
                        </a:rPr>
                        <a:t>SEULE PROFESSION</a:t>
                      </a:r>
                      <a:r>
                        <a:rPr lang="fr-FR" sz="1000" b="0" baseline="0" dirty="0" smtClean="0">
                          <a:solidFill>
                            <a:schemeClr val="tx1"/>
                          </a:solidFill>
                          <a:effectLst/>
                          <a:latin typeface="Helvetica" panose="020B0604020202020204" pitchFamily="34" charset="0"/>
                          <a:ea typeface="Calibri"/>
                          <a:cs typeface="Helvetica" panose="020B0604020202020204" pitchFamily="34" charset="0"/>
                        </a:rPr>
                        <a:t> </a:t>
                      </a:r>
                      <a:r>
                        <a:rPr lang="fr-FR" sz="900" b="0" i="1" baseline="0" dirty="0" smtClean="0">
                          <a:solidFill>
                            <a:schemeClr val="tx1"/>
                          </a:solidFill>
                          <a:effectLst/>
                          <a:latin typeface="Helvetica" panose="020B0604020202020204" pitchFamily="34" charset="0"/>
                          <a:ea typeface="Calibri"/>
                          <a:cs typeface="Helvetica" panose="020B0604020202020204" pitchFamily="34" charset="0"/>
                        </a:rPr>
                        <a:t>(Médecin ou kiné ou infirmière, …)</a:t>
                      </a:r>
                      <a:endParaRPr lang="fr-FR" sz="900" b="0" i="1" dirty="0">
                        <a:solidFill>
                          <a:schemeClr val="tx1"/>
                        </a:solidFill>
                        <a:effectLst/>
                        <a:latin typeface="Helvetica" panose="020B0604020202020204" pitchFamily="34" charset="0"/>
                        <a:ea typeface="Calibri"/>
                        <a:cs typeface="Helvetica"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solidFill>
                      <a:srgbClr val="D9E6F3"/>
                    </a:solidFill>
                  </a:tcPr>
                </a:tc>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solidFill>
                      <a:srgbClr val="D9E6F3"/>
                    </a:solidFill>
                  </a:tcPr>
                </a:tc>
              </a:tr>
            </a:tbl>
          </a:graphicData>
        </a:graphic>
      </p:graphicFrame>
      <p:graphicFrame>
        <p:nvGraphicFramePr>
          <p:cNvPr id="3" name="Tableau 2"/>
          <p:cNvGraphicFramePr>
            <a:graphicFrameLocks noGrp="1"/>
          </p:cNvGraphicFramePr>
          <p:nvPr>
            <p:extLst>
              <p:ext uri="{D42A27DB-BD31-4B8C-83A1-F6EECF244321}">
                <p14:modId xmlns:p14="http://schemas.microsoft.com/office/powerpoint/2010/main" val="1570014567"/>
              </p:ext>
            </p:extLst>
          </p:nvPr>
        </p:nvGraphicFramePr>
        <p:xfrm>
          <a:off x="3522594" y="2193225"/>
          <a:ext cx="1824106" cy="2950656"/>
        </p:xfrm>
        <a:graphic>
          <a:graphicData uri="http://schemas.openxmlformats.org/drawingml/2006/table">
            <a:tbl>
              <a:tblPr firstRow="1" bandRow="1">
                <a:tableStyleId>{21E4AEA4-8DFA-4A89-87EB-49C32662AFE0}</a:tableStyleId>
              </a:tblPr>
              <a:tblGrid>
                <a:gridCol w="1824106"/>
              </a:tblGrid>
              <a:tr h="297866">
                <a:tc>
                  <a:txBody>
                    <a:bodyPr/>
                    <a:lstStyle/>
                    <a:p>
                      <a:pPr algn="ctr"/>
                      <a:r>
                        <a:rPr lang="fr-FR" sz="500" dirty="0" smtClean="0">
                          <a:solidFill>
                            <a:schemeClr val="bg1"/>
                          </a:solidFill>
                          <a:latin typeface="Helvetica" panose="020B0604020202020204" pitchFamily="34" charset="0"/>
                          <a:cs typeface="Helvetica" panose="020B0604020202020204" pitchFamily="34" charset="0"/>
                        </a:rPr>
                        <a:t/>
                      </a:r>
                      <a:br>
                        <a:rPr lang="fr-FR" sz="500" dirty="0" smtClean="0">
                          <a:solidFill>
                            <a:schemeClr val="bg1"/>
                          </a:solidFill>
                          <a:latin typeface="Helvetica" panose="020B0604020202020204" pitchFamily="34" charset="0"/>
                          <a:cs typeface="Helvetica" panose="020B0604020202020204" pitchFamily="34" charset="0"/>
                        </a:rPr>
                      </a:br>
                      <a:r>
                        <a:rPr lang="fr-FR" sz="1050" dirty="0" smtClean="0">
                          <a:solidFill>
                            <a:schemeClr val="bg1"/>
                          </a:solidFill>
                          <a:latin typeface="Helvetica" panose="020B0604020202020204" pitchFamily="34" charset="0"/>
                          <a:cs typeface="Helvetica" panose="020B0604020202020204" pitchFamily="34" charset="0"/>
                        </a:rPr>
                        <a:t>PRIVÉ</a:t>
                      </a:r>
                      <a:br>
                        <a:rPr lang="fr-FR" sz="1050" dirty="0" smtClean="0">
                          <a:solidFill>
                            <a:schemeClr val="bg1"/>
                          </a:solidFill>
                          <a:latin typeface="Helvetica" panose="020B0604020202020204" pitchFamily="34" charset="0"/>
                          <a:cs typeface="Helvetica" panose="020B0604020202020204" pitchFamily="34" charset="0"/>
                        </a:rPr>
                      </a:br>
                      <a:r>
                        <a:rPr lang="fr-FR" sz="1050" b="1" dirty="0" smtClean="0">
                          <a:solidFill>
                            <a:schemeClr val="bg1"/>
                          </a:solidFill>
                          <a:latin typeface="Helvetica" panose="020B0604020202020204" pitchFamily="34" charset="0"/>
                          <a:cs typeface="Helvetica" panose="020B0604020202020204" pitchFamily="34" charset="0"/>
                        </a:rPr>
                        <a:t>n=1171 </a:t>
                      </a:r>
                      <a:r>
                        <a:rPr lang="fr-FR" sz="1050" b="0" dirty="0" smtClean="0">
                          <a:solidFill>
                            <a:schemeClr val="bg1"/>
                          </a:solidFill>
                          <a:latin typeface="Helvetica" panose="020B0604020202020204" pitchFamily="34" charset="0"/>
                          <a:cs typeface="Helvetica" panose="020B0604020202020204" pitchFamily="34" charset="0"/>
                        </a:rPr>
                        <a:t>(a)</a:t>
                      </a:r>
                      <a:r>
                        <a:rPr lang="fr-FR" sz="1050" b="1" dirty="0" smtClean="0">
                          <a:solidFill>
                            <a:schemeClr val="bg1"/>
                          </a:solidFill>
                          <a:latin typeface="Helvetica" panose="020B0604020202020204" pitchFamily="34" charset="0"/>
                          <a:cs typeface="Helvetica" panose="020B0604020202020204" pitchFamily="34" charset="0"/>
                        </a:rPr>
                        <a:t/>
                      </a:r>
                      <a:br>
                        <a:rPr lang="fr-FR" sz="1050" b="1" dirty="0" smtClean="0">
                          <a:solidFill>
                            <a:schemeClr val="bg1"/>
                          </a:solidFill>
                          <a:latin typeface="Helvetica" panose="020B0604020202020204" pitchFamily="34" charset="0"/>
                          <a:cs typeface="Helvetica" panose="020B0604020202020204" pitchFamily="34" charset="0"/>
                        </a:rPr>
                      </a:br>
                      <a:endParaRPr lang="fr-FR" sz="500" b="1" dirty="0">
                        <a:solidFill>
                          <a:schemeClr val="bg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336699"/>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T w="9525" cap="flat" cmpd="sng" algn="ctr">
                      <a:solidFill>
                        <a:schemeClr val="bg1"/>
                      </a:solidFill>
                      <a:prstDash val="solid"/>
                      <a:round/>
                      <a:headEnd type="none" w="med" len="med"/>
                      <a:tailEnd type="none" w="med" len="med"/>
                    </a:lnT>
                    <a:solidFill>
                      <a:srgbClr val="D9E6F3"/>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BAD1E8"/>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D9E6F3"/>
                    </a:solidFill>
                  </a:tcPr>
                </a:tc>
              </a:tr>
            </a:tbl>
          </a:graphicData>
        </a:graphic>
      </p:graphicFrame>
      <p:sp>
        <p:nvSpPr>
          <p:cNvPr id="44" name="Rectangle 43"/>
          <p:cNvSpPr>
            <a:spLocks noChangeArrowheads="1"/>
          </p:cNvSpPr>
          <p:nvPr/>
        </p:nvSpPr>
        <p:spPr bwMode="gray">
          <a:xfrm>
            <a:off x="179513" y="1255424"/>
            <a:ext cx="7883833" cy="338554"/>
          </a:xfrm>
          <a:prstGeom prst="rect">
            <a:avLst/>
          </a:prstGeom>
          <a:noFill/>
          <a:ln w="12700">
            <a:noFill/>
            <a:miter lim="800000"/>
            <a:headEnd/>
            <a:tailEnd/>
          </a:ln>
        </p:spPr>
        <p:txBody>
          <a:bodyPr wrap="square">
            <a:spAutoFit/>
          </a:bodyPr>
          <a:lstStyle/>
          <a:p>
            <a:pPr>
              <a:spcBef>
                <a:spcPct val="50000"/>
              </a:spcBef>
              <a:defRPr/>
            </a:pPr>
            <a:r>
              <a:rPr lang="fr-FR" sz="1600" b="1" u="sng" dirty="0" smtClean="0">
                <a:solidFill>
                  <a:srgbClr val="1F497D"/>
                </a:solidFill>
                <a:latin typeface="Helvetica" panose="020B0604020202020204" pitchFamily="34" charset="0"/>
                <a:cs typeface="Helvetica" panose="020B0604020202020204" pitchFamily="34" charset="0"/>
              </a:rPr>
              <a:t>SOUHAITERAIENT ÊTRE SOIGNÉS DANS UN CENTRE D'ADDICTOLOGIE</a:t>
            </a:r>
            <a:r>
              <a:rPr lang="fr-FR" sz="1600" b="1" dirty="0" smtClean="0">
                <a:solidFill>
                  <a:srgbClr val="1F497D"/>
                </a:solidFill>
                <a:latin typeface="Helvetica" panose="020B0604020202020204" pitchFamily="34" charset="0"/>
                <a:cs typeface="Helvetica" panose="020B0604020202020204" pitchFamily="34" charset="0"/>
              </a:rPr>
              <a:t>…</a:t>
            </a:r>
            <a:endParaRPr lang="fr-FR" sz="1600" b="1" i="1" u="sng" dirty="0">
              <a:solidFill>
                <a:srgbClr val="1F497D"/>
              </a:solidFill>
              <a:latin typeface="Helvetica" panose="020B0604020202020204" pitchFamily="34" charset="0"/>
              <a:cs typeface="Helvetica" panose="020B0604020202020204" pitchFamily="34" charset="0"/>
            </a:endParaRPr>
          </a:p>
        </p:txBody>
      </p:sp>
      <p:graphicFrame>
        <p:nvGraphicFramePr>
          <p:cNvPr id="48" name="Graphique 47"/>
          <p:cNvGraphicFramePr/>
          <p:nvPr>
            <p:extLst>
              <p:ext uri="{D42A27DB-BD31-4B8C-83A1-F6EECF244321}">
                <p14:modId xmlns:p14="http://schemas.microsoft.com/office/powerpoint/2010/main" val="3751828841"/>
              </p:ext>
            </p:extLst>
          </p:nvPr>
        </p:nvGraphicFramePr>
        <p:xfrm>
          <a:off x="1446066" y="2807429"/>
          <a:ext cx="1982875" cy="7397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9" name="Graphique 48"/>
          <p:cNvGraphicFramePr/>
          <p:nvPr>
            <p:extLst>
              <p:ext uri="{D42A27DB-BD31-4B8C-83A1-F6EECF244321}">
                <p14:modId xmlns:p14="http://schemas.microsoft.com/office/powerpoint/2010/main" val="4005134721"/>
              </p:ext>
            </p:extLst>
          </p:nvPr>
        </p:nvGraphicFramePr>
        <p:xfrm>
          <a:off x="1446125" y="3648691"/>
          <a:ext cx="1982875" cy="7397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1" name="Graphique 50"/>
          <p:cNvGraphicFramePr/>
          <p:nvPr>
            <p:extLst>
              <p:ext uri="{D42A27DB-BD31-4B8C-83A1-F6EECF244321}">
                <p14:modId xmlns:p14="http://schemas.microsoft.com/office/powerpoint/2010/main" val="2077706610"/>
              </p:ext>
            </p:extLst>
          </p:nvPr>
        </p:nvGraphicFramePr>
        <p:xfrm>
          <a:off x="1446125" y="4404108"/>
          <a:ext cx="1982875" cy="73977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Tableau 17"/>
          <p:cNvGraphicFramePr>
            <a:graphicFrameLocks noGrp="1"/>
          </p:cNvGraphicFramePr>
          <p:nvPr>
            <p:extLst>
              <p:ext uri="{D42A27DB-BD31-4B8C-83A1-F6EECF244321}">
                <p14:modId xmlns:p14="http://schemas.microsoft.com/office/powerpoint/2010/main" val="3306764578"/>
              </p:ext>
            </p:extLst>
          </p:nvPr>
        </p:nvGraphicFramePr>
        <p:xfrm>
          <a:off x="5387148" y="2193225"/>
          <a:ext cx="1824106" cy="2950656"/>
        </p:xfrm>
        <a:graphic>
          <a:graphicData uri="http://schemas.openxmlformats.org/drawingml/2006/table">
            <a:tbl>
              <a:tblPr firstRow="1" bandRow="1">
                <a:tableStyleId>{21E4AEA4-8DFA-4A89-87EB-49C32662AFE0}</a:tableStyleId>
              </a:tblPr>
              <a:tblGrid>
                <a:gridCol w="1824106"/>
              </a:tblGrid>
              <a:tr h="297866">
                <a:tc>
                  <a:txBody>
                    <a:bodyPr/>
                    <a:lstStyle/>
                    <a:p>
                      <a:pPr algn="ctr"/>
                      <a:r>
                        <a:rPr lang="fr-FR" sz="500" dirty="0" smtClean="0">
                          <a:solidFill>
                            <a:schemeClr val="bg1"/>
                          </a:solidFill>
                          <a:latin typeface="Helvetica" panose="020B0604020202020204" pitchFamily="34" charset="0"/>
                          <a:cs typeface="Helvetica" panose="020B0604020202020204" pitchFamily="34" charset="0"/>
                        </a:rPr>
                        <a:t/>
                      </a:r>
                      <a:br>
                        <a:rPr lang="fr-FR" sz="500" dirty="0" smtClean="0">
                          <a:solidFill>
                            <a:schemeClr val="bg1"/>
                          </a:solidFill>
                          <a:latin typeface="Helvetica" panose="020B0604020202020204" pitchFamily="34" charset="0"/>
                          <a:cs typeface="Helvetica" panose="020B0604020202020204" pitchFamily="34" charset="0"/>
                        </a:rPr>
                      </a:br>
                      <a:r>
                        <a:rPr lang="fr-FR" sz="1050" dirty="0" smtClean="0">
                          <a:solidFill>
                            <a:schemeClr val="bg1"/>
                          </a:solidFill>
                          <a:latin typeface="Helvetica" panose="020B0604020202020204" pitchFamily="34" charset="0"/>
                          <a:cs typeface="Helvetica" panose="020B0604020202020204" pitchFamily="34" charset="0"/>
                        </a:rPr>
                        <a:t>PUBLIC</a:t>
                      </a:r>
                      <a:br>
                        <a:rPr lang="fr-FR" sz="1050" dirty="0" smtClean="0">
                          <a:solidFill>
                            <a:schemeClr val="bg1"/>
                          </a:solidFill>
                          <a:latin typeface="Helvetica" panose="020B0604020202020204" pitchFamily="34" charset="0"/>
                          <a:cs typeface="Helvetica" panose="020B0604020202020204" pitchFamily="34" charset="0"/>
                        </a:rPr>
                      </a:br>
                      <a:r>
                        <a:rPr lang="fr-FR" sz="1050" b="1" dirty="0" smtClean="0">
                          <a:solidFill>
                            <a:schemeClr val="bg1"/>
                          </a:solidFill>
                          <a:latin typeface="Helvetica" panose="020B0604020202020204" pitchFamily="34" charset="0"/>
                          <a:cs typeface="Helvetica" panose="020B0604020202020204" pitchFamily="34" charset="0"/>
                        </a:rPr>
                        <a:t>n=399 </a:t>
                      </a:r>
                      <a:r>
                        <a:rPr lang="fr-FR" sz="1050" b="0" dirty="0" smtClean="0">
                          <a:solidFill>
                            <a:schemeClr val="bg1"/>
                          </a:solidFill>
                          <a:latin typeface="Helvetica" panose="020B0604020202020204" pitchFamily="34" charset="0"/>
                          <a:cs typeface="Helvetica" panose="020B0604020202020204" pitchFamily="34" charset="0"/>
                        </a:rPr>
                        <a:t>(b)</a:t>
                      </a:r>
                      <a:r>
                        <a:rPr lang="fr-FR" sz="1050" b="1" dirty="0" smtClean="0">
                          <a:solidFill>
                            <a:schemeClr val="bg1"/>
                          </a:solidFill>
                          <a:latin typeface="Helvetica" panose="020B0604020202020204" pitchFamily="34" charset="0"/>
                          <a:cs typeface="Helvetica" panose="020B0604020202020204" pitchFamily="34" charset="0"/>
                        </a:rPr>
                        <a:t/>
                      </a:r>
                      <a:br>
                        <a:rPr lang="fr-FR" sz="1050" b="1" dirty="0" smtClean="0">
                          <a:solidFill>
                            <a:schemeClr val="bg1"/>
                          </a:solidFill>
                          <a:latin typeface="Helvetica" panose="020B0604020202020204" pitchFamily="34" charset="0"/>
                          <a:cs typeface="Helvetica" panose="020B0604020202020204" pitchFamily="34" charset="0"/>
                        </a:rPr>
                      </a:br>
                      <a:endParaRPr lang="fr-FR" sz="500" b="1" dirty="0">
                        <a:solidFill>
                          <a:schemeClr val="bg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336699"/>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T w="9525" cap="flat" cmpd="sng" algn="ctr">
                      <a:solidFill>
                        <a:schemeClr val="bg1"/>
                      </a:solidFill>
                      <a:prstDash val="solid"/>
                      <a:round/>
                      <a:headEnd type="none" w="med" len="med"/>
                      <a:tailEnd type="none" w="med" len="med"/>
                    </a:lnT>
                    <a:solidFill>
                      <a:srgbClr val="D9E6F3"/>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BAD1E8"/>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D9E6F3"/>
                    </a:solidFill>
                  </a:tcPr>
                </a:tc>
              </a:tr>
            </a:tbl>
          </a:graphicData>
        </a:graphic>
      </p:graphicFrame>
      <p:graphicFrame>
        <p:nvGraphicFramePr>
          <p:cNvPr id="19" name="Tableau 18"/>
          <p:cNvGraphicFramePr>
            <a:graphicFrameLocks noGrp="1"/>
          </p:cNvGraphicFramePr>
          <p:nvPr>
            <p:extLst>
              <p:ext uri="{D42A27DB-BD31-4B8C-83A1-F6EECF244321}">
                <p14:modId xmlns:p14="http://schemas.microsoft.com/office/powerpoint/2010/main" val="2730736"/>
              </p:ext>
            </p:extLst>
          </p:nvPr>
        </p:nvGraphicFramePr>
        <p:xfrm>
          <a:off x="7254048" y="2193225"/>
          <a:ext cx="1824106" cy="2950656"/>
        </p:xfrm>
        <a:graphic>
          <a:graphicData uri="http://schemas.openxmlformats.org/drawingml/2006/table">
            <a:tbl>
              <a:tblPr firstRow="1" bandRow="1">
                <a:tableStyleId>{21E4AEA4-8DFA-4A89-87EB-49C32662AFE0}</a:tableStyleId>
              </a:tblPr>
              <a:tblGrid>
                <a:gridCol w="1824106"/>
              </a:tblGrid>
              <a:tr h="297866">
                <a:tc>
                  <a:txBody>
                    <a:bodyPr/>
                    <a:lstStyle/>
                    <a:p>
                      <a:pPr algn="ctr"/>
                      <a:r>
                        <a:rPr lang="fr-FR" sz="500" dirty="0" smtClean="0">
                          <a:solidFill>
                            <a:schemeClr val="bg1"/>
                          </a:solidFill>
                          <a:latin typeface="Helvetica" panose="020B0604020202020204" pitchFamily="34" charset="0"/>
                          <a:cs typeface="Helvetica" panose="020B0604020202020204" pitchFamily="34" charset="0"/>
                        </a:rPr>
                        <a:t/>
                      </a:r>
                      <a:br>
                        <a:rPr lang="fr-FR" sz="500" dirty="0" smtClean="0">
                          <a:solidFill>
                            <a:schemeClr val="bg1"/>
                          </a:solidFill>
                          <a:latin typeface="Helvetica" panose="020B0604020202020204" pitchFamily="34" charset="0"/>
                          <a:cs typeface="Helvetica" panose="020B0604020202020204" pitchFamily="34" charset="0"/>
                        </a:rPr>
                      </a:br>
                      <a:r>
                        <a:rPr lang="fr-FR" sz="1050" dirty="0" smtClean="0">
                          <a:solidFill>
                            <a:schemeClr val="bg1"/>
                          </a:solidFill>
                          <a:latin typeface="Helvetica" panose="020B0604020202020204" pitchFamily="34" charset="0"/>
                          <a:cs typeface="Helvetica" panose="020B0604020202020204" pitchFamily="34" charset="0"/>
                        </a:rPr>
                        <a:t>MIXTE</a:t>
                      </a:r>
                      <a:br>
                        <a:rPr lang="fr-FR" sz="1050" dirty="0" smtClean="0">
                          <a:solidFill>
                            <a:schemeClr val="bg1"/>
                          </a:solidFill>
                          <a:latin typeface="Helvetica" panose="020B0604020202020204" pitchFamily="34" charset="0"/>
                          <a:cs typeface="Helvetica" panose="020B0604020202020204" pitchFamily="34" charset="0"/>
                        </a:rPr>
                      </a:br>
                      <a:r>
                        <a:rPr lang="fr-FR" sz="1050" b="1" dirty="0" smtClean="0">
                          <a:solidFill>
                            <a:schemeClr val="bg1"/>
                          </a:solidFill>
                          <a:latin typeface="Helvetica" panose="020B0604020202020204" pitchFamily="34" charset="0"/>
                          <a:cs typeface="Helvetica" panose="020B0604020202020204" pitchFamily="34" charset="0"/>
                        </a:rPr>
                        <a:t>n=253 </a:t>
                      </a:r>
                      <a:r>
                        <a:rPr lang="fr-FR" sz="1050" b="0" dirty="0" smtClean="0">
                          <a:solidFill>
                            <a:schemeClr val="bg1"/>
                          </a:solidFill>
                          <a:latin typeface="Helvetica" panose="020B0604020202020204" pitchFamily="34" charset="0"/>
                          <a:cs typeface="Helvetica" panose="020B0604020202020204" pitchFamily="34" charset="0"/>
                        </a:rPr>
                        <a:t>(c)</a:t>
                      </a:r>
                      <a:r>
                        <a:rPr lang="fr-FR" sz="1050" b="1" dirty="0" smtClean="0">
                          <a:solidFill>
                            <a:schemeClr val="bg1"/>
                          </a:solidFill>
                          <a:latin typeface="Helvetica" panose="020B0604020202020204" pitchFamily="34" charset="0"/>
                          <a:cs typeface="Helvetica" panose="020B0604020202020204" pitchFamily="34" charset="0"/>
                        </a:rPr>
                        <a:t/>
                      </a:r>
                      <a:br>
                        <a:rPr lang="fr-FR" sz="1050" b="1" dirty="0" smtClean="0">
                          <a:solidFill>
                            <a:schemeClr val="bg1"/>
                          </a:solidFill>
                          <a:latin typeface="Helvetica" panose="020B0604020202020204" pitchFamily="34" charset="0"/>
                          <a:cs typeface="Helvetica" panose="020B0604020202020204" pitchFamily="34" charset="0"/>
                        </a:rPr>
                      </a:br>
                      <a:endParaRPr lang="fr-FR" sz="500" b="1" dirty="0">
                        <a:solidFill>
                          <a:schemeClr val="bg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336699"/>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lnT w="9525" cap="flat" cmpd="sng" algn="ctr">
                      <a:solidFill>
                        <a:schemeClr val="bg1"/>
                      </a:solidFill>
                      <a:prstDash val="solid"/>
                      <a:round/>
                      <a:headEnd type="none" w="med" len="med"/>
                      <a:tailEnd type="none" w="med" len="med"/>
                    </a:lnT>
                    <a:solidFill>
                      <a:srgbClr val="D9E6F3"/>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BAD1E8"/>
                    </a:solidFill>
                  </a:tcPr>
                </a:tc>
              </a:tr>
              <a:tr h="795592">
                <a:tc>
                  <a:txBody>
                    <a:bodyPr/>
                    <a:lstStyle/>
                    <a:p>
                      <a:pPr algn="ctr"/>
                      <a:endParaRPr lang="fr-FR" sz="1100" b="0" dirty="0">
                        <a:solidFill>
                          <a:schemeClr val="tx1"/>
                        </a:solidFill>
                        <a:latin typeface="Helvetica" panose="020B0604020202020204" pitchFamily="34" charset="0"/>
                        <a:cs typeface="Helvetica" panose="020B0604020202020204" pitchFamily="34" charset="0"/>
                      </a:endParaRPr>
                    </a:p>
                  </a:txBody>
                  <a:tcPr anchor="ctr">
                    <a:lnL w="12700" cap="flat" cmpd="sng" algn="ctr">
                      <a:noFill/>
                      <a:prstDash val="solid"/>
                      <a:round/>
                      <a:headEnd type="none" w="med" len="med"/>
                      <a:tailEnd type="none" w="med" len="med"/>
                    </a:lnL>
                    <a:solidFill>
                      <a:srgbClr val="D9E6F3"/>
                    </a:solidFill>
                  </a:tcPr>
                </a:tc>
              </a:tr>
            </a:tbl>
          </a:graphicData>
        </a:graphic>
      </p:graphicFrame>
      <p:graphicFrame>
        <p:nvGraphicFramePr>
          <p:cNvPr id="20" name="Graphique 19"/>
          <p:cNvGraphicFramePr/>
          <p:nvPr>
            <p:extLst>
              <p:ext uri="{D42A27DB-BD31-4B8C-83A1-F6EECF244321}">
                <p14:modId xmlns:p14="http://schemas.microsoft.com/office/powerpoint/2010/main" val="3539792941"/>
              </p:ext>
            </p:extLst>
          </p:nvPr>
        </p:nvGraphicFramePr>
        <p:xfrm>
          <a:off x="3330420" y="2807429"/>
          <a:ext cx="1982875" cy="73977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1" name="Graphique 20"/>
          <p:cNvGraphicFramePr/>
          <p:nvPr>
            <p:extLst>
              <p:ext uri="{D42A27DB-BD31-4B8C-83A1-F6EECF244321}">
                <p14:modId xmlns:p14="http://schemas.microsoft.com/office/powerpoint/2010/main" val="2868230667"/>
              </p:ext>
            </p:extLst>
          </p:nvPr>
        </p:nvGraphicFramePr>
        <p:xfrm>
          <a:off x="3330480" y="3648691"/>
          <a:ext cx="1982875" cy="73977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2" name="Graphique 21"/>
          <p:cNvGraphicFramePr/>
          <p:nvPr>
            <p:extLst>
              <p:ext uri="{D42A27DB-BD31-4B8C-83A1-F6EECF244321}">
                <p14:modId xmlns:p14="http://schemas.microsoft.com/office/powerpoint/2010/main" val="3238187066"/>
              </p:ext>
            </p:extLst>
          </p:nvPr>
        </p:nvGraphicFramePr>
        <p:xfrm>
          <a:off x="3330480" y="4404108"/>
          <a:ext cx="1982875" cy="739775"/>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3" name="Graphique 22"/>
          <p:cNvGraphicFramePr/>
          <p:nvPr>
            <p:extLst>
              <p:ext uri="{D42A27DB-BD31-4B8C-83A1-F6EECF244321}">
                <p14:modId xmlns:p14="http://schemas.microsoft.com/office/powerpoint/2010/main" val="322449287"/>
              </p:ext>
            </p:extLst>
          </p:nvPr>
        </p:nvGraphicFramePr>
        <p:xfrm>
          <a:off x="5207001" y="2807429"/>
          <a:ext cx="1982875" cy="739775"/>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4" name="Graphique 23"/>
          <p:cNvGraphicFramePr/>
          <p:nvPr>
            <p:extLst>
              <p:ext uri="{D42A27DB-BD31-4B8C-83A1-F6EECF244321}">
                <p14:modId xmlns:p14="http://schemas.microsoft.com/office/powerpoint/2010/main" val="2595083612"/>
              </p:ext>
            </p:extLst>
          </p:nvPr>
        </p:nvGraphicFramePr>
        <p:xfrm>
          <a:off x="5207061" y="3648691"/>
          <a:ext cx="1982875" cy="739775"/>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5" name="Graphique 24"/>
          <p:cNvGraphicFramePr/>
          <p:nvPr>
            <p:extLst>
              <p:ext uri="{D42A27DB-BD31-4B8C-83A1-F6EECF244321}">
                <p14:modId xmlns:p14="http://schemas.microsoft.com/office/powerpoint/2010/main" val="1079731560"/>
              </p:ext>
            </p:extLst>
          </p:nvPr>
        </p:nvGraphicFramePr>
        <p:xfrm>
          <a:off x="5207061" y="4404108"/>
          <a:ext cx="1982875" cy="739775"/>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26" name="Graphique 25"/>
          <p:cNvGraphicFramePr/>
          <p:nvPr>
            <p:extLst>
              <p:ext uri="{D42A27DB-BD31-4B8C-83A1-F6EECF244321}">
                <p14:modId xmlns:p14="http://schemas.microsoft.com/office/powerpoint/2010/main" val="2154251683"/>
              </p:ext>
            </p:extLst>
          </p:nvPr>
        </p:nvGraphicFramePr>
        <p:xfrm>
          <a:off x="7065895" y="2807429"/>
          <a:ext cx="1982875" cy="739775"/>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27" name="Graphique 26"/>
          <p:cNvGraphicFramePr/>
          <p:nvPr>
            <p:extLst>
              <p:ext uri="{D42A27DB-BD31-4B8C-83A1-F6EECF244321}">
                <p14:modId xmlns:p14="http://schemas.microsoft.com/office/powerpoint/2010/main" val="2474809163"/>
              </p:ext>
            </p:extLst>
          </p:nvPr>
        </p:nvGraphicFramePr>
        <p:xfrm>
          <a:off x="7065955" y="3648691"/>
          <a:ext cx="1982875" cy="739775"/>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28" name="Graphique 27"/>
          <p:cNvGraphicFramePr/>
          <p:nvPr>
            <p:extLst>
              <p:ext uri="{D42A27DB-BD31-4B8C-83A1-F6EECF244321}">
                <p14:modId xmlns:p14="http://schemas.microsoft.com/office/powerpoint/2010/main" val="3423233018"/>
              </p:ext>
            </p:extLst>
          </p:nvPr>
        </p:nvGraphicFramePr>
        <p:xfrm>
          <a:off x="7065955" y="4404108"/>
          <a:ext cx="1982875" cy="739775"/>
        </p:xfrm>
        <a:graphic>
          <a:graphicData uri="http://schemas.openxmlformats.org/drawingml/2006/chart">
            <c:chart xmlns:c="http://schemas.openxmlformats.org/drawingml/2006/chart" xmlns:r="http://schemas.openxmlformats.org/officeDocument/2006/relationships" r:id="rId14"/>
          </a:graphicData>
        </a:graphic>
      </p:graphicFrame>
      <p:sp>
        <p:nvSpPr>
          <p:cNvPr id="29" name="ZoneTexte 28"/>
          <p:cNvSpPr txBox="1"/>
          <p:nvPr/>
        </p:nvSpPr>
        <p:spPr>
          <a:xfrm>
            <a:off x="4230240" y="3049745"/>
            <a:ext cx="341397"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(b)</a:t>
            </a:r>
            <a:endParaRPr lang="fr-FR" sz="1000" dirty="0">
              <a:solidFill>
                <a:srgbClr val="C00000"/>
              </a:solidFill>
              <a:latin typeface="Helvetica" panose="020B0604020202020204" pitchFamily="34" charset="0"/>
              <a:cs typeface="Helvetica" panose="020B0604020202020204" pitchFamily="34" charset="0"/>
            </a:endParaRPr>
          </a:p>
        </p:txBody>
      </p:sp>
      <p:sp>
        <p:nvSpPr>
          <p:cNvPr id="30" name="ZoneTexte 29"/>
          <p:cNvSpPr txBox="1"/>
          <p:nvPr/>
        </p:nvSpPr>
        <p:spPr>
          <a:xfrm>
            <a:off x="4687440" y="4649945"/>
            <a:ext cx="341397"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(b)</a:t>
            </a:r>
            <a:endParaRPr lang="fr-FR" sz="1000" dirty="0">
              <a:solidFill>
                <a:srgbClr val="C00000"/>
              </a:solidFill>
              <a:latin typeface="Helvetica" panose="020B0604020202020204" pitchFamily="34" charset="0"/>
              <a:cs typeface="Helvetica" panose="020B0604020202020204" pitchFamily="34" charset="0"/>
            </a:endParaRPr>
          </a:p>
        </p:txBody>
      </p:sp>
      <p:sp>
        <p:nvSpPr>
          <p:cNvPr id="31" name="ZoneTexte 30"/>
          <p:cNvSpPr txBox="1"/>
          <p:nvPr/>
        </p:nvSpPr>
        <p:spPr>
          <a:xfrm>
            <a:off x="6268590" y="3049745"/>
            <a:ext cx="441146"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a:t>
            </a:r>
            <a:r>
              <a:rPr lang="fr-FR" sz="1000" dirty="0" err="1" smtClean="0">
                <a:solidFill>
                  <a:srgbClr val="C00000"/>
                </a:solidFill>
                <a:latin typeface="Helvetica" panose="020B0604020202020204" pitchFamily="34" charset="0"/>
                <a:cs typeface="Helvetica" panose="020B0604020202020204" pitchFamily="34" charset="0"/>
              </a:rPr>
              <a:t>a,c</a:t>
            </a:r>
            <a:r>
              <a:rPr lang="fr-FR" sz="1000" dirty="0" smtClean="0">
                <a:solidFill>
                  <a:srgbClr val="C00000"/>
                </a:solidFill>
                <a:latin typeface="Helvetica" panose="020B0604020202020204" pitchFamily="34" charset="0"/>
                <a:cs typeface="Helvetica" panose="020B0604020202020204" pitchFamily="34" charset="0"/>
              </a:rPr>
              <a:t>)</a:t>
            </a:r>
            <a:endParaRPr lang="fr-FR" sz="1000" dirty="0">
              <a:solidFill>
                <a:srgbClr val="C00000"/>
              </a:solidFill>
              <a:latin typeface="Helvetica" panose="020B0604020202020204" pitchFamily="34" charset="0"/>
              <a:cs typeface="Helvetica" panose="020B0604020202020204" pitchFamily="34" charset="0"/>
            </a:endParaRPr>
          </a:p>
        </p:txBody>
      </p:sp>
      <p:sp>
        <p:nvSpPr>
          <p:cNvPr id="32" name="ZoneTexte 31"/>
          <p:cNvSpPr txBox="1"/>
          <p:nvPr/>
        </p:nvSpPr>
        <p:spPr>
          <a:xfrm>
            <a:off x="7928497" y="3059270"/>
            <a:ext cx="341397"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(b)</a:t>
            </a:r>
            <a:endParaRPr lang="fr-FR" sz="1000" dirty="0">
              <a:solidFill>
                <a:srgbClr val="C00000"/>
              </a:solidFill>
              <a:latin typeface="Helvetica" panose="020B0604020202020204" pitchFamily="34" charset="0"/>
              <a:cs typeface="Helvetica" panose="020B0604020202020204" pitchFamily="34" charset="0"/>
            </a:endParaRPr>
          </a:p>
        </p:txBody>
      </p:sp>
      <p:sp>
        <p:nvSpPr>
          <p:cNvPr id="33" name="ZoneTexte 32"/>
          <p:cNvSpPr txBox="1"/>
          <p:nvPr/>
        </p:nvSpPr>
        <p:spPr>
          <a:xfrm>
            <a:off x="8483436" y="4649944"/>
            <a:ext cx="341397"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(b)</a:t>
            </a:r>
            <a:endParaRPr lang="fr-FR" sz="1000" dirty="0">
              <a:solidFill>
                <a:srgbClr val="C00000"/>
              </a:solidFill>
              <a:latin typeface="Helvetica" panose="020B0604020202020204" pitchFamily="34" charset="0"/>
              <a:cs typeface="Helvetica" panose="020B0604020202020204" pitchFamily="34" charset="0"/>
            </a:endParaRPr>
          </a:p>
        </p:txBody>
      </p:sp>
      <p:sp>
        <p:nvSpPr>
          <p:cNvPr id="34" name="ZoneTexte 33"/>
          <p:cNvSpPr txBox="1"/>
          <p:nvPr/>
        </p:nvSpPr>
        <p:spPr>
          <a:xfrm>
            <a:off x="6411465" y="4649943"/>
            <a:ext cx="441146"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a:t>
            </a:r>
            <a:r>
              <a:rPr lang="fr-FR" sz="1000" dirty="0" err="1" smtClean="0">
                <a:solidFill>
                  <a:srgbClr val="C00000"/>
                </a:solidFill>
                <a:latin typeface="Helvetica" panose="020B0604020202020204" pitchFamily="34" charset="0"/>
                <a:cs typeface="Helvetica" panose="020B0604020202020204" pitchFamily="34" charset="0"/>
              </a:rPr>
              <a:t>a,c</a:t>
            </a:r>
            <a:r>
              <a:rPr lang="fr-FR" sz="1000" dirty="0" smtClean="0">
                <a:solidFill>
                  <a:srgbClr val="C00000"/>
                </a:solidFill>
                <a:latin typeface="Helvetica" panose="020B0604020202020204" pitchFamily="34" charset="0"/>
                <a:cs typeface="Helvetica" panose="020B0604020202020204" pitchFamily="34" charset="0"/>
              </a:rPr>
              <a:t>)</a:t>
            </a:r>
            <a:endParaRPr lang="fr-FR" sz="1000" dirty="0">
              <a:solidFill>
                <a:srgbClr val="C00000"/>
              </a:solidFill>
              <a:latin typeface="Helvetica" panose="020B0604020202020204" pitchFamily="34" charset="0"/>
              <a:cs typeface="Helvetica" panose="020B0604020202020204" pitchFamily="34" charset="0"/>
            </a:endParaRPr>
          </a:p>
        </p:txBody>
      </p:sp>
      <p:sp>
        <p:nvSpPr>
          <p:cNvPr id="35" name="Titre 1"/>
          <p:cNvSpPr txBox="1">
            <a:spLocks/>
          </p:cNvSpPr>
          <p:nvPr/>
        </p:nvSpPr>
        <p:spPr>
          <a:xfrm>
            <a:off x="107499" y="96523"/>
            <a:ext cx="7217825" cy="96174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smtClean="0"/>
              <a:t>Enquêtes épidémiologiques et études récentes sur les souffrances des professionnels de santé</a:t>
            </a:r>
            <a:endParaRPr lang="fr-FR" sz="2400" dirty="0"/>
          </a:p>
        </p:txBody>
      </p:sp>
      <p:sp>
        <p:nvSpPr>
          <p:cNvPr id="36" name="Espace réservé du pied de page 4"/>
          <p:cNvSpPr txBox="1">
            <a:spLocks/>
          </p:cNvSpPr>
          <p:nvPr/>
        </p:nvSpPr>
        <p:spPr>
          <a:xfrm>
            <a:off x="107498" y="6497761"/>
            <a:ext cx="8899733" cy="365125"/>
          </a:xfrm>
          <a:prstGeom prst="rect">
            <a:avLst/>
          </a:prstGeom>
        </p:spPr>
        <p:txBody>
          <a:bodyPr/>
          <a:lstStyle>
            <a:defPPr>
              <a:defRPr lang="fr-FR"/>
            </a:defPPr>
            <a:lvl1pPr marL="0" algn="l" defTabSz="457200" rtl="0" eaLnBrk="1" latinLnBrk="0" hangingPunct="1">
              <a:defRPr lang="fr-FR" sz="1200" b="1" kern="1200" smtClean="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b="0" smtClean="0"/>
              <a:t>1er Colloque National</a:t>
            </a:r>
            <a:r>
              <a:rPr lang="fr-FR" smtClean="0"/>
              <a:t>  Soigner les vulnérabilités des professionnels de santé </a:t>
            </a:r>
            <a:r>
              <a:rPr lang="fr-FR" b="0" smtClean="0"/>
              <a:t>– Académie Nationale de Médecine – Jeudi 3 décembre 2015</a:t>
            </a:r>
            <a:endParaRPr lang="fr-FR" dirty="0"/>
          </a:p>
        </p:txBody>
      </p:sp>
      <p:sp>
        <p:nvSpPr>
          <p:cNvPr id="37" name="Espace réservé du numéro de diapositive 7"/>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49</a:t>
            </a:fld>
            <a:endParaRPr lang="fr-FR" dirty="0"/>
          </a:p>
        </p:txBody>
      </p:sp>
      <p:sp>
        <p:nvSpPr>
          <p:cNvPr id="38" name="Rectangle 22"/>
          <p:cNvSpPr>
            <a:spLocks noChangeArrowheads="1"/>
          </p:cNvSpPr>
          <p:nvPr/>
        </p:nvSpPr>
        <p:spPr bwMode="auto">
          <a:xfrm>
            <a:off x="1464382" y="1691514"/>
            <a:ext cx="7620000" cy="457200"/>
          </a:xfrm>
          <a:prstGeom prst="rect">
            <a:avLst/>
          </a:prstGeom>
          <a:noFill/>
          <a:ln w="9525">
            <a:noFill/>
            <a:miter lim="800000"/>
            <a:headEnd/>
            <a:tailEnd/>
          </a:ln>
        </p:spPr>
        <p:txBody>
          <a:bodyPr anchor="ctr"/>
          <a:lstStyle/>
          <a:p>
            <a:pPr marL="0" lvl="1" algn="r">
              <a:defRPr/>
            </a:pPr>
            <a:r>
              <a:rPr lang="fr-FR" sz="1400" b="1" dirty="0" smtClean="0">
                <a:solidFill>
                  <a:srgbClr val="1F497D"/>
                </a:solidFill>
                <a:latin typeface="Helvetica" panose="020B0604020202020204" pitchFamily="34" charset="0"/>
                <a:cs typeface="Helvetica" panose="020B0604020202020204" pitchFamily="34" charset="0"/>
              </a:rPr>
              <a:t>TYPE DE STRUCTURE</a:t>
            </a:r>
            <a:endParaRPr lang="fr-FR" sz="1400" b="1" dirty="0">
              <a:solidFill>
                <a:srgbClr val="1F497D"/>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051069344"/>
      </p:ext>
    </p:extLst>
  </p:cSld>
  <p:clrMapOvr>
    <a:masterClrMapping/>
  </p:clrMapOvr>
  <p:transition xmlns:p14="http://schemas.microsoft.com/office/powerpoint/2010/main" spd="med">
    <p:zoom/>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p:cNvSpPr>
            <a:spLocks noGrp="1"/>
          </p:cNvSpPr>
          <p:nvPr>
            <p:ph type="ftr" sz="quarter" idx="4294967295"/>
          </p:nvPr>
        </p:nvSpPr>
        <p:spPr>
          <a:xfrm>
            <a:off x="107498" y="6497761"/>
            <a:ext cx="8899733"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8" name="Espace réservé du numéro de diapositive 7"/>
          <p:cNvSpPr>
            <a:spLocks noGrp="1"/>
          </p:cNvSpPr>
          <p:nvPr>
            <p:ph type="sldNum" sz="quarter" idx="12"/>
          </p:nvPr>
        </p:nvSpPr>
        <p:spPr/>
        <p:txBody>
          <a:bodyPr/>
          <a:lstStyle/>
          <a:p>
            <a:fld id="{91DE38A6-BC19-A249-8091-FB07CD57C52B}" type="slidenum">
              <a:rPr lang="fr-FR" smtClean="0"/>
              <a:pPr/>
              <a:t>5</a:t>
            </a:fld>
            <a:endParaRPr lang="fr-FR" dirty="0"/>
          </a:p>
        </p:txBody>
      </p:sp>
      <p:pic>
        <p:nvPicPr>
          <p:cNvPr id="9" name="Picture 8" descr="logo UFC"/>
          <p:cNvPicPr>
            <a:picLocks noChangeAspect="1" noChangeArrowheads="1"/>
          </p:cNvPicPr>
          <p:nvPr/>
        </p:nvPicPr>
        <p:blipFill>
          <a:blip r:embed="rId2"/>
          <a:srcRect/>
          <a:stretch>
            <a:fillRect/>
          </a:stretch>
        </p:blipFill>
        <p:spPr bwMode="auto">
          <a:xfrm>
            <a:off x="6411980" y="3900665"/>
            <a:ext cx="2447925" cy="1366838"/>
          </a:xfrm>
          <a:prstGeom prst="rect">
            <a:avLst/>
          </a:prstGeom>
          <a:noFill/>
          <a:ln w="9525">
            <a:noFill/>
            <a:miter lim="800000"/>
            <a:headEnd/>
            <a:tailEnd/>
          </a:ln>
        </p:spPr>
      </p:pic>
      <p:sp>
        <p:nvSpPr>
          <p:cNvPr id="10" name="Text Box 2"/>
          <p:cNvSpPr txBox="1">
            <a:spLocks noChangeArrowheads="1"/>
          </p:cNvSpPr>
          <p:nvPr/>
        </p:nvSpPr>
        <p:spPr bwMode="auto">
          <a:xfrm>
            <a:off x="2210498" y="2437717"/>
            <a:ext cx="5035979" cy="646331"/>
          </a:xfrm>
          <a:prstGeom prst="rect">
            <a:avLst/>
          </a:prstGeom>
          <a:noFill/>
          <a:ln w="9525">
            <a:noFill/>
            <a:miter lim="800000"/>
            <a:headEnd/>
            <a:tailEnd/>
          </a:ln>
        </p:spPr>
        <p:txBody>
          <a:bodyPr wrap="none">
            <a:spAutoFit/>
          </a:bodyPr>
          <a:lstStyle/>
          <a:p>
            <a:pPr algn="ctr"/>
            <a:r>
              <a:rPr lang="fr-FR" sz="3600" dirty="0">
                <a:solidFill>
                  <a:srgbClr val="1F497D"/>
                </a:solidFill>
                <a:latin typeface="Helvetica"/>
                <a:cs typeface="Helvetica"/>
              </a:rPr>
              <a:t>Le </a:t>
            </a:r>
            <a:r>
              <a:rPr lang="fr-FR" sz="3600" dirty="0" err="1">
                <a:solidFill>
                  <a:srgbClr val="1F497D"/>
                </a:solidFill>
                <a:latin typeface="Helvetica"/>
                <a:cs typeface="Helvetica"/>
              </a:rPr>
              <a:t>Burnout</a:t>
            </a:r>
            <a:r>
              <a:rPr lang="fr-FR" sz="3600" dirty="0">
                <a:solidFill>
                  <a:srgbClr val="1F497D"/>
                </a:solidFill>
                <a:latin typeface="Helvetica"/>
                <a:cs typeface="Helvetica"/>
              </a:rPr>
              <a:t> du Soignant</a:t>
            </a:r>
          </a:p>
        </p:txBody>
      </p:sp>
      <p:sp>
        <p:nvSpPr>
          <p:cNvPr id="11" name="Text Box 3"/>
          <p:cNvSpPr txBox="1">
            <a:spLocks noChangeArrowheads="1"/>
          </p:cNvSpPr>
          <p:nvPr/>
        </p:nvSpPr>
        <p:spPr bwMode="auto">
          <a:xfrm>
            <a:off x="888472" y="4067175"/>
            <a:ext cx="4942379" cy="1200328"/>
          </a:xfrm>
          <a:prstGeom prst="rect">
            <a:avLst/>
          </a:prstGeom>
          <a:noFill/>
          <a:ln w="9525">
            <a:noFill/>
            <a:miter lim="800000"/>
            <a:headEnd/>
            <a:tailEnd/>
          </a:ln>
        </p:spPr>
        <p:txBody>
          <a:bodyPr wrap="none">
            <a:spAutoFit/>
          </a:bodyPr>
          <a:lstStyle/>
          <a:p>
            <a:r>
              <a:rPr lang="fr-FR" sz="2400" dirty="0">
                <a:latin typeface="Helvetica"/>
                <a:cs typeface="Helvetica"/>
              </a:rPr>
              <a:t>Pr. Didier </a:t>
            </a:r>
            <a:r>
              <a:rPr lang="fr-FR" sz="2400" dirty="0" err="1">
                <a:latin typeface="Helvetica"/>
                <a:cs typeface="Helvetica"/>
              </a:rPr>
              <a:t>Truchot</a:t>
            </a:r>
            <a:endParaRPr lang="fr-FR" sz="2400" dirty="0">
              <a:latin typeface="Helvetica"/>
              <a:cs typeface="Helvetica"/>
            </a:endParaRPr>
          </a:p>
          <a:p>
            <a:r>
              <a:rPr lang="fr-FR" sz="2400" dirty="0">
                <a:latin typeface="Helvetica"/>
                <a:cs typeface="Helvetica"/>
              </a:rPr>
              <a:t>Laboratoire de </a:t>
            </a:r>
            <a:r>
              <a:rPr lang="fr-FR" sz="2400" dirty="0" err="1">
                <a:latin typeface="Helvetica"/>
                <a:cs typeface="Helvetica"/>
              </a:rPr>
              <a:t>Pychologie</a:t>
            </a:r>
            <a:r>
              <a:rPr lang="fr-FR" sz="2400" dirty="0">
                <a:latin typeface="Helvetica"/>
                <a:cs typeface="Helvetica"/>
              </a:rPr>
              <a:t> EA3188</a:t>
            </a:r>
          </a:p>
          <a:p>
            <a:r>
              <a:rPr lang="fr-FR" sz="2400" dirty="0">
                <a:latin typeface="Helvetica"/>
                <a:cs typeface="Helvetica"/>
              </a:rPr>
              <a:t>Université de Franche-Comté</a:t>
            </a:r>
          </a:p>
        </p:txBody>
      </p:sp>
      <p:sp>
        <p:nvSpPr>
          <p:cNvPr id="7" name="Titre 1"/>
          <p:cNvSpPr>
            <a:spLocks noGrp="1"/>
          </p:cNvSpPr>
          <p:nvPr>
            <p:ph type="title"/>
          </p:nvPr>
        </p:nvSpPr>
        <p:spPr>
          <a:xfrm>
            <a:off x="125902" y="78712"/>
            <a:ext cx="7510040" cy="961147"/>
          </a:xfrm>
        </p:spPr>
        <p:txBody>
          <a:bodyPr>
            <a:noAutofit/>
          </a:bodyPr>
          <a:lstStyle/>
          <a:p>
            <a:pPr algn="l"/>
            <a:r>
              <a:rPr lang="fr-FR" sz="2400" dirty="0" smtClean="0"/>
              <a:t>Enquêtes épidémiologiques et études récentes sur les souffrances des professionnels de santé</a:t>
            </a:r>
            <a:endParaRPr lang="fr-FR" sz="2400" dirty="0"/>
          </a:p>
        </p:txBody>
      </p:sp>
    </p:spTree>
    <p:extLst>
      <p:ext uri="{BB962C8B-B14F-4D97-AF65-F5344CB8AC3E}">
        <p14:creationId xmlns:p14="http://schemas.microsoft.com/office/powerpoint/2010/main" val="74028259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gray">
          <a:xfrm>
            <a:off x="179512" y="1255425"/>
            <a:ext cx="8221538" cy="584776"/>
          </a:xfrm>
          <a:prstGeom prst="rect">
            <a:avLst/>
          </a:prstGeom>
          <a:noFill/>
          <a:ln w="12700">
            <a:noFill/>
            <a:miter lim="800000"/>
            <a:headEnd/>
            <a:tailEnd/>
          </a:ln>
        </p:spPr>
        <p:txBody>
          <a:bodyPr wrap="square">
            <a:spAutoFit/>
          </a:bodyPr>
          <a:lstStyle/>
          <a:p>
            <a:pPr>
              <a:spcBef>
                <a:spcPct val="50000"/>
              </a:spcBef>
              <a:defRPr/>
            </a:pPr>
            <a:r>
              <a:rPr lang="fr-FR" sz="1600" b="1" u="sng" dirty="0" smtClean="0">
                <a:solidFill>
                  <a:srgbClr val="1F497D"/>
                </a:solidFill>
                <a:latin typeface="Helvetica" panose="020B0604020202020204" pitchFamily="34" charset="0"/>
                <a:cs typeface="Helvetica" panose="020B0604020202020204" pitchFamily="34" charset="0"/>
              </a:rPr>
              <a:t>PRÉFÈRENT QUE LA STRUCTURE SOIT ÉLOIGNÉE DE LEUR LIEU D'EXERCICE </a:t>
            </a:r>
            <a:r>
              <a:rPr lang="fr-FR" sz="1600" i="1" dirty="0" smtClean="0">
                <a:solidFill>
                  <a:srgbClr val="1F497D"/>
                </a:solidFill>
                <a:latin typeface="Helvetica" panose="020B0604020202020204" pitchFamily="34" charset="0"/>
                <a:cs typeface="Helvetica" panose="020B0604020202020204" pitchFamily="34" charset="0"/>
              </a:rPr>
              <a:t>(% réponses OUI)</a:t>
            </a:r>
            <a:endParaRPr lang="fr-FR" sz="1600" i="1" dirty="0">
              <a:solidFill>
                <a:srgbClr val="1F497D"/>
              </a:solidFill>
              <a:latin typeface="Helvetica" panose="020B0604020202020204" pitchFamily="34" charset="0"/>
              <a:cs typeface="Helvetica" panose="020B0604020202020204" pitchFamily="34" charset="0"/>
            </a:endParaRPr>
          </a:p>
        </p:txBody>
      </p:sp>
      <p:sp>
        <p:nvSpPr>
          <p:cNvPr id="17" name="AutoShape 4" descr="Résultat de recherche d'images pour &quot;bonhomme blanc 3D épuisé&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Rectangle 22"/>
          <p:cNvSpPr>
            <a:spLocks noChangeArrowheads="1"/>
          </p:cNvSpPr>
          <p:nvPr/>
        </p:nvSpPr>
        <p:spPr bwMode="auto">
          <a:xfrm>
            <a:off x="1464382" y="1691514"/>
            <a:ext cx="7620000" cy="457200"/>
          </a:xfrm>
          <a:prstGeom prst="rect">
            <a:avLst/>
          </a:prstGeom>
          <a:noFill/>
          <a:ln w="9525">
            <a:noFill/>
            <a:miter lim="800000"/>
            <a:headEnd/>
            <a:tailEnd/>
          </a:ln>
        </p:spPr>
        <p:txBody>
          <a:bodyPr anchor="ctr"/>
          <a:lstStyle/>
          <a:p>
            <a:pPr marL="0" lvl="1" algn="r">
              <a:defRPr/>
            </a:pPr>
            <a:r>
              <a:rPr lang="fr-FR" sz="1400" b="1" dirty="0" smtClean="0">
                <a:solidFill>
                  <a:srgbClr val="1F497D"/>
                </a:solidFill>
                <a:latin typeface="Helvetica" panose="020B0604020202020204" pitchFamily="34" charset="0"/>
                <a:cs typeface="Helvetica" panose="020B0604020202020204" pitchFamily="34" charset="0"/>
              </a:rPr>
              <a:t>LOCALISATION DE LA STRUCTURE</a:t>
            </a:r>
            <a:endParaRPr lang="fr-FR" sz="1400" b="1" dirty="0">
              <a:solidFill>
                <a:srgbClr val="1F497D"/>
              </a:solidFill>
              <a:latin typeface="Helvetica" panose="020B0604020202020204" pitchFamily="34" charset="0"/>
              <a:cs typeface="Helvetica" panose="020B0604020202020204" pitchFamily="34" charset="0"/>
            </a:endParaRPr>
          </a:p>
        </p:txBody>
      </p:sp>
      <p:graphicFrame>
        <p:nvGraphicFramePr>
          <p:cNvPr id="3" name="Graphique 2"/>
          <p:cNvGraphicFramePr/>
          <p:nvPr>
            <p:extLst>
              <p:ext uri="{D42A27DB-BD31-4B8C-83A1-F6EECF244321}">
                <p14:modId xmlns:p14="http://schemas.microsoft.com/office/powerpoint/2010/main" val="130139464"/>
              </p:ext>
            </p:extLst>
          </p:nvPr>
        </p:nvGraphicFramePr>
        <p:xfrm>
          <a:off x="1524000" y="222885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8" name="ZoneTexte 7"/>
          <p:cNvSpPr txBox="1"/>
          <p:nvPr/>
        </p:nvSpPr>
        <p:spPr>
          <a:xfrm>
            <a:off x="6935633" y="4549775"/>
            <a:ext cx="355611"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(S)</a:t>
            </a:r>
            <a:endParaRPr lang="fr-FR" sz="1000" dirty="0">
              <a:solidFill>
                <a:srgbClr val="C00000"/>
              </a:solidFill>
              <a:latin typeface="Helvetica" panose="020B0604020202020204" pitchFamily="34" charset="0"/>
              <a:cs typeface="Helvetica" panose="020B0604020202020204" pitchFamily="34" charset="0"/>
            </a:endParaRPr>
          </a:p>
        </p:txBody>
      </p:sp>
      <p:sp>
        <p:nvSpPr>
          <p:cNvPr id="9" name="ZoneTexte 8"/>
          <p:cNvSpPr txBox="1"/>
          <p:nvPr/>
        </p:nvSpPr>
        <p:spPr>
          <a:xfrm>
            <a:off x="7244763" y="4815046"/>
            <a:ext cx="355611" cy="246221"/>
          </a:xfrm>
          <a:prstGeom prst="rect">
            <a:avLst/>
          </a:prstGeom>
          <a:noFill/>
        </p:spPr>
        <p:txBody>
          <a:bodyPr wrap="none" rtlCol="0">
            <a:spAutoFit/>
          </a:bodyPr>
          <a:lstStyle/>
          <a:p>
            <a:r>
              <a:rPr lang="fr-FR" sz="1000" dirty="0" smtClean="0">
                <a:solidFill>
                  <a:srgbClr val="C00000"/>
                </a:solidFill>
                <a:latin typeface="Helvetica" panose="020B0604020202020204" pitchFamily="34" charset="0"/>
                <a:cs typeface="Helvetica" panose="020B0604020202020204" pitchFamily="34" charset="0"/>
              </a:rPr>
              <a:t>(S)</a:t>
            </a:r>
            <a:endParaRPr lang="fr-FR" sz="1000" dirty="0">
              <a:solidFill>
                <a:srgbClr val="C00000"/>
              </a:solidFill>
              <a:latin typeface="Helvetica" panose="020B0604020202020204" pitchFamily="34" charset="0"/>
              <a:cs typeface="Helvetica" panose="020B0604020202020204" pitchFamily="34" charset="0"/>
            </a:endParaRPr>
          </a:p>
        </p:txBody>
      </p:sp>
      <p:sp>
        <p:nvSpPr>
          <p:cNvPr id="11" name="Titre 1"/>
          <p:cNvSpPr txBox="1">
            <a:spLocks/>
          </p:cNvSpPr>
          <p:nvPr/>
        </p:nvSpPr>
        <p:spPr>
          <a:xfrm>
            <a:off x="107499" y="96523"/>
            <a:ext cx="7217825" cy="96174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smtClean="0"/>
              <a:t>Enquêtes épidémiologiques et études récentes sur les souffrances des professionnels de santé</a:t>
            </a:r>
            <a:endParaRPr lang="fr-FR" sz="2400" dirty="0"/>
          </a:p>
        </p:txBody>
      </p:sp>
      <p:sp>
        <p:nvSpPr>
          <p:cNvPr id="12" name="Espace réservé du pied de page 4"/>
          <p:cNvSpPr txBox="1">
            <a:spLocks/>
          </p:cNvSpPr>
          <p:nvPr/>
        </p:nvSpPr>
        <p:spPr>
          <a:xfrm>
            <a:off x="107498" y="6497761"/>
            <a:ext cx="8899733" cy="365125"/>
          </a:xfrm>
          <a:prstGeom prst="rect">
            <a:avLst/>
          </a:prstGeom>
        </p:spPr>
        <p:txBody>
          <a:bodyPr/>
          <a:lstStyle>
            <a:defPPr>
              <a:defRPr lang="fr-FR"/>
            </a:defPPr>
            <a:lvl1pPr marL="0" algn="l" defTabSz="457200" rtl="0" eaLnBrk="1" latinLnBrk="0" hangingPunct="1">
              <a:defRPr lang="fr-FR" sz="1200" b="1" kern="1200" smtClean="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b="0" smtClean="0"/>
              <a:t>1er Colloque National</a:t>
            </a:r>
            <a:r>
              <a:rPr lang="fr-FR" smtClean="0"/>
              <a:t>  Soigner les vulnérabilités des professionnels de santé </a:t>
            </a:r>
            <a:r>
              <a:rPr lang="fr-FR" b="0" smtClean="0"/>
              <a:t>– Académie Nationale de Médecine – Jeudi 3 décembre 2015</a:t>
            </a:r>
            <a:endParaRPr lang="fr-FR" dirty="0"/>
          </a:p>
        </p:txBody>
      </p:sp>
      <p:sp>
        <p:nvSpPr>
          <p:cNvPr id="13" name="Espace réservé du numéro de diapositive 7"/>
          <p:cNvSpPr txBox="1">
            <a:spLocks/>
          </p:cNvSpPr>
          <p:nvPr/>
        </p:nvSpPr>
        <p:spPr>
          <a:xfrm>
            <a:off x="8497278" y="2"/>
            <a:ext cx="646723"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1DE38A6-BC19-A249-8091-FB07CD57C52B}" type="slidenum">
              <a:rPr lang="fr-FR" smtClean="0"/>
              <a:pPr/>
              <a:t>50</a:t>
            </a:fld>
            <a:endParaRPr lang="fr-FR" dirty="0"/>
          </a:p>
        </p:txBody>
      </p:sp>
    </p:spTree>
    <p:extLst>
      <p:ext uri="{BB962C8B-B14F-4D97-AF65-F5344CB8AC3E}">
        <p14:creationId xmlns:p14="http://schemas.microsoft.com/office/powerpoint/2010/main" val="139527566"/>
      </p:ext>
    </p:extLst>
  </p:cSld>
  <p:clrMapOvr>
    <a:masterClrMapping/>
  </p:clrMapOvr>
  <p:transition xmlns:p14="http://schemas.microsoft.com/office/powerpoint/2010/main" spd="med">
    <p:zoom/>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re 1"/>
          <p:cNvSpPr>
            <a:spLocks noGrp="1"/>
          </p:cNvSpPr>
          <p:nvPr>
            <p:ph type="title"/>
          </p:nvPr>
        </p:nvSpPr>
        <p:spPr>
          <a:xfrm>
            <a:off x="125414" y="79375"/>
            <a:ext cx="6497637" cy="960438"/>
          </a:xfrm>
        </p:spPr>
        <p:txBody>
          <a:bodyPr/>
          <a:lstStyle/>
          <a:p>
            <a:pPr eaLnBrk="1" hangingPunct="1"/>
            <a:r>
              <a:rPr lang="fr-FR">
                <a:latin typeface="Helvetica" charset="0"/>
                <a:cs typeface="Helvetica" charset="0"/>
              </a:rPr>
              <a:t>Les risques induits par les vulnérabilités des professionnels de santé</a:t>
            </a:r>
          </a:p>
        </p:txBody>
      </p:sp>
      <p:sp>
        <p:nvSpPr>
          <p:cNvPr id="21507" name="Espace réservé du contenu 2"/>
          <p:cNvSpPr>
            <a:spLocks noGrp="1"/>
          </p:cNvSpPr>
          <p:nvPr>
            <p:ph idx="1"/>
          </p:nvPr>
        </p:nvSpPr>
        <p:spPr>
          <a:xfrm>
            <a:off x="125414" y="1131890"/>
            <a:ext cx="8726487" cy="4878387"/>
          </a:xfrm>
        </p:spPr>
        <p:txBody>
          <a:bodyPr/>
          <a:lstStyle/>
          <a:p>
            <a:pPr eaLnBrk="1" hangingPunct="1">
              <a:buSzPct val="70000"/>
              <a:buFont typeface="Wingdings" charset="0"/>
              <a:buChar char="§"/>
            </a:pPr>
            <a:r>
              <a:rPr lang="fr-FR" dirty="0">
                <a:solidFill>
                  <a:srgbClr val="1F497D"/>
                </a:solidFill>
                <a:latin typeface="Helvetica" charset="0"/>
                <a:cs typeface="Helvetica" charset="0"/>
              </a:rPr>
              <a:t>Roselyne VASSEUR, </a:t>
            </a:r>
            <a:endParaRPr lang="fr-FR" sz="2600" dirty="0">
              <a:solidFill>
                <a:srgbClr val="1F497D"/>
              </a:solidFill>
              <a:latin typeface="Helvetica" charset="0"/>
              <a:cs typeface="Helvetica" charset="0"/>
            </a:endParaRPr>
          </a:p>
          <a:p>
            <a:pPr marL="457200" lvl="1" indent="0" eaLnBrk="1" hangingPunct="1">
              <a:spcBef>
                <a:spcPct val="0"/>
              </a:spcBef>
              <a:spcAft>
                <a:spcPts val="600"/>
              </a:spcAft>
              <a:buFont typeface="Wingdings" charset="0"/>
              <a:buNone/>
            </a:pPr>
            <a:r>
              <a:rPr lang="fr-FR" sz="2100" dirty="0">
                <a:latin typeface="Helvetica" charset="0"/>
                <a:cs typeface="Helvetica" charset="0"/>
              </a:rPr>
              <a:t>Directrice des Soins, Chargée de mission qualité des soins et animation du réseau soignant dans les EHPAD du Centre d’Action Sociale de la Ville de Paris</a:t>
            </a:r>
            <a:endParaRPr lang="fr-FR" dirty="0">
              <a:latin typeface="Helvetica" charset="0"/>
              <a:cs typeface="Helvetica" charset="0"/>
            </a:endParaRPr>
          </a:p>
          <a:p>
            <a:pPr eaLnBrk="1" hangingPunct="1">
              <a:buSzPct val="70000"/>
              <a:buFont typeface="Wingdings" charset="0"/>
              <a:buChar char="§"/>
            </a:pPr>
            <a:r>
              <a:rPr lang="fr-FR" dirty="0">
                <a:solidFill>
                  <a:srgbClr val="1F497D"/>
                </a:solidFill>
                <a:latin typeface="Helvetica" charset="0"/>
                <a:cs typeface="Helvetica" charset="0"/>
              </a:rPr>
              <a:t>François PAILLE, </a:t>
            </a:r>
            <a:endParaRPr lang="fr-FR" sz="2600" dirty="0">
              <a:solidFill>
                <a:srgbClr val="1F497D"/>
              </a:solidFill>
              <a:latin typeface="Helvetica" charset="0"/>
              <a:cs typeface="Helvetica" charset="0"/>
            </a:endParaRPr>
          </a:p>
          <a:p>
            <a:pPr marL="457200" lvl="1" indent="0" eaLnBrk="1" hangingPunct="1">
              <a:spcBef>
                <a:spcPct val="0"/>
              </a:spcBef>
              <a:buFont typeface="Wingdings" charset="0"/>
              <a:buNone/>
            </a:pPr>
            <a:r>
              <a:rPr lang="fr-FR" sz="2000" dirty="0">
                <a:latin typeface="Helvetica" charset="0"/>
                <a:cs typeface="Helvetica" charset="0"/>
              </a:rPr>
              <a:t>Professeur de thérapeutique à l’Université de Nancy, Vice-Président de la Fédération Française d’Addictologie (FFA), Président du Conseil National Professionnel d’Addictologie (CNPA), Président d’honneur de la Société Française d’Alcoologie (SFA)</a:t>
            </a:r>
          </a:p>
          <a:p>
            <a:pPr eaLnBrk="1" hangingPunct="1">
              <a:buSzPct val="70000"/>
              <a:buFont typeface="Wingdings" charset="0"/>
              <a:buChar char="§"/>
            </a:pPr>
            <a:r>
              <a:rPr lang="fr-FR" dirty="0">
                <a:solidFill>
                  <a:srgbClr val="1F497D"/>
                </a:solidFill>
                <a:latin typeface="Helvetica" charset="0"/>
                <a:cs typeface="Helvetica" charset="0"/>
              </a:rPr>
              <a:t>Jean-Louis TERRA, </a:t>
            </a:r>
            <a:endParaRPr lang="fr-FR" sz="2400" dirty="0">
              <a:solidFill>
                <a:srgbClr val="1F497D"/>
              </a:solidFill>
              <a:latin typeface="Helvetica" charset="0"/>
              <a:cs typeface="Helvetica" charset="0"/>
            </a:endParaRPr>
          </a:p>
          <a:p>
            <a:pPr marL="457200" lvl="1" indent="0" eaLnBrk="1" hangingPunct="1">
              <a:spcBef>
                <a:spcPct val="0"/>
              </a:spcBef>
              <a:buFont typeface="Wingdings" charset="0"/>
              <a:buNone/>
            </a:pPr>
            <a:r>
              <a:rPr lang="fr-FR" sz="2000" dirty="0">
                <a:latin typeface="Helvetica" charset="0"/>
                <a:cs typeface="Helvetica" charset="0"/>
              </a:rPr>
              <a:t>Psychiatre et Professeur à l’Université de Lyon 1,</a:t>
            </a:r>
          </a:p>
          <a:p>
            <a:pPr marL="457200" lvl="1" indent="0" eaLnBrk="1" hangingPunct="1">
              <a:spcBef>
                <a:spcPct val="0"/>
              </a:spcBef>
              <a:buFont typeface="Wingdings" charset="0"/>
              <a:buNone/>
            </a:pPr>
            <a:r>
              <a:rPr lang="fr-FR" sz="2000" dirty="0">
                <a:latin typeface="Helvetica" charset="0"/>
                <a:cs typeface="Helvetica" charset="0"/>
              </a:rPr>
              <a:t>Chef de Service de Psychiatrie au Centre Hospitalier de </a:t>
            </a:r>
            <a:r>
              <a:rPr lang="fr-FR" sz="2000" dirty="0" err="1">
                <a:latin typeface="Helvetica" charset="0"/>
                <a:cs typeface="Helvetica" charset="0"/>
              </a:rPr>
              <a:t>Vinatier</a:t>
            </a:r>
            <a:endParaRPr lang="fr-FR" sz="2000" dirty="0">
              <a:latin typeface="Helvetica" charset="0"/>
              <a:cs typeface="Helvetica" charset="0"/>
            </a:endParaRPr>
          </a:p>
        </p:txBody>
      </p:sp>
      <p:sp>
        <p:nvSpPr>
          <p:cNvPr id="21508" name="Espace réservé du pied de page 3"/>
          <p:cNvSpPr>
            <a:spLocks noGrp="1"/>
          </p:cNvSpPr>
          <p:nvPr>
            <p:ph type="ftr" sz="quarter" idx="4294967295"/>
          </p:nvPr>
        </p:nvSpPr>
        <p:spPr bwMode="auto">
          <a:xfrm>
            <a:off x="92076" y="6450015"/>
            <a:ext cx="891698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Helvetica" charset="0"/>
                <a:ea typeface="ＭＳ Ｐゴシック" charset="0"/>
                <a:cs typeface="Helvetica" charset="0"/>
              </a:defRPr>
            </a:lvl1pPr>
            <a:lvl2pPr>
              <a:defRPr sz="2800">
                <a:solidFill>
                  <a:schemeClr val="tx1"/>
                </a:solidFill>
                <a:latin typeface="Helvetica" charset="0"/>
                <a:ea typeface="Helvetica" charset="0"/>
                <a:cs typeface="Helvetica" charset="0"/>
              </a:defRPr>
            </a:lvl2pPr>
            <a:lvl3pPr>
              <a:defRPr sz="2400">
                <a:solidFill>
                  <a:schemeClr val="tx1"/>
                </a:solidFill>
                <a:latin typeface="Helvetica" charset="0"/>
                <a:ea typeface="Helvetica" charset="0"/>
                <a:cs typeface="Helvetica" charset="0"/>
              </a:defRPr>
            </a:lvl3pPr>
            <a:lvl4pPr>
              <a:defRPr sz="2000">
                <a:solidFill>
                  <a:schemeClr val="tx1"/>
                </a:solidFill>
                <a:latin typeface="Helvetica" charset="0"/>
                <a:ea typeface="Helvetica" charset="0"/>
                <a:cs typeface="Helvetica" charset="0"/>
              </a:defRPr>
            </a:lvl4pPr>
            <a:lvl5pPr>
              <a:defRPr sz="2000">
                <a:solidFill>
                  <a:schemeClr val="tx1"/>
                </a:solidFill>
                <a:latin typeface="Helvetica" charset="0"/>
                <a:ea typeface="Helvetica" charset="0"/>
                <a:cs typeface="Helvetica" charset="0"/>
              </a:defRPr>
            </a:lvl5pPr>
            <a:lvl6pPr eaLnBrk="0" fontAlgn="base" hangingPunct="0">
              <a:spcAft>
                <a:spcPct val="0"/>
              </a:spcAft>
              <a:buFont typeface="Arial" charset="0"/>
              <a:buChar char="»"/>
              <a:defRPr sz="2000">
                <a:solidFill>
                  <a:schemeClr val="tx1"/>
                </a:solidFill>
                <a:latin typeface="Helvetica" charset="0"/>
                <a:ea typeface="Helvetica" charset="0"/>
                <a:cs typeface="Helvetica" charset="0"/>
              </a:defRPr>
            </a:lvl6pPr>
            <a:lvl7pPr eaLnBrk="0" fontAlgn="base" hangingPunct="0">
              <a:spcAft>
                <a:spcPct val="0"/>
              </a:spcAft>
              <a:buFont typeface="Arial" charset="0"/>
              <a:buChar char="»"/>
              <a:defRPr sz="2000">
                <a:solidFill>
                  <a:schemeClr val="tx1"/>
                </a:solidFill>
                <a:latin typeface="Helvetica" charset="0"/>
                <a:ea typeface="Helvetica" charset="0"/>
                <a:cs typeface="Helvetica" charset="0"/>
              </a:defRPr>
            </a:lvl7pPr>
            <a:lvl8pPr eaLnBrk="0" fontAlgn="base" hangingPunct="0">
              <a:spcAft>
                <a:spcPct val="0"/>
              </a:spcAft>
              <a:buFont typeface="Arial" charset="0"/>
              <a:buChar char="»"/>
              <a:defRPr sz="2000">
                <a:solidFill>
                  <a:schemeClr val="tx1"/>
                </a:solidFill>
                <a:latin typeface="Helvetica" charset="0"/>
                <a:ea typeface="Helvetica" charset="0"/>
                <a:cs typeface="Helvetica" charset="0"/>
              </a:defRPr>
            </a:lvl8pPr>
            <a:lvl9pPr eaLnBrk="0" fontAlgn="base" hangingPunct="0">
              <a:spcAft>
                <a:spcPct val="0"/>
              </a:spcAft>
              <a:buFont typeface="Arial" charset="0"/>
              <a:buChar char="»"/>
              <a:defRPr sz="2000">
                <a:solidFill>
                  <a:schemeClr val="tx1"/>
                </a:solidFill>
                <a:latin typeface="Helvetica" charset="0"/>
                <a:ea typeface="Helvetica" charset="0"/>
                <a:cs typeface="Helvetica" charset="0"/>
              </a:defRPr>
            </a:lvl9pPr>
          </a:lstStyle>
          <a:p>
            <a:r>
              <a:rPr lang="fr-FR" sz="1200">
                <a:latin typeface="Calibri" charset="0"/>
                <a:cs typeface="Arial" charset="0"/>
              </a:rPr>
              <a:t>1er Colloque National  Soigner les vulnérabilités des professionnels de santé – Académie Nationale de Médecine – Jeudi 3 décembre 2015</a:t>
            </a:r>
          </a:p>
        </p:txBody>
      </p:sp>
      <p:sp>
        <p:nvSpPr>
          <p:cNvPr id="6"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51</a:t>
            </a:fld>
            <a:endParaRPr lang="fr-FR" dirty="0"/>
          </a:p>
        </p:txBody>
      </p:sp>
    </p:spTree>
    <p:extLst>
      <p:ext uri="{BB962C8B-B14F-4D97-AF65-F5344CB8AC3E}">
        <p14:creationId xmlns:p14="http://schemas.microsoft.com/office/powerpoint/2010/main" val="241144053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a:xfrm>
            <a:off x="107951" y="144465"/>
            <a:ext cx="7042150" cy="674687"/>
          </a:xfrm>
        </p:spPr>
        <p:txBody>
          <a:bodyPr/>
          <a:lstStyle/>
          <a:p>
            <a:pPr eaLnBrk="1" hangingPunct="1"/>
            <a:r>
              <a:rPr lang="fr-FR" dirty="0">
                <a:latin typeface="Helvetica" charset="0"/>
                <a:cs typeface="Helvetica" charset="0"/>
              </a:rPr>
              <a:t>Les risques induits par les vulnérabilités des professionnels de </a:t>
            </a:r>
            <a:r>
              <a:rPr lang="fr-FR" dirty="0" smtClean="0">
                <a:latin typeface="Helvetica" charset="0"/>
                <a:cs typeface="Helvetica" charset="0"/>
              </a:rPr>
              <a:t>santé : </a:t>
            </a:r>
            <a:r>
              <a:rPr lang="fr-FR" dirty="0">
                <a:latin typeface="Helvetica" charset="0"/>
                <a:cs typeface="Helvetica" charset="0"/>
              </a:rPr>
              <a:t>Stress et épuisement </a:t>
            </a:r>
          </a:p>
        </p:txBody>
      </p:sp>
      <p:sp>
        <p:nvSpPr>
          <p:cNvPr id="22531" name="Espace réservé du contenu 6"/>
          <p:cNvSpPr>
            <a:spLocks noGrp="1"/>
          </p:cNvSpPr>
          <p:nvPr>
            <p:ph idx="1"/>
          </p:nvPr>
        </p:nvSpPr>
        <p:spPr>
          <a:xfrm>
            <a:off x="284639" y="1007282"/>
            <a:ext cx="8541881" cy="5234706"/>
          </a:xfrm>
        </p:spPr>
        <p:txBody>
          <a:bodyPr>
            <a:noAutofit/>
          </a:bodyPr>
          <a:lstStyle/>
          <a:p>
            <a:pPr marL="0" indent="0" algn="ctr" eaLnBrk="1" hangingPunct="1">
              <a:buFont typeface="Wingdings" charset="0"/>
              <a:buNone/>
            </a:pPr>
            <a:r>
              <a:rPr lang="fr-FR" sz="2000" b="1" i="1" dirty="0">
                <a:solidFill>
                  <a:srgbClr val="1F497D"/>
                </a:solidFill>
                <a:latin typeface="Helvetica" charset="0"/>
                <a:cs typeface="Helvetica" charset="0"/>
              </a:rPr>
              <a:t>TRYPTIQUE </a:t>
            </a:r>
            <a:r>
              <a:rPr lang="fr-FR" sz="2000" b="1" i="1" dirty="0" smtClean="0">
                <a:solidFill>
                  <a:srgbClr val="1F497D"/>
                </a:solidFill>
                <a:latin typeface="Wingdings"/>
                <a:ea typeface="Wingdings"/>
                <a:cs typeface="Wingdings"/>
                <a:sym typeface="Wingdings"/>
              </a:rPr>
              <a:t></a:t>
            </a:r>
            <a:r>
              <a:rPr lang="fr-FR" sz="2000" b="1" i="1" dirty="0" smtClean="0">
                <a:solidFill>
                  <a:srgbClr val="1F497D"/>
                </a:solidFill>
                <a:latin typeface="Helvetica" charset="0"/>
                <a:cs typeface="Helvetica" charset="0"/>
              </a:rPr>
              <a:t> </a:t>
            </a:r>
            <a:r>
              <a:rPr lang="fr-FR" sz="2000" b="1" i="1" dirty="0">
                <a:solidFill>
                  <a:srgbClr val="1F497D"/>
                </a:solidFill>
                <a:latin typeface="Helvetica" charset="0"/>
                <a:cs typeface="Helvetica" charset="0"/>
              </a:rPr>
              <a:t>Prévenir -</a:t>
            </a:r>
            <a:r>
              <a:rPr lang="fr-FR" sz="2000" b="1" i="1" dirty="0" smtClean="0">
                <a:solidFill>
                  <a:srgbClr val="1F497D"/>
                </a:solidFill>
                <a:latin typeface="Helvetica" charset="0"/>
                <a:cs typeface="Helvetica" charset="0"/>
              </a:rPr>
              <a:t> </a:t>
            </a:r>
            <a:r>
              <a:rPr lang="fr-FR" sz="2000" b="1" i="1" dirty="0">
                <a:solidFill>
                  <a:srgbClr val="1F497D"/>
                </a:solidFill>
                <a:latin typeface="Helvetica" charset="0"/>
                <a:cs typeface="Helvetica" charset="0"/>
              </a:rPr>
              <a:t>Détecter -</a:t>
            </a:r>
            <a:r>
              <a:rPr lang="fr-FR" sz="2000" b="1" i="1" dirty="0" smtClean="0">
                <a:solidFill>
                  <a:srgbClr val="1F497D"/>
                </a:solidFill>
                <a:latin typeface="Helvetica" charset="0"/>
                <a:cs typeface="Helvetica" charset="0"/>
              </a:rPr>
              <a:t> Traiter</a:t>
            </a:r>
          </a:p>
          <a:p>
            <a:pPr marL="0" indent="0" algn="ctr" eaLnBrk="1" hangingPunct="1">
              <a:buFont typeface="Wingdings" charset="0"/>
              <a:buNone/>
            </a:pPr>
            <a:endParaRPr lang="fr-FR" sz="2000" b="1" i="1" dirty="0">
              <a:solidFill>
                <a:srgbClr val="1F497D"/>
              </a:solidFill>
              <a:latin typeface="Helvetica" charset="0"/>
              <a:cs typeface="Helvetica" charset="0"/>
            </a:endParaRPr>
          </a:p>
          <a:p>
            <a:pPr marL="0" indent="0" eaLnBrk="1" hangingPunct="1">
              <a:buFont typeface="Wingdings" charset="0"/>
              <a:buNone/>
            </a:pPr>
            <a:r>
              <a:rPr lang="fr-FR" sz="2000" b="1" dirty="0" smtClean="0">
                <a:solidFill>
                  <a:schemeClr val="tx1"/>
                </a:solidFill>
                <a:latin typeface="Helvetica" charset="0"/>
                <a:cs typeface="Helvetica" charset="0"/>
              </a:rPr>
              <a:t>Objectif</a:t>
            </a:r>
            <a:r>
              <a:rPr lang="fr-FR" sz="2000" b="1" dirty="0">
                <a:solidFill>
                  <a:schemeClr val="tx1"/>
                </a:solidFill>
                <a:latin typeface="Helvetica" charset="0"/>
                <a:cs typeface="Helvetica" charset="0"/>
              </a:rPr>
              <a:t> </a:t>
            </a:r>
            <a:r>
              <a:rPr lang="fr-FR" sz="2000" b="1" dirty="0" smtClean="0">
                <a:solidFill>
                  <a:schemeClr val="tx1"/>
                </a:solidFill>
                <a:latin typeface="Helvetica" charset="0"/>
                <a:cs typeface="Helvetica" charset="0"/>
              </a:rPr>
              <a:t>: </a:t>
            </a:r>
            <a:endParaRPr lang="fr-FR" sz="2000" b="1" dirty="0">
              <a:solidFill>
                <a:schemeClr val="tx1"/>
              </a:solidFill>
              <a:latin typeface="Helvetica" charset="0"/>
              <a:cs typeface="Helvetica" charset="0"/>
            </a:endParaRPr>
          </a:p>
          <a:p>
            <a:pPr marL="0" indent="0" eaLnBrk="1" hangingPunct="1">
              <a:buFont typeface="Wingdings" charset="0"/>
              <a:buNone/>
            </a:pPr>
            <a:r>
              <a:rPr lang="fr-FR" sz="1600" dirty="0">
                <a:solidFill>
                  <a:srgbClr val="1F497D"/>
                </a:solidFill>
                <a:latin typeface="Helvetica" charset="0"/>
                <a:cs typeface="Helvetica" charset="0"/>
              </a:rPr>
              <a:t>Prendre soin des soignants pour </a:t>
            </a:r>
            <a:r>
              <a:rPr lang="fr-FR" sz="1600" dirty="0" smtClean="0">
                <a:solidFill>
                  <a:srgbClr val="1F497D"/>
                </a:solidFill>
                <a:latin typeface="Helvetica" charset="0"/>
                <a:cs typeface="Helvetica" charset="0"/>
              </a:rPr>
              <a:t>qu’ils </a:t>
            </a:r>
            <a:r>
              <a:rPr lang="fr-FR" sz="1600" dirty="0">
                <a:solidFill>
                  <a:srgbClr val="1F497D"/>
                </a:solidFill>
                <a:latin typeface="Helvetica" charset="0"/>
                <a:cs typeface="Helvetica" charset="0"/>
              </a:rPr>
              <a:t>puissent prendre soin des </a:t>
            </a:r>
            <a:r>
              <a:rPr lang="fr-FR" sz="1600" dirty="0" smtClean="0">
                <a:solidFill>
                  <a:srgbClr val="1F497D"/>
                </a:solidFill>
                <a:latin typeface="Helvetica" charset="0"/>
                <a:cs typeface="Helvetica" charset="0"/>
              </a:rPr>
              <a:t>patients</a:t>
            </a:r>
          </a:p>
          <a:p>
            <a:pPr marL="0" indent="0" eaLnBrk="1" hangingPunct="1">
              <a:buFont typeface="Wingdings" charset="0"/>
              <a:buNone/>
            </a:pPr>
            <a:endParaRPr lang="fr-FR" sz="1600" dirty="0">
              <a:solidFill>
                <a:srgbClr val="1F497D"/>
              </a:solidFill>
              <a:latin typeface="Helvetica" charset="0"/>
              <a:cs typeface="Helvetica" charset="0"/>
            </a:endParaRPr>
          </a:p>
          <a:p>
            <a:pPr marL="0" indent="0" eaLnBrk="1" hangingPunct="1">
              <a:buFont typeface="Wingdings" charset="0"/>
              <a:buNone/>
            </a:pPr>
            <a:r>
              <a:rPr lang="fr-FR" sz="2000" b="1" dirty="0" smtClean="0">
                <a:solidFill>
                  <a:schemeClr val="tx1"/>
                </a:solidFill>
                <a:latin typeface="Helvetica" charset="0"/>
                <a:cs typeface="Helvetica" charset="0"/>
              </a:rPr>
              <a:t>Comment : </a:t>
            </a:r>
          </a:p>
          <a:p>
            <a:pPr marL="0" indent="0" eaLnBrk="1" hangingPunct="1">
              <a:buFont typeface="Wingdings" charset="0"/>
              <a:buNone/>
            </a:pPr>
            <a:r>
              <a:rPr lang="fr-FR" sz="1600" dirty="0">
                <a:solidFill>
                  <a:srgbClr val="1F497D"/>
                </a:solidFill>
                <a:latin typeface="Helvetica" charset="0"/>
                <a:cs typeface="Helvetica" charset="0"/>
              </a:rPr>
              <a:t>Identifier les Risques et Apporter des Réponses </a:t>
            </a:r>
            <a:r>
              <a:rPr lang="fr-FR" sz="1600" dirty="0" smtClean="0">
                <a:solidFill>
                  <a:srgbClr val="1F497D"/>
                </a:solidFill>
                <a:latin typeface="Helvetica" charset="0"/>
                <a:cs typeface="Helvetica" charset="0"/>
              </a:rPr>
              <a:t>Adaptées</a:t>
            </a:r>
          </a:p>
          <a:p>
            <a:pPr marL="0" indent="0" eaLnBrk="1" hangingPunct="1">
              <a:buFont typeface="Wingdings" charset="0"/>
              <a:buNone/>
            </a:pPr>
            <a:endParaRPr lang="fr-FR" sz="1600" dirty="0">
              <a:solidFill>
                <a:srgbClr val="1F497D"/>
              </a:solidFill>
              <a:latin typeface="Helvetica" charset="0"/>
              <a:cs typeface="Helvetica" charset="0"/>
            </a:endParaRPr>
          </a:p>
          <a:p>
            <a:pPr marL="0" indent="0" eaLnBrk="1" hangingPunct="1">
              <a:buFont typeface="Wingdings" charset="0"/>
              <a:buNone/>
            </a:pPr>
            <a:r>
              <a:rPr lang="fr-FR" sz="2000" b="1" dirty="0">
                <a:solidFill>
                  <a:schemeClr val="tx1"/>
                </a:solidFill>
                <a:latin typeface="Helvetica" charset="0"/>
                <a:cs typeface="Helvetica" charset="0"/>
              </a:rPr>
              <a:t>Typologie des risques</a:t>
            </a:r>
            <a:r>
              <a:rPr lang="fr-FR" sz="2000" b="1" i="1" dirty="0">
                <a:solidFill>
                  <a:schemeClr val="tx1"/>
                </a:solidFill>
                <a:latin typeface="Helvetica" charset="0"/>
                <a:cs typeface="Helvetica" charset="0"/>
              </a:rPr>
              <a:t> </a:t>
            </a:r>
            <a:r>
              <a:rPr lang="fr-FR" sz="1800" b="1" i="1" dirty="0" smtClean="0">
                <a:solidFill>
                  <a:schemeClr val="tx1"/>
                </a:solidFill>
                <a:latin typeface="Wingdings"/>
                <a:ea typeface="Wingdings"/>
                <a:cs typeface="Wingdings"/>
                <a:sym typeface="Wingdings"/>
              </a:rPr>
              <a:t></a:t>
            </a:r>
            <a:r>
              <a:rPr lang="fr-FR" sz="1800" b="1" i="1" dirty="0">
                <a:solidFill>
                  <a:schemeClr val="tx1"/>
                </a:solidFill>
                <a:latin typeface="Helvetica" charset="0"/>
                <a:cs typeface="Helvetica" charset="0"/>
                <a:sym typeface="Wingdings"/>
              </a:rPr>
              <a:t> </a:t>
            </a:r>
            <a:r>
              <a:rPr lang="fr-FR" sz="1800" b="1" dirty="0" smtClean="0">
                <a:solidFill>
                  <a:schemeClr val="tx1"/>
                </a:solidFill>
                <a:latin typeface="Helvetica" charset="0"/>
                <a:cs typeface="Helvetica" charset="0"/>
              </a:rPr>
              <a:t>intrinsèques </a:t>
            </a:r>
            <a:r>
              <a:rPr lang="fr-FR" sz="1800" b="1" dirty="0">
                <a:solidFill>
                  <a:schemeClr val="tx1"/>
                </a:solidFill>
                <a:latin typeface="Helvetica" charset="0"/>
                <a:cs typeface="Helvetica" charset="0"/>
              </a:rPr>
              <a:t>&amp; extrinsèques</a:t>
            </a:r>
          </a:p>
          <a:p>
            <a:pPr marL="400050" lvl="1" indent="0">
              <a:buFont typeface="Wingdings" charset="0"/>
              <a:buChar char="§"/>
            </a:pPr>
            <a:r>
              <a:rPr lang="fr-FR" sz="1400" b="1" dirty="0">
                <a:solidFill>
                  <a:srgbClr val="1F497D"/>
                </a:solidFill>
                <a:latin typeface="Helvetica" charset="0"/>
                <a:cs typeface="Helvetica" charset="0"/>
              </a:rPr>
              <a:t>Les Professions Paramédicales à risques</a:t>
            </a:r>
            <a:endParaRPr lang="fr-FR" sz="1400" dirty="0">
              <a:solidFill>
                <a:srgbClr val="1F497D"/>
              </a:solidFill>
              <a:latin typeface="Helvetica" charset="0"/>
              <a:cs typeface="Helvetica" charset="0"/>
            </a:endParaRPr>
          </a:p>
          <a:p>
            <a:pPr marL="400050" lvl="1" indent="0">
              <a:buFont typeface="Wingdings" charset="0"/>
              <a:buChar char="§"/>
            </a:pPr>
            <a:r>
              <a:rPr lang="fr-FR" sz="1400" b="1" dirty="0">
                <a:solidFill>
                  <a:srgbClr val="1F497D"/>
                </a:solidFill>
                <a:latin typeface="Helvetica" charset="0"/>
                <a:cs typeface="Helvetica" charset="0"/>
              </a:rPr>
              <a:t>Les Risques inhérents au mode d’exercice et aux disciplines médicales</a:t>
            </a:r>
          </a:p>
          <a:p>
            <a:pPr marL="400050" lvl="1" indent="0">
              <a:buFont typeface="Wingdings" charset="0"/>
              <a:buChar char="§"/>
            </a:pPr>
            <a:r>
              <a:rPr lang="fr-FR" sz="1400" b="1" dirty="0">
                <a:solidFill>
                  <a:srgbClr val="1F497D"/>
                </a:solidFill>
                <a:latin typeface="Helvetica" charset="0"/>
                <a:cs typeface="Helvetica" charset="0"/>
              </a:rPr>
              <a:t>Les Risques inhérents aux Institutions, à l’Environnement, au Contexte </a:t>
            </a:r>
          </a:p>
          <a:p>
            <a:pPr marL="400050" lvl="1" indent="0">
              <a:buFont typeface="Wingdings" charset="0"/>
              <a:buChar char="§"/>
            </a:pPr>
            <a:r>
              <a:rPr lang="fr-FR" sz="1400" b="1" dirty="0">
                <a:solidFill>
                  <a:srgbClr val="1F497D"/>
                </a:solidFill>
                <a:latin typeface="Helvetica" charset="0"/>
                <a:cs typeface="Helvetica" charset="0"/>
              </a:rPr>
              <a:t>Les Situations à risques</a:t>
            </a:r>
          </a:p>
          <a:p>
            <a:pPr marL="400050" lvl="1" indent="0">
              <a:buFont typeface="Wingdings" charset="0"/>
              <a:buChar char="§"/>
            </a:pPr>
            <a:r>
              <a:rPr lang="fr-FR" sz="1400" b="1" dirty="0">
                <a:solidFill>
                  <a:srgbClr val="1F497D"/>
                </a:solidFill>
                <a:latin typeface="Helvetica" charset="0"/>
                <a:cs typeface="Helvetica" charset="0"/>
              </a:rPr>
              <a:t>Les Personnalités « à risques </a:t>
            </a:r>
            <a:r>
              <a:rPr lang="fr-FR" sz="1400" b="1" dirty="0" smtClean="0">
                <a:solidFill>
                  <a:srgbClr val="1F497D"/>
                </a:solidFill>
                <a:latin typeface="Helvetica" charset="0"/>
                <a:cs typeface="Helvetica" charset="0"/>
              </a:rPr>
              <a:t>»</a:t>
            </a:r>
          </a:p>
          <a:p>
            <a:pPr marL="400050" lvl="1" indent="0">
              <a:buFont typeface="Wingdings" charset="0"/>
              <a:buChar char="§"/>
            </a:pPr>
            <a:endParaRPr lang="fr-FR" sz="1400" b="1" dirty="0">
              <a:solidFill>
                <a:srgbClr val="1F497D"/>
              </a:solidFill>
              <a:latin typeface="Helvetica" charset="0"/>
              <a:cs typeface="Helvetica" charset="0"/>
            </a:endParaRPr>
          </a:p>
          <a:p>
            <a:pPr marL="400050" lvl="1" indent="0">
              <a:buNone/>
            </a:pPr>
            <a:endParaRPr lang="fr-FR" sz="1400" b="1" dirty="0">
              <a:solidFill>
                <a:srgbClr val="1F497D"/>
              </a:solidFill>
              <a:latin typeface="Helvetica" charset="0"/>
              <a:cs typeface="Helvetica" charset="0"/>
            </a:endParaRPr>
          </a:p>
          <a:p>
            <a:pPr marL="0" indent="0" eaLnBrk="1" hangingPunct="1">
              <a:buFont typeface="Wingdings" charset="0"/>
              <a:buNone/>
            </a:pPr>
            <a:r>
              <a:rPr lang="fr-FR" sz="1800" b="1" dirty="0">
                <a:solidFill>
                  <a:schemeClr val="tx1"/>
                </a:solidFill>
                <a:latin typeface="Helvetica" charset="0"/>
                <a:cs typeface="Helvetica" charset="0"/>
              </a:rPr>
              <a:t>La conjonction de divers facteurs </a:t>
            </a:r>
            <a:r>
              <a:rPr lang="fr-FR" sz="1400" dirty="0">
                <a:solidFill>
                  <a:schemeClr val="tx1"/>
                </a:solidFill>
                <a:latin typeface="Helvetica" charset="0"/>
                <a:cs typeface="Helvetica" charset="0"/>
              </a:rPr>
              <a:t>(qualité empêchée, conflit de valeurs, écartèlement</a:t>
            </a:r>
            <a:r>
              <a:rPr lang="fr-FR" sz="1400" dirty="0" smtClean="0">
                <a:solidFill>
                  <a:schemeClr val="tx1"/>
                </a:solidFill>
                <a:latin typeface="Helvetica" charset="0"/>
                <a:cs typeface="Helvetica" charset="0"/>
              </a:rPr>
              <a:t>)</a:t>
            </a:r>
            <a:endParaRPr lang="fr-FR" sz="1400" dirty="0">
              <a:solidFill>
                <a:srgbClr val="FF0000"/>
              </a:solidFill>
              <a:latin typeface="Helvetica" charset="0"/>
              <a:cs typeface="Helvetica" charset="0"/>
            </a:endParaRPr>
          </a:p>
        </p:txBody>
      </p:sp>
      <p:sp>
        <p:nvSpPr>
          <p:cNvPr id="22532" name="Espace réservé du pied de page 4"/>
          <p:cNvSpPr>
            <a:spLocks noGrp="1"/>
          </p:cNvSpPr>
          <p:nvPr>
            <p:ph type="ftr" sz="quarter" idx="4294967295"/>
          </p:nvPr>
        </p:nvSpPr>
        <p:spPr bwMode="auto">
          <a:xfrm>
            <a:off x="92076" y="6450015"/>
            <a:ext cx="891698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Helvetica" charset="0"/>
                <a:ea typeface="ＭＳ Ｐゴシック" charset="0"/>
                <a:cs typeface="Helvetica" charset="0"/>
              </a:defRPr>
            </a:lvl1pPr>
            <a:lvl2pPr>
              <a:defRPr sz="2800">
                <a:solidFill>
                  <a:schemeClr val="tx1"/>
                </a:solidFill>
                <a:latin typeface="Helvetica" charset="0"/>
                <a:ea typeface="Helvetica" charset="0"/>
                <a:cs typeface="Helvetica" charset="0"/>
              </a:defRPr>
            </a:lvl2pPr>
            <a:lvl3pPr>
              <a:defRPr sz="2400">
                <a:solidFill>
                  <a:schemeClr val="tx1"/>
                </a:solidFill>
                <a:latin typeface="Helvetica" charset="0"/>
                <a:ea typeface="Helvetica" charset="0"/>
                <a:cs typeface="Helvetica" charset="0"/>
              </a:defRPr>
            </a:lvl3pPr>
            <a:lvl4pPr>
              <a:defRPr sz="2000">
                <a:solidFill>
                  <a:schemeClr val="tx1"/>
                </a:solidFill>
                <a:latin typeface="Helvetica" charset="0"/>
                <a:ea typeface="Helvetica" charset="0"/>
                <a:cs typeface="Helvetica" charset="0"/>
              </a:defRPr>
            </a:lvl4pPr>
            <a:lvl5pPr>
              <a:defRPr sz="2000">
                <a:solidFill>
                  <a:schemeClr val="tx1"/>
                </a:solidFill>
                <a:latin typeface="Helvetica" charset="0"/>
                <a:ea typeface="Helvetica" charset="0"/>
                <a:cs typeface="Helvetica" charset="0"/>
              </a:defRPr>
            </a:lvl5pPr>
            <a:lvl6pPr eaLnBrk="0" fontAlgn="base" hangingPunct="0">
              <a:spcAft>
                <a:spcPct val="0"/>
              </a:spcAft>
              <a:buFont typeface="Arial" charset="0"/>
              <a:buChar char="»"/>
              <a:defRPr sz="2000">
                <a:solidFill>
                  <a:schemeClr val="tx1"/>
                </a:solidFill>
                <a:latin typeface="Helvetica" charset="0"/>
                <a:ea typeface="Helvetica" charset="0"/>
                <a:cs typeface="Helvetica" charset="0"/>
              </a:defRPr>
            </a:lvl6pPr>
            <a:lvl7pPr eaLnBrk="0" fontAlgn="base" hangingPunct="0">
              <a:spcAft>
                <a:spcPct val="0"/>
              </a:spcAft>
              <a:buFont typeface="Arial" charset="0"/>
              <a:buChar char="»"/>
              <a:defRPr sz="2000">
                <a:solidFill>
                  <a:schemeClr val="tx1"/>
                </a:solidFill>
                <a:latin typeface="Helvetica" charset="0"/>
                <a:ea typeface="Helvetica" charset="0"/>
                <a:cs typeface="Helvetica" charset="0"/>
              </a:defRPr>
            </a:lvl7pPr>
            <a:lvl8pPr eaLnBrk="0" fontAlgn="base" hangingPunct="0">
              <a:spcAft>
                <a:spcPct val="0"/>
              </a:spcAft>
              <a:buFont typeface="Arial" charset="0"/>
              <a:buChar char="»"/>
              <a:defRPr sz="2000">
                <a:solidFill>
                  <a:schemeClr val="tx1"/>
                </a:solidFill>
                <a:latin typeface="Helvetica" charset="0"/>
                <a:ea typeface="Helvetica" charset="0"/>
                <a:cs typeface="Helvetica" charset="0"/>
              </a:defRPr>
            </a:lvl8pPr>
            <a:lvl9pPr eaLnBrk="0" fontAlgn="base" hangingPunct="0">
              <a:spcAft>
                <a:spcPct val="0"/>
              </a:spcAft>
              <a:buFont typeface="Arial" charset="0"/>
              <a:buChar char="»"/>
              <a:defRPr sz="2000">
                <a:solidFill>
                  <a:schemeClr val="tx1"/>
                </a:solidFill>
                <a:latin typeface="Helvetica" charset="0"/>
                <a:ea typeface="Helvetica" charset="0"/>
                <a:cs typeface="Helvetica" charset="0"/>
              </a:defRPr>
            </a:lvl9pPr>
          </a:lstStyle>
          <a:p>
            <a:r>
              <a:rPr lang="fr-FR" sz="1200" b="0">
                <a:latin typeface="Calibri" charset="0"/>
                <a:cs typeface="Arial" charset="0"/>
              </a:rPr>
              <a:t>1er Colloque National</a:t>
            </a:r>
            <a:r>
              <a:rPr lang="fr-FR" sz="1200">
                <a:latin typeface="Calibri" charset="0"/>
                <a:cs typeface="Arial" charset="0"/>
              </a:rPr>
              <a:t>  Soigner les vulnérabilités des professionnels de santé – Académie Nationale de Médecine </a:t>
            </a:r>
            <a:r>
              <a:rPr lang="fr-FR" sz="1200" b="0">
                <a:latin typeface="Calibri" charset="0"/>
                <a:cs typeface="Arial" charset="0"/>
              </a:rPr>
              <a:t>– Jeudi 3 décembre 2015</a:t>
            </a:r>
            <a:endParaRPr lang="fr-FR" sz="1200">
              <a:latin typeface="Calibri" charset="0"/>
              <a:cs typeface="Arial" charset="0"/>
            </a:endParaRPr>
          </a:p>
        </p:txBody>
      </p:sp>
      <p:sp>
        <p:nvSpPr>
          <p:cNvPr id="2" name="Rectangle 1"/>
          <p:cNvSpPr/>
          <p:nvPr/>
        </p:nvSpPr>
        <p:spPr>
          <a:xfrm>
            <a:off x="10318346" y="-12700"/>
            <a:ext cx="829486" cy="369332"/>
          </a:xfrm>
          <a:prstGeom prst="rect">
            <a:avLst/>
          </a:prstGeom>
        </p:spPr>
        <p:txBody>
          <a:bodyPr wrap="none">
            <a:spAutoFit/>
          </a:bodyPr>
          <a:lstStyle/>
          <a:p>
            <a:pPr algn="ctr" fontAlgn="auto">
              <a:spcBef>
                <a:spcPts val="0"/>
              </a:spcBef>
              <a:spcAft>
                <a:spcPts val="0"/>
              </a:spcAft>
              <a:defRPr/>
            </a:pPr>
            <a:r>
              <a:rPr lang="fr-FR" dirty="0">
                <a:solidFill>
                  <a:prstClr val="white"/>
                </a:solidFill>
                <a:latin typeface="Calibri"/>
                <a:ea typeface="+mn-ea"/>
                <a:cs typeface="+mn-cs"/>
              </a:rPr>
              <a:t>12 min</a:t>
            </a:r>
          </a:p>
        </p:txBody>
      </p:sp>
      <p:sp>
        <p:nvSpPr>
          <p:cNvPr id="7"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52</a:t>
            </a:fld>
            <a:endParaRPr lang="fr-FR" dirty="0"/>
          </a:p>
        </p:txBody>
      </p:sp>
    </p:spTree>
    <p:extLst>
      <p:ext uri="{BB962C8B-B14F-4D97-AF65-F5344CB8AC3E}">
        <p14:creationId xmlns:p14="http://schemas.microsoft.com/office/powerpoint/2010/main" val="82386893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a:xfrm>
            <a:off x="107951" y="144465"/>
            <a:ext cx="7042150" cy="674687"/>
          </a:xfrm>
        </p:spPr>
        <p:txBody>
          <a:bodyPr/>
          <a:lstStyle/>
          <a:p>
            <a:pPr eaLnBrk="1" hangingPunct="1"/>
            <a:r>
              <a:rPr lang="fr-FR" dirty="0">
                <a:latin typeface="Helvetica" charset="0"/>
                <a:cs typeface="Helvetica" charset="0"/>
              </a:rPr>
              <a:t>Les risques induits par les vulnérabilités des professionnels de </a:t>
            </a:r>
            <a:r>
              <a:rPr lang="fr-FR" dirty="0" smtClean="0">
                <a:latin typeface="Helvetica" charset="0"/>
                <a:cs typeface="Helvetica" charset="0"/>
              </a:rPr>
              <a:t>santé : </a:t>
            </a:r>
            <a:r>
              <a:rPr lang="fr-FR" dirty="0">
                <a:latin typeface="Helvetica" charset="0"/>
                <a:cs typeface="Helvetica" charset="0"/>
              </a:rPr>
              <a:t>Stress et épuisement </a:t>
            </a:r>
          </a:p>
        </p:txBody>
      </p:sp>
      <p:sp>
        <p:nvSpPr>
          <p:cNvPr id="22531" name="Espace réservé du contenu 6"/>
          <p:cNvSpPr>
            <a:spLocks noGrp="1"/>
          </p:cNvSpPr>
          <p:nvPr>
            <p:ph idx="1"/>
          </p:nvPr>
        </p:nvSpPr>
        <p:spPr>
          <a:xfrm>
            <a:off x="284639" y="1007282"/>
            <a:ext cx="8541881" cy="5234706"/>
          </a:xfrm>
        </p:spPr>
        <p:txBody>
          <a:bodyPr>
            <a:noAutofit/>
          </a:bodyPr>
          <a:lstStyle/>
          <a:p>
            <a:pPr marL="0" indent="0" eaLnBrk="1" hangingPunct="1">
              <a:buFont typeface="Wingdings" charset="0"/>
              <a:buNone/>
            </a:pPr>
            <a:endParaRPr lang="fr-FR" sz="1800" b="1" dirty="0" smtClean="0">
              <a:solidFill>
                <a:schemeClr val="tx1"/>
              </a:solidFill>
              <a:latin typeface="Helvetica" charset="0"/>
              <a:cs typeface="Helvetica" charset="0"/>
            </a:endParaRPr>
          </a:p>
          <a:p>
            <a:pPr marL="0" indent="0" eaLnBrk="1" hangingPunct="1">
              <a:buFont typeface="Wingdings" charset="0"/>
              <a:buNone/>
            </a:pPr>
            <a:r>
              <a:rPr lang="fr-FR" sz="2400" dirty="0" smtClean="0">
                <a:solidFill>
                  <a:schemeClr val="tx1"/>
                </a:solidFill>
                <a:latin typeface="Helvetica" charset="0"/>
                <a:cs typeface="Helvetica" charset="0"/>
              </a:rPr>
              <a:t>La </a:t>
            </a:r>
            <a:r>
              <a:rPr lang="fr-FR" sz="2400" dirty="0">
                <a:solidFill>
                  <a:schemeClr val="tx1"/>
                </a:solidFill>
                <a:latin typeface="Helvetica" charset="0"/>
                <a:cs typeface="Helvetica" charset="0"/>
              </a:rPr>
              <a:t>rencontre entre </a:t>
            </a:r>
            <a:r>
              <a:rPr lang="fr-FR" sz="2400" dirty="0" smtClean="0">
                <a:solidFill>
                  <a:schemeClr val="tx1"/>
                </a:solidFill>
                <a:latin typeface="Helvetica" charset="0"/>
                <a:cs typeface="Helvetica" charset="0"/>
              </a:rPr>
              <a:t>:</a:t>
            </a:r>
            <a:endParaRPr lang="fr-FR" sz="2400" dirty="0">
              <a:solidFill>
                <a:srgbClr val="1F497D"/>
              </a:solidFill>
              <a:latin typeface="Helvetica" charset="0"/>
              <a:cs typeface="Helvetica" charset="0"/>
            </a:endParaRPr>
          </a:p>
          <a:p>
            <a:pPr marL="0" indent="0" algn="just" eaLnBrk="1" hangingPunct="1">
              <a:buFont typeface="Wingdings" charset="0"/>
              <a:buNone/>
            </a:pPr>
            <a:r>
              <a:rPr lang="fr-FR" sz="2400" b="1" dirty="0">
                <a:solidFill>
                  <a:srgbClr val="1F497D"/>
                </a:solidFill>
                <a:latin typeface="Helvetica" charset="0"/>
                <a:cs typeface="Helvetica" charset="0"/>
              </a:rPr>
              <a:t>	</a:t>
            </a:r>
            <a:r>
              <a:rPr lang="fr-FR" sz="2400" b="1" dirty="0" smtClean="0">
                <a:solidFill>
                  <a:srgbClr val="1F497D"/>
                </a:solidFill>
                <a:latin typeface="Helvetica" charset="0"/>
                <a:cs typeface="Helvetica" charset="0"/>
              </a:rPr>
              <a:t>	individu </a:t>
            </a:r>
            <a:r>
              <a:rPr lang="fr-FR" sz="2400" b="1" dirty="0">
                <a:solidFill>
                  <a:srgbClr val="1F497D"/>
                </a:solidFill>
                <a:latin typeface="Helvetica" charset="0"/>
                <a:cs typeface="Helvetica" charset="0"/>
              </a:rPr>
              <a:t>à </a:t>
            </a:r>
            <a:r>
              <a:rPr lang="fr-FR" sz="2400" b="1" dirty="0" smtClean="0">
                <a:solidFill>
                  <a:srgbClr val="1F497D"/>
                </a:solidFill>
                <a:latin typeface="Helvetica" charset="0"/>
                <a:cs typeface="Helvetica" charset="0"/>
              </a:rPr>
              <a:t>risque </a:t>
            </a:r>
            <a:r>
              <a:rPr lang="fr-FR" sz="2400" b="1" dirty="0" smtClean="0">
                <a:solidFill>
                  <a:schemeClr val="tx1"/>
                </a:solidFill>
                <a:latin typeface="Zapf Dingbats"/>
                <a:ea typeface="Zapf Dingbats"/>
                <a:cs typeface="Zapf Dingbats"/>
                <a:sym typeface="Zapf Dingbats"/>
              </a:rPr>
              <a:t>✚</a:t>
            </a:r>
            <a:r>
              <a:rPr lang="fr-FR" sz="2400" b="1" dirty="0" smtClean="0">
                <a:solidFill>
                  <a:srgbClr val="1F497D"/>
                </a:solidFill>
                <a:latin typeface="Zapf Dingbats"/>
                <a:ea typeface="Zapf Dingbats"/>
                <a:cs typeface="Zapf Dingbats"/>
                <a:sym typeface="Zapf Dingbats"/>
              </a:rPr>
              <a:t> </a:t>
            </a:r>
            <a:r>
              <a:rPr lang="fr-FR" sz="2400" b="1" dirty="0" smtClean="0">
                <a:solidFill>
                  <a:srgbClr val="1F497D"/>
                </a:solidFill>
                <a:latin typeface="Helvetica" charset="0"/>
                <a:cs typeface="Helvetica" charset="0"/>
              </a:rPr>
              <a:t>situation </a:t>
            </a:r>
            <a:r>
              <a:rPr lang="fr-FR" sz="2400" b="1" dirty="0">
                <a:solidFill>
                  <a:srgbClr val="1F497D"/>
                </a:solidFill>
                <a:latin typeface="Helvetica" charset="0"/>
                <a:cs typeface="Helvetica" charset="0"/>
              </a:rPr>
              <a:t>de travail </a:t>
            </a:r>
            <a:r>
              <a:rPr lang="fr-FR" sz="2400" b="1" dirty="0" smtClean="0">
                <a:solidFill>
                  <a:srgbClr val="1F497D"/>
                </a:solidFill>
                <a:latin typeface="Helvetica" charset="0"/>
                <a:cs typeface="Helvetica" charset="0"/>
              </a:rPr>
              <a:t>dégradée</a:t>
            </a:r>
          </a:p>
          <a:p>
            <a:pPr marL="0" indent="0" algn="ctr" eaLnBrk="1" hangingPunct="1">
              <a:buFont typeface="Wingdings" charset="0"/>
              <a:buNone/>
            </a:pPr>
            <a:r>
              <a:rPr lang="fr-FR" sz="3600" b="1" dirty="0" smtClean="0">
                <a:solidFill>
                  <a:srgbClr val="1F497D"/>
                </a:solidFill>
                <a:latin typeface="Helvetica" charset="0"/>
                <a:cs typeface="Helvetica" charset="0"/>
              </a:rPr>
              <a:t>=</a:t>
            </a:r>
            <a:endParaRPr lang="fr-FR" sz="3600" b="1" dirty="0">
              <a:solidFill>
                <a:srgbClr val="1F497D"/>
              </a:solidFill>
              <a:latin typeface="Helvetica" charset="0"/>
              <a:cs typeface="Helvetica" charset="0"/>
            </a:endParaRPr>
          </a:p>
          <a:p>
            <a:pPr marL="0" indent="0" algn="ctr" eaLnBrk="1" hangingPunct="1">
              <a:buFont typeface="Wingdings" charset="0"/>
              <a:buNone/>
            </a:pPr>
            <a:r>
              <a:rPr lang="fr-FR" b="1" dirty="0" smtClean="0">
                <a:solidFill>
                  <a:schemeClr val="tx1"/>
                </a:solidFill>
                <a:latin typeface="Helvetica" charset="0"/>
                <a:cs typeface="Helvetica" charset="0"/>
              </a:rPr>
              <a:t>Situation </a:t>
            </a:r>
            <a:r>
              <a:rPr lang="fr-FR" b="1" dirty="0">
                <a:solidFill>
                  <a:schemeClr val="tx1"/>
                </a:solidFill>
                <a:latin typeface="Helvetica" charset="0"/>
                <a:cs typeface="Helvetica" charset="0"/>
              </a:rPr>
              <a:t>de </a:t>
            </a:r>
            <a:r>
              <a:rPr lang="fr-FR" b="1" dirty="0" smtClean="0">
                <a:solidFill>
                  <a:schemeClr val="tx1"/>
                </a:solidFill>
                <a:latin typeface="Helvetica" charset="0"/>
                <a:cs typeface="Helvetica" charset="0"/>
              </a:rPr>
              <a:t>déséquilibre </a:t>
            </a:r>
          </a:p>
          <a:p>
            <a:pPr marL="0" indent="0" eaLnBrk="1" hangingPunct="1">
              <a:buFont typeface="Wingdings" charset="0"/>
              <a:buNone/>
            </a:pPr>
            <a:endParaRPr lang="fr-FR" sz="2400" b="1" dirty="0" smtClean="0">
              <a:solidFill>
                <a:schemeClr val="tx1"/>
              </a:solidFill>
              <a:latin typeface="Helvetica" charset="0"/>
              <a:cs typeface="Helvetica" charset="0"/>
            </a:endParaRPr>
          </a:p>
          <a:p>
            <a:pPr marL="0" indent="0" eaLnBrk="1" hangingPunct="1">
              <a:buFont typeface="Wingdings" charset="0"/>
              <a:buNone/>
            </a:pPr>
            <a:endParaRPr lang="fr-FR" sz="1800" b="1" dirty="0">
              <a:solidFill>
                <a:schemeClr val="tx1"/>
              </a:solidFill>
              <a:latin typeface="Helvetica" charset="0"/>
              <a:cs typeface="Helvetica" charset="0"/>
            </a:endParaRPr>
          </a:p>
          <a:p>
            <a:pPr marL="0" indent="0" algn="ctr" eaLnBrk="1" hangingPunct="1">
              <a:buFont typeface="Wingdings" charset="0"/>
              <a:buNone/>
            </a:pPr>
            <a:r>
              <a:rPr lang="fr-FR" b="1" dirty="0">
                <a:solidFill>
                  <a:schemeClr val="tx2"/>
                </a:solidFill>
                <a:latin typeface="Helvetica" charset="0"/>
                <a:cs typeface="Helvetica" charset="0"/>
              </a:rPr>
              <a:t>Alerter et Déclencher des actions préventives ou curatives </a:t>
            </a:r>
            <a:r>
              <a:rPr lang="fr-FR" b="1" dirty="0" smtClean="0">
                <a:solidFill>
                  <a:schemeClr val="tx2"/>
                </a:solidFill>
                <a:latin typeface="Helvetica" charset="0"/>
                <a:cs typeface="Helvetica" charset="0"/>
              </a:rPr>
              <a:t>pour </a:t>
            </a:r>
            <a:r>
              <a:rPr lang="fr-FR" b="1" dirty="0">
                <a:solidFill>
                  <a:schemeClr val="tx2"/>
                </a:solidFill>
                <a:latin typeface="Helvetica" charset="0"/>
                <a:cs typeface="Helvetica" charset="0"/>
              </a:rPr>
              <a:t>stopper la spirale d’épuisement physique, émotionnel et mental chronique</a:t>
            </a:r>
          </a:p>
        </p:txBody>
      </p:sp>
      <p:sp>
        <p:nvSpPr>
          <p:cNvPr id="22532" name="Espace réservé du pied de page 4"/>
          <p:cNvSpPr>
            <a:spLocks noGrp="1"/>
          </p:cNvSpPr>
          <p:nvPr>
            <p:ph type="ftr" sz="quarter" idx="4294967295"/>
          </p:nvPr>
        </p:nvSpPr>
        <p:spPr bwMode="auto">
          <a:xfrm>
            <a:off x="92076" y="6450015"/>
            <a:ext cx="891698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Helvetica" charset="0"/>
                <a:ea typeface="ＭＳ Ｐゴシック" charset="0"/>
                <a:cs typeface="Helvetica" charset="0"/>
              </a:defRPr>
            </a:lvl1pPr>
            <a:lvl2pPr>
              <a:defRPr sz="2800">
                <a:solidFill>
                  <a:schemeClr val="tx1"/>
                </a:solidFill>
                <a:latin typeface="Helvetica" charset="0"/>
                <a:ea typeface="Helvetica" charset="0"/>
                <a:cs typeface="Helvetica" charset="0"/>
              </a:defRPr>
            </a:lvl2pPr>
            <a:lvl3pPr>
              <a:defRPr sz="2400">
                <a:solidFill>
                  <a:schemeClr val="tx1"/>
                </a:solidFill>
                <a:latin typeface="Helvetica" charset="0"/>
                <a:ea typeface="Helvetica" charset="0"/>
                <a:cs typeface="Helvetica" charset="0"/>
              </a:defRPr>
            </a:lvl3pPr>
            <a:lvl4pPr>
              <a:defRPr sz="2000">
                <a:solidFill>
                  <a:schemeClr val="tx1"/>
                </a:solidFill>
                <a:latin typeface="Helvetica" charset="0"/>
                <a:ea typeface="Helvetica" charset="0"/>
                <a:cs typeface="Helvetica" charset="0"/>
              </a:defRPr>
            </a:lvl4pPr>
            <a:lvl5pPr>
              <a:defRPr sz="2000">
                <a:solidFill>
                  <a:schemeClr val="tx1"/>
                </a:solidFill>
                <a:latin typeface="Helvetica" charset="0"/>
                <a:ea typeface="Helvetica" charset="0"/>
                <a:cs typeface="Helvetica" charset="0"/>
              </a:defRPr>
            </a:lvl5pPr>
            <a:lvl6pPr eaLnBrk="0" fontAlgn="base" hangingPunct="0">
              <a:spcAft>
                <a:spcPct val="0"/>
              </a:spcAft>
              <a:buFont typeface="Arial" charset="0"/>
              <a:buChar char="»"/>
              <a:defRPr sz="2000">
                <a:solidFill>
                  <a:schemeClr val="tx1"/>
                </a:solidFill>
                <a:latin typeface="Helvetica" charset="0"/>
                <a:ea typeface="Helvetica" charset="0"/>
                <a:cs typeface="Helvetica" charset="0"/>
              </a:defRPr>
            </a:lvl6pPr>
            <a:lvl7pPr eaLnBrk="0" fontAlgn="base" hangingPunct="0">
              <a:spcAft>
                <a:spcPct val="0"/>
              </a:spcAft>
              <a:buFont typeface="Arial" charset="0"/>
              <a:buChar char="»"/>
              <a:defRPr sz="2000">
                <a:solidFill>
                  <a:schemeClr val="tx1"/>
                </a:solidFill>
                <a:latin typeface="Helvetica" charset="0"/>
                <a:ea typeface="Helvetica" charset="0"/>
                <a:cs typeface="Helvetica" charset="0"/>
              </a:defRPr>
            </a:lvl7pPr>
            <a:lvl8pPr eaLnBrk="0" fontAlgn="base" hangingPunct="0">
              <a:spcAft>
                <a:spcPct val="0"/>
              </a:spcAft>
              <a:buFont typeface="Arial" charset="0"/>
              <a:buChar char="»"/>
              <a:defRPr sz="2000">
                <a:solidFill>
                  <a:schemeClr val="tx1"/>
                </a:solidFill>
                <a:latin typeface="Helvetica" charset="0"/>
                <a:ea typeface="Helvetica" charset="0"/>
                <a:cs typeface="Helvetica" charset="0"/>
              </a:defRPr>
            </a:lvl8pPr>
            <a:lvl9pPr eaLnBrk="0" fontAlgn="base" hangingPunct="0">
              <a:spcAft>
                <a:spcPct val="0"/>
              </a:spcAft>
              <a:buFont typeface="Arial" charset="0"/>
              <a:buChar char="»"/>
              <a:defRPr sz="2000">
                <a:solidFill>
                  <a:schemeClr val="tx1"/>
                </a:solidFill>
                <a:latin typeface="Helvetica" charset="0"/>
                <a:ea typeface="Helvetica" charset="0"/>
                <a:cs typeface="Helvetica" charset="0"/>
              </a:defRPr>
            </a:lvl9pPr>
          </a:lstStyle>
          <a:p>
            <a:r>
              <a:rPr lang="fr-FR" sz="1200" b="0">
                <a:latin typeface="Calibri" charset="0"/>
                <a:cs typeface="Arial" charset="0"/>
              </a:rPr>
              <a:t>1er Colloque National</a:t>
            </a:r>
            <a:r>
              <a:rPr lang="fr-FR" sz="1200">
                <a:latin typeface="Calibri" charset="0"/>
                <a:cs typeface="Arial" charset="0"/>
              </a:rPr>
              <a:t>  Soigner les vulnérabilités des professionnels de santé – Académie Nationale de Médecine </a:t>
            </a:r>
            <a:r>
              <a:rPr lang="fr-FR" sz="1200" b="0">
                <a:latin typeface="Calibri" charset="0"/>
                <a:cs typeface="Arial" charset="0"/>
              </a:rPr>
              <a:t>– Jeudi 3 décembre 2015</a:t>
            </a:r>
            <a:endParaRPr lang="fr-FR" sz="1200">
              <a:latin typeface="Calibri" charset="0"/>
              <a:cs typeface="Arial" charset="0"/>
            </a:endParaRPr>
          </a:p>
        </p:txBody>
      </p:sp>
      <p:sp>
        <p:nvSpPr>
          <p:cNvPr id="2" name="Rectangle 1"/>
          <p:cNvSpPr/>
          <p:nvPr/>
        </p:nvSpPr>
        <p:spPr>
          <a:xfrm>
            <a:off x="10318346" y="-12700"/>
            <a:ext cx="829486" cy="369332"/>
          </a:xfrm>
          <a:prstGeom prst="rect">
            <a:avLst/>
          </a:prstGeom>
        </p:spPr>
        <p:txBody>
          <a:bodyPr wrap="none">
            <a:spAutoFit/>
          </a:bodyPr>
          <a:lstStyle/>
          <a:p>
            <a:pPr algn="ctr" fontAlgn="auto">
              <a:spcBef>
                <a:spcPts val="0"/>
              </a:spcBef>
              <a:spcAft>
                <a:spcPts val="0"/>
              </a:spcAft>
              <a:defRPr/>
            </a:pPr>
            <a:r>
              <a:rPr lang="fr-FR" dirty="0">
                <a:solidFill>
                  <a:prstClr val="white"/>
                </a:solidFill>
                <a:latin typeface="Calibri"/>
                <a:ea typeface="+mn-ea"/>
                <a:cs typeface="+mn-cs"/>
              </a:rPr>
              <a:t>12 min</a:t>
            </a:r>
          </a:p>
        </p:txBody>
      </p:sp>
      <p:sp>
        <p:nvSpPr>
          <p:cNvPr id="7"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53</a:t>
            </a:fld>
            <a:endParaRPr lang="fr-FR" dirty="0"/>
          </a:p>
        </p:txBody>
      </p:sp>
    </p:spTree>
    <p:extLst>
      <p:ext uri="{BB962C8B-B14F-4D97-AF65-F5344CB8AC3E}">
        <p14:creationId xmlns:p14="http://schemas.microsoft.com/office/powerpoint/2010/main" val="2301756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1"/>
          <p:cNvSpPr>
            <a:spLocks noGrp="1"/>
          </p:cNvSpPr>
          <p:nvPr>
            <p:ph type="title"/>
          </p:nvPr>
        </p:nvSpPr>
        <p:spPr>
          <a:xfrm>
            <a:off x="107951" y="144465"/>
            <a:ext cx="7042150" cy="674687"/>
          </a:xfrm>
        </p:spPr>
        <p:txBody>
          <a:bodyPr/>
          <a:lstStyle/>
          <a:p>
            <a:pPr eaLnBrk="1" hangingPunct="1"/>
            <a:r>
              <a:rPr lang="fr-FR" dirty="0">
                <a:latin typeface="Helvetica" charset="0"/>
                <a:cs typeface="Helvetica" charset="0"/>
              </a:rPr>
              <a:t>Les risques induits par les vulnérabilités des professionnels de </a:t>
            </a:r>
            <a:r>
              <a:rPr lang="fr-FR" dirty="0" smtClean="0">
                <a:latin typeface="Helvetica" charset="0"/>
                <a:cs typeface="Helvetica" charset="0"/>
              </a:rPr>
              <a:t>santé : </a:t>
            </a:r>
            <a:r>
              <a:rPr lang="fr-FR" dirty="0">
                <a:latin typeface="Helvetica" charset="0"/>
                <a:cs typeface="Helvetica" charset="0"/>
              </a:rPr>
              <a:t>Stress et épuisement </a:t>
            </a:r>
          </a:p>
        </p:txBody>
      </p:sp>
      <p:sp>
        <p:nvSpPr>
          <p:cNvPr id="3" name="Espace réservé du contenu 2"/>
          <p:cNvSpPr>
            <a:spLocks noGrp="1"/>
          </p:cNvSpPr>
          <p:nvPr>
            <p:ph idx="1"/>
          </p:nvPr>
        </p:nvSpPr>
        <p:spPr>
          <a:xfrm>
            <a:off x="57151" y="957265"/>
            <a:ext cx="9036050" cy="5286455"/>
          </a:xfrm>
          <a:ln>
            <a:noFill/>
          </a:ln>
        </p:spPr>
        <p:txBody>
          <a:bodyPr>
            <a:normAutofit/>
          </a:bodyPr>
          <a:lstStyle/>
          <a:p>
            <a:pPr marL="0" indent="0" algn="ctr" eaLnBrk="1" hangingPunct="1">
              <a:buFont typeface="Wingdings" charset="0"/>
              <a:buNone/>
            </a:pPr>
            <a:r>
              <a:rPr lang="fr-FR" sz="2400" b="1" dirty="0">
                <a:solidFill>
                  <a:schemeClr val="tx1"/>
                </a:solidFill>
                <a:latin typeface="Helvetica" charset="0"/>
                <a:cs typeface="Helvetica" charset="0"/>
              </a:rPr>
              <a:t>Les Facteurs de Risques </a:t>
            </a:r>
            <a:r>
              <a:rPr lang="fr-FR" sz="2400" b="1" dirty="0" smtClean="0">
                <a:solidFill>
                  <a:schemeClr val="tx1"/>
                </a:solidFill>
                <a:latin typeface="Helvetica" charset="0"/>
                <a:cs typeface="Helvetica" charset="0"/>
              </a:rPr>
              <a:t>Déclencheurs</a:t>
            </a:r>
          </a:p>
          <a:p>
            <a:pPr marL="0" indent="0" algn="ctr" eaLnBrk="1" hangingPunct="1">
              <a:buFont typeface="Wingdings" charset="0"/>
              <a:buNone/>
            </a:pPr>
            <a:endParaRPr lang="fr-FR" sz="2000" b="1" dirty="0">
              <a:solidFill>
                <a:schemeClr val="tx1"/>
              </a:solidFill>
              <a:latin typeface="Helvetica" charset="0"/>
              <a:cs typeface="Helvetica" charset="0"/>
            </a:endParaRPr>
          </a:p>
          <a:p>
            <a:pPr marL="0" indent="0" eaLnBrk="1" hangingPunct="1">
              <a:spcAft>
                <a:spcPts val="600"/>
              </a:spcAft>
              <a:buFont typeface="Wingdings" charset="0"/>
              <a:buChar char="§"/>
            </a:pPr>
            <a:r>
              <a:rPr lang="fr-FR" sz="1800" b="1" dirty="0" smtClean="0">
                <a:latin typeface="Helvetica" charset="0"/>
                <a:cs typeface="Helvetica" charset="0"/>
              </a:rPr>
              <a:t> </a:t>
            </a:r>
            <a:r>
              <a:rPr lang="fr-FR" sz="2000" b="1" dirty="0" smtClean="0">
                <a:latin typeface="Helvetica" charset="0"/>
                <a:cs typeface="Helvetica" charset="0"/>
              </a:rPr>
              <a:t>Professions </a:t>
            </a:r>
            <a:r>
              <a:rPr lang="fr-FR" sz="2000" b="1" dirty="0">
                <a:latin typeface="Helvetica" charset="0"/>
                <a:cs typeface="Helvetica" charset="0"/>
              </a:rPr>
              <a:t>p</a:t>
            </a:r>
            <a:r>
              <a:rPr lang="fr-FR" sz="2000" b="1" dirty="0" smtClean="0">
                <a:latin typeface="Helvetica" charset="0"/>
                <a:cs typeface="Helvetica" charset="0"/>
              </a:rPr>
              <a:t>aramédicales </a:t>
            </a:r>
            <a:r>
              <a:rPr lang="fr-FR" sz="2000" b="1" dirty="0">
                <a:latin typeface="Helvetica" charset="0"/>
                <a:cs typeface="Helvetica" charset="0"/>
              </a:rPr>
              <a:t>à risques</a:t>
            </a:r>
            <a:r>
              <a:rPr lang="fr-FR" sz="1800" b="1" dirty="0">
                <a:latin typeface="Helvetica" charset="0"/>
                <a:cs typeface="Helvetica" charset="0"/>
              </a:rPr>
              <a:t>: </a:t>
            </a:r>
            <a:r>
              <a:rPr lang="fr-FR" sz="1800" dirty="0">
                <a:latin typeface="Helvetica" charset="0"/>
                <a:cs typeface="Helvetica" charset="0"/>
              </a:rPr>
              <a:t>forte implication émotionnelle</a:t>
            </a:r>
            <a:endParaRPr lang="fr-FR" sz="1800" b="1" dirty="0">
              <a:latin typeface="Helvetica" charset="0"/>
              <a:cs typeface="Helvetica" charset="0"/>
            </a:endParaRPr>
          </a:p>
          <a:p>
            <a:pPr marL="0" indent="0" eaLnBrk="1" hangingPunct="1">
              <a:spcAft>
                <a:spcPts val="600"/>
              </a:spcAft>
              <a:buFont typeface="Wingdings" charset="0"/>
              <a:buNone/>
            </a:pPr>
            <a:r>
              <a:rPr lang="fr-FR" sz="1800" b="1" dirty="0">
                <a:solidFill>
                  <a:schemeClr val="tx1"/>
                </a:solidFill>
                <a:latin typeface="Helvetica" charset="0"/>
                <a:cs typeface="Helvetica" charset="0"/>
              </a:rPr>
              <a:t>IDE, AS</a:t>
            </a:r>
            <a:r>
              <a:rPr lang="fr-FR" sz="1800" b="1" i="1" dirty="0">
                <a:solidFill>
                  <a:schemeClr val="tx1"/>
                </a:solidFill>
                <a:latin typeface="Helvetica" charset="0"/>
                <a:cs typeface="Helvetica" charset="0"/>
              </a:rPr>
              <a:t> </a:t>
            </a:r>
            <a:r>
              <a:rPr lang="fr-FR" sz="1800" b="1" i="1" dirty="0" smtClean="0">
                <a:solidFill>
                  <a:schemeClr val="tx1"/>
                </a:solidFill>
                <a:latin typeface="Wingdings"/>
                <a:ea typeface="Wingdings"/>
                <a:cs typeface="Wingdings"/>
                <a:sym typeface="Wingdings"/>
              </a:rPr>
              <a:t></a:t>
            </a:r>
            <a:r>
              <a:rPr lang="fr-FR" sz="1800" b="1" i="1" dirty="0">
                <a:solidFill>
                  <a:schemeClr val="tx1"/>
                </a:solidFill>
                <a:latin typeface="Helvetica" charset="0"/>
                <a:cs typeface="Helvetica" charset="0"/>
                <a:sym typeface="Wingdings"/>
              </a:rPr>
              <a:t> </a:t>
            </a:r>
            <a:r>
              <a:rPr lang="fr-FR" sz="1600" i="1" dirty="0" smtClean="0">
                <a:solidFill>
                  <a:schemeClr val="tx1"/>
                </a:solidFill>
                <a:latin typeface="Helvetica" charset="0"/>
                <a:cs typeface="Helvetica" charset="0"/>
              </a:rPr>
              <a:t>proximité </a:t>
            </a:r>
            <a:r>
              <a:rPr lang="fr-FR" sz="1600" i="1" dirty="0">
                <a:solidFill>
                  <a:schemeClr val="tx1"/>
                </a:solidFill>
                <a:latin typeface="Helvetica" charset="0"/>
                <a:cs typeface="Helvetica" charset="0"/>
              </a:rPr>
              <a:t>quotidienne souffrance, vieillesse, déchéance, mort…</a:t>
            </a:r>
          </a:p>
          <a:p>
            <a:pPr marL="0" indent="0" eaLnBrk="1" hangingPunct="1">
              <a:spcAft>
                <a:spcPts val="600"/>
              </a:spcAft>
              <a:buFont typeface="Wingdings" charset="0"/>
              <a:buNone/>
            </a:pPr>
            <a:r>
              <a:rPr lang="fr-FR" sz="1800" b="1" dirty="0">
                <a:solidFill>
                  <a:schemeClr val="tx1"/>
                </a:solidFill>
                <a:latin typeface="Helvetica" charset="0"/>
                <a:cs typeface="Helvetica" charset="0"/>
              </a:rPr>
              <a:t>Cadres de santé </a:t>
            </a:r>
            <a:r>
              <a:rPr lang="fr-FR" sz="1800" b="1" i="1" dirty="0" smtClean="0">
                <a:solidFill>
                  <a:schemeClr val="tx1"/>
                </a:solidFill>
                <a:latin typeface="Wingdings"/>
                <a:ea typeface="Wingdings"/>
                <a:cs typeface="Wingdings"/>
                <a:sym typeface="Wingdings"/>
              </a:rPr>
              <a:t></a:t>
            </a:r>
            <a:r>
              <a:rPr lang="fr-FR" sz="1800" b="1" i="1" dirty="0">
                <a:solidFill>
                  <a:schemeClr val="tx1"/>
                </a:solidFill>
                <a:latin typeface="Helvetica" charset="0"/>
                <a:cs typeface="Helvetica" charset="0"/>
                <a:sym typeface="Wingdings"/>
              </a:rPr>
              <a:t> </a:t>
            </a:r>
            <a:r>
              <a:rPr lang="fr-FR" sz="1600" i="1" dirty="0" smtClean="0">
                <a:solidFill>
                  <a:schemeClr val="tx1"/>
                </a:solidFill>
                <a:latin typeface="Helvetica" charset="0"/>
                <a:cs typeface="Helvetica" charset="0"/>
              </a:rPr>
              <a:t>injonctions </a:t>
            </a:r>
            <a:r>
              <a:rPr lang="fr-FR" sz="1600" i="1" dirty="0">
                <a:solidFill>
                  <a:schemeClr val="tx1"/>
                </a:solidFill>
                <a:latin typeface="Helvetica" charset="0"/>
                <a:cs typeface="Helvetica" charset="0"/>
              </a:rPr>
              <a:t>paradoxales, invisibilité du travail, </a:t>
            </a:r>
            <a:r>
              <a:rPr lang="fr-FR" sz="1600" i="1" dirty="0" smtClean="0">
                <a:solidFill>
                  <a:schemeClr val="tx1"/>
                </a:solidFill>
                <a:latin typeface="Helvetica" charset="0"/>
                <a:cs typeface="Helvetica" charset="0"/>
              </a:rPr>
              <a:t>isolement</a:t>
            </a:r>
          </a:p>
          <a:p>
            <a:pPr marL="0" indent="0" eaLnBrk="1" hangingPunct="1">
              <a:spcAft>
                <a:spcPts val="600"/>
              </a:spcAft>
              <a:buFont typeface="Wingdings" charset="0"/>
              <a:buNone/>
            </a:pPr>
            <a:endParaRPr lang="fr-FR" sz="1600" i="1" dirty="0">
              <a:solidFill>
                <a:schemeClr val="tx1"/>
              </a:solidFill>
              <a:latin typeface="Helvetica" charset="0"/>
              <a:cs typeface="Helvetica" charset="0"/>
            </a:endParaRPr>
          </a:p>
          <a:p>
            <a:pPr marL="0" indent="0" eaLnBrk="1" hangingPunct="1">
              <a:spcAft>
                <a:spcPts val="600"/>
              </a:spcAft>
              <a:buFont typeface="Wingdings" charset="0"/>
              <a:buChar char="§"/>
            </a:pPr>
            <a:r>
              <a:rPr lang="fr-FR" sz="1800" b="1" dirty="0" smtClean="0">
                <a:solidFill>
                  <a:srgbClr val="1F497D"/>
                </a:solidFill>
                <a:latin typeface="Helvetica" charset="0"/>
                <a:cs typeface="Helvetica" charset="0"/>
              </a:rPr>
              <a:t> </a:t>
            </a:r>
            <a:r>
              <a:rPr lang="fr-FR" sz="2000" b="1" dirty="0" smtClean="0">
                <a:solidFill>
                  <a:srgbClr val="1F497D"/>
                </a:solidFill>
                <a:latin typeface="Helvetica" charset="0"/>
                <a:cs typeface="Helvetica" charset="0"/>
              </a:rPr>
              <a:t>Risques </a:t>
            </a:r>
            <a:r>
              <a:rPr lang="fr-FR" sz="2000" b="1" dirty="0">
                <a:solidFill>
                  <a:srgbClr val="1F497D"/>
                </a:solidFill>
                <a:latin typeface="Helvetica" charset="0"/>
                <a:cs typeface="Helvetica" charset="0"/>
              </a:rPr>
              <a:t>inhérents au mode d’exercice</a:t>
            </a:r>
          </a:p>
          <a:p>
            <a:pPr marL="0" indent="0">
              <a:spcAft>
                <a:spcPts val="600"/>
              </a:spcAft>
              <a:buNone/>
            </a:pPr>
            <a:r>
              <a:rPr lang="fr-FR" sz="1800" dirty="0">
                <a:solidFill>
                  <a:srgbClr val="1F497D"/>
                </a:solidFill>
                <a:latin typeface="Helvetica" charset="0"/>
                <a:cs typeface="Helvetica" charset="0"/>
              </a:rPr>
              <a:t>L’exercice libéral</a:t>
            </a:r>
            <a:r>
              <a:rPr lang="fr-FR" sz="1800" b="1" i="1" dirty="0">
                <a:solidFill>
                  <a:srgbClr val="1F497D"/>
                </a:solidFill>
                <a:latin typeface="Helvetica" charset="0"/>
                <a:cs typeface="Helvetica" charset="0"/>
              </a:rPr>
              <a:t> </a:t>
            </a:r>
            <a:r>
              <a:rPr lang="fr-FR" sz="1800" b="1" i="1" dirty="0" smtClean="0">
                <a:solidFill>
                  <a:schemeClr val="tx1"/>
                </a:solidFill>
                <a:latin typeface="Wingdings"/>
                <a:ea typeface="Wingdings"/>
                <a:cs typeface="Wingdings"/>
                <a:sym typeface="Wingdings"/>
              </a:rPr>
              <a:t> </a:t>
            </a:r>
            <a:r>
              <a:rPr lang="fr-FR" sz="1600" i="1" dirty="0" smtClean="0">
                <a:solidFill>
                  <a:schemeClr val="tx1"/>
                </a:solidFill>
                <a:latin typeface="Helvetica" charset="0"/>
                <a:cs typeface="Helvetica" charset="0"/>
              </a:rPr>
              <a:t>surcharge </a:t>
            </a:r>
            <a:r>
              <a:rPr lang="fr-FR" sz="1600" i="1" dirty="0">
                <a:solidFill>
                  <a:schemeClr val="tx1"/>
                </a:solidFill>
                <a:latin typeface="Helvetica" charset="0"/>
                <a:cs typeface="Helvetica" charset="0"/>
              </a:rPr>
              <a:t>de travail, isolement, absence de relais</a:t>
            </a:r>
          </a:p>
          <a:p>
            <a:pPr marL="0" indent="0">
              <a:spcAft>
                <a:spcPts val="600"/>
              </a:spcAft>
              <a:buNone/>
            </a:pPr>
            <a:r>
              <a:rPr lang="fr-FR" sz="1800" dirty="0">
                <a:solidFill>
                  <a:srgbClr val="1F497D"/>
                </a:solidFill>
                <a:latin typeface="Helvetica" charset="0"/>
                <a:cs typeface="Helvetica" charset="0"/>
              </a:rPr>
              <a:t>L’exercice salarié </a:t>
            </a:r>
            <a:r>
              <a:rPr lang="fr-FR" sz="1800" b="1" i="1" dirty="0" smtClean="0">
                <a:solidFill>
                  <a:schemeClr val="tx1"/>
                </a:solidFill>
                <a:latin typeface="Wingdings"/>
                <a:ea typeface="Wingdings"/>
                <a:cs typeface="Wingdings"/>
                <a:sym typeface="Wingdings"/>
              </a:rPr>
              <a:t> </a:t>
            </a:r>
            <a:r>
              <a:rPr lang="fr-FR" sz="1600" i="1" dirty="0" smtClean="0">
                <a:solidFill>
                  <a:schemeClr val="tx1"/>
                </a:solidFill>
                <a:latin typeface="Helvetica" charset="0"/>
                <a:cs typeface="Helvetica" charset="0"/>
              </a:rPr>
              <a:t>organisation </a:t>
            </a:r>
            <a:r>
              <a:rPr lang="fr-FR" sz="1600" i="1" dirty="0">
                <a:solidFill>
                  <a:schemeClr val="tx1"/>
                </a:solidFill>
                <a:latin typeface="Helvetica" charset="0"/>
                <a:cs typeface="Helvetica" charset="0"/>
              </a:rPr>
              <a:t>rigide, peu de latitude, productivité, forte </a:t>
            </a:r>
            <a:r>
              <a:rPr lang="fr-FR" sz="1600" i="1" dirty="0" smtClean="0">
                <a:solidFill>
                  <a:schemeClr val="tx1"/>
                </a:solidFill>
                <a:latin typeface="Helvetica" charset="0"/>
                <a:cs typeface="Helvetica" charset="0"/>
              </a:rPr>
              <a:t>pression</a:t>
            </a:r>
          </a:p>
          <a:p>
            <a:pPr marL="0" indent="0" eaLnBrk="1" hangingPunct="1">
              <a:spcAft>
                <a:spcPts val="600"/>
              </a:spcAft>
              <a:buFont typeface="Wingdings" charset="0"/>
              <a:buNone/>
            </a:pPr>
            <a:endParaRPr lang="fr-FR" sz="1600" i="1" dirty="0">
              <a:solidFill>
                <a:schemeClr val="tx1"/>
              </a:solidFill>
              <a:latin typeface="Helvetica" charset="0"/>
              <a:cs typeface="Helvetica" charset="0"/>
            </a:endParaRPr>
          </a:p>
          <a:p>
            <a:pPr marL="0" indent="0">
              <a:spcAft>
                <a:spcPts val="600"/>
              </a:spcAft>
              <a:buFont typeface="Wingdings" charset="0"/>
              <a:buChar char="§"/>
            </a:pPr>
            <a:r>
              <a:rPr lang="fr-FR" sz="1800" b="1" dirty="0" smtClean="0">
                <a:solidFill>
                  <a:srgbClr val="1F497D"/>
                </a:solidFill>
                <a:latin typeface="Helvetica" charset="0"/>
                <a:cs typeface="Helvetica" charset="0"/>
              </a:rPr>
              <a:t> </a:t>
            </a:r>
            <a:r>
              <a:rPr lang="fr-FR" sz="2000" b="1" dirty="0" smtClean="0">
                <a:solidFill>
                  <a:srgbClr val="1F497D"/>
                </a:solidFill>
                <a:latin typeface="Helvetica" charset="0"/>
                <a:cs typeface="Helvetica" charset="0"/>
              </a:rPr>
              <a:t>Disciplines </a:t>
            </a:r>
            <a:r>
              <a:rPr lang="fr-FR" sz="2000" b="1" dirty="0">
                <a:solidFill>
                  <a:srgbClr val="1F497D"/>
                </a:solidFill>
                <a:latin typeface="Helvetica" charset="0"/>
                <a:cs typeface="Helvetica" charset="0"/>
              </a:rPr>
              <a:t>à risques</a:t>
            </a:r>
            <a:r>
              <a:rPr lang="fr-FR" sz="2000" b="1" i="1" dirty="0">
                <a:solidFill>
                  <a:srgbClr val="1F497D"/>
                </a:solidFill>
                <a:latin typeface="Helvetica" charset="0"/>
                <a:cs typeface="Helvetica" charset="0"/>
              </a:rPr>
              <a:t> </a:t>
            </a:r>
            <a:endParaRPr lang="fr-FR" sz="2000" b="1" i="1" dirty="0" smtClean="0">
              <a:solidFill>
                <a:srgbClr val="1F497D"/>
              </a:solidFill>
              <a:latin typeface="Helvetica" charset="0"/>
              <a:cs typeface="Helvetica" charset="0"/>
            </a:endParaRPr>
          </a:p>
          <a:p>
            <a:pPr marL="0" indent="0">
              <a:spcAft>
                <a:spcPts val="600"/>
              </a:spcAft>
              <a:buNone/>
            </a:pPr>
            <a:r>
              <a:rPr lang="fr-FR" sz="1800" b="1" i="1" dirty="0" smtClean="0">
                <a:solidFill>
                  <a:schemeClr val="tx1"/>
                </a:solidFill>
                <a:latin typeface="Wingdings"/>
                <a:ea typeface="Wingdings"/>
                <a:cs typeface="Wingdings"/>
                <a:sym typeface="Wingdings"/>
              </a:rPr>
              <a:t> </a:t>
            </a:r>
            <a:r>
              <a:rPr lang="fr-FR" sz="1800" dirty="0" smtClean="0">
                <a:solidFill>
                  <a:schemeClr val="tx1"/>
                </a:solidFill>
                <a:latin typeface="Helvetica" charset="0"/>
                <a:cs typeface="Helvetica" charset="0"/>
              </a:rPr>
              <a:t>cancérologie</a:t>
            </a:r>
            <a:r>
              <a:rPr lang="fr-FR" sz="1800" dirty="0">
                <a:solidFill>
                  <a:schemeClr val="tx1"/>
                </a:solidFill>
                <a:latin typeface="Helvetica" charset="0"/>
                <a:cs typeface="Helvetica" charset="0"/>
              </a:rPr>
              <a:t>, gériatrie, réanimation, bloc, SP</a:t>
            </a:r>
          </a:p>
          <a:p>
            <a:pPr marL="0" indent="0" eaLnBrk="1" hangingPunct="1">
              <a:buNone/>
            </a:pPr>
            <a:endParaRPr lang="fr-FR" sz="2000" dirty="0">
              <a:solidFill>
                <a:schemeClr val="tx1"/>
              </a:solidFill>
              <a:latin typeface="Helvetica" charset="0"/>
              <a:cs typeface="Helvetica" charset="0"/>
            </a:endParaRPr>
          </a:p>
          <a:p>
            <a:pPr marL="0" indent="0" eaLnBrk="1" hangingPunct="1">
              <a:buFont typeface="Wingdings" charset="0"/>
              <a:buNone/>
            </a:pPr>
            <a:endParaRPr lang="fr-FR" sz="2000" i="1" dirty="0">
              <a:solidFill>
                <a:schemeClr val="tx1"/>
              </a:solidFill>
              <a:latin typeface="Helvetica" charset="0"/>
              <a:cs typeface="Helvetica" charset="0"/>
            </a:endParaRPr>
          </a:p>
        </p:txBody>
      </p:sp>
      <p:sp>
        <p:nvSpPr>
          <p:cNvPr id="4" name="Espace réservé du pied de page 3"/>
          <p:cNvSpPr>
            <a:spLocks noGrp="1"/>
          </p:cNvSpPr>
          <p:nvPr>
            <p:ph type="ftr" sz="quarter" idx="4294967295"/>
          </p:nvPr>
        </p:nvSpPr>
        <p:spPr>
          <a:xfrm>
            <a:off x="92076" y="6450015"/>
            <a:ext cx="8916988" cy="365125"/>
          </a:xfrm>
          <a:prstGeom prst="rect">
            <a:avLst/>
          </a:prstGeom>
        </p:spPr>
        <p:txBody>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fr-FR" dirty="0"/>
              <a:t>1er Colloque National  Soigner les vulnérabilités des professionnels de santé – Académie Nationale de Médecine – Jeudi 3 décembre 2015</a:t>
            </a:r>
          </a:p>
        </p:txBody>
      </p:sp>
      <p:sp>
        <p:nvSpPr>
          <p:cNvPr id="6"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54</a:t>
            </a:fld>
            <a:endParaRPr lang="fr-FR" dirty="0"/>
          </a:p>
        </p:txBody>
      </p:sp>
    </p:spTree>
    <p:extLst>
      <p:ext uri="{BB962C8B-B14F-4D97-AF65-F5344CB8AC3E}">
        <p14:creationId xmlns:p14="http://schemas.microsoft.com/office/powerpoint/2010/main" val="151836385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1"/>
          <p:cNvSpPr>
            <a:spLocks noGrp="1"/>
          </p:cNvSpPr>
          <p:nvPr>
            <p:ph type="title"/>
          </p:nvPr>
        </p:nvSpPr>
        <p:spPr>
          <a:xfrm>
            <a:off x="107951" y="144465"/>
            <a:ext cx="7042150" cy="674687"/>
          </a:xfrm>
        </p:spPr>
        <p:txBody>
          <a:bodyPr/>
          <a:lstStyle/>
          <a:p>
            <a:pPr eaLnBrk="1" hangingPunct="1"/>
            <a:r>
              <a:rPr lang="fr-FR" dirty="0">
                <a:latin typeface="Helvetica" charset="0"/>
                <a:cs typeface="Helvetica" charset="0"/>
              </a:rPr>
              <a:t>Les risques induits par les vulnérabilités des professionnels de </a:t>
            </a:r>
            <a:r>
              <a:rPr lang="fr-FR" dirty="0" smtClean="0">
                <a:latin typeface="Helvetica" charset="0"/>
                <a:cs typeface="Helvetica" charset="0"/>
              </a:rPr>
              <a:t>santé : </a:t>
            </a:r>
            <a:r>
              <a:rPr lang="fr-FR" dirty="0">
                <a:latin typeface="Helvetica" charset="0"/>
                <a:cs typeface="Helvetica" charset="0"/>
              </a:rPr>
              <a:t>Stress et épuisement </a:t>
            </a:r>
          </a:p>
        </p:txBody>
      </p:sp>
      <p:sp>
        <p:nvSpPr>
          <p:cNvPr id="3" name="Espace réservé du contenu 2"/>
          <p:cNvSpPr>
            <a:spLocks noGrp="1"/>
          </p:cNvSpPr>
          <p:nvPr>
            <p:ph idx="1"/>
          </p:nvPr>
        </p:nvSpPr>
        <p:spPr>
          <a:xfrm>
            <a:off x="107950" y="957263"/>
            <a:ext cx="9036050" cy="5492750"/>
          </a:xfrm>
          <a:ln>
            <a:noFill/>
          </a:ln>
        </p:spPr>
        <p:txBody>
          <a:bodyPr>
            <a:normAutofit/>
          </a:bodyPr>
          <a:lstStyle/>
          <a:p>
            <a:pPr marL="0" indent="0" algn="ctr" eaLnBrk="1" hangingPunct="1">
              <a:buFont typeface="Wingdings" charset="0"/>
              <a:buNone/>
            </a:pPr>
            <a:r>
              <a:rPr lang="fr-FR" sz="2400" b="1" dirty="0">
                <a:solidFill>
                  <a:schemeClr val="tx1"/>
                </a:solidFill>
                <a:latin typeface="Helvetica" charset="0"/>
                <a:cs typeface="Helvetica" charset="0"/>
              </a:rPr>
              <a:t>Les Facteurs de Risques Déclencheurs</a:t>
            </a:r>
          </a:p>
          <a:p>
            <a:pPr marL="0" indent="0" eaLnBrk="1" hangingPunct="1">
              <a:spcAft>
                <a:spcPts val="600"/>
              </a:spcAft>
              <a:buFont typeface="Wingdings" charset="0"/>
              <a:buChar char="§"/>
            </a:pPr>
            <a:endParaRPr lang="fr-FR" sz="1800" b="1" dirty="0" smtClean="0">
              <a:solidFill>
                <a:srgbClr val="1F497D"/>
              </a:solidFill>
              <a:latin typeface="Helvetica" charset="0"/>
              <a:cs typeface="Helvetica" charset="0"/>
            </a:endParaRPr>
          </a:p>
          <a:p>
            <a:pPr marL="0" indent="0" eaLnBrk="1" hangingPunct="1">
              <a:spcAft>
                <a:spcPts val="600"/>
              </a:spcAft>
              <a:buFont typeface="Wingdings" charset="0"/>
              <a:buChar char="§"/>
            </a:pPr>
            <a:r>
              <a:rPr lang="fr-FR" sz="2000" b="1" dirty="0">
                <a:solidFill>
                  <a:srgbClr val="1F497D"/>
                </a:solidFill>
                <a:latin typeface="Helvetica" charset="0"/>
                <a:cs typeface="Helvetica" charset="0"/>
              </a:rPr>
              <a:t> </a:t>
            </a:r>
            <a:r>
              <a:rPr lang="fr-FR" sz="2000" b="1" dirty="0" smtClean="0">
                <a:solidFill>
                  <a:srgbClr val="1F497D"/>
                </a:solidFill>
                <a:latin typeface="Helvetica" charset="0"/>
                <a:cs typeface="Helvetica" charset="0"/>
              </a:rPr>
              <a:t>Risques </a:t>
            </a:r>
            <a:r>
              <a:rPr lang="fr-FR" sz="2000" b="1" dirty="0">
                <a:solidFill>
                  <a:srgbClr val="1F497D"/>
                </a:solidFill>
                <a:latin typeface="Helvetica" charset="0"/>
                <a:cs typeface="Helvetica" charset="0"/>
              </a:rPr>
              <a:t>inhérents aux </a:t>
            </a:r>
            <a:r>
              <a:rPr lang="fr-FR" sz="2000" b="1" dirty="0" smtClean="0">
                <a:solidFill>
                  <a:srgbClr val="1F497D"/>
                </a:solidFill>
                <a:latin typeface="Helvetica" charset="0"/>
                <a:cs typeface="Helvetica" charset="0"/>
              </a:rPr>
              <a:t>Structures / Institutions </a:t>
            </a:r>
            <a:endParaRPr lang="fr-FR" sz="2000" b="1" dirty="0">
              <a:solidFill>
                <a:srgbClr val="1F497D"/>
              </a:solidFill>
              <a:latin typeface="Helvetica" charset="0"/>
              <a:cs typeface="Helvetica" charset="0"/>
            </a:endParaRPr>
          </a:p>
          <a:p>
            <a:pPr marL="0" indent="0">
              <a:spcAft>
                <a:spcPts val="600"/>
              </a:spcAft>
              <a:buNone/>
            </a:pPr>
            <a:r>
              <a:rPr lang="fr-FR" sz="1800" b="1" i="1" dirty="0" smtClean="0">
                <a:solidFill>
                  <a:schemeClr val="tx1"/>
                </a:solidFill>
                <a:latin typeface="Wingdings"/>
                <a:ea typeface="Wingdings"/>
                <a:cs typeface="Wingdings"/>
                <a:sym typeface="Wingdings"/>
              </a:rPr>
              <a:t> </a:t>
            </a:r>
            <a:r>
              <a:rPr lang="fr-FR" sz="1800" i="1" dirty="0" smtClean="0">
                <a:solidFill>
                  <a:schemeClr val="tx1"/>
                </a:solidFill>
                <a:latin typeface="Helvetica" charset="0"/>
                <a:cs typeface="Helvetica" charset="0"/>
              </a:rPr>
              <a:t>Grandes </a:t>
            </a:r>
            <a:r>
              <a:rPr lang="fr-FR" sz="1800" i="1" dirty="0">
                <a:solidFill>
                  <a:schemeClr val="tx1"/>
                </a:solidFill>
                <a:latin typeface="Helvetica" charset="0"/>
                <a:cs typeface="Helvetica" charset="0"/>
              </a:rPr>
              <a:t>structures impersonnelles, déshumanisantes, hiérarchisées</a:t>
            </a:r>
          </a:p>
          <a:p>
            <a:pPr marL="0" indent="0">
              <a:spcAft>
                <a:spcPts val="600"/>
              </a:spcAft>
              <a:buNone/>
            </a:pPr>
            <a:r>
              <a:rPr lang="fr-FR" sz="1800" b="1" i="1" dirty="0" smtClean="0">
                <a:solidFill>
                  <a:schemeClr val="tx1"/>
                </a:solidFill>
                <a:latin typeface="Wingdings"/>
                <a:ea typeface="Wingdings"/>
                <a:cs typeface="Wingdings"/>
                <a:sym typeface="Wingdings"/>
              </a:rPr>
              <a:t> </a:t>
            </a:r>
            <a:r>
              <a:rPr lang="fr-FR" sz="1800" i="1" dirty="0" smtClean="0">
                <a:solidFill>
                  <a:schemeClr val="tx1"/>
                </a:solidFill>
                <a:latin typeface="Helvetica" charset="0"/>
                <a:cs typeface="Helvetica" charset="0"/>
              </a:rPr>
              <a:t>Petites </a:t>
            </a:r>
            <a:r>
              <a:rPr lang="fr-FR" sz="1800" i="1" dirty="0">
                <a:solidFill>
                  <a:schemeClr val="tx1"/>
                </a:solidFill>
                <a:latin typeface="Helvetica" charset="0"/>
                <a:cs typeface="Helvetica" charset="0"/>
              </a:rPr>
              <a:t>structures « </a:t>
            </a:r>
            <a:r>
              <a:rPr lang="fr-FR" sz="1800" i="1" dirty="0" err="1">
                <a:solidFill>
                  <a:schemeClr val="tx1"/>
                </a:solidFill>
                <a:latin typeface="Helvetica" charset="0"/>
                <a:cs typeface="Helvetica" charset="0"/>
              </a:rPr>
              <a:t>co</a:t>
            </a:r>
            <a:r>
              <a:rPr lang="fr-FR" sz="1800" i="1" dirty="0">
                <a:solidFill>
                  <a:schemeClr val="tx1"/>
                </a:solidFill>
                <a:latin typeface="Helvetica" charset="0"/>
                <a:cs typeface="Helvetica" charset="0"/>
              </a:rPr>
              <a:t> sanguines », sans moyens, supports, </a:t>
            </a:r>
            <a:r>
              <a:rPr lang="fr-FR" sz="1800" i="1" dirty="0" smtClean="0">
                <a:solidFill>
                  <a:schemeClr val="tx1"/>
                </a:solidFill>
                <a:latin typeface="Helvetica" charset="0"/>
                <a:cs typeface="Helvetica" charset="0"/>
              </a:rPr>
              <a:t>formations</a:t>
            </a:r>
          </a:p>
          <a:p>
            <a:pPr marL="0" indent="0" eaLnBrk="1" hangingPunct="1">
              <a:spcAft>
                <a:spcPts val="600"/>
              </a:spcAft>
              <a:buNone/>
            </a:pPr>
            <a:endParaRPr lang="fr-FR" sz="1800" dirty="0">
              <a:solidFill>
                <a:schemeClr val="tx1"/>
              </a:solidFill>
              <a:latin typeface="Helvetica" charset="0"/>
              <a:cs typeface="Helvetica" charset="0"/>
            </a:endParaRPr>
          </a:p>
          <a:p>
            <a:pPr marL="0" indent="0" eaLnBrk="1" hangingPunct="1">
              <a:spcAft>
                <a:spcPts val="600"/>
              </a:spcAft>
              <a:buFont typeface="Wingdings" charset="0"/>
              <a:buChar char="§"/>
            </a:pPr>
            <a:r>
              <a:rPr lang="fr-FR" sz="2000" b="1" dirty="0" smtClean="0">
                <a:solidFill>
                  <a:srgbClr val="1F497D"/>
                </a:solidFill>
                <a:latin typeface="Helvetica" charset="0"/>
                <a:cs typeface="Helvetica" charset="0"/>
              </a:rPr>
              <a:t> Risques </a:t>
            </a:r>
            <a:r>
              <a:rPr lang="fr-FR" sz="2000" b="1" dirty="0">
                <a:solidFill>
                  <a:srgbClr val="1F497D"/>
                </a:solidFill>
                <a:latin typeface="Helvetica" charset="0"/>
                <a:cs typeface="Helvetica" charset="0"/>
              </a:rPr>
              <a:t>liés à </a:t>
            </a:r>
            <a:r>
              <a:rPr lang="fr-FR" sz="2000" b="1" dirty="0" smtClean="0">
                <a:solidFill>
                  <a:srgbClr val="1F497D"/>
                </a:solidFill>
                <a:latin typeface="Helvetica" charset="0"/>
                <a:cs typeface="Helvetica" charset="0"/>
              </a:rPr>
              <a:t>l’Environnement / Contexte </a:t>
            </a:r>
            <a:r>
              <a:rPr lang="fr-FR" sz="2000" b="1" dirty="0">
                <a:solidFill>
                  <a:srgbClr val="1F497D"/>
                </a:solidFill>
                <a:latin typeface="Helvetica" charset="0"/>
                <a:cs typeface="Helvetica" charset="0"/>
              </a:rPr>
              <a:t>générant de l’insécurité</a:t>
            </a:r>
          </a:p>
          <a:p>
            <a:pPr marL="0" indent="0" eaLnBrk="1" hangingPunct="1">
              <a:spcAft>
                <a:spcPts val="600"/>
              </a:spcAft>
              <a:buFont typeface="Wingdings" charset="0"/>
              <a:buNone/>
            </a:pPr>
            <a:r>
              <a:rPr lang="fr-FR" sz="1800" i="1" dirty="0">
                <a:solidFill>
                  <a:schemeClr val="tx1"/>
                </a:solidFill>
                <a:latin typeface="Helvetica" charset="0"/>
                <a:cs typeface="Helvetica" charset="0"/>
              </a:rPr>
              <a:t>surcharge de travail, problèmes de gouvernance, plans sociaux, changements </a:t>
            </a:r>
          </a:p>
          <a:p>
            <a:pPr marL="0" indent="0" eaLnBrk="1" hangingPunct="1">
              <a:spcAft>
                <a:spcPts val="600"/>
              </a:spcAft>
              <a:buFont typeface="Wingdings" charset="0"/>
              <a:buNone/>
            </a:pPr>
            <a:endParaRPr lang="fr-FR" sz="1800" i="1" dirty="0">
              <a:solidFill>
                <a:schemeClr val="tx1"/>
              </a:solidFill>
              <a:latin typeface="Helvetica" charset="0"/>
              <a:cs typeface="Helvetica" charset="0"/>
            </a:endParaRPr>
          </a:p>
          <a:p>
            <a:pPr marL="0" indent="0" eaLnBrk="1" hangingPunct="1">
              <a:spcAft>
                <a:spcPts val="600"/>
              </a:spcAft>
              <a:buFont typeface="Wingdings" charset="0"/>
              <a:buChar char="§"/>
            </a:pPr>
            <a:r>
              <a:rPr lang="fr-FR" sz="1800" b="1" dirty="0" smtClean="0">
                <a:solidFill>
                  <a:srgbClr val="1F497D"/>
                </a:solidFill>
                <a:latin typeface="Helvetica" charset="0"/>
                <a:cs typeface="Helvetica" charset="0"/>
              </a:rPr>
              <a:t> </a:t>
            </a:r>
            <a:r>
              <a:rPr lang="fr-FR" sz="2000" b="1" dirty="0" smtClean="0">
                <a:solidFill>
                  <a:srgbClr val="1F497D"/>
                </a:solidFill>
                <a:latin typeface="Helvetica" charset="0"/>
                <a:cs typeface="Helvetica" charset="0"/>
              </a:rPr>
              <a:t>Situations </a:t>
            </a:r>
            <a:r>
              <a:rPr lang="fr-FR" sz="2000" b="1" dirty="0">
                <a:solidFill>
                  <a:srgbClr val="1F497D"/>
                </a:solidFill>
                <a:latin typeface="Helvetica" charset="0"/>
                <a:cs typeface="Helvetica" charset="0"/>
              </a:rPr>
              <a:t>à risques : </a:t>
            </a:r>
            <a:r>
              <a:rPr lang="fr-FR" sz="1800" i="1" dirty="0">
                <a:solidFill>
                  <a:schemeClr val="tx1"/>
                </a:solidFill>
                <a:latin typeface="Helvetica" charset="0"/>
                <a:cs typeface="Helvetica" charset="0"/>
              </a:rPr>
              <a:t>Professionnelles et </a:t>
            </a:r>
            <a:r>
              <a:rPr lang="fr-FR" sz="1800" i="1" dirty="0" smtClean="0">
                <a:solidFill>
                  <a:schemeClr val="tx1"/>
                </a:solidFill>
                <a:latin typeface="Helvetica" charset="0"/>
                <a:cs typeface="Helvetica" charset="0"/>
              </a:rPr>
              <a:t>Personnelles</a:t>
            </a:r>
          </a:p>
          <a:p>
            <a:pPr marL="0" indent="0" eaLnBrk="1" hangingPunct="1">
              <a:spcAft>
                <a:spcPts val="600"/>
              </a:spcAft>
              <a:buNone/>
            </a:pPr>
            <a:r>
              <a:rPr lang="fr-FR" sz="1800" i="1" dirty="0" smtClean="0">
                <a:solidFill>
                  <a:schemeClr val="tx1"/>
                </a:solidFill>
                <a:latin typeface="Helvetica" charset="0"/>
                <a:cs typeface="Helvetica" charset="0"/>
              </a:rPr>
              <a:t> </a:t>
            </a:r>
            <a:endParaRPr lang="fr-FR" sz="1800" dirty="0">
              <a:latin typeface="Helvetica" charset="0"/>
              <a:cs typeface="Helvetica" charset="0"/>
            </a:endParaRPr>
          </a:p>
          <a:p>
            <a:pPr marL="0" indent="0" eaLnBrk="1" hangingPunct="1">
              <a:spcAft>
                <a:spcPts val="600"/>
              </a:spcAft>
              <a:buFont typeface="Wingdings" charset="0"/>
              <a:buChar char="§"/>
            </a:pPr>
            <a:r>
              <a:rPr lang="fr-FR" sz="1800" b="1" dirty="0" smtClean="0">
                <a:solidFill>
                  <a:srgbClr val="1F497D"/>
                </a:solidFill>
                <a:latin typeface="Helvetica" charset="0"/>
                <a:cs typeface="Helvetica" charset="0"/>
              </a:rPr>
              <a:t> </a:t>
            </a:r>
            <a:r>
              <a:rPr lang="fr-FR" sz="2000" b="1" dirty="0" smtClean="0">
                <a:solidFill>
                  <a:srgbClr val="1F497D"/>
                </a:solidFill>
                <a:latin typeface="Helvetica" charset="0"/>
                <a:cs typeface="Helvetica" charset="0"/>
              </a:rPr>
              <a:t>Personnalités </a:t>
            </a:r>
            <a:r>
              <a:rPr lang="fr-FR" sz="2000" b="1" dirty="0">
                <a:solidFill>
                  <a:srgbClr val="1F497D"/>
                </a:solidFill>
                <a:latin typeface="Helvetica" charset="0"/>
                <a:cs typeface="Helvetica" charset="0"/>
              </a:rPr>
              <a:t>« à risques »: </a:t>
            </a:r>
            <a:r>
              <a:rPr lang="fr-FR" sz="1800" i="1" dirty="0">
                <a:solidFill>
                  <a:schemeClr val="tx1"/>
                </a:solidFill>
                <a:latin typeface="Helvetica" charset="0"/>
                <a:cs typeface="Helvetica" charset="0"/>
              </a:rPr>
              <a:t>professionnels perfectionnistes, surinvestis</a:t>
            </a:r>
          </a:p>
          <a:p>
            <a:pPr marL="0" indent="0" eaLnBrk="1" hangingPunct="1">
              <a:buFont typeface="Wingdings" charset="0"/>
              <a:buChar char="§"/>
            </a:pPr>
            <a:endParaRPr lang="fr-FR" sz="2000" dirty="0">
              <a:solidFill>
                <a:schemeClr val="tx1"/>
              </a:solidFill>
              <a:latin typeface="Helvetica" charset="0"/>
              <a:cs typeface="Helvetica" charset="0"/>
            </a:endParaRPr>
          </a:p>
          <a:p>
            <a:pPr marL="0" indent="0" eaLnBrk="1" hangingPunct="1">
              <a:buFont typeface="Wingdings" charset="0"/>
              <a:buNone/>
            </a:pPr>
            <a:endParaRPr lang="fr-FR" sz="2000" i="1" dirty="0">
              <a:solidFill>
                <a:schemeClr val="tx1"/>
              </a:solidFill>
              <a:latin typeface="Helvetica" charset="0"/>
              <a:cs typeface="Helvetica" charset="0"/>
            </a:endParaRPr>
          </a:p>
        </p:txBody>
      </p:sp>
      <p:sp>
        <p:nvSpPr>
          <p:cNvPr id="4" name="Espace réservé du pied de page 3"/>
          <p:cNvSpPr>
            <a:spLocks noGrp="1"/>
          </p:cNvSpPr>
          <p:nvPr>
            <p:ph type="ftr" sz="quarter" idx="4294967295"/>
          </p:nvPr>
        </p:nvSpPr>
        <p:spPr>
          <a:xfrm>
            <a:off x="92076" y="6450015"/>
            <a:ext cx="8916988" cy="365125"/>
          </a:xfrm>
          <a:prstGeom prst="rect">
            <a:avLst/>
          </a:prstGeom>
        </p:spPr>
        <p:txBody>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fr-FR"/>
              <a:t>1er Colloque National  Soigner les vulnérabilités des professionnels de santé – Académie Nationale de Médecine – Jeudi 3 décembre 2015</a:t>
            </a:r>
          </a:p>
        </p:txBody>
      </p:sp>
      <p:sp>
        <p:nvSpPr>
          <p:cNvPr id="6"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55</a:t>
            </a:fld>
            <a:endParaRPr lang="fr-FR" dirty="0"/>
          </a:p>
        </p:txBody>
      </p:sp>
    </p:spTree>
    <p:extLst>
      <p:ext uri="{BB962C8B-B14F-4D97-AF65-F5344CB8AC3E}">
        <p14:creationId xmlns:p14="http://schemas.microsoft.com/office/powerpoint/2010/main" val="329079323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re 1"/>
          <p:cNvSpPr>
            <a:spLocks noGrp="1"/>
          </p:cNvSpPr>
          <p:nvPr>
            <p:ph type="title"/>
          </p:nvPr>
        </p:nvSpPr>
        <p:spPr>
          <a:xfrm>
            <a:off x="107951" y="144465"/>
            <a:ext cx="7042150" cy="674687"/>
          </a:xfrm>
        </p:spPr>
        <p:txBody>
          <a:bodyPr/>
          <a:lstStyle/>
          <a:p>
            <a:pPr eaLnBrk="1" hangingPunct="1"/>
            <a:r>
              <a:rPr lang="fr-FR" dirty="0">
                <a:latin typeface="Helvetica" charset="0"/>
                <a:cs typeface="Helvetica" charset="0"/>
              </a:rPr>
              <a:t>Les risques induits par les vulnérabilités des professionnels de </a:t>
            </a:r>
            <a:r>
              <a:rPr lang="fr-FR" dirty="0" smtClean="0">
                <a:latin typeface="Helvetica" charset="0"/>
                <a:cs typeface="Helvetica" charset="0"/>
              </a:rPr>
              <a:t>santé : </a:t>
            </a:r>
            <a:r>
              <a:rPr lang="fr-FR" dirty="0">
                <a:latin typeface="Helvetica" charset="0"/>
                <a:cs typeface="Helvetica" charset="0"/>
              </a:rPr>
              <a:t>Stress et épuisement </a:t>
            </a:r>
          </a:p>
        </p:txBody>
      </p:sp>
      <p:sp>
        <p:nvSpPr>
          <p:cNvPr id="24579" name="Espace réservé du contenu 2"/>
          <p:cNvSpPr>
            <a:spLocks noGrp="1"/>
          </p:cNvSpPr>
          <p:nvPr>
            <p:ph idx="1"/>
          </p:nvPr>
        </p:nvSpPr>
        <p:spPr>
          <a:xfrm>
            <a:off x="417513" y="920748"/>
            <a:ext cx="8591550" cy="5630863"/>
          </a:xfrm>
          <a:ln>
            <a:noFill/>
          </a:ln>
        </p:spPr>
        <p:txBody>
          <a:bodyPr>
            <a:normAutofit fontScale="92500" lnSpcReduction="10000"/>
          </a:bodyPr>
          <a:lstStyle/>
          <a:p>
            <a:pPr marL="0" indent="0" algn="ctr" eaLnBrk="1" hangingPunct="1">
              <a:buFont typeface="Wingdings" charset="0"/>
              <a:buNone/>
            </a:pPr>
            <a:r>
              <a:rPr lang="fr-FR" b="1" dirty="0">
                <a:solidFill>
                  <a:srgbClr val="1F497D"/>
                </a:solidFill>
                <a:latin typeface="Helvetica" charset="0"/>
                <a:cs typeface="Helvetica" charset="0"/>
              </a:rPr>
              <a:t>Modalités d’action</a:t>
            </a:r>
          </a:p>
          <a:p>
            <a:pPr marL="0" indent="0" algn="just" eaLnBrk="1" hangingPunct="1">
              <a:buFont typeface="Wingdings" charset="0"/>
              <a:buNone/>
            </a:pPr>
            <a:r>
              <a:rPr lang="fr-FR" b="1" dirty="0">
                <a:solidFill>
                  <a:srgbClr val="FF0000"/>
                </a:solidFill>
                <a:latin typeface="Helvetica" charset="0"/>
                <a:cs typeface="Helvetica" charset="0"/>
              </a:rPr>
              <a:t> </a:t>
            </a:r>
            <a:r>
              <a:rPr lang="fr-FR" sz="2400" b="1" i="1" dirty="0" smtClean="0">
                <a:solidFill>
                  <a:srgbClr val="1F497D"/>
                </a:solidFill>
                <a:latin typeface="Wingdings"/>
                <a:ea typeface="Wingdings"/>
                <a:cs typeface="Wingdings"/>
                <a:sym typeface="Wingdings"/>
              </a:rPr>
              <a:t></a:t>
            </a:r>
            <a:r>
              <a:rPr lang="fr-FR" sz="2400" b="1" i="1" dirty="0">
                <a:solidFill>
                  <a:srgbClr val="1F497D"/>
                </a:solidFill>
                <a:latin typeface="Helvetica" charset="0"/>
                <a:cs typeface="Helvetica" charset="0"/>
                <a:sym typeface="Wingdings"/>
              </a:rPr>
              <a:t> </a:t>
            </a:r>
            <a:r>
              <a:rPr lang="fr-FR" sz="2400" b="1" dirty="0" smtClean="0">
                <a:solidFill>
                  <a:srgbClr val="1F497D"/>
                </a:solidFill>
                <a:latin typeface="Helvetica" charset="0"/>
                <a:cs typeface="Helvetica" charset="0"/>
              </a:rPr>
              <a:t>Prévention</a:t>
            </a:r>
            <a:r>
              <a:rPr lang="fr-FR" sz="2400" b="1" dirty="0">
                <a:solidFill>
                  <a:srgbClr val="1F497D"/>
                </a:solidFill>
                <a:latin typeface="Helvetica" charset="0"/>
                <a:cs typeface="Helvetica" charset="0"/>
              </a:rPr>
              <a:t>, Détection-Soutien, Prise en </a:t>
            </a:r>
            <a:r>
              <a:rPr lang="fr-FR" sz="2400" b="1" dirty="0" smtClean="0">
                <a:solidFill>
                  <a:srgbClr val="1F497D"/>
                </a:solidFill>
                <a:latin typeface="Helvetica" charset="0"/>
                <a:cs typeface="Helvetica" charset="0"/>
              </a:rPr>
              <a:t>Charge</a:t>
            </a:r>
          </a:p>
          <a:p>
            <a:pPr marL="0" indent="0" algn="just" eaLnBrk="1" hangingPunct="1">
              <a:buFont typeface="Wingdings" charset="0"/>
              <a:buNone/>
            </a:pPr>
            <a:endParaRPr lang="fr-FR" sz="2400" b="1" dirty="0">
              <a:solidFill>
                <a:srgbClr val="1F497D"/>
              </a:solidFill>
              <a:latin typeface="Helvetica" charset="0"/>
              <a:cs typeface="Helvetica" charset="0"/>
            </a:endParaRPr>
          </a:p>
          <a:p>
            <a:pPr marL="0" indent="0" algn="just" eaLnBrk="1" hangingPunct="1">
              <a:buFont typeface="Wingdings" charset="0"/>
              <a:buNone/>
            </a:pPr>
            <a:r>
              <a:rPr lang="fr-FR" sz="2000" b="1" dirty="0" smtClean="0">
                <a:solidFill>
                  <a:srgbClr val="1F497D"/>
                </a:solidFill>
                <a:latin typeface="Helvetica" charset="0"/>
                <a:cs typeface="Helvetica" charset="0"/>
              </a:rPr>
              <a:t>Prévention </a:t>
            </a:r>
            <a:r>
              <a:rPr lang="fr-FR" sz="2000" dirty="0" smtClean="0">
                <a:solidFill>
                  <a:srgbClr val="1F497D"/>
                </a:solidFill>
                <a:latin typeface="Helvetica" charset="0"/>
                <a:cs typeface="Helvetica" charset="0"/>
              </a:rPr>
              <a:t>: </a:t>
            </a:r>
            <a:r>
              <a:rPr lang="fr-FR" sz="1800" b="1" dirty="0">
                <a:solidFill>
                  <a:schemeClr val="tx1"/>
                </a:solidFill>
                <a:latin typeface="Helvetica" charset="0"/>
                <a:cs typeface="Helvetica" charset="0"/>
              </a:rPr>
              <a:t>conditions de travail adaptées = élément majeur</a:t>
            </a:r>
          </a:p>
          <a:p>
            <a:pPr marL="0" indent="0" algn="just" eaLnBrk="1" hangingPunct="1">
              <a:spcAft>
                <a:spcPts val="600"/>
              </a:spcAft>
              <a:buFont typeface="Wingdings" charset="0"/>
              <a:buChar char="§"/>
            </a:pPr>
            <a:r>
              <a:rPr lang="fr-FR" sz="1800" b="1" dirty="0" smtClean="0">
                <a:solidFill>
                  <a:schemeClr val="tx1"/>
                </a:solidFill>
                <a:latin typeface="Helvetica" charset="0"/>
                <a:cs typeface="Helvetica" charset="0"/>
              </a:rPr>
              <a:t> charge </a:t>
            </a:r>
            <a:r>
              <a:rPr lang="fr-FR" sz="1800" b="1" dirty="0">
                <a:solidFill>
                  <a:schemeClr val="tx1"/>
                </a:solidFill>
                <a:latin typeface="Helvetica" charset="0"/>
                <a:cs typeface="Helvetica" charset="0"/>
              </a:rPr>
              <a:t>de travail </a:t>
            </a:r>
            <a:r>
              <a:rPr lang="fr-FR" sz="1600" dirty="0">
                <a:solidFill>
                  <a:schemeClr val="tx1"/>
                </a:solidFill>
                <a:latin typeface="Helvetica" charset="0"/>
                <a:cs typeface="Helvetica" charset="0"/>
              </a:rPr>
              <a:t>(ratios suffisants, rythme, objectifs et délais réalistes)</a:t>
            </a:r>
            <a:endParaRPr lang="fr-FR" sz="1800" dirty="0">
              <a:solidFill>
                <a:schemeClr val="tx1"/>
              </a:solidFill>
              <a:latin typeface="Helvetica" charset="0"/>
              <a:cs typeface="Helvetica" charset="0"/>
            </a:endParaRPr>
          </a:p>
          <a:p>
            <a:pPr marL="0" indent="0" algn="just" eaLnBrk="1" hangingPunct="1">
              <a:spcAft>
                <a:spcPts val="600"/>
              </a:spcAft>
              <a:buFont typeface="Wingdings" charset="0"/>
              <a:buChar char="§"/>
            </a:pPr>
            <a:r>
              <a:rPr lang="fr-FR" sz="1800" b="1" dirty="0" smtClean="0">
                <a:solidFill>
                  <a:schemeClr val="tx1"/>
                </a:solidFill>
                <a:latin typeface="Helvetica" charset="0"/>
                <a:cs typeface="Helvetica" charset="0"/>
              </a:rPr>
              <a:t> ergonomie </a:t>
            </a:r>
            <a:r>
              <a:rPr lang="fr-FR" sz="1800" b="1" dirty="0">
                <a:solidFill>
                  <a:schemeClr val="tx1"/>
                </a:solidFill>
                <a:latin typeface="Helvetica" charset="0"/>
                <a:cs typeface="Helvetica" charset="0"/>
              </a:rPr>
              <a:t>et matériel </a:t>
            </a:r>
            <a:r>
              <a:rPr lang="fr-FR" sz="1600" dirty="0">
                <a:solidFill>
                  <a:schemeClr val="tx1"/>
                </a:solidFill>
                <a:latin typeface="Helvetica" charset="0"/>
                <a:cs typeface="Helvetica" charset="0"/>
              </a:rPr>
              <a:t>(en qualité et en quantité) </a:t>
            </a:r>
          </a:p>
          <a:p>
            <a:pPr marL="0" indent="0" algn="just" eaLnBrk="1" hangingPunct="1">
              <a:spcAft>
                <a:spcPts val="600"/>
              </a:spcAft>
              <a:buFont typeface="Wingdings" charset="0"/>
              <a:buChar char="§"/>
            </a:pPr>
            <a:r>
              <a:rPr lang="fr-FR" sz="1800" b="1" dirty="0" smtClean="0">
                <a:solidFill>
                  <a:schemeClr val="tx1"/>
                </a:solidFill>
                <a:latin typeface="Helvetica" charset="0"/>
                <a:cs typeface="Helvetica" charset="0"/>
              </a:rPr>
              <a:t> anticipation </a:t>
            </a:r>
            <a:r>
              <a:rPr lang="fr-FR" sz="1800" b="1" dirty="0">
                <a:solidFill>
                  <a:schemeClr val="tx1"/>
                </a:solidFill>
                <a:latin typeface="Helvetica" charset="0"/>
                <a:cs typeface="Helvetica" charset="0"/>
              </a:rPr>
              <a:t>et planification</a:t>
            </a:r>
            <a:r>
              <a:rPr lang="fr-FR" sz="1800" dirty="0">
                <a:solidFill>
                  <a:schemeClr val="tx1"/>
                </a:solidFill>
                <a:latin typeface="Helvetica" charset="0"/>
                <a:cs typeface="Helvetica" charset="0"/>
              </a:rPr>
              <a:t> </a:t>
            </a:r>
          </a:p>
          <a:p>
            <a:pPr marL="0" indent="0" algn="just" eaLnBrk="1" hangingPunct="1">
              <a:spcAft>
                <a:spcPts val="600"/>
              </a:spcAft>
              <a:buFont typeface="Wingdings" charset="0"/>
              <a:buChar char="§"/>
            </a:pPr>
            <a:r>
              <a:rPr lang="fr-FR" sz="1800" b="1" dirty="0" smtClean="0">
                <a:solidFill>
                  <a:schemeClr val="tx1"/>
                </a:solidFill>
                <a:latin typeface="Helvetica" charset="0"/>
                <a:cs typeface="Helvetica" charset="0"/>
              </a:rPr>
              <a:t> sens </a:t>
            </a:r>
            <a:r>
              <a:rPr lang="fr-FR" sz="1800" b="1" dirty="0">
                <a:solidFill>
                  <a:schemeClr val="tx1"/>
                </a:solidFill>
                <a:latin typeface="Helvetica" charset="0"/>
                <a:cs typeface="Helvetica" charset="0"/>
              </a:rPr>
              <a:t>et utilité du travail</a:t>
            </a:r>
          </a:p>
          <a:p>
            <a:pPr marL="0" indent="0" algn="just" eaLnBrk="1" hangingPunct="1">
              <a:spcAft>
                <a:spcPts val="600"/>
              </a:spcAft>
              <a:buFont typeface="Wingdings" charset="0"/>
              <a:buChar char="§"/>
            </a:pPr>
            <a:r>
              <a:rPr lang="fr-FR" sz="1800" b="1" dirty="0" smtClean="0">
                <a:solidFill>
                  <a:schemeClr val="tx1"/>
                </a:solidFill>
                <a:latin typeface="Helvetica" charset="0"/>
                <a:cs typeface="Helvetica" charset="0"/>
              </a:rPr>
              <a:t> reconnaissance </a:t>
            </a:r>
            <a:r>
              <a:rPr lang="fr-FR" sz="1800" b="1" dirty="0">
                <a:solidFill>
                  <a:schemeClr val="tx1"/>
                </a:solidFill>
                <a:latin typeface="Helvetica" charset="0"/>
                <a:cs typeface="Helvetica" charset="0"/>
              </a:rPr>
              <a:t>du travail effectué</a:t>
            </a:r>
          </a:p>
          <a:p>
            <a:pPr marL="0" indent="0" algn="just" eaLnBrk="1" hangingPunct="1">
              <a:spcAft>
                <a:spcPts val="600"/>
              </a:spcAft>
              <a:buFont typeface="Wingdings" charset="0"/>
              <a:buChar char="§"/>
            </a:pPr>
            <a:r>
              <a:rPr lang="fr-FR" sz="1800" b="1" dirty="0" smtClean="0">
                <a:solidFill>
                  <a:schemeClr val="tx1"/>
                </a:solidFill>
                <a:latin typeface="Helvetica" charset="0"/>
                <a:cs typeface="Helvetica" charset="0"/>
              </a:rPr>
              <a:t> management </a:t>
            </a:r>
            <a:r>
              <a:rPr lang="fr-FR" sz="1800" b="1" dirty="0">
                <a:solidFill>
                  <a:schemeClr val="tx1"/>
                </a:solidFill>
                <a:latin typeface="Helvetica" charset="0"/>
                <a:cs typeface="Helvetica" charset="0"/>
              </a:rPr>
              <a:t>d’équipe participatif, valorisant et respectueux</a:t>
            </a:r>
          </a:p>
          <a:p>
            <a:pPr marL="0" indent="0" algn="just" eaLnBrk="1" hangingPunct="1">
              <a:spcAft>
                <a:spcPts val="600"/>
              </a:spcAft>
              <a:buFont typeface="Wingdings" charset="0"/>
              <a:buChar char="§"/>
            </a:pPr>
            <a:r>
              <a:rPr lang="fr-FR" sz="1800" b="1" dirty="0" smtClean="0">
                <a:solidFill>
                  <a:schemeClr val="tx1"/>
                </a:solidFill>
                <a:latin typeface="Helvetica" charset="0"/>
                <a:cs typeface="Helvetica" charset="0"/>
              </a:rPr>
              <a:t> soutien </a:t>
            </a:r>
            <a:r>
              <a:rPr lang="fr-FR" sz="1800" b="1" dirty="0">
                <a:solidFill>
                  <a:schemeClr val="tx1"/>
                </a:solidFill>
                <a:latin typeface="Helvetica" charset="0"/>
                <a:cs typeface="Helvetica" charset="0"/>
              </a:rPr>
              <a:t>social et collectif de travail</a:t>
            </a:r>
          </a:p>
          <a:p>
            <a:pPr marL="0" indent="0" algn="just" eaLnBrk="1" hangingPunct="1">
              <a:spcAft>
                <a:spcPts val="600"/>
              </a:spcAft>
              <a:buFont typeface="Wingdings" charset="0"/>
              <a:buChar char="§"/>
            </a:pPr>
            <a:r>
              <a:rPr lang="fr-FR" sz="1800" b="1" dirty="0" smtClean="0">
                <a:solidFill>
                  <a:schemeClr val="tx1"/>
                </a:solidFill>
                <a:latin typeface="Helvetica" charset="0"/>
                <a:cs typeface="Helvetica" charset="0"/>
              </a:rPr>
              <a:t> échanges </a:t>
            </a:r>
            <a:r>
              <a:rPr lang="fr-FR" sz="1800" b="1" dirty="0">
                <a:solidFill>
                  <a:schemeClr val="tx1"/>
                </a:solidFill>
                <a:latin typeface="Helvetica" charset="0"/>
                <a:cs typeface="Helvetica" charset="0"/>
              </a:rPr>
              <a:t>et entraide entre pairs, convivialité</a:t>
            </a:r>
          </a:p>
          <a:p>
            <a:pPr marL="0" indent="0" algn="just" eaLnBrk="1" hangingPunct="1">
              <a:spcAft>
                <a:spcPts val="600"/>
              </a:spcAft>
              <a:buFont typeface="Wingdings" charset="0"/>
              <a:buChar char="§"/>
            </a:pPr>
            <a:r>
              <a:rPr lang="fr-FR" sz="1800" b="1" dirty="0" smtClean="0">
                <a:solidFill>
                  <a:schemeClr val="tx1"/>
                </a:solidFill>
                <a:latin typeface="Helvetica" charset="0"/>
                <a:cs typeface="Helvetica" charset="0"/>
              </a:rPr>
              <a:t> qualité </a:t>
            </a:r>
            <a:r>
              <a:rPr lang="fr-FR" sz="1800" b="1" dirty="0">
                <a:solidFill>
                  <a:schemeClr val="tx1"/>
                </a:solidFill>
                <a:latin typeface="Helvetica" charset="0"/>
                <a:cs typeface="Helvetica" charset="0"/>
              </a:rPr>
              <a:t>de la communication </a:t>
            </a:r>
            <a:r>
              <a:rPr lang="fr-FR" sz="1600" dirty="0">
                <a:solidFill>
                  <a:schemeClr val="tx1"/>
                </a:solidFill>
                <a:latin typeface="Helvetica" charset="0"/>
                <a:cs typeface="Helvetica" charset="0"/>
              </a:rPr>
              <a:t>(transparence, confiance, autonomie)</a:t>
            </a:r>
          </a:p>
          <a:p>
            <a:pPr marL="0" indent="0" algn="just" eaLnBrk="1" hangingPunct="1">
              <a:spcAft>
                <a:spcPts val="600"/>
              </a:spcAft>
              <a:buFont typeface="Wingdings" charset="0"/>
              <a:buChar char="§"/>
            </a:pPr>
            <a:r>
              <a:rPr lang="fr-FR" sz="1800" b="1" dirty="0" smtClean="0">
                <a:solidFill>
                  <a:schemeClr val="tx1"/>
                </a:solidFill>
                <a:latin typeface="Helvetica" charset="0"/>
                <a:cs typeface="Helvetica" charset="0"/>
              </a:rPr>
              <a:t> possibilité </a:t>
            </a:r>
            <a:r>
              <a:rPr lang="fr-FR" sz="1800" b="1" dirty="0">
                <a:solidFill>
                  <a:schemeClr val="tx1"/>
                </a:solidFill>
                <a:latin typeface="Helvetica" charset="0"/>
                <a:cs typeface="Helvetica" charset="0"/>
              </a:rPr>
              <a:t>de concilier vie personnelle et professionnelle</a:t>
            </a:r>
          </a:p>
          <a:p>
            <a:pPr marL="0" indent="0" algn="just" eaLnBrk="1" hangingPunct="1">
              <a:spcAft>
                <a:spcPts val="600"/>
              </a:spcAft>
              <a:buFont typeface="Wingdings" charset="0"/>
              <a:buChar char="§"/>
            </a:pPr>
            <a:r>
              <a:rPr lang="fr-FR" sz="1800" b="1" dirty="0" smtClean="0">
                <a:solidFill>
                  <a:schemeClr val="tx1"/>
                </a:solidFill>
                <a:latin typeface="Helvetica" charset="0"/>
                <a:cs typeface="Helvetica" charset="0"/>
              </a:rPr>
              <a:t> droit </a:t>
            </a:r>
            <a:r>
              <a:rPr lang="fr-FR" sz="1800" b="1" dirty="0">
                <a:solidFill>
                  <a:schemeClr val="tx1"/>
                </a:solidFill>
                <a:latin typeface="Helvetica" charset="0"/>
                <a:cs typeface="Helvetica" charset="0"/>
              </a:rPr>
              <a:t>à la déconnexion</a:t>
            </a:r>
          </a:p>
          <a:p>
            <a:pPr marL="0" indent="0" algn="just" eaLnBrk="1" hangingPunct="1">
              <a:buFont typeface="Wingdings" charset="0"/>
              <a:buChar char="§"/>
            </a:pPr>
            <a:endParaRPr lang="fr-FR" sz="2000" dirty="0">
              <a:solidFill>
                <a:schemeClr val="tx1"/>
              </a:solidFill>
              <a:latin typeface="Helvetica" charset="0"/>
              <a:cs typeface="Helvetica" charset="0"/>
            </a:endParaRPr>
          </a:p>
          <a:p>
            <a:pPr marL="0" indent="0" eaLnBrk="1" hangingPunct="1">
              <a:buFont typeface="Wingdings" charset="0"/>
              <a:buNone/>
            </a:pPr>
            <a:endParaRPr lang="fr-FR" sz="2000" b="1" dirty="0">
              <a:solidFill>
                <a:srgbClr val="0000FF"/>
              </a:solidFill>
              <a:latin typeface="Helvetica" charset="0"/>
              <a:cs typeface="Helvetica" charset="0"/>
            </a:endParaRPr>
          </a:p>
          <a:p>
            <a:pPr marL="0" indent="0" eaLnBrk="1" hangingPunct="1">
              <a:buFont typeface="Wingdings" charset="0"/>
              <a:buNone/>
            </a:pPr>
            <a:endParaRPr lang="fr-FR" sz="2000" dirty="0">
              <a:solidFill>
                <a:schemeClr val="tx1"/>
              </a:solidFill>
              <a:latin typeface="Helvetica" charset="0"/>
              <a:cs typeface="Helvetica" charset="0"/>
            </a:endParaRPr>
          </a:p>
          <a:p>
            <a:pPr marL="0" indent="0" eaLnBrk="1" hangingPunct="1">
              <a:buFont typeface="Wingdings" charset="0"/>
              <a:buChar char="§"/>
            </a:pPr>
            <a:endParaRPr lang="fr-FR" sz="2000" dirty="0">
              <a:solidFill>
                <a:schemeClr val="tx1"/>
              </a:solidFill>
              <a:latin typeface="Helvetica" charset="0"/>
              <a:cs typeface="Helvetica" charset="0"/>
            </a:endParaRPr>
          </a:p>
        </p:txBody>
      </p:sp>
      <p:sp>
        <p:nvSpPr>
          <p:cNvPr id="4" name="Espace réservé du pied de page 3"/>
          <p:cNvSpPr>
            <a:spLocks noGrp="1"/>
          </p:cNvSpPr>
          <p:nvPr>
            <p:ph type="ftr" sz="quarter" idx="4294967295"/>
          </p:nvPr>
        </p:nvSpPr>
        <p:spPr>
          <a:xfrm rot="10800000" flipH="1" flipV="1">
            <a:off x="0" y="6524625"/>
            <a:ext cx="8916988" cy="120650"/>
          </a:xfrm>
          <a:prstGeom prst="rect">
            <a:avLst/>
          </a:prstGeom>
        </p:spPr>
        <p:txBody>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fr-FR"/>
              <a:t>1er Colloque National  Soigner les vulnérabilités des professionnels de santé – Académie Nationale de Médecine – Jeudi 3 décembre 2015</a:t>
            </a:r>
          </a:p>
        </p:txBody>
      </p:sp>
      <p:sp>
        <p:nvSpPr>
          <p:cNvPr id="6"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56</a:t>
            </a:fld>
            <a:endParaRPr lang="fr-FR" dirty="0"/>
          </a:p>
        </p:txBody>
      </p:sp>
    </p:spTree>
    <p:extLst>
      <p:ext uri="{BB962C8B-B14F-4D97-AF65-F5344CB8AC3E}">
        <p14:creationId xmlns:p14="http://schemas.microsoft.com/office/powerpoint/2010/main" val="369627773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1"/>
          <p:cNvSpPr>
            <a:spLocks noGrp="1"/>
          </p:cNvSpPr>
          <p:nvPr>
            <p:ph type="title"/>
          </p:nvPr>
        </p:nvSpPr>
        <p:spPr>
          <a:xfrm>
            <a:off x="107951" y="144465"/>
            <a:ext cx="7042150" cy="674687"/>
          </a:xfrm>
        </p:spPr>
        <p:txBody>
          <a:bodyPr/>
          <a:lstStyle/>
          <a:p>
            <a:pPr eaLnBrk="1" hangingPunct="1"/>
            <a:r>
              <a:rPr lang="fr-FR" dirty="0">
                <a:latin typeface="Helvetica" charset="0"/>
                <a:cs typeface="Helvetica" charset="0"/>
              </a:rPr>
              <a:t>Les risques induits par les vulnérabilités des professionnels de </a:t>
            </a:r>
            <a:r>
              <a:rPr lang="fr-FR" dirty="0" smtClean="0">
                <a:latin typeface="Helvetica" charset="0"/>
                <a:cs typeface="Helvetica" charset="0"/>
              </a:rPr>
              <a:t>santé : </a:t>
            </a:r>
            <a:r>
              <a:rPr lang="fr-FR" dirty="0">
                <a:latin typeface="Helvetica" charset="0"/>
                <a:cs typeface="Helvetica" charset="0"/>
              </a:rPr>
              <a:t>Stress et épuisement </a:t>
            </a:r>
          </a:p>
        </p:txBody>
      </p:sp>
      <p:sp>
        <p:nvSpPr>
          <p:cNvPr id="25603" name="Espace réservé du contenu 2"/>
          <p:cNvSpPr>
            <a:spLocks noGrp="1"/>
          </p:cNvSpPr>
          <p:nvPr>
            <p:ph idx="1"/>
          </p:nvPr>
        </p:nvSpPr>
        <p:spPr>
          <a:xfrm>
            <a:off x="225522" y="1127668"/>
            <a:ext cx="8486724" cy="5322345"/>
          </a:xfrm>
        </p:spPr>
        <p:txBody>
          <a:bodyPr/>
          <a:lstStyle/>
          <a:p>
            <a:pPr marL="0" indent="0" algn="just" eaLnBrk="1" hangingPunct="1">
              <a:buFont typeface="Wingdings" charset="0"/>
              <a:buNone/>
            </a:pPr>
            <a:r>
              <a:rPr lang="fr-FR" sz="2400" b="1" dirty="0">
                <a:solidFill>
                  <a:srgbClr val="1F497D"/>
                </a:solidFill>
                <a:latin typeface="Helvetica" charset="0"/>
                <a:cs typeface="Helvetica" charset="0"/>
              </a:rPr>
              <a:t>Détection </a:t>
            </a:r>
            <a:r>
              <a:rPr lang="fr-FR" sz="2400" dirty="0">
                <a:solidFill>
                  <a:srgbClr val="1F497D"/>
                </a:solidFill>
                <a:latin typeface="Helvetica" charset="0"/>
                <a:cs typeface="Helvetica" charset="0"/>
              </a:rPr>
              <a:t>: </a:t>
            </a:r>
            <a:r>
              <a:rPr lang="fr-FR" sz="2400" b="1" dirty="0">
                <a:solidFill>
                  <a:srgbClr val="1F497D"/>
                </a:solidFill>
                <a:latin typeface="Helvetica" charset="0"/>
                <a:cs typeface="Helvetica" charset="0"/>
              </a:rPr>
              <a:t>lever le tabou et être attentif à </a:t>
            </a:r>
            <a:r>
              <a:rPr lang="fr-FR" sz="2400" b="1" dirty="0" smtClean="0">
                <a:solidFill>
                  <a:srgbClr val="1F497D"/>
                </a:solidFill>
                <a:latin typeface="Helvetica" charset="0"/>
                <a:cs typeface="Helvetica" charset="0"/>
              </a:rPr>
              <a:t>l’autre</a:t>
            </a:r>
          </a:p>
          <a:p>
            <a:pPr marL="0" indent="0" algn="just" eaLnBrk="1" hangingPunct="1">
              <a:buFont typeface="Wingdings" charset="0"/>
              <a:buNone/>
            </a:pPr>
            <a:endParaRPr lang="fr-FR" sz="2400" b="1" dirty="0">
              <a:solidFill>
                <a:srgbClr val="1F497D"/>
              </a:solidFill>
              <a:latin typeface="Helvetica" charset="0"/>
              <a:cs typeface="Helvetica" charset="0"/>
            </a:endParaRPr>
          </a:p>
          <a:p>
            <a:pPr marL="0" indent="0" algn="just" eaLnBrk="1" hangingPunct="1">
              <a:spcAft>
                <a:spcPts val="1200"/>
              </a:spcAft>
              <a:buFont typeface="Wingdings" charset="0"/>
              <a:buNone/>
            </a:pPr>
            <a:r>
              <a:rPr lang="fr-FR" sz="2000" b="1" dirty="0">
                <a:solidFill>
                  <a:srgbClr val="000000"/>
                </a:solidFill>
                <a:latin typeface="Helvetica" charset="0"/>
                <a:cs typeface="Helvetica" charset="0"/>
              </a:rPr>
              <a:t>Identifier les signaux relatifs aux individus et aux situations pour </a:t>
            </a:r>
            <a:r>
              <a:rPr lang="fr-FR" sz="2000" b="1" dirty="0" smtClean="0">
                <a:solidFill>
                  <a:srgbClr val="000000"/>
                </a:solidFill>
                <a:latin typeface="Helvetica" charset="0"/>
                <a:cs typeface="Helvetica" charset="0"/>
              </a:rPr>
              <a:t>agir</a:t>
            </a:r>
            <a:endParaRPr lang="fr-FR" sz="1800" b="1" dirty="0">
              <a:solidFill>
                <a:srgbClr val="000000"/>
              </a:solidFill>
              <a:latin typeface="Helvetica" charset="0"/>
              <a:cs typeface="Helvetica" charset="0"/>
            </a:endParaRPr>
          </a:p>
          <a:p>
            <a:pPr marL="0" indent="0" algn="just" eaLnBrk="1" hangingPunct="1">
              <a:buFont typeface="Wingdings" charset="0"/>
              <a:buNone/>
            </a:pPr>
            <a:r>
              <a:rPr lang="fr-FR" sz="2000" b="1" i="1" dirty="0" smtClean="0">
                <a:solidFill>
                  <a:srgbClr val="1F497D"/>
                </a:solidFill>
                <a:latin typeface="Wingdings"/>
                <a:ea typeface="Wingdings"/>
                <a:cs typeface="Wingdings"/>
                <a:sym typeface="Wingdings"/>
              </a:rPr>
              <a:t></a:t>
            </a:r>
            <a:r>
              <a:rPr lang="fr-FR" sz="2000" b="1" i="1" dirty="0" smtClean="0">
                <a:solidFill>
                  <a:srgbClr val="1F497D"/>
                </a:solidFill>
                <a:latin typeface="Helvetica" charset="0"/>
                <a:cs typeface="Helvetica" charset="0"/>
                <a:sym typeface="Wingdings"/>
              </a:rPr>
              <a:t> </a:t>
            </a:r>
            <a:r>
              <a:rPr lang="fr-FR" sz="2000" b="1" dirty="0" smtClean="0">
                <a:solidFill>
                  <a:srgbClr val="1F497D"/>
                </a:solidFill>
                <a:latin typeface="Helvetica" charset="0"/>
                <a:cs typeface="Helvetica" charset="0"/>
              </a:rPr>
              <a:t>Signaux individuels : </a:t>
            </a:r>
            <a:r>
              <a:rPr lang="fr-FR" sz="2000" b="1" dirty="0">
                <a:solidFill>
                  <a:schemeClr val="tx1"/>
                </a:solidFill>
                <a:latin typeface="Helvetica" charset="0"/>
                <a:cs typeface="Helvetica" charset="0"/>
              </a:rPr>
              <a:t>changement de comportement du professionnel</a:t>
            </a:r>
          </a:p>
          <a:p>
            <a:pPr marL="0" indent="0" algn="just" eaLnBrk="1" hangingPunct="1">
              <a:buFont typeface="Wingdings" charset="0"/>
              <a:buChar char="§"/>
            </a:pPr>
            <a:r>
              <a:rPr lang="fr-FR" sz="2000" dirty="0" smtClean="0">
                <a:solidFill>
                  <a:schemeClr val="tx1"/>
                </a:solidFill>
                <a:latin typeface="Helvetica" charset="0"/>
                <a:cs typeface="Helvetica" charset="0"/>
              </a:rPr>
              <a:t> désengagement</a:t>
            </a:r>
            <a:r>
              <a:rPr lang="fr-FR" sz="2000" dirty="0">
                <a:solidFill>
                  <a:schemeClr val="tx1"/>
                </a:solidFill>
                <a:latin typeface="Helvetica" charset="0"/>
                <a:cs typeface="Helvetica" charset="0"/>
              </a:rPr>
              <a:t>, déshumanisation, dévalorisation, désinsertion, isolement</a:t>
            </a:r>
          </a:p>
          <a:p>
            <a:pPr marL="0" indent="0" algn="just" eaLnBrk="1" hangingPunct="1">
              <a:spcAft>
                <a:spcPts val="1800"/>
              </a:spcAft>
              <a:buFont typeface="Wingdings" charset="0"/>
              <a:buChar char="§"/>
            </a:pPr>
            <a:r>
              <a:rPr lang="fr-FR" sz="2000" dirty="0" smtClean="0">
                <a:solidFill>
                  <a:schemeClr val="tx1"/>
                </a:solidFill>
                <a:latin typeface="Helvetica" charset="0"/>
                <a:cs typeface="Helvetica" charset="0"/>
              </a:rPr>
              <a:t> cynisme</a:t>
            </a:r>
            <a:r>
              <a:rPr lang="fr-FR" sz="2000" dirty="0">
                <a:solidFill>
                  <a:schemeClr val="tx1"/>
                </a:solidFill>
                <a:latin typeface="Helvetica" charset="0"/>
                <a:cs typeface="Helvetica" charset="0"/>
              </a:rPr>
              <a:t>, irritabilité, agressivité, addictions</a:t>
            </a:r>
          </a:p>
          <a:p>
            <a:pPr marL="0" indent="0" algn="just">
              <a:buNone/>
            </a:pPr>
            <a:r>
              <a:rPr lang="fr-FR" sz="2000" b="1" i="1" dirty="0" smtClean="0">
                <a:solidFill>
                  <a:srgbClr val="1F497D"/>
                </a:solidFill>
                <a:latin typeface="Wingdings"/>
                <a:ea typeface="Wingdings"/>
                <a:cs typeface="Wingdings"/>
                <a:sym typeface="Wingdings"/>
              </a:rPr>
              <a:t> </a:t>
            </a:r>
            <a:r>
              <a:rPr lang="fr-FR" sz="2000" b="1" dirty="0" smtClean="0">
                <a:solidFill>
                  <a:srgbClr val="1F497D"/>
                </a:solidFill>
                <a:latin typeface="Helvetica" charset="0"/>
                <a:cs typeface="Helvetica" charset="0"/>
              </a:rPr>
              <a:t>Signaux collectifs : </a:t>
            </a:r>
            <a:endParaRPr lang="fr-FR" sz="2000" b="1" dirty="0">
              <a:solidFill>
                <a:srgbClr val="1F497D"/>
              </a:solidFill>
              <a:latin typeface="Helvetica" charset="0"/>
              <a:cs typeface="Helvetica" charset="0"/>
            </a:endParaRPr>
          </a:p>
          <a:p>
            <a:pPr marL="0" indent="0" algn="just" eaLnBrk="1" hangingPunct="1">
              <a:buFont typeface="Wingdings" charset="0"/>
              <a:buChar char="§"/>
            </a:pPr>
            <a:r>
              <a:rPr lang="fr-FR" sz="2000" dirty="0" smtClean="0">
                <a:solidFill>
                  <a:schemeClr val="tx1"/>
                </a:solidFill>
                <a:latin typeface="Helvetica" charset="0"/>
                <a:cs typeface="Helvetica" charset="0"/>
              </a:rPr>
              <a:t> absentéisme</a:t>
            </a:r>
            <a:r>
              <a:rPr lang="fr-FR" sz="2000" dirty="0">
                <a:solidFill>
                  <a:schemeClr val="tx1"/>
                </a:solidFill>
                <a:latin typeface="Helvetica" charset="0"/>
                <a:cs typeface="Helvetica" charset="0"/>
              </a:rPr>
              <a:t>, présentéisme, accidents du travail, démissions, Turn-over</a:t>
            </a:r>
          </a:p>
          <a:p>
            <a:pPr marL="0" indent="0" algn="just" eaLnBrk="1" hangingPunct="1">
              <a:buFont typeface="Wingdings" charset="0"/>
              <a:buNone/>
            </a:pPr>
            <a:endParaRPr lang="fr-FR" sz="2000" b="1" dirty="0">
              <a:solidFill>
                <a:srgbClr val="0000FF"/>
              </a:solidFill>
              <a:latin typeface="Helvetica" charset="0"/>
              <a:cs typeface="Helvetica" charset="0"/>
            </a:endParaRPr>
          </a:p>
          <a:p>
            <a:pPr marL="0" indent="0" eaLnBrk="1" hangingPunct="1">
              <a:buFont typeface="Wingdings" charset="0"/>
              <a:buNone/>
            </a:pPr>
            <a:endParaRPr lang="fr-FR" sz="2400" b="1" dirty="0">
              <a:latin typeface="Helvetica" charset="0"/>
              <a:cs typeface="Helvetica" charset="0"/>
            </a:endParaRPr>
          </a:p>
        </p:txBody>
      </p:sp>
      <p:sp>
        <p:nvSpPr>
          <p:cNvPr id="6"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57</a:t>
            </a:fld>
            <a:endParaRPr lang="fr-FR" dirty="0"/>
          </a:p>
        </p:txBody>
      </p:sp>
      <p:sp>
        <p:nvSpPr>
          <p:cNvPr id="7" name="Espace réservé du pied de page 3"/>
          <p:cNvSpPr>
            <a:spLocks noGrp="1"/>
          </p:cNvSpPr>
          <p:nvPr>
            <p:ph type="ftr" sz="quarter" idx="4294967295"/>
          </p:nvPr>
        </p:nvSpPr>
        <p:spPr>
          <a:xfrm>
            <a:off x="92076" y="6450015"/>
            <a:ext cx="8916988" cy="365125"/>
          </a:xfrm>
          <a:prstGeom prst="rect">
            <a:avLst/>
          </a:prstGeom>
        </p:spPr>
        <p:txBody>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fr-FR" dirty="0"/>
              <a:t>1er Colloque National  Soigner les vulnérabilités des professionnels de santé – Académie Nationale de Médecine – Jeudi 3 décembre 2015</a:t>
            </a:r>
          </a:p>
        </p:txBody>
      </p:sp>
    </p:spTree>
    <p:extLst>
      <p:ext uri="{BB962C8B-B14F-4D97-AF65-F5344CB8AC3E}">
        <p14:creationId xmlns:p14="http://schemas.microsoft.com/office/powerpoint/2010/main" val="200267584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1"/>
          <p:cNvSpPr>
            <a:spLocks noGrp="1"/>
          </p:cNvSpPr>
          <p:nvPr>
            <p:ph type="title"/>
          </p:nvPr>
        </p:nvSpPr>
        <p:spPr>
          <a:xfrm>
            <a:off x="107951" y="144465"/>
            <a:ext cx="7042150" cy="674687"/>
          </a:xfrm>
        </p:spPr>
        <p:txBody>
          <a:bodyPr/>
          <a:lstStyle/>
          <a:p>
            <a:pPr eaLnBrk="1" hangingPunct="1"/>
            <a:r>
              <a:rPr lang="fr-FR" dirty="0">
                <a:latin typeface="Helvetica" charset="0"/>
                <a:cs typeface="Helvetica" charset="0"/>
              </a:rPr>
              <a:t>Les risques induits par les vulnérabilités des professionnels de </a:t>
            </a:r>
            <a:r>
              <a:rPr lang="fr-FR" dirty="0" smtClean="0">
                <a:latin typeface="Helvetica" charset="0"/>
                <a:cs typeface="Helvetica" charset="0"/>
              </a:rPr>
              <a:t>santé : </a:t>
            </a:r>
            <a:r>
              <a:rPr lang="fr-FR" dirty="0">
                <a:latin typeface="Helvetica" charset="0"/>
                <a:cs typeface="Helvetica" charset="0"/>
              </a:rPr>
              <a:t>Stress et épuisement </a:t>
            </a:r>
          </a:p>
        </p:txBody>
      </p:sp>
      <p:sp>
        <p:nvSpPr>
          <p:cNvPr id="25603" name="Espace réservé du contenu 2"/>
          <p:cNvSpPr>
            <a:spLocks noGrp="1"/>
          </p:cNvSpPr>
          <p:nvPr>
            <p:ph idx="1"/>
          </p:nvPr>
        </p:nvSpPr>
        <p:spPr>
          <a:xfrm>
            <a:off x="379825" y="1103929"/>
            <a:ext cx="8344290" cy="5168033"/>
          </a:xfrm>
        </p:spPr>
        <p:txBody>
          <a:bodyPr>
            <a:normAutofit lnSpcReduction="10000"/>
          </a:bodyPr>
          <a:lstStyle/>
          <a:p>
            <a:pPr marL="0" indent="0" algn="just" eaLnBrk="1" hangingPunct="1">
              <a:buFont typeface="Wingdings" charset="0"/>
              <a:buNone/>
            </a:pPr>
            <a:r>
              <a:rPr lang="fr-FR" sz="2400" b="1" dirty="0" smtClean="0">
                <a:solidFill>
                  <a:srgbClr val="1F497D"/>
                </a:solidFill>
                <a:latin typeface="Helvetica" charset="0"/>
                <a:cs typeface="Helvetica" charset="0"/>
              </a:rPr>
              <a:t>Soutien </a:t>
            </a:r>
            <a:r>
              <a:rPr lang="fr-FR" sz="2400" b="1" dirty="0">
                <a:solidFill>
                  <a:srgbClr val="1F497D"/>
                </a:solidFill>
                <a:latin typeface="Helvetica" charset="0"/>
                <a:cs typeface="Helvetica" charset="0"/>
              </a:rPr>
              <a:t>: </a:t>
            </a:r>
          </a:p>
          <a:p>
            <a:pPr marL="0" indent="0" algn="just" eaLnBrk="1" hangingPunct="1">
              <a:buFont typeface="Wingdings" charset="0"/>
              <a:buNone/>
            </a:pPr>
            <a:r>
              <a:rPr lang="fr-FR" sz="2000" dirty="0">
                <a:solidFill>
                  <a:schemeClr val="tx1"/>
                </a:solidFill>
                <a:latin typeface="Helvetica" charset="0"/>
                <a:cs typeface="Helvetica" charset="0"/>
              </a:rPr>
              <a:t>pouvoir se </a:t>
            </a:r>
            <a:r>
              <a:rPr lang="fr-FR" sz="2000" dirty="0" smtClean="0">
                <a:solidFill>
                  <a:schemeClr val="tx1"/>
                </a:solidFill>
                <a:latin typeface="Helvetica" charset="0"/>
                <a:cs typeface="Helvetica" charset="0"/>
              </a:rPr>
              <a:t>former, </a:t>
            </a:r>
            <a:r>
              <a:rPr lang="fr-FR" sz="2000" dirty="0">
                <a:solidFill>
                  <a:schemeClr val="tx1"/>
                </a:solidFill>
                <a:latin typeface="Helvetica" charset="0"/>
                <a:cs typeface="Helvetica" charset="0"/>
              </a:rPr>
              <a:t>se ressourcer et passer la main si besoin</a:t>
            </a:r>
          </a:p>
          <a:p>
            <a:pPr marL="0" indent="0" algn="just" eaLnBrk="1" hangingPunct="1">
              <a:spcAft>
                <a:spcPts val="3000"/>
              </a:spcAft>
              <a:buFont typeface="Wingdings" charset="0"/>
              <a:buNone/>
            </a:pPr>
            <a:r>
              <a:rPr lang="fr-FR" sz="2000" dirty="0">
                <a:solidFill>
                  <a:schemeClr val="tx1"/>
                </a:solidFill>
                <a:latin typeface="Helvetica" charset="0"/>
                <a:cs typeface="Helvetica" charset="0"/>
              </a:rPr>
              <a:t>staffs </a:t>
            </a:r>
            <a:r>
              <a:rPr lang="fr-FR" sz="2000" dirty="0" smtClean="0">
                <a:solidFill>
                  <a:schemeClr val="tx1"/>
                </a:solidFill>
                <a:latin typeface="Helvetica" charset="0"/>
                <a:cs typeface="Helvetica" charset="0"/>
              </a:rPr>
              <a:t>pluri-professionnels</a:t>
            </a:r>
            <a:r>
              <a:rPr lang="fr-FR" sz="2000" dirty="0">
                <a:solidFill>
                  <a:schemeClr val="tx1"/>
                </a:solidFill>
                <a:latin typeface="Helvetica" charset="0"/>
                <a:cs typeface="Helvetica" charset="0"/>
              </a:rPr>
              <a:t>, concertation, débriefings, EPP, RMM…</a:t>
            </a:r>
          </a:p>
          <a:p>
            <a:pPr marL="0" indent="0" algn="just" eaLnBrk="1" hangingPunct="1">
              <a:buFont typeface="Wingdings" charset="0"/>
              <a:buNone/>
            </a:pPr>
            <a:r>
              <a:rPr lang="fr-FR" sz="2400" b="1" dirty="0">
                <a:solidFill>
                  <a:srgbClr val="1F497D"/>
                </a:solidFill>
                <a:latin typeface="Helvetica" charset="0"/>
                <a:cs typeface="Helvetica" charset="0"/>
              </a:rPr>
              <a:t>Prise en charge </a:t>
            </a:r>
            <a:r>
              <a:rPr lang="fr-FR" sz="2400" b="1" dirty="0" smtClean="0">
                <a:solidFill>
                  <a:srgbClr val="1F497D"/>
                </a:solidFill>
                <a:latin typeface="Helvetica" charset="0"/>
                <a:cs typeface="Helvetica" charset="0"/>
              </a:rPr>
              <a:t>:</a:t>
            </a:r>
          </a:p>
          <a:p>
            <a:pPr marL="0" indent="0" algn="just" eaLnBrk="1" hangingPunct="1">
              <a:buFont typeface="Wingdings" charset="0"/>
              <a:buNone/>
            </a:pPr>
            <a:r>
              <a:rPr lang="fr-FR" sz="1800" b="1" dirty="0" smtClean="0">
                <a:solidFill>
                  <a:schemeClr val="tx1"/>
                </a:solidFill>
                <a:latin typeface="Helvetica" charset="0"/>
                <a:cs typeface="Helvetica" charset="0"/>
              </a:rPr>
              <a:t>professionnelle</a:t>
            </a:r>
            <a:r>
              <a:rPr lang="fr-FR" sz="1800" b="1" dirty="0">
                <a:solidFill>
                  <a:schemeClr val="tx1"/>
                </a:solidFill>
                <a:latin typeface="Helvetica" charset="0"/>
                <a:cs typeface="Helvetica" charset="0"/>
              </a:rPr>
              <a:t>, individuelle «sur mesure»</a:t>
            </a:r>
            <a:r>
              <a:rPr lang="fr-FR" sz="1800" b="1" dirty="0">
                <a:latin typeface="Helvetica" charset="0"/>
                <a:cs typeface="Helvetica" charset="0"/>
              </a:rPr>
              <a:t> </a:t>
            </a:r>
            <a:r>
              <a:rPr lang="fr-FR" sz="1800" b="1" i="1" dirty="0" smtClean="0">
                <a:latin typeface="Wingdings"/>
                <a:ea typeface="Wingdings"/>
                <a:cs typeface="Wingdings"/>
                <a:sym typeface="Wingdings"/>
              </a:rPr>
              <a:t></a:t>
            </a:r>
            <a:r>
              <a:rPr lang="fr-FR" sz="1800" b="1" i="1" dirty="0">
                <a:latin typeface="Helvetica" charset="0"/>
                <a:cs typeface="Helvetica" charset="0"/>
                <a:sym typeface="Wingdings"/>
              </a:rPr>
              <a:t> </a:t>
            </a:r>
            <a:r>
              <a:rPr lang="fr-FR" sz="1800" b="1" i="1" dirty="0" smtClean="0">
                <a:solidFill>
                  <a:schemeClr val="tx1"/>
                </a:solidFill>
                <a:latin typeface="Helvetica" charset="0"/>
                <a:cs typeface="Helvetica" charset="0"/>
              </a:rPr>
              <a:t>en </a:t>
            </a:r>
            <a:r>
              <a:rPr lang="fr-FR" sz="1800" b="1" i="1" dirty="0">
                <a:solidFill>
                  <a:schemeClr val="tx1"/>
                </a:solidFill>
                <a:latin typeface="Helvetica" charset="0"/>
                <a:cs typeface="Helvetica" charset="0"/>
              </a:rPr>
              <a:t>dehors</a:t>
            </a:r>
            <a:r>
              <a:rPr lang="fr-FR" sz="1800" dirty="0">
                <a:solidFill>
                  <a:schemeClr val="tx1"/>
                </a:solidFill>
                <a:latin typeface="Helvetica" charset="0"/>
                <a:cs typeface="Helvetica" charset="0"/>
              </a:rPr>
              <a:t> </a:t>
            </a:r>
            <a:endParaRPr lang="fr-FR" sz="1800" dirty="0" smtClean="0">
              <a:solidFill>
                <a:schemeClr val="tx1"/>
              </a:solidFill>
              <a:latin typeface="Helvetica" charset="0"/>
              <a:cs typeface="Helvetica" charset="0"/>
            </a:endParaRPr>
          </a:p>
          <a:p>
            <a:pPr marL="0" indent="0" eaLnBrk="1" hangingPunct="1">
              <a:buFont typeface="Wingdings" charset="0"/>
              <a:buNone/>
            </a:pPr>
            <a:endParaRPr lang="fr-FR" sz="1800" dirty="0">
              <a:solidFill>
                <a:schemeClr val="tx1"/>
              </a:solidFill>
              <a:latin typeface="Helvetica" charset="0"/>
              <a:cs typeface="Helvetica" charset="0"/>
            </a:endParaRPr>
          </a:p>
          <a:p>
            <a:pPr marL="0" indent="0" eaLnBrk="1" hangingPunct="1">
              <a:buFont typeface="Wingdings" charset="0"/>
              <a:buNone/>
            </a:pPr>
            <a:r>
              <a:rPr lang="fr-FR" sz="1800" dirty="0" smtClean="0">
                <a:solidFill>
                  <a:schemeClr val="tx1"/>
                </a:solidFill>
                <a:latin typeface="Helvetica" charset="0"/>
                <a:cs typeface="Helvetica" charset="0"/>
              </a:rPr>
              <a:t>L’encadrement doit </a:t>
            </a:r>
            <a:r>
              <a:rPr lang="fr-FR" sz="1800" dirty="0">
                <a:solidFill>
                  <a:schemeClr val="tx1"/>
                </a:solidFill>
                <a:latin typeface="Helvetica" charset="0"/>
                <a:cs typeface="Helvetica" charset="0"/>
              </a:rPr>
              <a:t>détecter, alerter, soutenir, rassurer sans juger, </a:t>
            </a:r>
            <a:r>
              <a:rPr lang="fr-FR" sz="1800" dirty="0" smtClean="0">
                <a:solidFill>
                  <a:schemeClr val="tx1"/>
                </a:solidFill>
                <a:latin typeface="Helvetica" charset="0"/>
                <a:cs typeface="Helvetica" charset="0"/>
              </a:rPr>
              <a:t>déculpabiliser</a:t>
            </a:r>
          </a:p>
          <a:p>
            <a:pPr marL="0" indent="0" eaLnBrk="1" hangingPunct="1">
              <a:buFont typeface="Wingdings" charset="0"/>
              <a:buNone/>
            </a:pPr>
            <a:r>
              <a:rPr lang="fr-FR" sz="1800" dirty="0" smtClean="0">
                <a:solidFill>
                  <a:schemeClr val="tx1"/>
                </a:solidFill>
                <a:latin typeface="Helvetica" charset="0"/>
                <a:cs typeface="Helvetica" charset="0"/>
              </a:rPr>
              <a:t>  </a:t>
            </a:r>
          </a:p>
          <a:p>
            <a:pPr marL="0" indent="0" eaLnBrk="1" hangingPunct="1">
              <a:buFont typeface="Wingdings" charset="0"/>
              <a:buNone/>
            </a:pPr>
            <a:r>
              <a:rPr lang="fr-FR" sz="1800" b="1" dirty="0">
                <a:solidFill>
                  <a:srgbClr val="1F497D"/>
                </a:solidFill>
                <a:latin typeface="Helvetica" charset="0"/>
                <a:cs typeface="Helvetica" charset="0"/>
              </a:rPr>
              <a:t>O</a:t>
            </a:r>
            <a:r>
              <a:rPr lang="fr-FR" sz="1800" b="1" dirty="0" smtClean="0">
                <a:solidFill>
                  <a:srgbClr val="1F497D"/>
                </a:solidFill>
                <a:latin typeface="Helvetica" charset="0"/>
                <a:cs typeface="Helvetica" charset="0"/>
              </a:rPr>
              <a:t>rienter </a:t>
            </a:r>
            <a:r>
              <a:rPr lang="fr-FR" sz="1800" b="1" dirty="0">
                <a:solidFill>
                  <a:srgbClr val="1F497D"/>
                </a:solidFill>
                <a:latin typeface="Helvetica" charset="0"/>
                <a:cs typeface="Helvetica" charset="0"/>
              </a:rPr>
              <a:t>le professionnel parfois réticent vers les réponses </a:t>
            </a:r>
            <a:r>
              <a:rPr lang="fr-FR" sz="1800" b="1" dirty="0" smtClean="0">
                <a:solidFill>
                  <a:srgbClr val="1F497D"/>
                </a:solidFill>
                <a:latin typeface="Helvetica" charset="0"/>
                <a:cs typeface="Helvetica" charset="0"/>
              </a:rPr>
              <a:t>adaptées</a:t>
            </a:r>
            <a:endParaRPr lang="fr-FR" sz="1800" b="1" dirty="0">
              <a:solidFill>
                <a:srgbClr val="1F497D"/>
              </a:solidFill>
              <a:latin typeface="Helvetica" charset="0"/>
              <a:cs typeface="Helvetica" charset="0"/>
            </a:endParaRPr>
          </a:p>
          <a:p>
            <a:pPr marL="0" indent="0" eaLnBrk="1" hangingPunct="1">
              <a:buFont typeface="Wingdings" charset="0"/>
              <a:buNone/>
            </a:pPr>
            <a:r>
              <a:rPr lang="fr-FR" sz="1800" i="1" dirty="0">
                <a:solidFill>
                  <a:schemeClr val="tx1"/>
                </a:solidFill>
                <a:latin typeface="Helvetica" charset="0"/>
                <a:cs typeface="Helvetica" charset="0"/>
              </a:rPr>
              <a:t>médecin du travail, médecin traitant, psychothérapeute, structures </a:t>
            </a:r>
            <a:r>
              <a:rPr lang="fr-FR" sz="1800" i="1" dirty="0" smtClean="0">
                <a:solidFill>
                  <a:schemeClr val="tx1"/>
                </a:solidFill>
                <a:latin typeface="Helvetica" charset="0"/>
                <a:cs typeface="Helvetica" charset="0"/>
              </a:rPr>
              <a:t>spécialisées</a:t>
            </a:r>
          </a:p>
          <a:p>
            <a:pPr marL="0" indent="0" eaLnBrk="1" hangingPunct="1">
              <a:buFont typeface="Wingdings" charset="0"/>
              <a:buNone/>
            </a:pPr>
            <a:endParaRPr lang="fr-FR" sz="1800" i="1" dirty="0">
              <a:solidFill>
                <a:schemeClr val="tx1"/>
              </a:solidFill>
              <a:latin typeface="Helvetica" charset="0"/>
              <a:cs typeface="Helvetica" charset="0"/>
            </a:endParaRPr>
          </a:p>
          <a:p>
            <a:pPr marL="0" indent="0" eaLnBrk="1" hangingPunct="1">
              <a:buFont typeface="Wingdings" charset="0"/>
              <a:buNone/>
            </a:pPr>
            <a:endParaRPr lang="fr-FR" sz="1800" i="1" dirty="0">
              <a:solidFill>
                <a:schemeClr val="tx1"/>
              </a:solidFill>
              <a:latin typeface="Helvetica" charset="0"/>
              <a:cs typeface="Helvetica" charset="0"/>
            </a:endParaRPr>
          </a:p>
          <a:p>
            <a:pPr algn="just" eaLnBrk="1" hangingPunct="1">
              <a:buFont typeface="Wingdings" charset="0"/>
              <a:buChar char="è"/>
            </a:pPr>
            <a:r>
              <a:rPr lang="fr-FR" sz="2400" b="1" dirty="0" smtClean="0">
                <a:solidFill>
                  <a:schemeClr val="tx1"/>
                </a:solidFill>
                <a:latin typeface="Helvetica" charset="0"/>
                <a:cs typeface="Helvetica" charset="0"/>
              </a:rPr>
              <a:t>rester </a:t>
            </a:r>
            <a:r>
              <a:rPr lang="fr-FR" sz="2400" b="1" dirty="0">
                <a:solidFill>
                  <a:schemeClr val="tx1"/>
                </a:solidFill>
                <a:latin typeface="Helvetica" charset="0"/>
                <a:cs typeface="Helvetica" charset="0"/>
              </a:rPr>
              <a:t>disponible au soignant souffrant</a:t>
            </a:r>
            <a:r>
              <a:rPr lang="fr-FR" sz="2400" dirty="0">
                <a:solidFill>
                  <a:schemeClr val="tx1"/>
                </a:solidFill>
                <a:latin typeface="Helvetica" charset="0"/>
                <a:cs typeface="Helvetica" charset="0"/>
              </a:rPr>
              <a:t>, </a:t>
            </a:r>
            <a:endParaRPr lang="fr-FR" sz="2400" dirty="0" smtClean="0">
              <a:solidFill>
                <a:schemeClr val="tx1"/>
              </a:solidFill>
              <a:latin typeface="Helvetica" charset="0"/>
              <a:cs typeface="Helvetica" charset="0"/>
            </a:endParaRPr>
          </a:p>
          <a:p>
            <a:pPr algn="just" eaLnBrk="1" hangingPunct="1">
              <a:buFont typeface="Wingdings" charset="0"/>
              <a:buChar char="è"/>
            </a:pPr>
            <a:r>
              <a:rPr lang="fr-FR" sz="2400" b="1" dirty="0" smtClean="0">
                <a:solidFill>
                  <a:srgbClr val="1F497D"/>
                </a:solidFill>
                <a:latin typeface="Helvetica" charset="0"/>
                <a:cs typeface="Helvetica" charset="0"/>
              </a:rPr>
              <a:t>le </a:t>
            </a:r>
            <a:r>
              <a:rPr lang="fr-FR" sz="2400" b="1" dirty="0">
                <a:solidFill>
                  <a:srgbClr val="1F497D"/>
                </a:solidFill>
                <a:latin typeface="Helvetica" charset="0"/>
                <a:cs typeface="Helvetica" charset="0"/>
              </a:rPr>
              <a:t>moment venu préparer l’après</a:t>
            </a:r>
            <a:r>
              <a:rPr lang="fr-FR" sz="2400" dirty="0">
                <a:solidFill>
                  <a:srgbClr val="1F497D"/>
                </a:solidFill>
                <a:latin typeface="Helvetica" charset="0"/>
                <a:cs typeface="Helvetica" charset="0"/>
              </a:rPr>
              <a:t>… </a:t>
            </a:r>
          </a:p>
          <a:p>
            <a:pPr marL="0" indent="0" algn="just" eaLnBrk="1" hangingPunct="1">
              <a:buFont typeface="Wingdings" charset="0"/>
              <a:buNone/>
            </a:pPr>
            <a:endParaRPr lang="fr-FR" sz="2000" b="1" dirty="0">
              <a:solidFill>
                <a:srgbClr val="0000FF"/>
              </a:solidFill>
              <a:latin typeface="Helvetica" charset="0"/>
              <a:cs typeface="Helvetica" charset="0"/>
            </a:endParaRPr>
          </a:p>
          <a:p>
            <a:pPr marL="0" indent="0" eaLnBrk="1" hangingPunct="1">
              <a:buFont typeface="Wingdings" charset="0"/>
              <a:buNone/>
            </a:pPr>
            <a:endParaRPr lang="fr-FR" sz="2400" b="1" dirty="0">
              <a:latin typeface="Helvetica" charset="0"/>
              <a:cs typeface="Helvetica" charset="0"/>
            </a:endParaRPr>
          </a:p>
        </p:txBody>
      </p:sp>
      <p:sp>
        <p:nvSpPr>
          <p:cNvPr id="6"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58</a:t>
            </a:fld>
            <a:endParaRPr lang="fr-FR" dirty="0"/>
          </a:p>
        </p:txBody>
      </p:sp>
      <p:sp>
        <p:nvSpPr>
          <p:cNvPr id="7" name="Espace réservé du pied de page 3"/>
          <p:cNvSpPr>
            <a:spLocks noGrp="1"/>
          </p:cNvSpPr>
          <p:nvPr>
            <p:ph type="ftr" sz="quarter" idx="4294967295"/>
          </p:nvPr>
        </p:nvSpPr>
        <p:spPr>
          <a:xfrm>
            <a:off x="92076" y="6450015"/>
            <a:ext cx="8916988" cy="365125"/>
          </a:xfrm>
          <a:prstGeom prst="rect">
            <a:avLst/>
          </a:prstGeom>
        </p:spPr>
        <p:txBody>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fr-FR" dirty="0"/>
              <a:t>1er Colloque National  Soigner les vulnérabilités des professionnels de santé – Académie Nationale de Médecine – Jeudi 3 décembre 2015</a:t>
            </a:r>
          </a:p>
        </p:txBody>
      </p:sp>
    </p:spTree>
    <p:extLst>
      <p:ext uri="{BB962C8B-B14F-4D97-AF65-F5344CB8AC3E}">
        <p14:creationId xmlns:p14="http://schemas.microsoft.com/office/powerpoint/2010/main" val="151529803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re 1"/>
          <p:cNvSpPr>
            <a:spLocks noGrp="1"/>
          </p:cNvSpPr>
          <p:nvPr>
            <p:ph type="title"/>
          </p:nvPr>
        </p:nvSpPr>
        <p:spPr>
          <a:xfrm>
            <a:off x="107951" y="144465"/>
            <a:ext cx="7042150" cy="674687"/>
          </a:xfrm>
        </p:spPr>
        <p:txBody>
          <a:bodyPr/>
          <a:lstStyle/>
          <a:p>
            <a:pPr eaLnBrk="1" hangingPunct="1"/>
            <a:r>
              <a:rPr lang="fr-FR" dirty="0">
                <a:latin typeface="Helvetica" charset="0"/>
                <a:cs typeface="Helvetica" charset="0"/>
              </a:rPr>
              <a:t>Les risques induits par les vulnérabilités des professionnels de santé : </a:t>
            </a:r>
            <a:r>
              <a:rPr lang="fr-FR" dirty="0" smtClean="0">
                <a:latin typeface="Helvetica" charset="0"/>
                <a:cs typeface="Helvetica" charset="0"/>
              </a:rPr>
              <a:t>Stress </a:t>
            </a:r>
            <a:r>
              <a:rPr lang="fr-FR" dirty="0">
                <a:latin typeface="Helvetica" charset="0"/>
                <a:cs typeface="Helvetica" charset="0"/>
              </a:rPr>
              <a:t>et épuisement</a:t>
            </a:r>
          </a:p>
        </p:txBody>
      </p:sp>
      <p:sp>
        <p:nvSpPr>
          <p:cNvPr id="26627" name="Espace réservé du contenu 6"/>
          <p:cNvSpPr>
            <a:spLocks noGrp="1"/>
          </p:cNvSpPr>
          <p:nvPr>
            <p:ph idx="1"/>
          </p:nvPr>
        </p:nvSpPr>
        <p:spPr>
          <a:xfrm>
            <a:off x="298451" y="1176340"/>
            <a:ext cx="8710613" cy="5362575"/>
          </a:xfrm>
        </p:spPr>
        <p:txBody>
          <a:bodyPr/>
          <a:lstStyle/>
          <a:p>
            <a:pPr marL="0" indent="0" algn="ctr" eaLnBrk="1" hangingPunct="1">
              <a:spcAft>
                <a:spcPts val="600"/>
              </a:spcAft>
              <a:buFont typeface="Wingdings" charset="0"/>
              <a:buNone/>
            </a:pPr>
            <a:r>
              <a:rPr lang="fr-FR" b="1" dirty="0">
                <a:solidFill>
                  <a:srgbClr val="1F497D"/>
                </a:solidFill>
                <a:latin typeface="Helvetica" charset="0"/>
                <a:cs typeface="Helvetica" charset="0"/>
              </a:rPr>
              <a:t>Pour conclure ce bref retour d’expérience</a:t>
            </a:r>
          </a:p>
          <a:p>
            <a:pPr marL="0" indent="0" algn="just" eaLnBrk="1" hangingPunct="1">
              <a:buFont typeface="Wingdings" charset="0"/>
              <a:buNone/>
            </a:pPr>
            <a:r>
              <a:rPr lang="fr-FR" sz="2400" b="1" i="1" dirty="0" smtClean="0">
                <a:solidFill>
                  <a:schemeClr val="tx1"/>
                </a:solidFill>
                <a:latin typeface="Wingdings"/>
                <a:ea typeface="Wingdings"/>
                <a:cs typeface="Wingdings"/>
                <a:sym typeface="Wingdings"/>
              </a:rPr>
              <a:t></a:t>
            </a:r>
            <a:r>
              <a:rPr lang="fr-FR" sz="2400" b="1" i="1" dirty="0">
                <a:solidFill>
                  <a:schemeClr val="tx1"/>
                </a:solidFill>
                <a:latin typeface="Helvetica" charset="0"/>
                <a:cs typeface="Helvetica" charset="0"/>
                <a:sym typeface="Wingdings"/>
              </a:rPr>
              <a:t> </a:t>
            </a:r>
            <a:r>
              <a:rPr lang="fr-FR" sz="2400" b="1" dirty="0" smtClean="0">
                <a:solidFill>
                  <a:schemeClr val="tx1"/>
                </a:solidFill>
                <a:latin typeface="Helvetica" charset="0"/>
                <a:cs typeface="Helvetica" charset="0"/>
              </a:rPr>
              <a:t>Très </a:t>
            </a:r>
            <a:r>
              <a:rPr lang="fr-FR" sz="2400" b="1" dirty="0">
                <a:solidFill>
                  <a:schemeClr val="tx1"/>
                </a:solidFill>
                <a:latin typeface="Helvetica" charset="0"/>
                <a:cs typeface="Helvetica" charset="0"/>
              </a:rPr>
              <a:t>forte pression sur les professionnels de santé</a:t>
            </a:r>
          </a:p>
          <a:p>
            <a:pPr marL="0" indent="0" algn="just" eaLnBrk="1" hangingPunct="1">
              <a:buFont typeface="Wingdings" charset="0"/>
              <a:buChar char="§"/>
            </a:pPr>
            <a:r>
              <a:rPr lang="fr-FR" sz="2000" dirty="0" smtClean="0">
                <a:solidFill>
                  <a:schemeClr val="tx1"/>
                </a:solidFill>
                <a:latin typeface="Helvetica" charset="0"/>
                <a:cs typeface="Helvetica" charset="0"/>
              </a:rPr>
              <a:t> recherche </a:t>
            </a:r>
            <a:r>
              <a:rPr lang="fr-FR" sz="2000" dirty="0">
                <a:solidFill>
                  <a:schemeClr val="tx1"/>
                </a:solidFill>
                <a:latin typeface="Helvetica" charset="0"/>
                <a:cs typeface="Helvetica" charset="0"/>
              </a:rPr>
              <a:t>du zéro défaut et exigence de résultat</a:t>
            </a:r>
          </a:p>
          <a:p>
            <a:pPr marL="0" indent="0" algn="just" eaLnBrk="1" hangingPunct="1">
              <a:buFont typeface="Wingdings" charset="0"/>
              <a:buChar char="§"/>
            </a:pPr>
            <a:r>
              <a:rPr lang="fr-FR" sz="2000" dirty="0" smtClean="0">
                <a:solidFill>
                  <a:schemeClr val="tx1"/>
                </a:solidFill>
                <a:latin typeface="Helvetica" charset="0"/>
                <a:cs typeface="Helvetica" charset="0"/>
              </a:rPr>
              <a:t> pression </a:t>
            </a:r>
            <a:r>
              <a:rPr lang="fr-FR" sz="2000" dirty="0">
                <a:solidFill>
                  <a:schemeClr val="tx1"/>
                </a:solidFill>
                <a:latin typeface="Helvetica" charset="0"/>
                <a:cs typeface="Helvetica" charset="0"/>
              </a:rPr>
              <a:t>des patients, des familles, des directions</a:t>
            </a:r>
          </a:p>
          <a:p>
            <a:pPr marL="0" indent="0" algn="just" eaLnBrk="1" hangingPunct="1">
              <a:spcAft>
                <a:spcPts val="600"/>
              </a:spcAft>
              <a:buFont typeface="Wingdings" charset="0"/>
              <a:buChar char="§"/>
            </a:pPr>
            <a:r>
              <a:rPr lang="fr-FR" sz="2000" dirty="0" smtClean="0">
                <a:solidFill>
                  <a:schemeClr val="tx1"/>
                </a:solidFill>
                <a:latin typeface="Helvetica" charset="0"/>
                <a:cs typeface="Helvetica" charset="0"/>
              </a:rPr>
              <a:t> pression </a:t>
            </a:r>
            <a:r>
              <a:rPr lang="fr-FR" sz="2000" dirty="0">
                <a:solidFill>
                  <a:schemeClr val="tx1"/>
                </a:solidFill>
                <a:latin typeface="Helvetica" charset="0"/>
                <a:cs typeface="Helvetica" charset="0"/>
              </a:rPr>
              <a:t>administrative, juridique, médiatique</a:t>
            </a:r>
          </a:p>
          <a:p>
            <a:pPr marL="0" indent="0" algn="just" eaLnBrk="1" hangingPunct="1">
              <a:buFont typeface="Wingdings" charset="0"/>
              <a:buNone/>
            </a:pPr>
            <a:r>
              <a:rPr lang="fr-FR" sz="2400" b="1" i="1" dirty="0" smtClean="0">
                <a:solidFill>
                  <a:srgbClr val="000000"/>
                </a:solidFill>
                <a:latin typeface="Wingdings"/>
                <a:ea typeface="Wingdings"/>
                <a:cs typeface="Wingdings"/>
                <a:sym typeface="Wingdings"/>
              </a:rPr>
              <a:t></a:t>
            </a:r>
            <a:r>
              <a:rPr lang="fr-FR" sz="2400" b="1" i="1" dirty="0">
                <a:solidFill>
                  <a:srgbClr val="000000"/>
                </a:solidFill>
                <a:latin typeface="Helvetica" charset="0"/>
                <a:cs typeface="Helvetica" charset="0"/>
                <a:sym typeface="Wingdings"/>
              </a:rPr>
              <a:t> </a:t>
            </a:r>
            <a:r>
              <a:rPr lang="fr-FR" sz="2200" b="1" dirty="0" smtClean="0">
                <a:solidFill>
                  <a:srgbClr val="000000"/>
                </a:solidFill>
                <a:latin typeface="Helvetica" charset="0"/>
                <a:cs typeface="Helvetica" charset="0"/>
              </a:rPr>
              <a:t>Risque </a:t>
            </a:r>
            <a:r>
              <a:rPr lang="fr-FR" sz="2200" b="1" dirty="0">
                <a:solidFill>
                  <a:srgbClr val="000000"/>
                </a:solidFill>
                <a:latin typeface="Helvetica" charset="0"/>
                <a:cs typeface="Helvetica" charset="0"/>
              </a:rPr>
              <a:t>paradoxal de fragilisation avec l’âge et l’expérience</a:t>
            </a:r>
            <a:endParaRPr lang="fr-FR" sz="2200" dirty="0">
              <a:solidFill>
                <a:srgbClr val="000000"/>
              </a:solidFill>
              <a:latin typeface="Helvetica" charset="0"/>
              <a:cs typeface="Helvetica" charset="0"/>
            </a:endParaRPr>
          </a:p>
          <a:p>
            <a:pPr marL="0" indent="0" algn="just" eaLnBrk="1" hangingPunct="1">
              <a:buFont typeface="Wingdings" charset="0"/>
              <a:buNone/>
            </a:pPr>
            <a:r>
              <a:rPr lang="fr-FR" sz="2000" dirty="0">
                <a:latin typeface="Helvetica" charset="0"/>
                <a:cs typeface="Helvetica" charset="0"/>
              </a:rPr>
              <a:t> </a:t>
            </a:r>
            <a:r>
              <a:rPr lang="fr-FR" sz="2000" dirty="0">
                <a:solidFill>
                  <a:schemeClr val="tx1"/>
                </a:solidFill>
                <a:latin typeface="Helvetica" charset="0"/>
                <a:cs typeface="Helvetica" charset="0"/>
              </a:rPr>
              <a:t>le vécu professionnel fait écho aux pertes et deuils </a:t>
            </a:r>
            <a:r>
              <a:rPr lang="fr-FR" sz="2000" dirty="0" smtClean="0">
                <a:solidFill>
                  <a:schemeClr val="tx1"/>
                </a:solidFill>
                <a:latin typeface="Helvetica" charset="0"/>
                <a:cs typeface="Helvetica" charset="0"/>
              </a:rPr>
              <a:t>personnels</a:t>
            </a:r>
          </a:p>
          <a:p>
            <a:pPr marL="0" indent="0" algn="just" eaLnBrk="1" hangingPunct="1">
              <a:buFont typeface="Wingdings" charset="0"/>
              <a:buNone/>
            </a:pPr>
            <a:endParaRPr lang="fr-FR" sz="1600" dirty="0">
              <a:solidFill>
                <a:schemeClr val="tx1"/>
              </a:solidFill>
              <a:latin typeface="Helvetica" charset="0"/>
              <a:cs typeface="Helvetica" charset="0"/>
            </a:endParaRPr>
          </a:p>
          <a:p>
            <a:pPr marL="0" indent="0" algn="ctr" eaLnBrk="1" hangingPunct="1">
              <a:buFont typeface="Wingdings" charset="0"/>
              <a:buNone/>
            </a:pPr>
            <a:r>
              <a:rPr lang="fr-FR" sz="2400" b="1" dirty="0">
                <a:solidFill>
                  <a:schemeClr val="tx1"/>
                </a:solidFill>
                <a:latin typeface="Helvetica" charset="0"/>
                <a:cs typeface="Helvetica" charset="0"/>
              </a:rPr>
              <a:t>Cela nous renvoie à notre propre finitude mais</a:t>
            </a:r>
          </a:p>
          <a:p>
            <a:pPr marL="0" indent="0" algn="ctr" eaLnBrk="1" hangingPunct="1">
              <a:buFont typeface="Wingdings" charset="0"/>
              <a:buNone/>
            </a:pPr>
            <a:r>
              <a:rPr lang="fr-FR" sz="2400" b="1" dirty="0">
                <a:solidFill>
                  <a:schemeClr val="tx1"/>
                </a:solidFill>
                <a:latin typeface="Helvetica" charset="0"/>
                <a:cs typeface="Helvetica" charset="0"/>
              </a:rPr>
              <a:t>la fragilité du soignant participe de son humanité </a:t>
            </a:r>
          </a:p>
          <a:p>
            <a:pPr marL="0" indent="0" algn="ctr" eaLnBrk="1" hangingPunct="1">
              <a:buFont typeface="Wingdings" charset="0"/>
              <a:buNone/>
            </a:pPr>
            <a:r>
              <a:rPr lang="fr-FR" b="1" dirty="0">
                <a:solidFill>
                  <a:srgbClr val="1F497D"/>
                </a:solidFill>
                <a:latin typeface="Helvetica" charset="0"/>
                <a:cs typeface="Helvetica" charset="0"/>
              </a:rPr>
              <a:t>Il faut donc parvenir à se protéger </a:t>
            </a:r>
          </a:p>
          <a:p>
            <a:pPr marL="0" indent="0" algn="ctr" eaLnBrk="1" hangingPunct="1">
              <a:buFont typeface="Wingdings" charset="0"/>
              <a:buNone/>
            </a:pPr>
            <a:r>
              <a:rPr lang="fr-FR" b="1" dirty="0">
                <a:solidFill>
                  <a:srgbClr val="1F497D"/>
                </a:solidFill>
                <a:latin typeface="Helvetica" charset="0"/>
                <a:cs typeface="Helvetica" charset="0"/>
              </a:rPr>
              <a:t>sans pour autant se « blinder »</a:t>
            </a:r>
          </a:p>
          <a:p>
            <a:pPr marL="0" indent="0" algn="just" eaLnBrk="1" hangingPunct="1">
              <a:buFont typeface="Wingdings" charset="0"/>
              <a:buNone/>
            </a:pPr>
            <a:endParaRPr lang="fr-FR" b="1" dirty="0">
              <a:solidFill>
                <a:srgbClr val="0000FF"/>
              </a:solidFill>
              <a:latin typeface="Helvetica" charset="0"/>
              <a:cs typeface="Helvetica" charset="0"/>
            </a:endParaRPr>
          </a:p>
        </p:txBody>
      </p:sp>
      <p:pic>
        <p:nvPicPr>
          <p:cNvPr id="26630" name="Picture 7"/>
          <p:cNvPicPr>
            <a:picLocks noChangeAspect="1" noChangeArrowheads="1"/>
          </p:cNvPicPr>
          <p:nvPr/>
        </p:nvPicPr>
        <p:blipFill>
          <a:blip r:embed="rId2">
            <a:alphaModFix amt="73000"/>
            <a:extLst>
              <a:ext uri="{28A0092B-C50C-407E-A947-70E740481C1C}">
                <a14:useLocalDpi xmlns:a14="http://schemas.microsoft.com/office/drawing/2010/main" val="0"/>
              </a:ext>
            </a:extLst>
          </a:blip>
          <a:srcRect/>
          <a:stretch>
            <a:fillRect/>
          </a:stretch>
        </p:blipFill>
        <p:spPr bwMode="auto">
          <a:xfrm>
            <a:off x="7256927" y="144463"/>
            <a:ext cx="1240351" cy="123634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59</a:t>
            </a:fld>
            <a:endParaRPr lang="fr-FR" dirty="0"/>
          </a:p>
        </p:txBody>
      </p:sp>
      <p:sp>
        <p:nvSpPr>
          <p:cNvPr id="9" name="Espace réservé du pied de page 3"/>
          <p:cNvSpPr>
            <a:spLocks noGrp="1"/>
          </p:cNvSpPr>
          <p:nvPr>
            <p:ph type="ftr" sz="quarter" idx="4294967295"/>
          </p:nvPr>
        </p:nvSpPr>
        <p:spPr>
          <a:xfrm>
            <a:off x="92076" y="6450015"/>
            <a:ext cx="8916988" cy="365125"/>
          </a:xfrm>
          <a:prstGeom prst="rect">
            <a:avLst/>
          </a:prstGeom>
        </p:spPr>
        <p:txBody>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fr-FR" dirty="0"/>
              <a:t>1er Colloque National  Soigner les vulnérabilités des professionnels de santé – Académie Nationale de Médecine – Jeudi 3 décembre 2015</a:t>
            </a:r>
          </a:p>
        </p:txBody>
      </p:sp>
    </p:spTree>
    <p:extLst>
      <p:ext uri="{BB962C8B-B14F-4D97-AF65-F5344CB8AC3E}">
        <p14:creationId xmlns:p14="http://schemas.microsoft.com/office/powerpoint/2010/main" val="371258367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2209652" y="2664103"/>
            <a:ext cx="3977020" cy="523220"/>
          </a:xfrm>
          <a:prstGeom prst="rect">
            <a:avLst/>
          </a:prstGeom>
          <a:noFill/>
          <a:ln w="9525">
            <a:noFill/>
            <a:miter lim="800000"/>
            <a:headEnd/>
            <a:tailEnd/>
          </a:ln>
        </p:spPr>
        <p:txBody>
          <a:bodyPr wrap="none">
            <a:spAutoFit/>
          </a:bodyPr>
          <a:lstStyle/>
          <a:p>
            <a:r>
              <a:rPr lang="fr-FR" sz="2800" dirty="0">
                <a:latin typeface="Arial Unicode MS" pitchFamily="34" charset="-128"/>
              </a:rPr>
              <a:t>Epuisement Emotionnel</a:t>
            </a:r>
          </a:p>
        </p:txBody>
      </p:sp>
      <p:sp>
        <p:nvSpPr>
          <p:cNvPr id="7171" name="Line 3"/>
          <p:cNvSpPr>
            <a:spLocks noChangeShapeType="1"/>
          </p:cNvSpPr>
          <p:nvPr/>
        </p:nvSpPr>
        <p:spPr bwMode="auto">
          <a:xfrm>
            <a:off x="4211960" y="3221687"/>
            <a:ext cx="0" cy="609600"/>
          </a:xfrm>
          <a:prstGeom prst="line">
            <a:avLst/>
          </a:prstGeom>
          <a:noFill/>
          <a:ln w="9525">
            <a:solidFill>
              <a:schemeClr val="tx1"/>
            </a:solidFill>
            <a:round/>
            <a:headEnd/>
            <a:tailEnd type="triangle" w="med" len="med"/>
          </a:ln>
        </p:spPr>
        <p:txBody>
          <a:bodyPr wrap="none"/>
          <a:lstStyle/>
          <a:p>
            <a:endParaRPr lang="fr-FR"/>
          </a:p>
        </p:txBody>
      </p:sp>
      <p:sp>
        <p:nvSpPr>
          <p:cNvPr id="7172" name="Text Box 4"/>
          <p:cNvSpPr txBox="1">
            <a:spLocks noChangeArrowheads="1"/>
          </p:cNvSpPr>
          <p:nvPr/>
        </p:nvSpPr>
        <p:spPr bwMode="auto">
          <a:xfrm>
            <a:off x="2620339" y="3893250"/>
            <a:ext cx="3258699" cy="954107"/>
          </a:xfrm>
          <a:prstGeom prst="rect">
            <a:avLst/>
          </a:prstGeom>
          <a:noFill/>
          <a:ln w="9525">
            <a:noFill/>
            <a:miter lim="800000"/>
            <a:headEnd/>
            <a:tailEnd/>
          </a:ln>
        </p:spPr>
        <p:txBody>
          <a:bodyPr wrap="none">
            <a:spAutoFit/>
          </a:bodyPr>
          <a:lstStyle/>
          <a:p>
            <a:pPr algn="ctr"/>
            <a:r>
              <a:rPr lang="fr-FR" sz="2800" dirty="0">
                <a:latin typeface="Arial Unicode MS" pitchFamily="34" charset="-128"/>
              </a:rPr>
              <a:t>Dépersonnalisation</a:t>
            </a:r>
          </a:p>
          <a:p>
            <a:pPr algn="ctr"/>
            <a:r>
              <a:rPr lang="fr-FR" sz="2800" dirty="0">
                <a:latin typeface="Arial Unicode MS" pitchFamily="34" charset="-128"/>
              </a:rPr>
              <a:t>Cynisme</a:t>
            </a:r>
          </a:p>
        </p:txBody>
      </p:sp>
      <p:sp>
        <p:nvSpPr>
          <p:cNvPr id="7173" name="Line 5"/>
          <p:cNvSpPr>
            <a:spLocks noChangeShapeType="1"/>
          </p:cNvSpPr>
          <p:nvPr/>
        </p:nvSpPr>
        <p:spPr bwMode="auto">
          <a:xfrm>
            <a:off x="4211638" y="4873679"/>
            <a:ext cx="0" cy="685800"/>
          </a:xfrm>
          <a:prstGeom prst="line">
            <a:avLst/>
          </a:prstGeom>
          <a:noFill/>
          <a:ln w="9525">
            <a:solidFill>
              <a:schemeClr val="tx1"/>
            </a:solidFill>
            <a:round/>
            <a:headEnd/>
            <a:tailEnd type="triangle" w="med" len="med"/>
          </a:ln>
        </p:spPr>
        <p:txBody>
          <a:bodyPr wrap="none"/>
          <a:lstStyle/>
          <a:p>
            <a:endParaRPr lang="fr-FR"/>
          </a:p>
        </p:txBody>
      </p:sp>
      <p:sp>
        <p:nvSpPr>
          <p:cNvPr id="7174" name="Text Box 6"/>
          <p:cNvSpPr txBox="1">
            <a:spLocks noChangeArrowheads="1"/>
          </p:cNvSpPr>
          <p:nvPr/>
        </p:nvSpPr>
        <p:spPr bwMode="auto">
          <a:xfrm>
            <a:off x="1884306" y="5549434"/>
            <a:ext cx="4688002" cy="954107"/>
          </a:xfrm>
          <a:prstGeom prst="rect">
            <a:avLst/>
          </a:prstGeom>
          <a:noFill/>
          <a:ln w="9525">
            <a:noFill/>
            <a:miter lim="800000"/>
            <a:headEnd/>
            <a:tailEnd/>
          </a:ln>
        </p:spPr>
        <p:txBody>
          <a:bodyPr wrap="none">
            <a:spAutoFit/>
          </a:bodyPr>
          <a:lstStyle/>
          <a:p>
            <a:pPr algn="ctr"/>
            <a:r>
              <a:rPr lang="fr-FR" sz="2800" dirty="0">
                <a:latin typeface="Arial Unicode MS" pitchFamily="34" charset="-128"/>
              </a:rPr>
              <a:t>Accomplissement personnel</a:t>
            </a:r>
          </a:p>
          <a:p>
            <a:pPr algn="ctr"/>
            <a:r>
              <a:rPr lang="fr-FR" sz="2800" dirty="0">
                <a:latin typeface="Arial Unicode MS" pitchFamily="34" charset="-128"/>
              </a:rPr>
              <a:t>réduit. </a:t>
            </a:r>
          </a:p>
        </p:txBody>
      </p:sp>
      <p:sp>
        <p:nvSpPr>
          <p:cNvPr id="7175" name="Line 7"/>
          <p:cNvSpPr>
            <a:spLocks noChangeShapeType="1"/>
          </p:cNvSpPr>
          <p:nvPr/>
        </p:nvSpPr>
        <p:spPr bwMode="auto">
          <a:xfrm>
            <a:off x="6248400" y="2895183"/>
            <a:ext cx="1066800" cy="0"/>
          </a:xfrm>
          <a:prstGeom prst="line">
            <a:avLst/>
          </a:prstGeom>
          <a:noFill/>
          <a:ln w="9525">
            <a:solidFill>
              <a:schemeClr val="tx1"/>
            </a:solidFill>
            <a:round/>
            <a:headEnd/>
            <a:tailEnd/>
          </a:ln>
        </p:spPr>
        <p:txBody>
          <a:bodyPr wrap="none"/>
          <a:lstStyle/>
          <a:p>
            <a:endParaRPr lang="fr-FR"/>
          </a:p>
        </p:txBody>
      </p:sp>
      <p:sp>
        <p:nvSpPr>
          <p:cNvPr id="7176" name="Line 8"/>
          <p:cNvSpPr>
            <a:spLocks noChangeShapeType="1"/>
          </p:cNvSpPr>
          <p:nvPr/>
        </p:nvSpPr>
        <p:spPr bwMode="auto">
          <a:xfrm flipH="1">
            <a:off x="7308850" y="2895185"/>
            <a:ext cx="6350" cy="3332163"/>
          </a:xfrm>
          <a:prstGeom prst="line">
            <a:avLst/>
          </a:prstGeom>
          <a:noFill/>
          <a:ln w="9525">
            <a:solidFill>
              <a:schemeClr val="tx1"/>
            </a:solidFill>
            <a:round/>
            <a:headEnd/>
            <a:tailEnd/>
          </a:ln>
        </p:spPr>
        <p:txBody>
          <a:bodyPr wrap="none"/>
          <a:lstStyle/>
          <a:p>
            <a:endParaRPr lang="fr-FR"/>
          </a:p>
        </p:txBody>
      </p:sp>
      <p:sp>
        <p:nvSpPr>
          <p:cNvPr id="7177" name="Line 9"/>
          <p:cNvSpPr>
            <a:spLocks noChangeShapeType="1"/>
          </p:cNvSpPr>
          <p:nvPr/>
        </p:nvSpPr>
        <p:spPr bwMode="auto">
          <a:xfrm flipH="1">
            <a:off x="6858000" y="6207551"/>
            <a:ext cx="457200" cy="0"/>
          </a:xfrm>
          <a:prstGeom prst="line">
            <a:avLst/>
          </a:prstGeom>
          <a:noFill/>
          <a:ln w="9525">
            <a:solidFill>
              <a:schemeClr val="tx1"/>
            </a:solidFill>
            <a:round/>
            <a:headEnd/>
            <a:tailEnd type="triangle" w="med" len="med"/>
          </a:ln>
        </p:spPr>
        <p:txBody>
          <a:bodyPr wrap="none"/>
          <a:lstStyle/>
          <a:p>
            <a:endParaRPr lang="fr-FR"/>
          </a:p>
        </p:txBody>
      </p:sp>
      <p:sp>
        <p:nvSpPr>
          <p:cNvPr id="11" name="Text Box 2"/>
          <p:cNvSpPr txBox="1">
            <a:spLocks noChangeArrowheads="1"/>
          </p:cNvSpPr>
          <p:nvPr/>
        </p:nvSpPr>
        <p:spPr bwMode="auto">
          <a:xfrm>
            <a:off x="1931738" y="1289139"/>
            <a:ext cx="5420224" cy="830997"/>
          </a:xfrm>
          <a:prstGeom prst="rect">
            <a:avLst/>
          </a:prstGeom>
          <a:noFill/>
          <a:ln w="9525">
            <a:noFill/>
            <a:miter lim="800000"/>
            <a:headEnd/>
            <a:tailEnd/>
          </a:ln>
        </p:spPr>
        <p:txBody>
          <a:bodyPr wrap="none">
            <a:spAutoFit/>
          </a:bodyPr>
          <a:lstStyle/>
          <a:p>
            <a:pPr algn="ctr"/>
            <a:r>
              <a:rPr lang="fr-FR" sz="2800" b="1" dirty="0">
                <a:solidFill>
                  <a:srgbClr val="1F497D"/>
                </a:solidFill>
                <a:latin typeface="Helvetica"/>
                <a:cs typeface="Helvetica"/>
              </a:rPr>
              <a:t>DEFINITION DU BURNOUT</a:t>
            </a:r>
          </a:p>
          <a:p>
            <a:pPr algn="ctr"/>
            <a:r>
              <a:rPr lang="fr-FR" sz="2000" b="1" dirty="0">
                <a:cs typeface="Arial" charset="0"/>
              </a:rPr>
              <a:t>(</a:t>
            </a:r>
            <a:r>
              <a:rPr lang="fr-FR" sz="2000" b="1" dirty="0" err="1">
                <a:cs typeface="Arial" charset="0"/>
              </a:rPr>
              <a:t>Maslach</a:t>
            </a:r>
            <a:r>
              <a:rPr lang="fr-FR" sz="2000" b="1" dirty="0">
                <a:cs typeface="Arial" charset="0"/>
              </a:rPr>
              <a:t> &amp; </a:t>
            </a:r>
            <a:r>
              <a:rPr lang="fr-FR" sz="2000" b="1" dirty="0" smtClean="0">
                <a:cs typeface="Arial" charset="0"/>
              </a:rPr>
              <a:t>Jackson ; </a:t>
            </a:r>
            <a:r>
              <a:rPr lang="fr-FR" sz="2000" b="1" dirty="0" err="1" smtClean="0">
                <a:cs typeface="Arial" charset="0"/>
              </a:rPr>
              <a:t>Leiter</a:t>
            </a:r>
            <a:r>
              <a:rPr lang="fr-FR" sz="2000" b="1" dirty="0">
                <a:cs typeface="Arial" charset="0"/>
              </a:rPr>
              <a:t>, </a:t>
            </a:r>
            <a:r>
              <a:rPr lang="fr-FR" sz="2000" b="1" dirty="0" err="1">
                <a:cs typeface="Arial" charset="0"/>
              </a:rPr>
              <a:t>Maslach</a:t>
            </a:r>
            <a:r>
              <a:rPr lang="fr-FR" sz="2000" b="1" dirty="0">
                <a:cs typeface="Arial" charset="0"/>
              </a:rPr>
              <a:t> &amp; </a:t>
            </a:r>
            <a:r>
              <a:rPr lang="fr-FR" sz="2000" b="1" dirty="0" err="1" smtClean="0">
                <a:cs typeface="Arial" charset="0"/>
              </a:rPr>
              <a:t>Schaufeli</a:t>
            </a:r>
            <a:r>
              <a:rPr lang="fr-FR" sz="2000" b="1" dirty="0" smtClean="0">
                <a:cs typeface="Arial" charset="0"/>
              </a:rPr>
              <a:t>)</a:t>
            </a:r>
            <a:endParaRPr lang="fr-FR" sz="2000" b="1" dirty="0">
              <a:cs typeface="Arial" charset="0"/>
            </a:endParaRPr>
          </a:p>
        </p:txBody>
      </p:sp>
      <p:sp>
        <p:nvSpPr>
          <p:cNvPr id="13" name="Espace réservé du pied de page 4"/>
          <p:cNvSpPr>
            <a:spLocks noGrp="1"/>
          </p:cNvSpPr>
          <p:nvPr>
            <p:ph type="ftr" sz="quarter" idx="4294967295"/>
          </p:nvPr>
        </p:nvSpPr>
        <p:spPr>
          <a:xfrm>
            <a:off x="107498" y="6497761"/>
            <a:ext cx="8899733"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14" name="Titre 1"/>
          <p:cNvSpPr txBox="1">
            <a:spLocks/>
          </p:cNvSpPr>
          <p:nvPr/>
        </p:nvSpPr>
        <p:spPr>
          <a:xfrm>
            <a:off x="125902" y="78712"/>
            <a:ext cx="7510040" cy="96114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Enquêtes épidémiologiques et études récentes sur les souffrances des professionnels de santé</a:t>
            </a:r>
            <a:endParaRPr lang="fr-FR" sz="2400" b="1" dirty="0"/>
          </a:p>
        </p:txBody>
      </p:sp>
      <p:sp>
        <p:nvSpPr>
          <p:cNvPr id="15"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pPr/>
              <a:t>6</a:t>
            </a:fld>
            <a:endParaRPr lang="fr-FR" dirty="0"/>
          </a:p>
        </p:txBody>
      </p:sp>
    </p:spTree>
    <p:extLst>
      <p:ext uri="{BB962C8B-B14F-4D97-AF65-F5344CB8AC3E}">
        <p14:creationId xmlns:p14="http://schemas.microsoft.com/office/powerpoint/2010/main" val="17924499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1000" fill="hold"/>
                                        <p:tgtEl>
                                          <p:spTgt spid="7170"/>
                                        </p:tgtEl>
                                        <p:attrNameLst>
                                          <p:attrName>ppt_x</p:attrName>
                                        </p:attrNameLst>
                                      </p:cBhvr>
                                      <p:tavLst>
                                        <p:tav tm="0">
                                          <p:val>
                                            <p:strVal val="0-#ppt_w/2"/>
                                          </p:val>
                                        </p:tav>
                                        <p:tav tm="100000">
                                          <p:val>
                                            <p:strVal val="#ppt_x"/>
                                          </p:val>
                                        </p:tav>
                                      </p:tavLst>
                                    </p:anim>
                                    <p:anim calcmode="lin" valueType="num">
                                      <p:cBhvr additive="base">
                                        <p:cTn id="8" dur="1000" fill="hold"/>
                                        <p:tgtEl>
                                          <p:spTgt spid="717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71"/>
                                        </p:tgtEl>
                                        <p:attrNameLst>
                                          <p:attrName>style.visibility</p:attrName>
                                        </p:attrNameLst>
                                      </p:cBhvr>
                                      <p:to>
                                        <p:strVal val="visible"/>
                                      </p:to>
                                    </p:set>
                                    <p:anim calcmode="lin" valueType="num">
                                      <p:cBhvr additive="base">
                                        <p:cTn id="13" dur="1000" fill="hold"/>
                                        <p:tgtEl>
                                          <p:spTgt spid="7171"/>
                                        </p:tgtEl>
                                        <p:attrNameLst>
                                          <p:attrName>ppt_x</p:attrName>
                                        </p:attrNameLst>
                                      </p:cBhvr>
                                      <p:tavLst>
                                        <p:tav tm="0">
                                          <p:val>
                                            <p:strVal val="0-#ppt_w/2"/>
                                          </p:val>
                                        </p:tav>
                                        <p:tav tm="100000">
                                          <p:val>
                                            <p:strVal val="#ppt_x"/>
                                          </p:val>
                                        </p:tav>
                                      </p:tavLst>
                                    </p:anim>
                                    <p:anim calcmode="lin" valueType="num">
                                      <p:cBhvr additive="base">
                                        <p:cTn id="14" dur="1000" fill="hold"/>
                                        <p:tgtEl>
                                          <p:spTgt spid="717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72"/>
                                        </p:tgtEl>
                                        <p:attrNameLst>
                                          <p:attrName>style.visibility</p:attrName>
                                        </p:attrNameLst>
                                      </p:cBhvr>
                                      <p:to>
                                        <p:strVal val="visible"/>
                                      </p:to>
                                    </p:set>
                                    <p:anim calcmode="lin" valueType="num">
                                      <p:cBhvr additive="base">
                                        <p:cTn id="19" dur="1000" fill="hold"/>
                                        <p:tgtEl>
                                          <p:spTgt spid="7172"/>
                                        </p:tgtEl>
                                        <p:attrNameLst>
                                          <p:attrName>ppt_x</p:attrName>
                                        </p:attrNameLst>
                                      </p:cBhvr>
                                      <p:tavLst>
                                        <p:tav tm="0">
                                          <p:val>
                                            <p:strVal val="0-#ppt_w/2"/>
                                          </p:val>
                                        </p:tav>
                                        <p:tav tm="100000">
                                          <p:val>
                                            <p:strVal val="#ppt_x"/>
                                          </p:val>
                                        </p:tav>
                                      </p:tavLst>
                                    </p:anim>
                                    <p:anim calcmode="lin" valueType="num">
                                      <p:cBhvr additive="base">
                                        <p:cTn id="20" dur="1000" fill="hold"/>
                                        <p:tgtEl>
                                          <p:spTgt spid="717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173"/>
                                        </p:tgtEl>
                                        <p:attrNameLst>
                                          <p:attrName>style.visibility</p:attrName>
                                        </p:attrNameLst>
                                      </p:cBhvr>
                                      <p:to>
                                        <p:strVal val="visible"/>
                                      </p:to>
                                    </p:set>
                                    <p:anim calcmode="lin" valueType="num">
                                      <p:cBhvr additive="base">
                                        <p:cTn id="25" dur="1000" fill="hold"/>
                                        <p:tgtEl>
                                          <p:spTgt spid="7173"/>
                                        </p:tgtEl>
                                        <p:attrNameLst>
                                          <p:attrName>ppt_x</p:attrName>
                                        </p:attrNameLst>
                                      </p:cBhvr>
                                      <p:tavLst>
                                        <p:tav tm="0">
                                          <p:val>
                                            <p:strVal val="0-#ppt_w/2"/>
                                          </p:val>
                                        </p:tav>
                                        <p:tav tm="100000">
                                          <p:val>
                                            <p:strVal val="#ppt_x"/>
                                          </p:val>
                                        </p:tav>
                                      </p:tavLst>
                                    </p:anim>
                                    <p:anim calcmode="lin" valueType="num">
                                      <p:cBhvr additive="base">
                                        <p:cTn id="26" dur="1000" fill="hold"/>
                                        <p:tgtEl>
                                          <p:spTgt spid="717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174"/>
                                        </p:tgtEl>
                                        <p:attrNameLst>
                                          <p:attrName>style.visibility</p:attrName>
                                        </p:attrNameLst>
                                      </p:cBhvr>
                                      <p:to>
                                        <p:strVal val="visible"/>
                                      </p:to>
                                    </p:set>
                                    <p:anim calcmode="lin" valueType="num">
                                      <p:cBhvr additive="base">
                                        <p:cTn id="31" dur="1000" fill="hold"/>
                                        <p:tgtEl>
                                          <p:spTgt spid="7174"/>
                                        </p:tgtEl>
                                        <p:attrNameLst>
                                          <p:attrName>ppt_x</p:attrName>
                                        </p:attrNameLst>
                                      </p:cBhvr>
                                      <p:tavLst>
                                        <p:tav tm="0">
                                          <p:val>
                                            <p:strVal val="0-#ppt_w/2"/>
                                          </p:val>
                                        </p:tav>
                                        <p:tav tm="100000">
                                          <p:val>
                                            <p:strVal val="#ppt_x"/>
                                          </p:val>
                                        </p:tav>
                                      </p:tavLst>
                                    </p:anim>
                                    <p:anim calcmode="lin" valueType="num">
                                      <p:cBhvr additive="base">
                                        <p:cTn id="32" dur="1000" fill="hold"/>
                                        <p:tgtEl>
                                          <p:spTgt spid="717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175"/>
                                        </p:tgtEl>
                                        <p:attrNameLst>
                                          <p:attrName>style.visibility</p:attrName>
                                        </p:attrNameLst>
                                      </p:cBhvr>
                                      <p:to>
                                        <p:strVal val="visible"/>
                                      </p:to>
                                    </p:set>
                                    <p:anim calcmode="lin" valueType="num">
                                      <p:cBhvr additive="base">
                                        <p:cTn id="37" dur="1000" fill="hold"/>
                                        <p:tgtEl>
                                          <p:spTgt spid="7175"/>
                                        </p:tgtEl>
                                        <p:attrNameLst>
                                          <p:attrName>ppt_x</p:attrName>
                                        </p:attrNameLst>
                                      </p:cBhvr>
                                      <p:tavLst>
                                        <p:tav tm="0">
                                          <p:val>
                                            <p:strVal val="0-#ppt_w/2"/>
                                          </p:val>
                                        </p:tav>
                                        <p:tav tm="100000">
                                          <p:val>
                                            <p:strVal val="#ppt_x"/>
                                          </p:val>
                                        </p:tav>
                                      </p:tavLst>
                                    </p:anim>
                                    <p:anim calcmode="lin" valueType="num">
                                      <p:cBhvr additive="base">
                                        <p:cTn id="38" dur="1000" fill="hold"/>
                                        <p:tgtEl>
                                          <p:spTgt spid="717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7176"/>
                                        </p:tgtEl>
                                        <p:attrNameLst>
                                          <p:attrName>style.visibility</p:attrName>
                                        </p:attrNameLst>
                                      </p:cBhvr>
                                      <p:to>
                                        <p:strVal val="visible"/>
                                      </p:to>
                                    </p:set>
                                    <p:anim calcmode="lin" valueType="num">
                                      <p:cBhvr additive="base">
                                        <p:cTn id="43" dur="1000" fill="hold"/>
                                        <p:tgtEl>
                                          <p:spTgt spid="7176"/>
                                        </p:tgtEl>
                                        <p:attrNameLst>
                                          <p:attrName>ppt_x</p:attrName>
                                        </p:attrNameLst>
                                      </p:cBhvr>
                                      <p:tavLst>
                                        <p:tav tm="0">
                                          <p:val>
                                            <p:strVal val="0-#ppt_w/2"/>
                                          </p:val>
                                        </p:tav>
                                        <p:tav tm="100000">
                                          <p:val>
                                            <p:strVal val="#ppt_x"/>
                                          </p:val>
                                        </p:tav>
                                      </p:tavLst>
                                    </p:anim>
                                    <p:anim calcmode="lin" valueType="num">
                                      <p:cBhvr additive="base">
                                        <p:cTn id="44" dur="1000" fill="hold"/>
                                        <p:tgtEl>
                                          <p:spTgt spid="717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7177"/>
                                        </p:tgtEl>
                                        <p:attrNameLst>
                                          <p:attrName>style.visibility</p:attrName>
                                        </p:attrNameLst>
                                      </p:cBhvr>
                                      <p:to>
                                        <p:strVal val="visible"/>
                                      </p:to>
                                    </p:set>
                                    <p:anim calcmode="lin" valueType="num">
                                      <p:cBhvr additive="base">
                                        <p:cTn id="49" dur="1000" fill="hold"/>
                                        <p:tgtEl>
                                          <p:spTgt spid="7177"/>
                                        </p:tgtEl>
                                        <p:attrNameLst>
                                          <p:attrName>ppt_x</p:attrName>
                                        </p:attrNameLst>
                                      </p:cBhvr>
                                      <p:tavLst>
                                        <p:tav tm="0">
                                          <p:val>
                                            <p:strVal val="0-#ppt_w/2"/>
                                          </p:val>
                                        </p:tav>
                                        <p:tav tm="100000">
                                          <p:val>
                                            <p:strVal val="#ppt_x"/>
                                          </p:val>
                                        </p:tav>
                                      </p:tavLst>
                                    </p:anim>
                                    <p:anim calcmode="lin" valueType="num">
                                      <p:cBhvr additive="base">
                                        <p:cTn id="50" dur="1000" fill="hold"/>
                                        <p:tgtEl>
                                          <p:spTgt spid="71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utoUpdateAnimBg="0"/>
      <p:bldP spid="7171" grpId="0" animBg="1"/>
      <p:bldP spid="7172" grpId="0" autoUpdateAnimBg="0"/>
      <p:bldP spid="7173" grpId="0" animBg="1"/>
      <p:bldP spid="7174" grpId="0" autoUpdateAnimBg="0"/>
      <p:bldP spid="7175" grpId="0" animBg="1"/>
      <p:bldP spid="7176" grpId="0" animBg="1"/>
      <p:bldP spid="717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a:xfrm>
            <a:off x="107951" y="144465"/>
            <a:ext cx="7042150" cy="674687"/>
          </a:xfrm>
        </p:spPr>
        <p:txBody>
          <a:bodyPr/>
          <a:lstStyle/>
          <a:p>
            <a:pPr eaLnBrk="1" hangingPunct="1"/>
            <a:r>
              <a:rPr lang="fr-FR" dirty="0">
                <a:latin typeface="Helvetica" charset="0"/>
                <a:cs typeface="Helvetica" charset="0"/>
              </a:rPr>
              <a:t>Les risques induits par les vulnérabilités des professionnels de </a:t>
            </a:r>
            <a:r>
              <a:rPr lang="fr-FR" dirty="0" smtClean="0">
                <a:latin typeface="Helvetica" charset="0"/>
                <a:cs typeface="Helvetica" charset="0"/>
              </a:rPr>
              <a:t>santé : Les addictions</a:t>
            </a:r>
            <a:endParaRPr lang="fr-FR" dirty="0">
              <a:latin typeface="Helvetica" charset="0"/>
              <a:cs typeface="Helvetica" charset="0"/>
            </a:endParaRPr>
          </a:p>
        </p:txBody>
      </p:sp>
      <p:sp>
        <p:nvSpPr>
          <p:cNvPr id="22531" name="Espace réservé du contenu 6"/>
          <p:cNvSpPr>
            <a:spLocks noGrp="1"/>
          </p:cNvSpPr>
          <p:nvPr>
            <p:ph idx="1"/>
          </p:nvPr>
        </p:nvSpPr>
        <p:spPr>
          <a:xfrm>
            <a:off x="284639" y="1992668"/>
            <a:ext cx="8541881" cy="1456179"/>
          </a:xfrm>
        </p:spPr>
        <p:txBody>
          <a:bodyPr>
            <a:noAutofit/>
          </a:bodyPr>
          <a:lstStyle/>
          <a:p>
            <a:pPr marL="0" indent="0" algn="ctr">
              <a:buNone/>
            </a:pPr>
            <a:r>
              <a:rPr lang="fr-FR" sz="3200" b="1" dirty="0" smtClean="0">
                <a:solidFill>
                  <a:schemeClr val="tx2"/>
                </a:solidFill>
                <a:latin typeface="Helvetica" charset="0"/>
                <a:cs typeface="Helvetica" charset="0"/>
              </a:rPr>
              <a:t>Les </a:t>
            </a:r>
            <a:r>
              <a:rPr lang="fr-FR" sz="3200" b="1" dirty="0">
                <a:solidFill>
                  <a:schemeClr val="tx2"/>
                </a:solidFill>
                <a:latin typeface="Helvetica" charset="0"/>
                <a:cs typeface="Helvetica" charset="0"/>
              </a:rPr>
              <a:t>vulnérabilités des soignants </a:t>
            </a:r>
            <a:endParaRPr lang="fr-FR" sz="3200" b="1" dirty="0" smtClean="0">
              <a:solidFill>
                <a:schemeClr val="tx2"/>
              </a:solidFill>
              <a:latin typeface="Helvetica" charset="0"/>
              <a:cs typeface="Helvetica" charset="0"/>
            </a:endParaRPr>
          </a:p>
          <a:p>
            <a:pPr marL="0" indent="0" algn="ctr">
              <a:buNone/>
            </a:pPr>
            <a:r>
              <a:rPr lang="fr-FR" sz="3200" b="1" dirty="0" smtClean="0">
                <a:solidFill>
                  <a:schemeClr val="tx2"/>
                </a:solidFill>
                <a:latin typeface="Helvetica" charset="0"/>
                <a:cs typeface="Helvetica" charset="0"/>
              </a:rPr>
              <a:t>vis</a:t>
            </a:r>
            <a:r>
              <a:rPr lang="fr-FR" sz="3200" b="1" dirty="0">
                <a:solidFill>
                  <a:schemeClr val="tx2"/>
                </a:solidFill>
                <a:latin typeface="Helvetica" charset="0"/>
                <a:cs typeface="Helvetica" charset="0"/>
              </a:rPr>
              <a:t>-à-vis des conduites addictives</a:t>
            </a:r>
          </a:p>
        </p:txBody>
      </p:sp>
      <p:sp>
        <p:nvSpPr>
          <p:cNvPr id="22532" name="Espace réservé du pied de page 4"/>
          <p:cNvSpPr>
            <a:spLocks noGrp="1"/>
          </p:cNvSpPr>
          <p:nvPr>
            <p:ph type="ftr" sz="quarter" idx="4294967295"/>
          </p:nvPr>
        </p:nvSpPr>
        <p:spPr bwMode="auto">
          <a:xfrm>
            <a:off x="92076" y="6450015"/>
            <a:ext cx="891698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Helvetica" charset="0"/>
                <a:ea typeface="ＭＳ Ｐゴシック" charset="0"/>
                <a:cs typeface="Helvetica" charset="0"/>
              </a:defRPr>
            </a:lvl1pPr>
            <a:lvl2pPr>
              <a:defRPr sz="2800">
                <a:solidFill>
                  <a:schemeClr val="tx1"/>
                </a:solidFill>
                <a:latin typeface="Helvetica" charset="0"/>
                <a:ea typeface="Helvetica" charset="0"/>
                <a:cs typeface="Helvetica" charset="0"/>
              </a:defRPr>
            </a:lvl2pPr>
            <a:lvl3pPr>
              <a:defRPr sz="2400">
                <a:solidFill>
                  <a:schemeClr val="tx1"/>
                </a:solidFill>
                <a:latin typeface="Helvetica" charset="0"/>
                <a:ea typeface="Helvetica" charset="0"/>
                <a:cs typeface="Helvetica" charset="0"/>
              </a:defRPr>
            </a:lvl3pPr>
            <a:lvl4pPr>
              <a:defRPr sz="2000">
                <a:solidFill>
                  <a:schemeClr val="tx1"/>
                </a:solidFill>
                <a:latin typeface="Helvetica" charset="0"/>
                <a:ea typeface="Helvetica" charset="0"/>
                <a:cs typeface="Helvetica" charset="0"/>
              </a:defRPr>
            </a:lvl4pPr>
            <a:lvl5pPr>
              <a:defRPr sz="2000">
                <a:solidFill>
                  <a:schemeClr val="tx1"/>
                </a:solidFill>
                <a:latin typeface="Helvetica" charset="0"/>
                <a:ea typeface="Helvetica" charset="0"/>
                <a:cs typeface="Helvetica" charset="0"/>
              </a:defRPr>
            </a:lvl5pPr>
            <a:lvl6pPr eaLnBrk="0" fontAlgn="base" hangingPunct="0">
              <a:spcAft>
                <a:spcPct val="0"/>
              </a:spcAft>
              <a:buFont typeface="Arial" charset="0"/>
              <a:buChar char="»"/>
              <a:defRPr sz="2000">
                <a:solidFill>
                  <a:schemeClr val="tx1"/>
                </a:solidFill>
                <a:latin typeface="Helvetica" charset="0"/>
                <a:ea typeface="Helvetica" charset="0"/>
                <a:cs typeface="Helvetica" charset="0"/>
              </a:defRPr>
            </a:lvl6pPr>
            <a:lvl7pPr eaLnBrk="0" fontAlgn="base" hangingPunct="0">
              <a:spcAft>
                <a:spcPct val="0"/>
              </a:spcAft>
              <a:buFont typeface="Arial" charset="0"/>
              <a:buChar char="»"/>
              <a:defRPr sz="2000">
                <a:solidFill>
                  <a:schemeClr val="tx1"/>
                </a:solidFill>
                <a:latin typeface="Helvetica" charset="0"/>
                <a:ea typeface="Helvetica" charset="0"/>
                <a:cs typeface="Helvetica" charset="0"/>
              </a:defRPr>
            </a:lvl7pPr>
            <a:lvl8pPr eaLnBrk="0" fontAlgn="base" hangingPunct="0">
              <a:spcAft>
                <a:spcPct val="0"/>
              </a:spcAft>
              <a:buFont typeface="Arial" charset="0"/>
              <a:buChar char="»"/>
              <a:defRPr sz="2000">
                <a:solidFill>
                  <a:schemeClr val="tx1"/>
                </a:solidFill>
                <a:latin typeface="Helvetica" charset="0"/>
                <a:ea typeface="Helvetica" charset="0"/>
                <a:cs typeface="Helvetica" charset="0"/>
              </a:defRPr>
            </a:lvl8pPr>
            <a:lvl9pPr eaLnBrk="0" fontAlgn="base" hangingPunct="0">
              <a:spcAft>
                <a:spcPct val="0"/>
              </a:spcAft>
              <a:buFont typeface="Arial" charset="0"/>
              <a:buChar char="»"/>
              <a:defRPr sz="2000">
                <a:solidFill>
                  <a:schemeClr val="tx1"/>
                </a:solidFill>
                <a:latin typeface="Helvetica" charset="0"/>
                <a:ea typeface="Helvetica" charset="0"/>
                <a:cs typeface="Helvetica" charset="0"/>
              </a:defRPr>
            </a:lvl9pPr>
          </a:lstStyle>
          <a:p>
            <a:r>
              <a:rPr lang="fr-FR" sz="1200" b="0">
                <a:latin typeface="Calibri" charset="0"/>
                <a:cs typeface="Arial" charset="0"/>
              </a:rPr>
              <a:t>1er Colloque National</a:t>
            </a:r>
            <a:r>
              <a:rPr lang="fr-FR" sz="1200">
                <a:latin typeface="Calibri" charset="0"/>
                <a:cs typeface="Arial" charset="0"/>
              </a:rPr>
              <a:t>  Soigner les vulnérabilités des professionnels de santé – Académie Nationale de Médecine </a:t>
            </a:r>
            <a:r>
              <a:rPr lang="fr-FR" sz="1200" b="0">
                <a:latin typeface="Calibri" charset="0"/>
                <a:cs typeface="Arial" charset="0"/>
              </a:rPr>
              <a:t>– Jeudi 3 décembre 2015</a:t>
            </a:r>
            <a:endParaRPr lang="fr-FR" sz="1200">
              <a:latin typeface="Calibri" charset="0"/>
              <a:cs typeface="Arial" charset="0"/>
            </a:endParaRPr>
          </a:p>
        </p:txBody>
      </p:sp>
      <p:sp>
        <p:nvSpPr>
          <p:cNvPr id="2" name="Rectangle 1"/>
          <p:cNvSpPr/>
          <p:nvPr/>
        </p:nvSpPr>
        <p:spPr>
          <a:xfrm>
            <a:off x="10318346" y="-12700"/>
            <a:ext cx="829486" cy="369332"/>
          </a:xfrm>
          <a:prstGeom prst="rect">
            <a:avLst/>
          </a:prstGeom>
        </p:spPr>
        <p:txBody>
          <a:bodyPr wrap="none">
            <a:spAutoFit/>
          </a:bodyPr>
          <a:lstStyle/>
          <a:p>
            <a:pPr algn="ctr" fontAlgn="auto">
              <a:spcBef>
                <a:spcPts val="0"/>
              </a:spcBef>
              <a:spcAft>
                <a:spcPts val="0"/>
              </a:spcAft>
              <a:defRPr/>
            </a:pPr>
            <a:r>
              <a:rPr lang="fr-FR" dirty="0">
                <a:solidFill>
                  <a:prstClr val="white"/>
                </a:solidFill>
                <a:latin typeface="Calibri"/>
                <a:ea typeface="+mn-ea"/>
                <a:cs typeface="+mn-cs"/>
              </a:rPr>
              <a:t>12 min</a:t>
            </a:r>
          </a:p>
        </p:txBody>
      </p:sp>
      <p:sp>
        <p:nvSpPr>
          <p:cNvPr id="7"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60</a:t>
            </a:fld>
            <a:endParaRPr lang="fr-FR" dirty="0"/>
          </a:p>
        </p:txBody>
      </p:sp>
      <p:sp>
        <p:nvSpPr>
          <p:cNvPr id="8" name="Sous-titre 2"/>
          <p:cNvSpPr txBox="1">
            <a:spLocks/>
          </p:cNvSpPr>
          <p:nvPr/>
        </p:nvSpPr>
        <p:spPr>
          <a:xfrm>
            <a:off x="784329" y="4363974"/>
            <a:ext cx="6461125" cy="10668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000090"/>
              </a:buClr>
              <a:buSzPct val="85000"/>
              <a:buFont typeface="Wingdings" charset="2"/>
              <a:buChar char="§"/>
              <a:defRPr sz="2800" kern="1200">
                <a:solidFill>
                  <a:srgbClr val="000090"/>
                </a:solidFill>
                <a:latin typeface="Helvetica"/>
                <a:ea typeface="+mn-ea"/>
                <a:cs typeface="Helvetica"/>
              </a:defRPr>
            </a:lvl1pPr>
            <a:lvl2pPr marL="742950" indent="-285750" algn="l" defTabSz="457200" rtl="0" eaLnBrk="1" latinLnBrk="0" hangingPunct="1">
              <a:spcBef>
                <a:spcPct val="20000"/>
              </a:spcBef>
              <a:buClr>
                <a:srgbClr val="000090"/>
              </a:buClr>
              <a:buSzPct val="70000"/>
              <a:buFont typeface="Wingdings" charset="2"/>
              <a:buChar char="§"/>
              <a:defRPr sz="24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itchFamily="34" charset="0"/>
              <a:buNone/>
              <a:defRPr/>
            </a:pPr>
            <a:r>
              <a:rPr lang="fr-FR" dirty="0" smtClean="0">
                <a:solidFill>
                  <a:srgbClr val="000000"/>
                </a:solidFill>
                <a:cs typeface="+mn-cs"/>
              </a:rPr>
              <a:t>Pr F. Paille</a:t>
            </a:r>
          </a:p>
          <a:p>
            <a:pPr>
              <a:buFont typeface="Arial" pitchFamily="34" charset="0"/>
              <a:buNone/>
              <a:defRPr/>
            </a:pPr>
            <a:r>
              <a:rPr lang="fr-FR" dirty="0" smtClean="0">
                <a:solidFill>
                  <a:srgbClr val="000000"/>
                </a:solidFill>
                <a:cs typeface="+mn-cs"/>
              </a:rPr>
              <a:t>Nancy</a:t>
            </a:r>
            <a:endParaRPr lang="fr-FR" dirty="0">
              <a:solidFill>
                <a:srgbClr val="000000"/>
              </a:solidFill>
              <a:cs typeface="+mn-cs"/>
            </a:endParaRPr>
          </a:p>
        </p:txBody>
      </p:sp>
    </p:spTree>
    <p:extLst>
      <p:ext uri="{BB962C8B-B14F-4D97-AF65-F5344CB8AC3E}">
        <p14:creationId xmlns:p14="http://schemas.microsoft.com/office/powerpoint/2010/main" val="294290275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a:xfrm>
            <a:off x="107951" y="144465"/>
            <a:ext cx="7042150" cy="674687"/>
          </a:xfrm>
        </p:spPr>
        <p:txBody>
          <a:bodyPr/>
          <a:lstStyle/>
          <a:p>
            <a:pPr eaLnBrk="1" hangingPunct="1"/>
            <a:r>
              <a:rPr lang="fr-FR" dirty="0">
                <a:latin typeface="Helvetica" charset="0"/>
                <a:cs typeface="Helvetica" charset="0"/>
              </a:rPr>
              <a:t>Les risques induits par les vulnérabilités des professionnels de </a:t>
            </a:r>
            <a:r>
              <a:rPr lang="fr-FR" dirty="0" smtClean="0">
                <a:latin typeface="Helvetica" charset="0"/>
                <a:cs typeface="Helvetica" charset="0"/>
              </a:rPr>
              <a:t>santé : Les addictions</a:t>
            </a:r>
            <a:endParaRPr lang="fr-FR" dirty="0">
              <a:latin typeface="Helvetica" charset="0"/>
              <a:cs typeface="Helvetica" charset="0"/>
            </a:endParaRPr>
          </a:p>
        </p:txBody>
      </p:sp>
      <p:sp>
        <p:nvSpPr>
          <p:cNvPr id="22531" name="Espace réservé du contenu 6"/>
          <p:cNvSpPr>
            <a:spLocks noGrp="1"/>
          </p:cNvSpPr>
          <p:nvPr>
            <p:ph idx="1"/>
          </p:nvPr>
        </p:nvSpPr>
        <p:spPr>
          <a:xfrm>
            <a:off x="284639" y="1412384"/>
            <a:ext cx="8541881" cy="4829604"/>
          </a:xfrm>
        </p:spPr>
        <p:txBody>
          <a:bodyPr>
            <a:noAutofit/>
          </a:bodyPr>
          <a:lstStyle/>
          <a:p>
            <a:pPr marL="0" indent="0" eaLnBrk="1" hangingPunct="1">
              <a:buFont typeface="Wingdings" charset="0"/>
              <a:buNone/>
            </a:pPr>
            <a:endParaRPr lang="fr-FR" sz="1800" b="1" dirty="0" smtClean="0">
              <a:solidFill>
                <a:schemeClr val="tx1"/>
              </a:solidFill>
              <a:latin typeface="Helvetica" charset="0"/>
              <a:cs typeface="Helvetica" charset="0"/>
            </a:endParaRPr>
          </a:p>
          <a:p>
            <a:pPr marL="0" indent="0" eaLnBrk="0" hangingPunct="0">
              <a:buNone/>
            </a:pPr>
            <a:r>
              <a:rPr lang="fr-FR" sz="2400" dirty="0">
                <a:solidFill>
                  <a:schemeClr val="tx2"/>
                </a:solidFill>
              </a:rPr>
              <a:t>Les professionnels de santé ne sont pas immunisés contre les </a:t>
            </a:r>
            <a:r>
              <a:rPr lang="fr-FR" sz="2400" dirty="0" smtClean="0">
                <a:solidFill>
                  <a:schemeClr val="tx2"/>
                </a:solidFill>
              </a:rPr>
              <a:t>addictions.</a:t>
            </a:r>
            <a:endParaRPr lang="fr-FR" sz="2400" dirty="0">
              <a:solidFill>
                <a:schemeClr val="tx2"/>
              </a:solidFill>
            </a:endParaRPr>
          </a:p>
          <a:p>
            <a:pPr eaLnBrk="0" hangingPunct="0"/>
            <a:endParaRPr lang="fr-FR" sz="2400" dirty="0">
              <a:solidFill>
                <a:schemeClr val="tx2"/>
              </a:solidFill>
            </a:endParaRPr>
          </a:p>
          <a:p>
            <a:pPr marL="0" indent="0" eaLnBrk="0" hangingPunct="0">
              <a:buNone/>
            </a:pPr>
            <a:r>
              <a:rPr lang="fr-FR" sz="2400" dirty="0">
                <a:solidFill>
                  <a:schemeClr val="tx2"/>
                </a:solidFill>
              </a:rPr>
              <a:t>L’exemple récent de l’anesthésiste souffrant de dépendance à l’alcool qui a provoqué le décès d’une patiente lors de son accouchement à Orthez est encore dans les </a:t>
            </a:r>
            <a:r>
              <a:rPr lang="fr-FR" sz="2400" dirty="0" smtClean="0">
                <a:solidFill>
                  <a:schemeClr val="tx2"/>
                </a:solidFill>
              </a:rPr>
              <a:t>mémoires.</a:t>
            </a:r>
            <a:endParaRPr lang="fr-FR" sz="2400" dirty="0">
              <a:solidFill>
                <a:schemeClr val="tx2"/>
              </a:solidFill>
            </a:endParaRPr>
          </a:p>
        </p:txBody>
      </p:sp>
      <p:sp>
        <p:nvSpPr>
          <p:cNvPr id="22532" name="Espace réservé du pied de page 4"/>
          <p:cNvSpPr>
            <a:spLocks noGrp="1"/>
          </p:cNvSpPr>
          <p:nvPr>
            <p:ph type="ftr" sz="quarter" idx="4294967295"/>
          </p:nvPr>
        </p:nvSpPr>
        <p:spPr bwMode="auto">
          <a:xfrm>
            <a:off x="92076" y="6450015"/>
            <a:ext cx="891698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Helvetica" charset="0"/>
                <a:ea typeface="ＭＳ Ｐゴシック" charset="0"/>
                <a:cs typeface="Helvetica" charset="0"/>
              </a:defRPr>
            </a:lvl1pPr>
            <a:lvl2pPr>
              <a:defRPr sz="2800">
                <a:solidFill>
                  <a:schemeClr val="tx1"/>
                </a:solidFill>
                <a:latin typeface="Helvetica" charset="0"/>
                <a:ea typeface="Helvetica" charset="0"/>
                <a:cs typeface="Helvetica" charset="0"/>
              </a:defRPr>
            </a:lvl2pPr>
            <a:lvl3pPr>
              <a:defRPr sz="2400">
                <a:solidFill>
                  <a:schemeClr val="tx1"/>
                </a:solidFill>
                <a:latin typeface="Helvetica" charset="0"/>
                <a:ea typeface="Helvetica" charset="0"/>
                <a:cs typeface="Helvetica" charset="0"/>
              </a:defRPr>
            </a:lvl3pPr>
            <a:lvl4pPr>
              <a:defRPr sz="2000">
                <a:solidFill>
                  <a:schemeClr val="tx1"/>
                </a:solidFill>
                <a:latin typeface="Helvetica" charset="0"/>
                <a:ea typeface="Helvetica" charset="0"/>
                <a:cs typeface="Helvetica" charset="0"/>
              </a:defRPr>
            </a:lvl4pPr>
            <a:lvl5pPr>
              <a:defRPr sz="2000">
                <a:solidFill>
                  <a:schemeClr val="tx1"/>
                </a:solidFill>
                <a:latin typeface="Helvetica" charset="0"/>
                <a:ea typeface="Helvetica" charset="0"/>
                <a:cs typeface="Helvetica" charset="0"/>
              </a:defRPr>
            </a:lvl5pPr>
            <a:lvl6pPr eaLnBrk="0" fontAlgn="base" hangingPunct="0">
              <a:spcAft>
                <a:spcPct val="0"/>
              </a:spcAft>
              <a:buFont typeface="Arial" charset="0"/>
              <a:buChar char="»"/>
              <a:defRPr sz="2000">
                <a:solidFill>
                  <a:schemeClr val="tx1"/>
                </a:solidFill>
                <a:latin typeface="Helvetica" charset="0"/>
                <a:ea typeface="Helvetica" charset="0"/>
                <a:cs typeface="Helvetica" charset="0"/>
              </a:defRPr>
            </a:lvl6pPr>
            <a:lvl7pPr eaLnBrk="0" fontAlgn="base" hangingPunct="0">
              <a:spcAft>
                <a:spcPct val="0"/>
              </a:spcAft>
              <a:buFont typeface="Arial" charset="0"/>
              <a:buChar char="»"/>
              <a:defRPr sz="2000">
                <a:solidFill>
                  <a:schemeClr val="tx1"/>
                </a:solidFill>
                <a:latin typeface="Helvetica" charset="0"/>
                <a:ea typeface="Helvetica" charset="0"/>
                <a:cs typeface="Helvetica" charset="0"/>
              </a:defRPr>
            </a:lvl7pPr>
            <a:lvl8pPr eaLnBrk="0" fontAlgn="base" hangingPunct="0">
              <a:spcAft>
                <a:spcPct val="0"/>
              </a:spcAft>
              <a:buFont typeface="Arial" charset="0"/>
              <a:buChar char="»"/>
              <a:defRPr sz="2000">
                <a:solidFill>
                  <a:schemeClr val="tx1"/>
                </a:solidFill>
                <a:latin typeface="Helvetica" charset="0"/>
                <a:ea typeface="Helvetica" charset="0"/>
                <a:cs typeface="Helvetica" charset="0"/>
              </a:defRPr>
            </a:lvl8pPr>
            <a:lvl9pPr eaLnBrk="0" fontAlgn="base" hangingPunct="0">
              <a:spcAft>
                <a:spcPct val="0"/>
              </a:spcAft>
              <a:buFont typeface="Arial" charset="0"/>
              <a:buChar char="»"/>
              <a:defRPr sz="2000">
                <a:solidFill>
                  <a:schemeClr val="tx1"/>
                </a:solidFill>
                <a:latin typeface="Helvetica" charset="0"/>
                <a:ea typeface="Helvetica" charset="0"/>
                <a:cs typeface="Helvetica" charset="0"/>
              </a:defRPr>
            </a:lvl9pPr>
          </a:lstStyle>
          <a:p>
            <a:r>
              <a:rPr lang="fr-FR" sz="1200" b="0">
                <a:latin typeface="Calibri" charset="0"/>
                <a:cs typeface="Arial" charset="0"/>
              </a:rPr>
              <a:t>1er Colloque National</a:t>
            </a:r>
            <a:r>
              <a:rPr lang="fr-FR" sz="1200">
                <a:latin typeface="Calibri" charset="0"/>
                <a:cs typeface="Arial" charset="0"/>
              </a:rPr>
              <a:t>  Soigner les vulnérabilités des professionnels de santé – Académie Nationale de Médecine </a:t>
            </a:r>
            <a:r>
              <a:rPr lang="fr-FR" sz="1200" b="0">
                <a:latin typeface="Calibri" charset="0"/>
                <a:cs typeface="Arial" charset="0"/>
              </a:rPr>
              <a:t>– Jeudi 3 décembre 2015</a:t>
            </a:r>
            <a:endParaRPr lang="fr-FR" sz="1200">
              <a:latin typeface="Calibri" charset="0"/>
              <a:cs typeface="Arial" charset="0"/>
            </a:endParaRPr>
          </a:p>
        </p:txBody>
      </p:sp>
      <p:sp>
        <p:nvSpPr>
          <p:cNvPr id="2" name="Rectangle 1"/>
          <p:cNvSpPr/>
          <p:nvPr/>
        </p:nvSpPr>
        <p:spPr>
          <a:xfrm>
            <a:off x="10318346" y="-12700"/>
            <a:ext cx="829486" cy="369332"/>
          </a:xfrm>
          <a:prstGeom prst="rect">
            <a:avLst/>
          </a:prstGeom>
        </p:spPr>
        <p:txBody>
          <a:bodyPr wrap="none">
            <a:spAutoFit/>
          </a:bodyPr>
          <a:lstStyle/>
          <a:p>
            <a:pPr algn="ctr" fontAlgn="auto">
              <a:spcBef>
                <a:spcPts val="0"/>
              </a:spcBef>
              <a:spcAft>
                <a:spcPts val="0"/>
              </a:spcAft>
              <a:defRPr/>
            </a:pPr>
            <a:r>
              <a:rPr lang="fr-FR" dirty="0">
                <a:solidFill>
                  <a:prstClr val="white"/>
                </a:solidFill>
                <a:latin typeface="Calibri"/>
                <a:ea typeface="+mn-ea"/>
                <a:cs typeface="+mn-cs"/>
              </a:rPr>
              <a:t>12 min</a:t>
            </a:r>
          </a:p>
        </p:txBody>
      </p:sp>
      <p:sp>
        <p:nvSpPr>
          <p:cNvPr id="7"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61</a:t>
            </a:fld>
            <a:endParaRPr lang="fr-FR" dirty="0"/>
          </a:p>
        </p:txBody>
      </p:sp>
    </p:spTree>
    <p:extLst>
      <p:ext uri="{BB962C8B-B14F-4D97-AF65-F5344CB8AC3E}">
        <p14:creationId xmlns:p14="http://schemas.microsoft.com/office/powerpoint/2010/main" val="202110161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a:xfrm>
            <a:off x="107951" y="144465"/>
            <a:ext cx="7042150" cy="674687"/>
          </a:xfrm>
        </p:spPr>
        <p:txBody>
          <a:bodyPr/>
          <a:lstStyle/>
          <a:p>
            <a:pPr eaLnBrk="1" hangingPunct="1"/>
            <a:r>
              <a:rPr lang="fr-FR" dirty="0">
                <a:latin typeface="Helvetica" charset="0"/>
                <a:cs typeface="Helvetica" charset="0"/>
              </a:rPr>
              <a:t>Les risques induits par les vulnérabilités des professionnels de </a:t>
            </a:r>
            <a:r>
              <a:rPr lang="fr-FR" dirty="0" smtClean="0">
                <a:latin typeface="Helvetica" charset="0"/>
                <a:cs typeface="Helvetica" charset="0"/>
              </a:rPr>
              <a:t>santé : Les addictions</a:t>
            </a:r>
            <a:endParaRPr lang="fr-FR" dirty="0">
              <a:latin typeface="Helvetica" charset="0"/>
              <a:cs typeface="Helvetica" charset="0"/>
            </a:endParaRPr>
          </a:p>
        </p:txBody>
      </p:sp>
      <p:sp>
        <p:nvSpPr>
          <p:cNvPr id="22531" name="Espace réservé du contenu 6"/>
          <p:cNvSpPr>
            <a:spLocks noGrp="1"/>
          </p:cNvSpPr>
          <p:nvPr>
            <p:ph idx="1"/>
          </p:nvPr>
        </p:nvSpPr>
        <p:spPr>
          <a:xfrm>
            <a:off x="284639" y="1007282"/>
            <a:ext cx="8541881" cy="5234706"/>
          </a:xfrm>
        </p:spPr>
        <p:txBody>
          <a:bodyPr>
            <a:noAutofit/>
          </a:bodyPr>
          <a:lstStyle/>
          <a:p>
            <a:pPr marL="0" indent="0" eaLnBrk="0" hangingPunct="0">
              <a:buNone/>
            </a:pPr>
            <a:endParaRPr lang="fr-FR" b="1" dirty="0" smtClean="0">
              <a:solidFill>
                <a:srgbClr val="1F497D"/>
              </a:solidFill>
            </a:endParaRPr>
          </a:p>
          <a:p>
            <a:pPr marL="0" indent="0" eaLnBrk="0" hangingPunct="0">
              <a:buNone/>
            </a:pPr>
            <a:r>
              <a:rPr lang="fr-FR" b="1" dirty="0" smtClean="0">
                <a:solidFill>
                  <a:srgbClr val="1F497D"/>
                </a:solidFill>
              </a:rPr>
              <a:t>Conduites </a:t>
            </a:r>
            <a:r>
              <a:rPr lang="fr-FR" b="1" dirty="0">
                <a:solidFill>
                  <a:srgbClr val="1F497D"/>
                </a:solidFill>
              </a:rPr>
              <a:t>addictives et soignants : une réalité ?</a:t>
            </a:r>
            <a:r>
              <a:rPr lang="fr-FR" dirty="0">
                <a:solidFill>
                  <a:srgbClr val="1F497D"/>
                </a:solidFill>
              </a:rPr>
              <a:t> </a:t>
            </a:r>
            <a:endParaRPr lang="fr-FR" dirty="0" smtClean="0">
              <a:solidFill>
                <a:srgbClr val="1F497D"/>
              </a:solidFill>
            </a:endParaRPr>
          </a:p>
          <a:p>
            <a:pPr marL="0" indent="0" eaLnBrk="0" hangingPunct="0">
              <a:buNone/>
            </a:pPr>
            <a:endParaRPr lang="fr-FR" sz="2000" dirty="0">
              <a:solidFill>
                <a:srgbClr val="1F497D"/>
              </a:solidFill>
            </a:endParaRPr>
          </a:p>
          <a:p>
            <a:pPr eaLnBrk="0" hangingPunct="0"/>
            <a:endParaRPr lang="fr-FR" sz="500" dirty="0"/>
          </a:p>
          <a:p>
            <a:pPr eaLnBrk="0" hangingPunct="0">
              <a:buClr>
                <a:schemeClr val="tx2"/>
              </a:buClr>
            </a:pPr>
            <a:r>
              <a:rPr lang="fr-FR" sz="2000" dirty="0">
                <a:solidFill>
                  <a:schemeClr val="tx1"/>
                </a:solidFill>
              </a:rPr>
              <a:t>Peu d’études sont disponibles, notamment en France</a:t>
            </a:r>
          </a:p>
          <a:p>
            <a:pPr eaLnBrk="0" hangingPunct="0">
              <a:buClr>
                <a:schemeClr val="tx2"/>
              </a:buClr>
            </a:pPr>
            <a:endParaRPr lang="fr-FR" sz="900" dirty="0">
              <a:solidFill>
                <a:schemeClr val="tx1"/>
              </a:solidFill>
            </a:endParaRPr>
          </a:p>
          <a:p>
            <a:pPr eaLnBrk="0" hangingPunct="0">
              <a:buClr>
                <a:schemeClr val="tx2"/>
              </a:buClr>
            </a:pPr>
            <a:r>
              <a:rPr lang="fr-FR" sz="2000" dirty="0">
                <a:solidFill>
                  <a:schemeClr val="tx1"/>
                </a:solidFill>
              </a:rPr>
              <a:t>Celles dont on dispose concernent surtout les médecins</a:t>
            </a:r>
          </a:p>
          <a:p>
            <a:pPr eaLnBrk="0" hangingPunct="0">
              <a:buClr>
                <a:schemeClr val="tx2"/>
              </a:buClr>
            </a:pPr>
            <a:endParaRPr lang="fr-FR" sz="900" dirty="0">
              <a:solidFill>
                <a:schemeClr val="tx1"/>
              </a:solidFill>
            </a:endParaRPr>
          </a:p>
          <a:p>
            <a:pPr eaLnBrk="0" hangingPunct="0">
              <a:buClr>
                <a:schemeClr val="tx2"/>
              </a:buClr>
            </a:pPr>
            <a:r>
              <a:rPr lang="fr-FR" sz="2000" dirty="0">
                <a:solidFill>
                  <a:schemeClr val="tx1"/>
                </a:solidFill>
              </a:rPr>
              <a:t>Un rapport de la British </a:t>
            </a:r>
            <a:r>
              <a:rPr lang="fr-FR" sz="2000" dirty="0" err="1">
                <a:solidFill>
                  <a:schemeClr val="tx1"/>
                </a:solidFill>
              </a:rPr>
              <a:t>Medical</a:t>
            </a:r>
            <a:r>
              <a:rPr lang="fr-FR" sz="2000" dirty="0">
                <a:solidFill>
                  <a:schemeClr val="tx1"/>
                </a:solidFill>
              </a:rPr>
              <a:t> Association a suggéré que près d’1 médecin sur 15 serait concerné par ce problème en Grande Bretagne. Beaucoup de travaux ont concerné les médecins anesthésistes. La prévalence des conduites addictives dans ce groupe serait de 1 à 5 %, jusqu’à 10 à 12 % aux </a:t>
            </a:r>
            <a:r>
              <a:rPr lang="fr-FR" sz="2000" dirty="0" smtClean="0">
                <a:solidFill>
                  <a:schemeClr val="tx1"/>
                </a:solidFill>
              </a:rPr>
              <a:t>USA.</a:t>
            </a:r>
            <a:endParaRPr lang="fr-FR" sz="2000" dirty="0">
              <a:solidFill>
                <a:schemeClr val="tx1"/>
              </a:solidFill>
            </a:endParaRPr>
          </a:p>
        </p:txBody>
      </p:sp>
      <p:sp>
        <p:nvSpPr>
          <p:cNvPr id="22532" name="Espace réservé du pied de page 4"/>
          <p:cNvSpPr>
            <a:spLocks noGrp="1"/>
          </p:cNvSpPr>
          <p:nvPr>
            <p:ph type="ftr" sz="quarter" idx="4294967295"/>
          </p:nvPr>
        </p:nvSpPr>
        <p:spPr bwMode="auto">
          <a:xfrm>
            <a:off x="92076" y="6450015"/>
            <a:ext cx="891698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Helvetica" charset="0"/>
                <a:ea typeface="ＭＳ Ｐゴシック" charset="0"/>
                <a:cs typeface="Helvetica" charset="0"/>
              </a:defRPr>
            </a:lvl1pPr>
            <a:lvl2pPr>
              <a:defRPr sz="2800">
                <a:solidFill>
                  <a:schemeClr val="tx1"/>
                </a:solidFill>
                <a:latin typeface="Helvetica" charset="0"/>
                <a:ea typeface="Helvetica" charset="0"/>
                <a:cs typeface="Helvetica" charset="0"/>
              </a:defRPr>
            </a:lvl2pPr>
            <a:lvl3pPr>
              <a:defRPr sz="2400">
                <a:solidFill>
                  <a:schemeClr val="tx1"/>
                </a:solidFill>
                <a:latin typeface="Helvetica" charset="0"/>
                <a:ea typeface="Helvetica" charset="0"/>
                <a:cs typeface="Helvetica" charset="0"/>
              </a:defRPr>
            </a:lvl3pPr>
            <a:lvl4pPr>
              <a:defRPr sz="2000">
                <a:solidFill>
                  <a:schemeClr val="tx1"/>
                </a:solidFill>
                <a:latin typeface="Helvetica" charset="0"/>
                <a:ea typeface="Helvetica" charset="0"/>
                <a:cs typeface="Helvetica" charset="0"/>
              </a:defRPr>
            </a:lvl4pPr>
            <a:lvl5pPr>
              <a:defRPr sz="2000">
                <a:solidFill>
                  <a:schemeClr val="tx1"/>
                </a:solidFill>
                <a:latin typeface="Helvetica" charset="0"/>
                <a:ea typeface="Helvetica" charset="0"/>
                <a:cs typeface="Helvetica" charset="0"/>
              </a:defRPr>
            </a:lvl5pPr>
            <a:lvl6pPr eaLnBrk="0" fontAlgn="base" hangingPunct="0">
              <a:spcAft>
                <a:spcPct val="0"/>
              </a:spcAft>
              <a:buFont typeface="Arial" charset="0"/>
              <a:buChar char="»"/>
              <a:defRPr sz="2000">
                <a:solidFill>
                  <a:schemeClr val="tx1"/>
                </a:solidFill>
                <a:latin typeface="Helvetica" charset="0"/>
                <a:ea typeface="Helvetica" charset="0"/>
                <a:cs typeface="Helvetica" charset="0"/>
              </a:defRPr>
            </a:lvl6pPr>
            <a:lvl7pPr eaLnBrk="0" fontAlgn="base" hangingPunct="0">
              <a:spcAft>
                <a:spcPct val="0"/>
              </a:spcAft>
              <a:buFont typeface="Arial" charset="0"/>
              <a:buChar char="»"/>
              <a:defRPr sz="2000">
                <a:solidFill>
                  <a:schemeClr val="tx1"/>
                </a:solidFill>
                <a:latin typeface="Helvetica" charset="0"/>
                <a:ea typeface="Helvetica" charset="0"/>
                <a:cs typeface="Helvetica" charset="0"/>
              </a:defRPr>
            </a:lvl7pPr>
            <a:lvl8pPr eaLnBrk="0" fontAlgn="base" hangingPunct="0">
              <a:spcAft>
                <a:spcPct val="0"/>
              </a:spcAft>
              <a:buFont typeface="Arial" charset="0"/>
              <a:buChar char="»"/>
              <a:defRPr sz="2000">
                <a:solidFill>
                  <a:schemeClr val="tx1"/>
                </a:solidFill>
                <a:latin typeface="Helvetica" charset="0"/>
                <a:ea typeface="Helvetica" charset="0"/>
                <a:cs typeface="Helvetica" charset="0"/>
              </a:defRPr>
            </a:lvl8pPr>
            <a:lvl9pPr eaLnBrk="0" fontAlgn="base" hangingPunct="0">
              <a:spcAft>
                <a:spcPct val="0"/>
              </a:spcAft>
              <a:buFont typeface="Arial" charset="0"/>
              <a:buChar char="»"/>
              <a:defRPr sz="2000">
                <a:solidFill>
                  <a:schemeClr val="tx1"/>
                </a:solidFill>
                <a:latin typeface="Helvetica" charset="0"/>
                <a:ea typeface="Helvetica" charset="0"/>
                <a:cs typeface="Helvetica" charset="0"/>
              </a:defRPr>
            </a:lvl9pPr>
          </a:lstStyle>
          <a:p>
            <a:r>
              <a:rPr lang="fr-FR" sz="1200" b="0">
                <a:latin typeface="Calibri" charset="0"/>
                <a:cs typeface="Arial" charset="0"/>
              </a:rPr>
              <a:t>1er Colloque National</a:t>
            </a:r>
            <a:r>
              <a:rPr lang="fr-FR" sz="1200">
                <a:latin typeface="Calibri" charset="0"/>
                <a:cs typeface="Arial" charset="0"/>
              </a:rPr>
              <a:t>  Soigner les vulnérabilités des professionnels de santé – Académie Nationale de Médecine </a:t>
            </a:r>
            <a:r>
              <a:rPr lang="fr-FR" sz="1200" b="0">
                <a:latin typeface="Calibri" charset="0"/>
                <a:cs typeface="Arial" charset="0"/>
              </a:rPr>
              <a:t>– Jeudi 3 décembre 2015</a:t>
            </a:r>
            <a:endParaRPr lang="fr-FR" sz="1200">
              <a:latin typeface="Calibri" charset="0"/>
              <a:cs typeface="Arial" charset="0"/>
            </a:endParaRPr>
          </a:p>
        </p:txBody>
      </p:sp>
      <p:sp>
        <p:nvSpPr>
          <p:cNvPr id="2" name="Rectangle 1"/>
          <p:cNvSpPr/>
          <p:nvPr/>
        </p:nvSpPr>
        <p:spPr>
          <a:xfrm>
            <a:off x="10318346" y="-12700"/>
            <a:ext cx="829486" cy="369332"/>
          </a:xfrm>
          <a:prstGeom prst="rect">
            <a:avLst/>
          </a:prstGeom>
        </p:spPr>
        <p:txBody>
          <a:bodyPr wrap="none">
            <a:spAutoFit/>
          </a:bodyPr>
          <a:lstStyle/>
          <a:p>
            <a:pPr algn="ctr" fontAlgn="auto">
              <a:spcBef>
                <a:spcPts val="0"/>
              </a:spcBef>
              <a:spcAft>
                <a:spcPts val="0"/>
              </a:spcAft>
              <a:defRPr/>
            </a:pPr>
            <a:r>
              <a:rPr lang="fr-FR" dirty="0">
                <a:solidFill>
                  <a:prstClr val="white"/>
                </a:solidFill>
                <a:latin typeface="Calibri"/>
                <a:ea typeface="+mn-ea"/>
                <a:cs typeface="+mn-cs"/>
              </a:rPr>
              <a:t>12 min</a:t>
            </a:r>
          </a:p>
        </p:txBody>
      </p:sp>
      <p:sp>
        <p:nvSpPr>
          <p:cNvPr id="7"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62</a:t>
            </a:fld>
            <a:endParaRPr lang="fr-FR" dirty="0"/>
          </a:p>
        </p:txBody>
      </p:sp>
    </p:spTree>
    <p:extLst>
      <p:ext uri="{BB962C8B-B14F-4D97-AF65-F5344CB8AC3E}">
        <p14:creationId xmlns:p14="http://schemas.microsoft.com/office/powerpoint/2010/main" val="419008357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a:xfrm>
            <a:off x="107951" y="144465"/>
            <a:ext cx="7042150" cy="674687"/>
          </a:xfrm>
        </p:spPr>
        <p:txBody>
          <a:bodyPr/>
          <a:lstStyle/>
          <a:p>
            <a:pPr eaLnBrk="1" hangingPunct="1"/>
            <a:r>
              <a:rPr lang="fr-FR" dirty="0">
                <a:latin typeface="Helvetica" charset="0"/>
                <a:cs typeface="Helvetica" charset="0"/>
              </a:rPr>
              <a:t>Les risques induits par les vulnérabilités des professionnels de </a:t>
            </a:r>
            <a:r>
              <a:rPr lang="fr-FR" dirty="0" smtClean="0">
                <a:latin typeface="Helvetica" charset="0"/>
                <a:cs typeface="Helvetica" charset="0"/>
              </a:rPr>
              <a:t>santé : Les addictions</a:t>
            </a:r>
            <a:endParaRPr lang="fr-FR" dirty="0">
              <a:latin typeface="Helvetica" charset="0"/>
              <a:cs typeface="Helvetica" charset="0"/>
            </a:endParaRPr>
          </a:p>
        </p:txBody>
      </p:sp>
      <p:sp>
        <p:nvSpPr>
          <p:cNvPr id="22531" name="Espace réservé du contenu 6"/>
          <p:cNvSpPr>
            <a:spLocks noGrp="1"/>
          </p:cNvSpPr>
          <p:nvPr>
            <p:ph idx="1"/>
          </p:nvPr>
        </p:nvSpPr>
        <p:spPr>
          <a:xfrm>
            <a:off x="284639" y="1007282"/>
            <a:ext cx="8541881" cy="5234706"/>
          </a:xfrm>
        </p:spPr>
        <p:txBody>
          <a:bodyPr>
            <a:noAutofit/>
          </a:bodyPr>
          <a:lstStyle/>
          <a:p>
            <a:pPr marL="0" indent="0" eaLnBrk="1" hangingPunct="1">
              <a:buFont typeface="Wingdings" charset="0"/>
              <a:buNone/>
            </a:pPr>
            <a:endParaRPr lang="fr-FR" sz="1400" b="1" dirty="0" smtClean="0">
              <a:solidFill>
                <a:schemeClr val="tx1"/>
              </a:solidFill>
              <a:latin typeface="Helvetica" charset="0"/>
              <a:cs typeface="Helvetica" charset="0"/>
            </a:endParaRPr>
          </a:p>
          <a:p>
            <a:pPr marL="0" indent="0">
              <a:buNone/>
            </a:pPr>
            <a:r>
              <a:rPr lang="fr-FR" b="1" dirty="0" smtClean="0">
                <a:solidFill>
                  <a:srgbClr val="1F497D"/>
                </a:solidFill>
              </a:rPr>
              <a:t>Conduites </a:t>
            </a:r>
            <a:r>
              <a:rPr lang="fr-FR" b="1" dirty="0">
                <a:solidFill>
                  <a:srgbClr val="1F497D"/>
                </a:solidFill>
              </a:rPr>
              <a:t>addictives et soignants : une réalité ? </a:t>
            </a:r>
          </a:p>
          <a:p>
            <a:endParaRPr lang="fr-FR" sz="600" dirty="0"/>
          </a:p>
          <a:p>
            <a:pPr marL="0" indent="0">
              <a:buNone/>
            </a:pPr>
            <a:r>
              <a:rPr lang="fr-FR" sz="1800" dirty="0">
                <a:solidFill>
                  <a:schemeClr val="tx1"/>
                </a:solidFill>
              </a:rPr>
              <a:t>Etude française auprès des anesthésistes-réanimateurs (2005), réalisée par questionnaire (</a:t>
            </a:r>
            <a:r>
              <a:rPr lang="fr-FR" sz="1800" dirty="0" smtClean="0">
                <a:solidFill>
                  <a:schemeClr val="tx1"/>
                </a:solidFill>
              </a:rPr>
              <a:t>3 476 </a:t>
            </a:r>
            <a:r>
              <a:rPr lang="fr-FR" sz="1800" dirty="0">
                <a:solidFill>
                  <a:schemeClr val="tx1"/>
                </a:solidFill>
              </a:rPr>
              <a:t>réponses, soit 38 % des anesthésistes-réanimateurs) a porté sur l’ensemble de substances </a:t>
            </a:r>
            <a:r>
              <a:rPr lang="fr-FR" sz="1800" dirty="0" err="1">
                <a:solidFill>
                  <a:schemeClr val="tx1"/>
                </a:solidFill>
              </a:rPr>
              <a:t>psycho-actives</a:t>
            </a:r>
            <a:r>
              <a:rPr lang="fr-FR" sz="1800" dirty="0">
                <a:solidFill>
                  <a:schemeClr val="tx1"/>
                </a:solidFill>
              </a:rPr>
              <a:t> (SPA). Elle montre que :</a:t>
            </a:r>
          </a:p>
          <a:p>
            <a:pPr marL="0" indent="0">
              <a:buNone/>
            </a:pPr>
            <a:endParaRPr lang="fr-FR" sz="1050" i="1" dirty="0"/>
          </a:p>
          <a:p>
            <a:pPr>
              <a:buSzPct val="100000"/>
            </a:pPr>
            <a:r>
              <a:rPr lang="fr-FR" sz="2000" i="1" dirty="0"/>
              <a:t>2</a:t>
            </a:r>
            <a:r>
              <a:rPr lang="fr-FR" sz="2000" dirty="0"/>
              <a:t>2,7 % </a:t>
            </a:r>
            <a:r>
              <a:rPr lang="fr-FR" sz="1800" dirty="0">
                <a:solidFill>
                  <a:srgbClr val="000000"/>
                </a:solidFill>
              </a:rPr>
              <a:t>des répondeurs étaient des fumeurs quotidiens</a:t>
            </a:r>
          </a:p>
          <a:p>
            <a:pPr>
              <a:buSzPct val="100000"/>
              <a:buFont typeface="Wingdings" charset="0"/>
              <a:buChar char="§"/>
            </a:pPr>
            <a:endParaRPr lang="fr-FR" sz="1050" dirty="0"/>
          </a:p>
          <a:p>
            <a:pPr>
              <a:buSzPct val="100000"/>
            </a:pPr>
            <a:r>
              <a:rPr lang="fr-FR" sz="2000" dirty="0"/>
              <a:t>10,9 % </a:t>
            </a:r>
            <a:r>
              <a:rPr lang="fr-FR" sz="1800" dirty="0">
                <a:solidFill>
                  <a:srgbClr val="000000"/>
                </a:solidFill>
              </a:rPr>
              <a:t>avaient un usage nocif ou une dépendance à au moins une autre substance que le tabac, très majoritairement l’alcool (59 %) ou les tranquillisants/Hypnotiques (41 %)</a:t>
            </a:r>
          </a:p>
          <a:p>
            <a:pPr>
              <a:buSzPct val="100000"/>
              <a:buFont typeface="Wingdings" charset="0"/>
              <a:buChar char="§"/>
            </a:pPr>
            <a:endParaRPr lang="fr-FR" sz="1050" dirty="0"/>
          </a:p>
          <a:p>
            <a:pPr>
              <a:buSzPct val="100000"/>
            </a:pPr>
            <a:r>
              <a:rPr lang="fr-FR" sz="2000" dirty="0"/>
              <a:t>6,5 % </a:t>
            </a:r>
            <a:r>
              <a:rPr lang="fr-FR" sz="1800" dirty="0">
                <a:solidFill>
                  <a:srgbClr val="000000"/>
                </a:solidFill>
              </a:rPr>
              <a:t>présentaient un usage nocif ou une dépendance à </a:t>
            </a:r>
            <a:r>
              <a:rPr lang="fr-FR" sz="1800" dirty="0" smtClean="0">
                <a:solidFill>
                  <a:srgbClr val="000000"/>
                </a:solidFill>
              </a:rPr>
              <a:t>l’alcool</a:t>
            </a:r>
            <a:endParaRPr lang="fr-FR" sz="1800" dirty="0">
              <a:solidFill>
                <a:srgbClr val="000000"/>
              </a:solidFill>
            </a:endParaRPr>
          </a:p>
        </p:txBody>
      </p:sp>
      <p:sp>
        <p:nvSpPr>
          <p:cNvPr id="22532" name="Espace réservé du pied de page 4"/>
          <p:cNvSpPr>
            <a:spLocks noGrp="1"/>
          </p:cNvSpPr>
          <p:nvPr>
            <p:ph type="ftr" sz="quarter" idx="4294967295"/>
          </p:nvPr>
        </p:nvSpPr>
        <p:spPr bwMode="auto">
          <a:xfrm>
            <a:off x="92076" y="6450015"/>
            <a:ext cx="891698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Helvetica" charset="0"/>
                <a:ea typeface="ＭＳ Ｐゴシック" charset="0"/>
                <a:cs typeface="Helvetica" charset="0"/>
              </a:defRPr>
            </a:lvl1pPr>
            <a:lvl2pPr>
              <a:defRPr sz="2800">
                <a:solidFill>
                  <a:schemeClr val="tx1"/>
                </a:solidFill>
                <a:latin typeface="Helvetica" charset="0"/>
                <a:ea typeface="Helvetica" charset="0"/>
                <a:cs typeface="Helvetica" charset="0"/>
              </a:defRPr>
            </a:lvl2pPr>
            <a:lvl3pPr>
              <a:defRPr sz="2400">
                <a:solidFill>
                  <a:schemeClr val="tx1"/>
                </a:solidFill>
                <a:latin typeface="Helvetica" charset="0"/>
                <a:ea typeface="Helvetica" charset="0"/>
                <a:cs typeface="Helvetica" charset="0"/>
              </a:defRPr>
            </a:lvl3pPr>
            <a:lvl4pPr>
              <a:defRPr sz="2000">
                <a:solidFill>
                  <a:schemeClr val="tx1"/>
                </a:solidFill>
                <a:latin typeface="Helvetica" charset="0"/>
                <a:ea typeface="Helvetica" charset="0"/>
                <a:cs typeface="Helvetica" charset="0"/>
              </a:defRPr>
            </a:lvl4pPr>
            <a:lvl5pPr>
              <a:defRPr sz="2000">
                <a:solidFill>
                  <a:schemeClr val="tx1"/>
                </a:solidFill>
                <a:latin typeface="Helvetica" charset="0"/>
                <a:ea typeface="Helvetica" charset="0"/>
                <a:cs typeface="Helvetica" charset="0"/>
              </a:defRPr>
            </a:lvl5pPr>
            <a:lvl6pPr eaLnBrk="0" fontAlgn="base" hangingPunct="0">
              <a:spcAft>
                <a:spcPct val="0"/>
              </a:spcAft>
              <a:buFont typeface="Arial" charset="0"/>
              <a:buChar char="»"/>
              <a:defRPr sz="2000">
                <a:solidFill>
                  <a:schemeClr val="tx1"/>
                </a:solidFill>
                <a:latin typeface="Helvetica" charset="0"/>
                <a:ea typeface="Helvetica" charset="0"/>
                <a:cs typeface="Helvetica" charset="0"/>
              </a:defRPr>
            </a:lvl6pPr>
            <a:lvl7pPr eaLnBrk="0" fontAlgn="base" hangingPunct="0">
              <a:spcAft>
                <a:spcPct val="0"/>
              </a:spcAft>
              <a:buFont typeface="Arial" charset="0"/>
              <a:buChar char="»"/>
              <a:defRPr sz="2000">
                <a:solidFill>
                  <a:schemeClr val="tx1"/>
                </a:solidFill>
                <a:latin typeface="Helvetica" charset="0"/>
                <a:ea typeface="Helvetica" charset="0"/>
                <a:cs typeface="Helvetica" charset="0"/>
              </a:defRPr>
            </a:lvl7pPr>
            <a:lvl8pPr eaLnBrk="0" fontAlgn="base" hangingPunct="0">
              <a:spcAft>
                <a:spcPct val="0"/>
              </a:spcAft>
              <a:buFont typeface="Arial" charset="0"/>
              <a:buChar char="»"/>
              <a:defRPr sz="2000">
                <a:solidFill>
                  <a:schemeClr val="tx1"/>
                </a:solidFill>
                <a:latin typeface="Helvetica" charset="0"/>
                <a:ea typeface="Helvetica" charset="0"/>
                <a:cs typeface="Helvetica" charset="0"/>
              </a:defRPr>
            </a:lvl8pPr>
            <a:lvl9pPr eaLnBrk="0" fontAlgn="base" hangingPunct="0">
              <a:spcAft>
                <a:spcPct val="0"/>
              </a:spcAft>
              <a:buFont typeface="Arial" charset="0"/>
              <a:buChar char="»"/>
              <a:defRPr sz="2000">
                <a:solidFill>
                  <a:schemeClr val="tx1"/>
                </a:solidFill>
                <a:latin typeface="Helvetica" charset="0"/>
                <a:ea typeface="Helvetica" charset="0"/>
                <a:cs typeface="Helvetica" charset="0"/>
              </a:defRPr>
            </a:lvl9pPr>
          </a:lstStyle>
          <a:p>
            <a:r>
              <a:rPr lang="fr-FR" sz="1200" b="0">
                <a:latin typeface="Calibri" charset="0"/>
                <a:cs typeface="Arial" charset="0"/>
              </a:rPr>
              <a:t>1er Colloque National</a:t>
            </a:r>
            <a:r>
              <a:rPr lang="fr-FR" sz="1200">
                <a:latin typeface="Calibri" charset="0"/>
                <a:cs typeface="Arial" charset="0"/>
              </a:rPr>
              <a:t>  Soigner les vulnérabilités des professionnels de santé – Académie Nationale de Médecine </a:t>
            </a:r>
            <a:r>
              <a:rPr lang="fr-FR" sz="1200" b="0">
                <a:latin typeface="Calibri" charset="0"/>
                <a:cs typeface="Arial" charset="0"/>
              </a:rPr>
              <a:t>– Jeudi 3 décembre 2015</a:t>
            </a:r>
            <a:endParaRPr lang="fr-FR" sz="1200">
              <a:latin typeface="Calibri" charset="0"/>
              <a:cs typeface="Arial" charset="0"/>
            </a:endParaRPr>
          </a:p>
        </p:txBody>
      </p:sp>
      <p:sp>
        <p:nvSpPr>
          <p:cNvPr id="2" name="Rectangle 1"/>
          <p:cNvSpPr/>
          <p:nvPr/>
        </p:nvSpPr>
        <p:spPr>
          <a:xfrm>
            <a:off x="10318346" y="-12700"/>
            <a:ext cx="829486" cy="369332"/>
          </a:xfrm>
          <a:prstGeom prst="rect">
            <a:avLst/>
          </a:prstGeom>
        </p:spPr>
        <p:txBody>
          <a:bodyPr wrap="none">
            <a:spAutoFit/>
          </a:bodyPr>
          <a:lstStyle/>
          <a:p>
            <a:pPr algn="ctr" fontAlgn="auto">
              <a:spcBef>
                <a:spcPts val="0"/>
              </a:spcBef>
              <a:spcAft>
                <a:spcPts val="0"/>
              </a:spcAft>
              <a:defRPr/>
            </a:pPr>
            <a:r>
              <a:rPr lang="fr-FR" dirty="0">
                <a:solidFill>
                  <a:prstClr val="white"/>
                </a:solidFill>
                <a:latin typeface="Calibri"/>
                <a:ea typeface="+mn-ea"/>
                <a:cs typeface="+mn-cs"/>
              </a:rPr>
              <a:t>12 min</a:t>
            </a:r>
          </a:p>
        </p:txBody>
      </p:sp>
      <p:sp>
        <p:nvSpPr>
          <p:cNvPr id="7"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63</a:t>
            </a:fld>
            <a:endParaRPr lang="fr-FR" dirty="0"/>
          </a:p>
        </p:txBody>
      </p:sp>
    </p:spTree>
    <p:extLst>
      <p:ext uri="{BB962C8B-B14F-4D97-AF65-F5344CB8AC3E}">
        <p14:creationId xmlns:p14="http://schemas.microsoft.com/office/powerpoint/2010/main" val="184845405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a:xfrm>
            <a:off x="107951" y="144465"/>
            <a:ext cx="7042150" cy="674687"/>
          </a:xfrm>
        </p:spPr>
        <p:txBody>
          <a:bodyPr/>
          <a:lstStyle/>
          <a:p>
            <a:pPr eaLnBrk="1" hangingPunct="1"/>
            <a:r>
              <a:rPr lang="fr-FR" dirty="0">
                <a:latin typeface="Helvetica" charset="0"/>
                <a:cs typeface="Helvetica" charset="0"/>
              </a:rPr>
              <a:t>Les risques induits par les vulnérabilités des professionnels de </a:t>
            </a:r>
            <a:r>
              <a:rPr lang="fr-FR" dirty="0" smtClean="0">
                <a:latin typeface="Helvetica" charset="0"/>
                <a:cs typeface="Helvetica" charset="0"/>
              </a:rPr>
              <a:t>santé : Les addictions</a:t>
            </a:r>
            <a:endParaRPr lang="fr-FR" dirty="0">
              <a:latin typeface="Helvetica" charset="0"/>
              <a:cs typeface="Helvetica" charset="0"/>
            </a:endParaRPr>
          </a:p>
        </p:txBody>
      </p:sp>
      <p:sp>
        <p:nvSpPr>
          <p:cNvPr id="22531" name="Espace réservé du contenu 6"/>
          <p:cNvSpPr>
            <a:spLocks noGrp="1"/>
          </p:cNvSpPr>
          <p:nvPr>
            <p:ph idx="1"/>
          </p:nvPr>
        </p:nvSpPr>
        <p:spPr>
          <a:xfrm>
            <a:off x="284639" y="1007282"/>
            <a:ext cx="8541881" cy="5234706"/>
          </a:xfrm>
        </p:spPr>
        <p:txBody>
          <a:bodyPr>
            <a:noAutofit/>
          </a:bodyPr>
          <a:lstStyle/>
          <a:p>
            <a:pPr marL="0" indent="0" eaLnBrk="1" hangingPunct="1">
              <a:buFont typeface="Wingdings" charset="0"/>
              <a:buNone/>
            </a:pPr>
            <a:endParaRPr lang="fr-FR" sz="1400" b="1" dirty="0" smtClean="0">
              <a:solidFill>
                <a:schemeClr val="tx1"/>
              </a:solidFill>
              <a:latin typeface="Helvetica" charset="0"/>
              <a:cs typeface="Helvetica" charset="0"/>
            </a:endParaRPr>
          </a:p>
          <a:p>
            <a:pPr marL="0" indent="0">
              <a:buNone/>
            </a:pPr>
            <a:r>
              <a:rPr lang="fr-FR" b="1" dirty="0" smtClean="0">
                <a:solidFill>
                  <a:srgbClr val="1F497D"/>
                </a:solidFill>
              </a:rPr>
              <a:t>Conduites </a:t>
            </a:r>
            <a:r>
              <a:rPr lang="fr-FR" b="1" dirty="0">
                <a:solidFill>
                  <a:srgbClr val="1F497D"/>
                </a:solidFill>
              </a:rPr>
              <a:t>addictives et soignants : une réalité ? </a:t>
            </a:r>
          </a:p>
          <a:p>
            <a:endParaRPr lang="fr-FR" sz="600" dirty="0"/>
          </a:p>
          <a:p>
            <a:pPr marL="0" indent="0">
              <a:buNone/>
            </a:pPr>
            <a:endParaRPr lang="fr-FR" sz="1800" dirty="0">
              <a:solidFill>
                <a:schemeClr val="tx1"/>
              </a:solidFill>
            </a:endParaRPr>
          </a:p>
          <a:p>
            <a:pPr marL="0" indent="0">
              <a:buNone/>
            </a:pPr>
            <a:endParaRPr lang="fr-FR" sz="1050" i="1" dirty="0"/>
          </a:p>
          <a:p>
            <a:pPr>
              <a:spcBef>
                <a:spcPts val="1080"/>
              </a:spcBef>
              <a:spcAft>
                <a:spcPts val="600"/>
              </a:spcAft>
              <a:buSzPct val="100000"/>
            </a:pPr>
            <a:r>
              <a:rPr lang="fr-FR" sz="2000" dirty="0"/>
              <a:t>13,7 % </a:t>
            </a:r>
            <a:r>
              <a:rPr lang="fr-FR" sz="1800" dirty="0">
                <a:solidFill>
                  <a:srgbClr val="000000"/>
                </a:solidFill>
              </a:rPr>
              <a:t>consommaient des tranquillisants ou des hypnotiques (4,5 % d’usagers nocifs ou dépendants</a:t>
            </a:r>
            <a:r>
              <a:rPr lang="fr-FR" sz="1800" dirty="0" smtClean="0">
                <a:solidFill>
                  <a:srgbClr val="000000"/>
                </a:solidFill>
              </a:rPr>
              <a:t>)</a:t>
            </a:r>
            <a:endParaRPr lang="fr-FR" sz="2000" dirty="0"/>
          </a:p>
          <a:p>
            <a:pPr>
              <a:spcBef>
                <a:spcPts val="1080"/>
              </a:spcBef>
              <a:buSzPct val="100000"/>
            </a:pPr>
            <a:r>
              <a:rPr lang="fr-FR" sz="2000" dirty="0"/>
              <a:t>2,6 % </a:t>
            </a:r>
            <a:r>
              <a:rPr lang="fr-FR" sz="1800" dirty="0">
                <a:solidFill>
                  <a:srgbClr val="000000"/>
                </a:solidFill>
              </a:rPr>
              <a:t>consommaient du </a:t>
            </a:r>
            <a:r>
              <a:rPr lang="fr-FR" sz="1800" dirty="0" smtClean="0">
                <a:solidFill>
                  <a:srgbClr val="000000"/>
                </a:solidFill>
              </a:rPr>
              <a:t>cannabis </a:t>
            </a:r>
          </a:p>
          <a:p>
            <a:pPr marL="0" indent="0">
              <a:spcBef>
                <a:spcPts val="0"/>
              </a:spcBef>
              <a:buSzPct val="100000"/>
              <a:buNone/>
            </a:pPr>
            <a:r>
              <a:rPr lang="fr-FR" sz="1800" dirty="0">
                <a:solidFill>
                  <a:srgbClr val="000000"/>
                </a:solidFill>
              </a:rPr>
              <a:t>	</a:t>
            </a:r>
            <a:r>
              <a:rPr lang="fr-FR" sz="1800" dirty="0" smtClean="0">
                <a:solidFill>
                  <a:srgbClr val="000000"/>
                </a:solidFill>
              </a:rPr>
              <a:t>(</a:t>
            </a:r>
            <a:r>
              <a:rPr lang="fr-FR" sz="1800" dirty="0">
                <a:solidFill>
                  <a:srgbClr val="000000"/>
                </a:solidFill>
              </a:rPr>
              <a:t>0,7 % d’usagers nocifs ou dépendants</a:t>
            </a:r>
            <a:r>
              <a:rPr lang="fr-FR" sz="1800" dirty="0" smtClean="0">
                <a:solidFill>
                  <a:srgbClr val="000000"/>
                </a:solidFill>
              </a:rPr>
              <a:t>)</a:t>
            </a:r>
            <a:endParaRPr lang="fr-FR" sz="2000" dirty="0"/>
          </a:p>
          <a:p>
            <a:pPr>
              <a:spcBef>
                <a:spcPts val="1080"/>
              </a:spcBef>
              <a:spcAft>
                <a:spcPts val="600"/>
              </a:spcAft>
              <a:buSzPct val="100000"/>
            </a:pPr>
            <a:r>
              <a:rPr lang="fr-FR" sz="2000" dirty="0"/>
              <a:t>0,6 % </a:t>
            </a:r>
            <a:r>
              <a:rPr lang="fr-FR" sz="1800" dirty="0">
                <a:solidFill>
                  <a:srgbClr val="000000"/>
                </a:solidFill>
              </a:rPr>
              <a:t>avaient un usage nocif ou une dépendance aux </a:t>
            </a:r>
            <a:r>
              <a:rPr lang="fr-FR" sz="1800" dirty="0" smtClean="0">
                <a:solidFill>
                  <a:srgbClr val="000000"/>
                </a:solidFill>
              </a:rPr>
              <a:t>opiacés</a:t>
            </a:r>
            <a:endParaRPr lang="fr-FR" sz="2000" dirty="0"/>
          </a:p>
          <a:p>
            <a:pPr>
              <a:spcBef>
                <a:spcPts val="1080"/>
              </a:spcBef>
              <a:spcAft>
                <a:spcPts val="600"/>
              </a:spcAft>
              <a:buSzPct val="100000"/>
            </a:pPr>
            <a:r>
              <a:rPr lang="fr-FR" sz="1800" dirty="0">
                <a:solidFill>
                  <a:srgbClr val="000000"/>
                </a:solidFill>
              </a:rPr>
              <a:t>Les agents anesthésiques concernaient </a:t>
            </a:r>
            <a:r>
              <a:rPr lang="fr-FR" sz="2000" dirty="0"/>
              <a:t>0,3 % des répondeurs</a:t>
            </a:r>
          </a:p>
        </p:txBody>
      </p:sp>
      <p:sp>
        <p:nvSpPr>
          <p:cNvPr id="22532" name="Espace réservé du pied de page 4"/>
          <p:cNvSpPr>
            <a:spLocks noGrp="1"/>
          </p:cNvSpPr>
          <p:nvPr>
            <p:ph type="ftr" sz="quarter" idx="4294967295"/>
          </p:nvPr>
        </p:nvSpPr>
        <p:spPr bwMode="auto">
          <a:xfrm>
            <a:off x="92076" y="6450015"/>
            <a:ext cx="891698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Helvetica" charset="0"/>
                <a:ea typeface="ＭＳ Ｐゴシック" charset="0"/>
                <a:cs typeface="Helvetica" charset="0"/>
              </a:defRPr>
            </a:lvl1pPr>
            <a:lvl2pPr>
              <a:defRPr sz="2800">
                <a:solidFill>
                  <a:schemeClr val="tx1"/>
                </a:solidFill>
                <a:latin typeface="Helvetica" charset="0"/>
                <a:ea typeface="Helvetica" charset="0"/>
                <a:cs typeface="Helvetica" charset="0"/>
              </a:defRPr>
            </a:lvl2pPr>
            <a:lvl3pPr>
              <a:defRPr sz="2400">
                <a:solidFill>
                  <a:schemeClr val="tx1"/>
                </a:solidFill>
                <a:latin typeface="Helvetica" charset="0"/>
                <a:ea typeface="Helvetica" charset="0"/>
                <a:cs typeface="Helvetica" charset="0"/>
              </a:defRPr>
            </a:lvl3pPr>
            <a:lvl4pPr>
              <a:defRPr sz="2000">
                <a:solidFill>
                  <a:schemeClr val="tx1"/>
                </a:solidFill>
                <a:latin typeface="Helvetica" charset="0"/>
                <a:ea typeface="Helvetica" charset="0"/>
                <a:cs typeface="Helvetica" charset="0"/>
              </a:defRPr>
            </a:lvl4pPr>
            <a:lvl5pPr>
              <a:defRPr sz="2000">
                <a:solidFill>
                  <a:schemeClr val="tx1"/>
                </a:solidFill>
                <a:latin typeface="Helvetica" charset="0"/>
                <a:ea typeface="Helvetica" charset="0"/>
                <a:cs typeface="Helvetica" charset="0"/>
              </a:defRPr>
            </a:lvl5pPr>
            <a:lvl6pPr eaLnBrk="0" fontAlgn="base" hangingPunct="0">
              <a:spcAft>
                <a:spcPct val="0"/>
              </a:spcAft>
              <a:buFont typeface="Arial" charset="0"/>
              <a:buChar char="»"/>
              <a:defRPr sz="2000">
                <a:solidFill>
                  <a:schemeClr val="tx1"/>
                </a:solidFill>
                <a:latin typeface="Helvetica" charset="0"/>
                <a:ea typeface="Helvetica" charset="0"/>
                <a:cs typeface="Helvetica" charset="0"/>
              </a:defRPr>
            </a:lvl6pPr>
            <a:lvl7pPr eaLnBrk="0" fontAlgn="base" hangingPunct="0">
              <a:spcAft>
                <a:spcPct val="0"/>
              </a:spcAft>
              <a:buFont typeface="Arial" charset="0"/>
              <a:buChar char="»"/>
              <a:defRPr sz="2000">
                <a:solidFill>
                  <a:schemeClr val="tx1"/>
                </a:solidFill>
                <a:latin typeface="Helvetica" charset="0"/>
                <a:ea typeface="Helvetica" charset="0"/>
                <a:cs typeface="Helvetica" charset="0"/>
              </a:defRPr>
            </a:lvl7pPr>
            <a:lvl8pPr eaLnBrk="0" fontAlgn="base" hangingPunct="0">
              <a:spcAft>
                <a:spcPct val="0"/>
              </a:spcAft>
              <a:buFont typeface="Arial" charset="0"/>
              <a:buChar char="»"/>
              <a:defRPr sz="2000">
                <a:solidFill>
                  <a:schemeClr val="tx1"/>
                </a:solidFill>
                <a:latin typeface="Helvetica" charset="0"/>
                <a:ea typeface="Helvetica" charset="0"/>
                <a:cs typeface="Helvetica" charset="0"/>
              </a:defRPr>
            </a:lvl8pPr>
            <a:lvl9pPr eaLnBrk="0" fontAlgn="base" hangingPunct="0">
              <a:spcAft>
                <a:spcPct val="0"/>
              </a:spcAft>
              <a:buFont typeface="Arial" charset="0"/>
              <a:buChar char="»"/>
              <a:defRPr sz="2000">
                <a:solidFill>
                  <a:schemeClr val="tx1"/>
                </a:solidFill>
                <a:latin typeface="Helvetica" charset="0"/>
                <a:ea typeface="Helvetica" charset="0"/>
                <a:cs typeface="Helvetica" charset="0"/>
              </a:defRPr>
            </a:lvl9pPr>
          </a:lstStyle>
          <a:p>
            <a:r>
              <a:rPr lang="fr-FR" sz="1200" b="0">
                <a:latin typeface="Calibri" charset="0"/>
                <a:cs typeface="Arial" charset="0"/>
              </a:rPr>
              <a:t>1er Colloque National</a:t>
            </a:r>
            <a:r>
              <a:rPr lang="fr-FR" sz="1200">
                <a:latin typeface="Calibri" charset="0"/>
                <a:cs typeface="Arial" charset="0"/>
              </a:rPr>
              <a:t>  Soigner les vulnérabilités des professionnels de santé – Académie Nationale de Médecine </a:t>
            </a:r>
            <a:r>
              <a:rPr lang="fr-FR" sz="1200" b="0">
                <a:latin typeface="Calibri" charset="0"/>
                <a:cs typeface="Arial" charset="0"/>
              </a:rPr>
              <a:t>– Jeudi 3 décembre 2015</a:t>
            </a:r>
            <a:endParaRPr lang="fr-FR" sz="1200">
              <a:latin typeface="Calibri" charset="0"/>
              <a:cs typeface="Arial" charset="0"/>
            </a:endParaRPr>
          </a:p>
        </p:txBody>
      </p:sp>
      <p:sp>
        <p:nvSpPr>
          <p:cNvPr id="2" name="Rectangle 1"/>
          <p:cNvSpPr/>
          <p:nvPr/>
        </p:nvSpPr>
        <p:spPr>
          <a:xfrm>
            <a:off x="10318346" y="-12700"/>
            <a:ext cx="829486" cy="369332"/>
          </a:xfrm>
          <a:prstGeom prst="rect">
            <a:avLst/>
          </a:prstGeom>
        </p:spPr>
        <p:txBody>
          <a:bodyPr wrap="none">
            <a:spAutoFit/>
          </a:bodyPr>
          <a:lstStyle/>
          <a:p>
            <a:pPr algn="ctr" fontAlgn="auto">
              <a:spcBef>
                <a:spcPts val="0"/>
              </a:spcBef>
              <a:spcAft>
                <a:spcPts val="0"/>
              </a:spcAft>
              <a:defRPr/>
            </a:pPr>
            <a:r>
              <a:rPr lang="fr-FR" dirty="0">
                <a:solidFill>
                  <a:prstClr val="white"/>
                </a:solidFill>
                <a:latin typeface="Calibri"/>
                <a:ea typeface="+mn-ea"/>
                <a:cs typeface="+mn-cs"/>
              </a:rPr>
              <a:t>12 min</a:t>
            </a:r>
          </a:p>
        </p:txBody>
      </p:sp>
      <p:sp>
        <p:nvSpPr>
          <p:cNvPr id="7"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64</a:t>
            </a:fld>
            <a:endParaRPr lang="fr-FR" dirty="0"/>
          </a:p>
        </p:txBody>
      </p:sp>
    </p:spTree>
    <p:extLst>
      <p:ext uri="{BB962C8B-B14F-4D97-AF65-F5344CB8AC3E}">
        <p14:creationId xmlns:p14="http://schemas.microsoft.com/office/powerpoint/2010/main" val="152932622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a:xfrm>
            <a:off x="107951" y="144465"/>
            <a:ext cx="7042150" cy="674687"/>
          </a:xfrm>
        </p:spPr>
        <p:txBody>
          <a:bodyPr/>
          <a:lstStyle/>
          <a:p>
            <a:pPr eaLnBrk="1" hangingPunct="1"/>
            <a:r>
              <a:rPr lang="fr-FR" dirty="0">
                <a:latin typeface="Helvetica" charset="0"/>
                <a:cs typeface="Helvetica" charset="0"/>
              </a:rPr>
              <a:t>Les risques induits par les vulnérabilités des professionnels de </a:t>
            </a:r>
            <a:r>
              <a:rPr lang="fr-FR" dirty="0" smtClean="0">
                <a:latin typeface="Helvetica" charset="0"/>
                <a:cs typeface="Helvetica" charset="0"/>
              </a:rPr>
              <a:t>santé : Les addictions</a:t>
            </a:r>
            <a:endParaRPr lang="fr-FR" dirty="0">
              <a:latin typeface="Helvetica" charset="0"/>
              <a:cs typeface="Helvetica" charset="0"/>
            </a:endParaRPr>
          </a:p>
        </p:txBody>
      </p:sp>
      <p:sp>
        <p:nvSpPr>
          <p:cNvPr id="22531" name="Espace réservé du contenu 6"/>
          <p:cNvSpPr>
            <a:spLocks noGrp="1"/>
          </p:cNvSpPr>
          <p:nvPr>
            <p:ph idx="1"/>
          </p:nvPr>
        </p:nvSpPr>
        <p:spPr>
          <a:xfrm>
            <a:off x="284639" y="1007282"/>
            <a:ext cx="8541881" cy="5234706"/>
          </a:xfrm>
        </p:spPr>
        <p:txBody>
          <a:bodyPr>
            <a:noAutofit/>
          </a:bodyPr>
          <a:lstStyle/>
          <a:p>
            <a:pPr marL="0" indent="0" eaLnBrk="1" hangingPunct="1">
              <a:buFont typeface="Wingdings" charset="0"/>
              <a:buNone/>
            </a:pPr>
            <a:endParaRPr lang="fr-FR" sz="1400" b="1" dirty="0" smtClean="0">
              <a:solidFill>
                <a:schemeClr val="tx1"/>
              </a:solidFill>
              <a:latin typeface="Helvetica" charset="0"/>
              <a:cs typeface="Helvetica" charset="0"/>
            </a:endParaRPr>
          </a:p>
          <a:p>
            <a:pPr marL="0" indent="0">
              <a:buNone/>
            </a:pPr>
            <a:r>
              <a:rPr lang="fr-FR" b="1" dirty="0" smtClean="0">
                <a:solidFill>
                  <a:srgbClr val="1F497D"/>
                </a:solidFill>
              </a:rPr>
              <a:t>Conduites </a:t>
            </a:r>
            <a:r>
              <a:rPr lang="fr-FR" b="1" dirty="0">
                <a:solidFill>
                  <a:srgbClr val="1F497D"/>
                </a:solidFill>
              </a:rPr>
              <a:t>addictives et soignants : une réalité ? </a:t>
            </a:r>
          </a:p>
          <a:p>
            <a:pPr marL="0" indent="0">
              <a:buNone/>
            </a:pPr>
            <a:endParaRPr lang="fr-FR" sz="600" dirty="0" smtClean="0"/>
          </a:p>
          <a:p>
            <a:pPr marL="0" indent="0">
              <a:buNone/>
            </a:pPr>
            <a:r>
              <a:rPr lang="fr-FR" sz="1800" dirty="0" smtClean="0">
                <a:solidFill>
                  <a:srgbClr val="000000"/>
                </a:solidFill>
                <a:latin typeface="Arial" charset="0"/>
                <a:cs typeface="Arial" charset="0"/>
              </a:rPr>
              <a:t>Ainsi</a:t>
            </a:r>
            <a:r>
              <a:rPr lang="fr-FR" sz="1800" dirty="0">
                <a:solidFill>
                  <a:srgbClr val="000000"/>
                </a:solidFill>
                <a:latin typeface="Arial" charset="0"/>
                <a:cs typeface="Arial" charset="0"/>
              </a:rPr>
              <a:t> :</a:t>
            </a:r>
          </a:p>
          <a:p>
            <a:endParaRPr lang="fr-FR" sz="300" dirty="0">
              <a:latin typeface="Arial" charset="0"/>
              <a:cs typeface="Arial" charset="0"/>
            </a:endParaRPr>
          </a:p>
          <a:p>
            <a:pPr>
              <a:buSzPct val="100000"/>
              <a:buFont typeface="Wingdings" charset="0"/>
              <a:buChar char="§"/>
            </a:pPr>
            <a:r>
              <a:rPr lang="fr-FR" sz="1800" dirty="0">
                <a:latin typeface="Arial" charset="0"/>
                <a:cs typeface="Arial" charset="0"/>
              </a:rPr>
              <a:t>Prévalence globale </a:t>
            </a:r>
            <a:r>
              <a:rPr lang="fr-FR" sz="1800" dirty="0">
                <a:solidFill>
                  <a:srgbClr val="000000"/>
                </a:solidFill>
                <a:latin typeface="Arial" charset="0"/>
                <a:cs typeface="Arial" charset="0"/>
              </a:rPr>
              <a:t>du mésusage de SPA autres que le tabac </a:t>
            </a:r>
            <a:r>
              <a:rPr lang="fr-FR" sz="1800" dirty="0">
                <a:solidFill>
                  <a:srgbClr val="1F497D"/>
                </a:solidFill>
                <a:latin typeface="Arial" charset="0"/>
                <a:cs typeface="Arial" charset="0"/>
              </a:rPr>
              <a:t>pas très différente</a:t>
            </a:r>
            <a:r>
              <a:rPr lang="fr-FR" sz="1800" dirty="0">
                <a:solidFill>
                  <a:srgbClr val="000000"/>
                </a:solidFill>
                <a:latin typeface="Arial" charset="0"/>
                <a:cs typeface="Arial" charset="0"/>
              </a:rPr>
              <a:t> de celle observée dans les enquêtes américaines</a:t>
            </a:r>
          </a:p>
          <a:p>
            <a:pPr>
              <a:buSzPct val="150000"/>
            </a:pPr>
            <a:endParaRPr lang="fr-FR" sz="800" dirty="0">
              <a:latin typeface="Arial" charset="0"/>
              <a:cs typeface="Arial" charset="0"/>
            </a:endParaRPr>
          </a:p>
          <a:p>
            <a:pPr>
              <a:buSzPct val="100000"/>
              <a:buFont typeface="Wingdings" charset="0"/>
              <a:buChar char="§"/>
            </a:pPr>
            <a:r>
              <a:rPr lang="fr-FR" sz="1800" dirty="0">
                <a:latin typeface="Arial" charset="0"/>
                <a:cs typeface="Arial" charset="0"/>
              </a:rPr>
              <a:t>Prévalences faibles </a:t>
            </a:r>
            <a:r>
              <a:rPr lang="fr-FR" sz="1800" dirty="0">
                <a:solidFill>
                  <a:srgbClr val="000000"/>
                </a:solidFill>
                <a:latin typeface="Arial" charset="0"/>
                <a:cs typeface="Arial" charset="0"/>
              </a:rPr>
              <a:t>du mésusage concernant les substances illicites (0,6 % pour les opiacés, 0,7 % pour le cannabis)</a:t>
            </a:r>
          </a:p>
          <a:p>
            <a:pPr marL="0" indent="0">
              <a:buSzPct val="100000"/>
              <a:buNone/>
            </a:pPr>
            <a:r>
              <a:rPr lang="fr-FR" sz="1800" dirty="0" smtClean="0">
                <a:latin typeface="Arial" charset="0"/>
                <a:cs typeface="Arial" charset="0"/>
              </a:rPr>
              <a:t>		Sous </a:t>
            </a:r>
            <a:r>
              <a:rPr lang="fr-FR" sz="1800" dirty="0">
                <a:latin typeface="Arial" charset="0"/>
                <a:cs typeface="Arial" charset="0"/>
              </a:rPr>
              <a:t>déclaration à prendre en compte</a:t>
            </a:r>
          </a:p>
          <a:p>
            <a:pPr>
              <a:buSzPct val="100000"/>
            </a:pPr>
            <a:endParaRPr lang="fr-FR" sz="800" dirty="0">
              <a:latin typeface="Arial" charset="0"/>
              <a:cs typeface="Arial" charset="0"/>
            </a:endParaRPr>
          </a:p>
          <a:p>
            <a:pPr>
              <a:buSzPct val="100000"/>
              <a:buFont typeface="Wingdings" charset="0"/>
              <a:buChar char="§"/>
            </a:pPr>
            <a:r>
              <a:rPr lang="fr-FR" sz="1800" dirty="0">
                <a:solidFill>
                  <a:schemeClr val="tx1"/>
                </a:solidFill>
                <a:latin typeface="Arial" charset="0"/>
                <a:cs typeface="Arial" charset="0"/>
              </a:rPr>
              <a:t>La consommation et le mésusage de tabac, d’alcool et d’autres SPA </a:t>
            </a:r>
            <a:r>
              <a:rPr lang="fr-FR" sz="1800" dirty="0">
                <a:latin typeface="Arial" charset="0"/>
                <a:cs typeface="Arial" charset="0"/>
              </a:rPr>
              <a:t>sont moins élevés que dans la population générale </a:t>
            </a:r>
          </a:p>
          <a:p>
            <a:pPr marL="0" indent="0">
              <a:buSzPct val="100000"/>
              <a:buNone/>
            </a:pPr>
            <a:r>
              <a:rPr lang="fr-FR" sz="1800" dirty="0" smtClean="0">
                <a:latin typeface="Arial" charset="0"/>
                <a:cs typeface="Arial" charset="0"/>
              </a:rPr>
              <a:t>		Hypothèse </a:t>
            </a:r>
            <a:r>
              <a:rPr lang="fr-FR" sz="1800" dirty="0">
                <a:latin typeface="Arial" charset="0"/>
                <a:cs typeface="Arial" charset="0"/>
              </a:rPr>
              <a:t>: </a:t>
            </a:r>
            <a:r>
              <a:rPr lang="fr-FR" sz="1800" dirty="0">
                <a:solidFill>
                  <a:srgbClr val="000000"/>
                </a:solidFill>
                <a:latin typeface="Arial" charset="0"/>
                <a:cs typeface="Arial" charset="0"/>
              </a:rPr>
              <a:t>niveau-socio-économique plus élevé des médecins + effet « profession de santé ». </a:t>
            </a:r>
          </a:p>
          <a:p>
            <a:pPr marL="0" indent="0">
              <a:buSzPct val="100000"/>
              <a:buNone/>
            </a:pPr>
            <a:r>
              <a:rPr lang="fr-FR" sz="1800" dirty="0" smtClean="0">
                <a:latin typeface="Arial" charset="0"/>
                <a:cs typeface="Arial" charset="0"/>
              </a:rPr>
              <a:t>	Ex </a:t>
            </a:r>
            <a:r>
              <a:rPr lang="fr-FR" sz="1800" dirty="0">
                <a:latin typeface="Arial" charset="0"/>
                <a:cs typeface="Arial" charset="0"/>
              </a:rPr>
              <a:t>: </a:t>
            </a:r>
            <a:r>
              <a:rPr lang="fr-FR" sz="1800" dirty="0">
                <a:solidFill>
                  <a:srgbClr val="000000"/>
                </a:solidFill>
                <a:latin typeface="Arial" charset="0"/>
                <a:cs typeface="Arial" charset="0"/>
              </a:rPr>
              <a:t>27 % de fumeurs dans la population générale contre 22 % chez les anesthésistes</a:t>
            </a:r>
          </a:p>
        </p:txBody>
      </p:sp>
      <p:sp>
        <p:nvSpPr>
          <p:cNvPr id="22532" name="Espace réservé du pied de page 4"/>
          <p:cNvSpPr>
            <a:spLocks noGrp="1"/>
          </p:cNvSpPr>
          <p:nvPr>
            <p:ph type="ftr" sz="quarter" idx="4294967295"/>
          </p:nvPr>
        </p:nvSpPr>
        <p:spPr bwMode="auto">
          <a:xfrm>
            <a:off x="92076" y="6450015"/>
            <a:ext cx="891698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Helvetica" charset="0"/>
                <a:ea typeface="ＭＳ Ｐゴシック" charset="0"/>
                <a:cs typeface="Helvetica" charset="0"/>
              </a:defRPr>
            </a:lvl1pPr>
            <a:lvl2pPr>
              <a:defRPr sz="2800">
                <a:solidFill>
                  <a:schemeClr val="tx1"/>
                </a:solidFill>
                <a:latin typeface="Helvetica" charset="0"/>
                <a:ea typeface="Helvetica" charset="0"/>
                <a:cs typeface="Helvetica" charset="0"/>
              </a:defRPr>
            </a:lvl2pPr>
            <a:lvl3pPr>
              <a:defRPr sz="2400">
                <a:solidFill>
                  <a:schemeClr val="tx1"/>
                </a:solidFill>
                <a:latin typeface="Helvetica" charset="0"/>
                <a:ea typeface="Helvetica" charset="0"/>
                <a:cs typeface="Helvetica" charset="0"/>
              </a:defRPr>
            </a:lvl3pPr>
            <a:lvl4pPr>
              <a:defRPr sz="2000">
                <a:solidFill>
                  <a:schemeClr val="tx1"/>
                </a:solidFill>
                <a:latin typeface="Helvetica" charset="0"/>
                <a:ea typeface="Helvetica" charset="0"/>
                <a:cs typeface="Helvetica" charset="0"/>
              </a:defRPr>
            </a:lvl4pPr>
            <a:lvl5pPr>
              <a:defRPr sz="2000">
                <a:solidFill>
                  <a:schemeClr val="tx1"/>
                </a:solidFill>
                <a:latin typeface="Helvetica" charset="0"/>
                <a:ea typeface="Helvetica" charset="0"/>
                <a:cs typeface="Helvetica" charset="0"/>
              </a:defRPr>
            </a:lvl5pPr>
            <a:lvl6pPr eaLnBrk="0" fontAlgn="base" hangingPunct="0">
              <a:spcAft>
                <a:spcPct val="0"/>
              </a:spcAft>
              <a:buFont typeface="Arial" charset="0"/>
              <a:buChar char="»"/>
              <a:defRPr sz="2000">
                <a:solidFill>
                  <a:schemeClr val="tx1"/>
                </a:solidFill>
                <a:latin typeface="Helvetica" charset="0"/>
                <a:ea typeface="Helvetica" charset="0"/>
                <a:cs typeface="Helvetica" charset="0"/>
              </a:defRPr>
            </a:lvl6pPr>
            <a:lvl7pPr eaLnBrk="0" fontAlgn="base" hangingPunct="0">
              <a:spcAft>
                <a:spcPct val="0"/>
              </a:spcAft>
              <a:buFont typeface="Arial" charset="0"/>
              <a:buChar char="»"/>
              <a:defRPr sz="2000">
                <a:solidFill>
                  <a:schemeClr val="tx1"/>
                </a:solidFill>
                <a:latin typeface="Helvetica" charset="0"/>
                <a:ea typeface="Helvetica" charset="0"/>
                <a:cs typeface="Helvetica" charset="0"/>
              </a:defRPr>
            </a:lvl7pPr>
            <a:lvl8pPr eaLnBrk="0" fontAlgn="base" hangingPunct="0">
              <a:spcAft>
                <a:spcPct val="0"/>
              </a:spcAft>
              <a:buFont typeface="Arial" charset="0"/>
              <a:buChar char="»"/>
              <a:defRPr sz="2000">
                <a:solidFill>
                  <a:schemeClr val="tx1"/>
                </a:solidFill>
                <a:latin typeface="Helvetica" charset="0"/>
                <a:ea typeface="Helvetica" charset="0"/>
                <a:cs typeface="Helvetica" charset="0"/>
              </a:defRPr>
            </a:lvl8pPr>
            <a:lvl9pPr eaLnBrk="0" fontAlgn="base" hangingPunct="0">
              <a:spcAft>
                <a:spcPct val="0"/>
              </a:spcAft>
              <a:buFont typeface="Arial" charset="0"/>
              <a:buChar char="»"/>
              <a:defRPr sz="2000">
                <a:solidFill>
                  <a:schemeClr val="tx1"/>
                </a:solidFill>
                <a:latin typeface="Helvetica" charset="0"/>
                <a:ea typeface="Helvetica" charset="0"/>
                <a:cs typeface="Helvetica" charset="0"/>
              </a:defRPr>
            </a:lvl9pPr>
          </a:lstStyle>
          <a:p>
            <a:r>
              <a:rPr lang="fr-FR" sz="1200" b="0">
                <a:latin typeface="Calibri" charset="0"/>
                <a:cs typeface="Arial" charset="0"/>
              </a:rPr>
              <a:t>1er Colloque National</a:t>
            </a:r>
            <a:r>
              <a:rPr lang="fr-FR" sz="1200">
                <a:latin typeface="Calibri" charset="0"/>
                <a:cs typeface="Arial" charset="0"/>
              </a:rPr>
              <a:t>  Soigner les vulnérabilités des professionnels de santé – Académie Nationale de Médecine </a:t>
            </a:r>
            <a:r>
              <a:rPr lang="fr-FR" sz="1200" b="0">
                <a:latin typeface="Calibri" charset="0"/>
                <a:cs typeface="Arial" charset="0"/>
              </a:rPr>
              <a:t>– Jeudi 3 décembre 2015</a:t>
            </a:r>
            <a:endParaRPr lang="fr-FR" sz="1200">
              <a:latin typeface="Calibri" charset="0"/>
              <a:cs typeface="Arial" charset="0"/>
            </a:endParaRPr>
          </a:p>
        </p:txBody>
      </p:sp>
      <p:sp>
        <p:nvSpPr>
          <p:cNvPr id="2" name="Rectangle 1"/>
          <p:cNvSpPr/>
          <p:nvPr/>
        </p:nvSpPr>
        <p:spPr>
          <a:xfrm>
            <a:off x="10318346" y="-12700"/>
            <a:ext cx="829486" cy="369332"/>
          </a:xfrm>
          <a:prstGeom prst="rect">
            <a:avLst/>
          </a:prstGeom>
        </p:spPr>
        <p:txBody>
          <a:bodyPr wrap="none">
            <a:spAutoFit/>
          </a:bodyPr>
          <a:lstStyle/>
          <a:p>
            <a:pPr algn="ctr" fontAlgn="auto">
              <a:spcBef>
                <a:spcPts val="0"/>
              </a:spcBef>
              <a:spcAft>
                <a:spcPts val="0"/>
              </a:spcAft>
              <a:defRPr/>
            </a:pPr>
            <a:r>
              <a:rPr lang="fr-FR" dirty="0">
                <a:solidFill>
                  <a:prstClr val="white"/>
                </a:solidFill>
                <a:latin typeface="Calibri"/>
                <a:ea typeface="+mn-ea"/>
                <a:cs typeface="+mn-cs"/>
              </a:rPr>
              <a:t>12 min</a:t>
            </a:r>
          </a:p>
        </p:txBody>
      </p:sp>
      <p:sp>
        <p:nvSpPr>
          <p:cNvPr id="7"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65</a:t>
            </a:fld>
            <a:endParaRPr lang="fr-FR" dirty="0"/>
          </a:p>
        </p:txBody>
      </p:sp>
    </p:spTree>
    <p:extLst>
      <p:ext uri="{BB962C8B-B14F-4D97-AF65-F5344CB8AC3E}">
        <p14:creationId xmlns:p14="http://schemas.microsoft.com/office/powerpoint/2010/main" val="381071754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a:xfrm>
            <a:off x="107951" y="144465"/>
            <a:ext cx="7042150" cy="674687"/>
          </a:xfrm>
        </p:spPr>
        <p:txBody>
          <a:bodyPr/>
          <a:lstStyle/>
          <a:p>
            <a:pPr eaLnBrk="1" hangingPunct="1"/>
            <a:r>
              <a:rPr lang="fr-FR" dirty="0">
                <a:latin typeface="Helvetica" charset="0"/>
                <a:cs typeface="Helvetica" charset="0"/>
              </a:rPr>
              <a:t>Les risques induits par les vulnérabilités des professionnels de </a:t>
            </a:r>
            <a:r>
              <a:rPr lang="fr-FR" dirty="0" smtClean="0">
                <a:latin typeface="Helvetica" charset="0"/>
                <a:cs typeface="Helvetica" charset="0"/>
              </a:rPr>
              <a:t>santé : Les addictions</a:t>
            </a:r>
            <a:endParaRPr lang="fr-FR" dirty="0">
              <a:latin typeface="Helvetica" charset="0"/>
              <a:cs typeface="Helvetica" charset="0"/>
            </a:endParaRPr>
          </a:p>
        </p:txBody>
      </p:sp>
      <p:sp>
        <p:nvSpPr>
          <p:cNvPr id="22531" name="Espace réservé du contenu 6"/>
          <p:cNvSpPr>
            <a:spLocks noGrp="1"/>
          </p:cNvSpPr>
          <p:nvPr>
            <p:ph idx="1"/>
          </p:nvPr>
        </p:nvSpPr>
        <p:spPr>
          <a:xfrm>
            <a:off x="284639" y="1007282"/>
            <a:ext cx="8541881" cy="5234706"/>
          </a:xfrm>
        </p:spPr>
        <p:txBody>
          <a:bodyPr>
            <a:noAutofit/>
          </a:bodyPr>
          <a:lstStyle/>
          <a:p>
            <a:pPr marL="0" indent="0" eaLnBrk="1" hangingPunct="1">
              <a:buFont typeface="Wingdings" charset="0"/>
              <a:buNone/>
            </a:pPr>
            <a:endParaRPr lang="fr-FR" sz="1400" b="1" dirty="0" smtClean="0">
              <a:solidFill>
                <a:schemeClr val="tx1"/>
              </a:solidFill>
              <a:latin typeface="Helvetica" charset="0"/>
              <a:cs typeface="Helvetica" charset="0"/>
            </a:endParaRPr>
          </a:p>
          <a:p>
            <a:pPr marL="0" indent="0">
              <a:buNone/>
            </a:pPr>
            <a:r>
              <a:rPr lang="fr-FR" b="1" dirty="0" smtClean="0">
                <a:solidFill>
                  <a:srgbClr val="1F497D"/>
                </a:solidFill>
              </a:rPr>
              <a:t>Conduites </a:t>
            </a:r>
            <a:r>
              <a:rPr lang="fr-FR" b="1" dirty="0">
                <a:solidFill>
                  <a:srgbClr val="1F497D"/>
                </a:solidFill>
              </a:rPr>
              <a:t>addictives et soignants : une réalité ? </a:t>
            </a:r>
          </a:p>
          <a:p>
            <a:pPr marL="0" indent="0">
              <a:buNone/>
            </a:pPr>
            <a:endParaRPr lang="fr-FR" sz="300" dirty="0">
              <a:latin typeface="Arial" charset="0"/>
              <a:cs typeface="Arial" charset="0"/>
            </a:endParaRPr>
          </a:p>
          <a:p>
            <a:pPr marL="0" indent="0">
              <a:buClr>
                <a:srgbClr val="C00000"/>
              </a:buClr>
              <a:buSzPct val="150000"/>
              <a:buNone/>
            </a:pPr>
            <a:endParaRPr lang="fr-FR" sz="1800" dirty="0" smtClean="0">
              <a:latin typeface="Arial" charset="0"/>
              <a:cs typeface="Arial" charset="0"/>
            </a:endParaRPr>
          </a:p>
          <a:p>
            <a:pPr marL="0" indent="0">
              <a:buClr>
                <a:srgbClr val="C00000"/>
              </a:buClr>
              <a:buSzPct val="150000"/>
              <a:buNone/>
            </a:pPr>
            <a:r>
              <a:rPr lang="fr-FR" sz="1800" b="1" dirty="0" smtClean="0">
                <a:latin typeface="Arial" charset="0"/>
                <a:cs typeface="Arial" charset="0"/>
              </a:rPr>
              <a:t>Les </a:t>
            </a:r>
            <a:r>
              <a:rPr lang="fr-FR" sz="1800" b="1" dirty="0">
                <a:latin typeface="Arial" charset="0"/>
                <a:cs typeface="Arial" charset="0"/>
              </a:rPr>
              <a:t>profils de consommation sont assez comparables à ceux de la population générale :</a:t>
            </a:r>
          </a:p>
          <a:p>
            <a:pPr>
              <a:buClr>
                <a:srgbClr val="C00000"/>
              </a:buClr>
              <a:buSzPct val="150000"/>
            </a:pPr>
            <a:endParaRPr lang="fr-FR" sz="800" dirty="0">
              <a:latin typeface="Arial" charset="0"/>
              <a:cs typeface="Arial" charset="0"/>
            </a:endParaRPr>
          </a:p>
          <a:p>
            <a:pPr lvl="1">
              <a:buSzPct val="101000"/>
            </a:pPr>
            <a:r>
              <a:rPr lang="fr-FR" sz="1800" dirty="0" smtClean="0">
                <a:solidFill>
                  <a:srgbClr val="000000"/>
                </a:solidFill>
                <a:latin typeface="Arial" charset="0"/>
                <a:cs typeface="Arial" charset="0"/>
              </a:rPr>
              <a:t>La </a:t>
            </a:r>
            <a:r>
              <a:rPr lang="fr-FR" sz="1800" dirty="0">
                <a:solidFill>
                  <a:srgbClr val="000000"/>
                </a:solidFill>
                <a:latin typeface="Arial" charset="0"/>
                <a:cs typeface="Arial" charset="0"/>
              </a:rPr>
              <a:t>prévalence de l’usage nocif et de la dépendance de l’alcool augmente avec </a:t>
            </a:r>
            <a:r>
              <a:rPr lang="fr-FR" sz="1800" dirty="0" smtClean="0">
                <a:solidFill>
                  <a:srgbClr val="000000"/>
                </a:solidFill>
                <a:latin typeface="Arial" charset="0"/>
                <a:cs typeface="Arial" charset="0"/>
              </a:rPr>
              <a:t>l’âge</a:t>
            </a:r>
          </a:p>
          <a:p>
            <a:pPr marL="0" indent="0">
              <a:buSzPct val="101000"/>
              <a:buNone/>
            </a:pPr>
            <a:endParaRPr lang="fr-FR" sz="1000" dirty="0" smtClean="0">
              <a:solidFill>
                <a:srgbClr val="000000"/>
              </a:solidFill>
              <a:latin typeface="Arial" charset="0"/>
              <a:cs typeface="Arial" charset="0"/>
            </a:endParaRPr>
          </a:p>
          <a:p>
            <a:pPr lvl="1">
              <a:buSzPct val="101000"/>
            </a:pPr>
            <a:r>
              <a:rPr lang="fr-FR" sz="1800" dirty="0" smtClean="0">
                <a:solidFill>
                  <a:srgbClr val="000000"/>
                </a:solidFill>
                <a:latin typeface="Arial" charset="0"/>
                <a:cs typeface="Arial" charset="0"/>
              </a:rPr>
              <a:t>Elle </a:t>
            </a:r>
            <a:r>
              <a:rPr lang="fr-FR" sz="1800" dirty="0">
                <a:solidFill>
                  <a:srgbClr val="000000"/>
                </a:solidFill>
                <a:latin typeface="Arial" charset="0"/>
                <a:cs typeface="Arial" charset="0"/>
              </a:rPr>
              <a:t>diminue pour le tabac</a:t>
            </a:r>
          </a:p>
          <a:p>
            <a:pPr lvl="1">
              <a:buSzPct val="101000"/>
            </a:pPr>
            <a:endParaRPr lang="fr-FR" sz="600" dirty="0">
              <a:solidFill>
                <a:srgbClr val="000000"/>
              </a:solidFill>
              <a:latin typeface="Arial" charset="0"/>
              <a:cs typeface="Arial" charset="0"/>
            </a:endParaRPr>
          </a:p>
          <a:p>
            <a:pPr lvl="1">
              <a:buSzPct val="101000"/>
            </a:pPr>
            <a:r>
              <a:rPr lang="fr-FR" sz="1800" dirty="0" smtClean="0">
                <a:solidFill>
                  <a:srgbClr val="000000"/>
                </a:solidFill>
                <a:latin typeface="Arial" charset="0"/>
                <a:cs typeface="Arial" charset="0"/>
              </a:rPr>
              <a:t>Le </a:t>
            </a:r>
            <a:r>
              <a:rPr lang="fr-FR" sz="1800" dirty="0">
                <a:solidFill>
                  <a:srgbClr val="000000"/>
                </a:solidFill>
                <a:latin typeface="Arial" charset="0"/>
                <a:cs typeface="Arial" charset="0"/>
              </a:rPr>
              <a:t>cannabis est consommé par les plus jeunes</a:t>
            </a:r>
          </a:p>
          <a:p>
            <a:pPr lvl="1">
              <a:buSzPct val="101000"/>
            </a:pPr>
            <a:endParaRPr lang="fr-FR" sz="600" dirty="0">
              <a:solidFill>
                <a:srgbClr val="000000"/>
              </a:solidFill>
              <a:latin typeface="Arial" charset="0"/>
              <a:cs typeface="Arial" charset="0"/>
            </a:endParaRPr>
          </a:p>
          <a:p>
            <a:pPr lvl="1">
              <a:buSzPct val="101000"/>
            </a:pPr>
            <a:r>
              <a:rPr lang="fr-FR" sz="1800" dirty="0" smtClean="0">
                <a:solidFill>
                  <a:srgbClr val="000000"/>
                </a:solidFill>
                <a:latin typeface="Arial" charset="0"/>
                <a:cs typeface="Arial" charset="0"/>
              </a:rPr>
              <a:t>Les </a:t>
            </a:r>
            <a:r>
              <a:rPr lang="fr-FR" sz="1800" dirty="0">
                <a:solidFill>
                  <a:srgbClr val="000000"/>
                </a:solidFill>
                <a:latin typeface="Arial" charset="0"/>
                <a:cs typeface="Arial" charset="0"/>
              </a:rPr>
              <a:t>médicaments psychotropes sont davantage consommés par les femmes</a:t>
            </a:r>
          </a:p>
          <a:p>
            <a:pPr lvl="1">
              <a:buSzPct val="101000"/>
            </a:pPr>
            <a:endParaRPr lang="fr-FR" sz="600" dirty="0">
              <a:solidFill>
                <a:srgbClr val="000000"/>
              </a:solidFill>
              <a:latin typeface="Arial" charset="0"/>
              <a:cs typeface="Arial" charset="0"/>
            </a:endParaRPr>
          </a:p>
          <a:p>
            <a:pPr lvl="1">
              <a:buSzPct val="101000"/>
            </a:pPr>
            <a:r>
              <a:rPr lang="fr-FR" sz="1800" dirty="0" smtClean="0">
                <a:solidFill>
                  <a:srgbClr val="000000"/>
                </a:solidFill>
                <a:latin typeface="Arial" charset="0"/>
                <a:cs typeface="Arial" charset="0"/>
              </a:rPr>
              <a:t>L’addiction </a:t>
            </a:r>
            <a:r>
              <a:rPr lang="fr-FR" sz="1800" dirty="0">
                <a:solidFill>
                  <a:srgbClr val="000000"/>
                </a:solidFill>
                <a:latin typeface="Arial" charset="0"/>
                <a:cs typeface="Arial" charset="0"/>
              </a:rPr>
              <a:t>concerne le plus souvent, chez une même personne, plusieurs produits (</a:t>
            </a:r>
            <a:r>
              <a:rPr lang="fr-FR" sz="1800" dirty="0" err="1">
                <a:solidFill>
                  <a:srgbClr val="000000"/>
                </a:solidFill>
                <a:latin typeface="Arial" charset="0"/>
                <a:cs typeface="Arial" charset="0"/>
              </a:rPr>
              <a:t>polyconsommation</a:t>
            </a:r>
            <a:r>
              <a:rPr lang="fr-FR" sz="1800" dirty="0" smtClean="0">
                <a:solidFill>
                  <a:srgbClr val="000000"/>
                </a:solidFill>
                <a:latin typeface="Arial" charset="0"/>
                <a:cs typeface="Arial" charset="0"/>
              </a:rPr>
              <a:t>).</a:t>
            </a:r>
            <a:endParaRPr lang="fr-FR" sz="1800" dirty="0">
              <a:solidFill>
                <a:srgbClr val="000000"/>
              </a:solidFill>
              <a:latin typeface="Arial" charset="0"/>
              <a:cs typeface="Arial" charset="0"/>
            </a:endParaRPr>
          </a:p>
        </p:txBody>
      </p:sp>
      <p:sp>
        <p:nvSpPr>
          <p:cNvPr id="22532" name="Espace réservé du pied de page 4"/>
          <p:cNvSpPr>
            <a:spLocks noGrp="1"/>
          </p:cNvSpPr>
          <p:nvPr>
            <p:ph type="ftr" sz="quarter" idx="4294967295"/>
          </p:nvPr>
        </p:nvSpPr>
        <p:spPr bwMode="auto">
          <a:xfrm>
            <a:off x="92076" y="6450015"/>
            <a:ext cx="891698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Helvetica" charset="0"/>
                <a:ea typeface="ＭＳ Ｐゴシック" charset="0"/>
                <a:cs typeface="Helvetica" charset="0"/>
              </a:defRPr>
            </a:lvl1pPr>
            <a:lvl2pPr>
              <a:defRPr sz="2800">
                <a:solidFill>
                  <a:schemeClr val="tx1"/>
                </a:solidFill>
                <a:latin typeface="Helvetica" charset="0"/>
                <a:ea typeface="Helvetica" charset="0"/>
                <a:cs typeface="Helvetica" charset="0"/>
              </a:defRPr>
            </a:lvl2pPr>
            <a:lvl3pPr>
              <a:defRPr sz="2400">
                <a:solidFill>
                  <a:schemeClr val="tx1"/>
                </a:solidFill>
                <a:latin typeface="Helvetica" charset="0"/>
                <a:ea typeface="Helvetica" charset="0"/>
                <a:cs typeface="Helvetica" charset="0"/>
              </a:defRPr>
            </a:lvl3pPr>
            <a:lvl4pPr>
              <a:defRPr sz="2000">
                <a:solidFill>
                  <a:schemeClr val="tx1"/>
                </a:solidFill>
                <a:latin typeface="Helvetica" charset="0"/>
                <a:ea typeface="Helvetica" charset="0"/>
                <a:cs typeface="Helvetica" charset="0"/>
              </a:defRPr>
            </a:lvl4pPr>
            <a:lvl5pPr>
              <a:defRPr sz="2000">
                <a:solidFill>
                  <a:schemeClr val="tx1"/>
                </a:solidFill>
                <a:latin typeface="Helvetica" charset="0"/>
                <a:ea typeface="Helvetica" charset="0"/>
                <a:cs typeface="Helvetica" charset="0"/>
              </a:defRPr>
            </a:lvl5pPr>
            <a:lvl6pPr eaLnBrk="0" fontAlgn="base" hangingPunct="0">
              <a:spcAft>
                <a:spcPct val="0"/>
              </a:spcAft>
              <a:buFont typeface="Arial" charset="0"/>
              <a:buChar char="»"/>
              <a:defRPr sz="2000">
                <a:solidFill>
                  <a:schemeClr val="tx1"/>
                </a:solidFill>
                <a:latin typeface="Helvetica" charset="0"/>
                <a:ea typeface="Helvetica" charset="0"/>
                <a:cs typeface="Helvetica" charset="0"/>
              </a:defRPr>
            </a:lvl6pPr>
            <a:lvl7pPr eaLnBrk="0" fontAlgn="base" hangingPunct="0">
              <a:spcAft>
                <a:spcPct val="0"/>
              </a:spcAft>
              <a:buFont typeface="Arial" charset="0"/>
              <a:buChar char="»"/>
              <a:defRPr sz="2000">
                <a:solidFill>
                  <a:schemeClr val="tx1"/>
                </a:solidFill>
                <a:latin typeface="Helvetica" charset="0"/>
                <a:ea typeface="Helvetica" charset="0"/>
                <a:cs typeface="Helvetica" charset="0"/>
              </a:defRPr>
            </a:lvl7pPr>
            <a:lvl8pPr eaLnBrk="0" fontAlgn="base" hangingPunct="0">
              <a:spcAft>
                <a:spcPct val="0"/>
              </a:spcAft>
              <a:buFont typeface="Arial" charset="0"/>
              <a:buChar char="»"/>
              <a:defRPr sz="2000">
                <a:solidFill>
                  <a:schemeClr val="tx1"/>
                </a:solidFill>
                <a:latin typeface="Helvetica" charset="0"/>
                <a:ea typeface="Helvetica" charset="0"/>
                <a:cs typeface="Helvetica" charset="0"/>
              </a:defRPr>
            </a:lvl8pPr>
            <a:lvl9pPr eaLnBrk="0" fontAlgn="base" hangingPunct="0">
              <a:spcAft>
                <a:spcPct val="0"/>
              </a:spcAft>
              <a:buFont typeface="Arial" charset="0"/>
              <a:buChar char="»"/>
              <a:defRPr sz="2000">
                <a:solidFill>
                  <a:schemeClr val="tx1"/>
                </a:solidFill>
                <a:latin typeface="Helvetica" charset="0"/>
                <a:ea typeface="Helvetica" charset="0"/>
                <a:cs typeface="Helvetica" charset="0"/>
              </a:defRPr>
            </a:lvl9pPr>
          </a:lstStyle>
          <a:p>
            <a:r>
              <a:rPr lang="fr-FR" sz="1200" b="0">
                <a:latin typeface="Calibri" charset="0"/>
                <a:cs typeface="Arial" charset="0"/>
              </a:rPr>
              <a:t>1er Colloque National</a:t>
            </a:r>
            <a:r>
              <a:rPr lang="fr-FR" sz="1200">
                <a:latin typeface="Calibri" charset="0"/>
                <a:cs typeface="Arial" charset="0"/>
              </a:rPr>
              <a:t>  Soigner les vulnérabilités des professionnels de santé – Académie Nationale de Médecine </a:t>
            </a:r>
            <a:r>
              <a:rPr lang="fr-FR" sz="1200" b="0">
                <a:latin typeface="Calibri" charset="0"/>
                <a:cs typeface="Arial" charset="0"/>
              </a:rPr>
              <a:t>– Jeudi 3 décembre 2015</a:t>
            </a:r>
            <a:endParaRPr lang="fr-FR" sz="1200">
              <a:latin typeface="Calibri" charset="0"/>
              <a:cs typeface="Arial" charset="0"/>
            </a:endParaRPr>
          </a:p>
        </p:txBody>
      </p:sp>
      <p:sp>
        <p:nvSpPr>
          <p:cNvPr id="2" name="Rectangle 1"/>
          <p:cNvSpPr/>
          <p:nvPr/>
        </p:nvSpPr>
        <p:spPr>
          <a:xfrm>
            <a:off x="10318346" y="-12700"/>
            <a:ext cx="829486" cy="369332"/>
          </a:xfrm>
          <a:prstGeom prst="rect">
            <a:avLst/>
          </a:prstGeom>
        </p:spPr>
        <p:txBody>
          <a:bodyPr wrap="none">
            <a:spAutoFit/>
          </a:bodyPr>
          <a:lstStyle/>
          <a:p>
            <a:pPr algn="ctr" fontAlgn="auto">
              <a:spcBef>
                <a:spcPts val="0"/>
              </a:spcBef>
              <a:spcAft>
                <a:spcPts val="0"/>
              </a:spcAft>
              <a:defRPr/>
            </a:pPr>
            <a:r>
              <a:rPr lang="fr-FR" dirty="0">
                <a:solidFill>
                  <a:prstClr val="white"/>
                </a:solidFill>
                <a:latin typeface="Calibri"/>
                <a:ea typeface="+mn-ea"/>
                <a:cs typeface="+mn-cs"/>
              </a:rPr>
              <a:t>12 min</a:t>
            </a:r>
          </a:p>
        </p:txBody>
      </p:sp>
      <p:sp>
        <p:nvSpPr>
          <p:cNvPr id="7"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66</a:t>
            </a:fld>
            <a:endParaRPr lang="fr-FR" dirty="0"/>
          </a:p>
        </p:txBody>
      </p:sp>
    </p:spTree>
    <p:extLst>
      <p:ext uri="{BB962C8B-B14F-4D97-AF65-F5344CB8AC3E}">
        <p14:creationId xmlns:p14="http://schemas.microsoft.com/office/powerpoint/2010/main" val="62547886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a:xfrm>
            <a:off x="107951" y="144465"/>
            <a:ext cx="7042150" cy="674687"/>
          </a:xfrm>
        </p:spPr>
        <p:txBody>
          <a:bodyPr/>
          <a:lstStyle/>
          <a:p>
            <a:pPr eaLnBrk="1" hangingPunct="1"/>
            <a:r>
              <a:rPr lang="fr-FR" dirty="0">
                <a:latin typeface="Helvetica" charset="0"/>
                <a:cs typeface="Helvetica" charset="0"/>
              </a:rPr>
              <a:t>Les risques induits par les vulnérabilités des professionnels de </a:t>
            </a:r>
            <a:r>
              <a:rPr lang="fr-FR" dirty="0" smtClean="0">
                <a:latin typeface="Helvetica" charset="0"/>
                <a:cs typeface="Helvetica" charset="0"/>
              </a:rPr>
              <a:t>santé : Les addictions</a:t>
            </a:r>
            <a:endParaRPr lang="fr-FR" dirty="0">
              <a:latin typeface="Helvetica" charset="0"/>
              <a:cs typeface="Helvetica" charset="0"/>
            </a:endParaRPr>
          </a:p>
        </p:txBody>
      </p:sp>
      <p:sp>
        <p:nvSpPr>
          <p:cNvPr id="22531" name="Espace réservé du contenu 6"/>
          <p:cNvSpPr>
            <a:spLocks noGrp="1"/>
          </p:cNvSpPr>
          <p:nvPr>
            <p:ph idx="1"/>
          </p:nvPr>
        </p:nvSpPr>
        <p:spPr>
          <a:xfrm>
            <a:off x="284639" y="1007282"/>
            <a:ext cx="8541881" cy="5234706"/>
          </a:xfrm>
        </p:spPr>
        <p:txBody>
          <a:bodyPr>
            <a:noAutofit/>
          </a:bodyPr>
          <a:lstStyle/>
          <a:p>
            <a:pPr marL="0" indent="0" eaLnBrk="1" hangingPunct="1">
              <a:buFont typeface="Wingdings" charset="0"/>
              <a:buNone/>
            </a:pPr>
            <a:endParaRPr lang="fr-FR" sz="1400" b="1" dirty="0" smtClean="0">
              <a:solidFill>
                <a:schemeClr val="tx1"/>
              </a:solidFill>
              <a:latin typeface="Helvetica" charset="0"/>
              <a:cs typeface="Helvetica" charset="0"/>
            </a:endParaRPr>
          </a:p>
          <a:p>
            <a:pPr marL="0" indent="0">
              <a:buNone/>
            </a:pPr>
            <a:r>
              <a:rPr lang="fr-FR" b="1" dirty="0" smtClean="0">
                <a:solidFill>
                  <a:srgbClr val="1F497D"/>
                </a:solidFill>
              </a:rPr>
              <a:t>Conduites </a:t>
            </a:r>
            <a:r>
              <a:rPr lang="fr-FR" b="1" dirty="0">
                <a:solidFill>
                  <a:srgbClr val="1F497D"/>
                </a:solidFill>
              </a:rPr>
              <a:t>addictives et soignants : une réalité ? </a:t>
            </a:r>
          </a:p>
          <a:p>
            <a:pPr marL="0" indent="0">
              <a:buNone/>
            </a:pPr>
            <a:endParaRPr lang="fr-FR" sz="300" dirty="0">
              <a:latin typeface="Arial" charset="0"/>
              <a:cs typeface="Arial" charset="0"/>
            </a:endParaRPr>
          </a:p>
          <a:p>
            <a:pPr marL="0" indent="0">
              <a:buClr>
                <a:srgbClr val="C00000"/>
              </a:buClr>
              <a:buSzPct val="150000"/>
              <a:buNone/>
            </a:pPr>
            <a:endParaRPr lang="fr-FR" sz="1800" dirty="0" smtClean="0">
              <a:latin typeface="Arial" charset="0"/>
              <a:cs typeface="Arial" charset="0"/>
            </a:endParaRPr>
          </a:p>
          <a:p>
            <a:pPr marL="0" indent="0">
              <a:buNone/>
            </a:pPr>
            <a:r>
              <a:rPr lang="fr-FR" sz="1800" b="1" dirty="0">
                <a:solidFill>
                  <a:srgbClr val="000000"/>
                </a:solidFill>
                <a:latin typeface="Arial" charset="0"/>
                <a:cs typeface="Arial" charset="0"/>
              </a:rPr>
              <a:t>Mais : </a:t>
            </a:r>
            <a:r>
              <a:rPr lang="fr-FR" sz="1800" dirty="0">
                <a:latin typeface="Arial" charset="0"/>
                <a:cs typeface="Arial" charset="0"/>
              </a:rPr>
              <a:t>plus d’un millier d’anesthésistes-réanimateurs pourraient être en difficulté en </a:t>
            </a:r>
            <a:r>
              <a:rPr lang="fr-FR" sz="1800" dirty="0" smtClean="0">
                <a:latin typeface="Arial" charset="0"/>
                <a:cs typeface="Arial" charset="0"/>
              </a:rPr>
              <a:t>France.</a:t>
            </a:r>
            <a:endParaRPr lang="fr-FR" sz="1800" dirty="0">
              <a:latin typeface="Arial" charset="0"/>
              <a:cs typeface="Arial" charset="0"/>
            </a:endParaRPr>
          </a:p>
          <a:p>
            <a:pPr marL="0" indent="0">
              <a:buNone/>
            </a:pPr>
            <a:r>
              <a:rPr lang="fr-FR" sz="1800" dirty="0">
                <a:latin typeface="Arial" charset="0"/>
                <a:cs typeface="Arial" charset="0"/>
              </a:rPr>
              <a:t>Du fait de leur activité professionnelle </a:t>
            </a:r>
            <a:r>
              <a:rPr lang="fr-FR" sz="1800" dirty="0" smtClean="0">
                <a:latin typeface="Wingdings"/>
                <a:ea typeface="Wingdings"/>
                <a:cs typeface="Wingdings"/>
                <a:sym typeface="Wingdings"/>
              </a:rPr>
              <a:t></a:t>
            </a:r>
            <a:r>
              <a:rPr lang="fr-FR" sz="1800" dirty="0">
                <a:solidFill>
                  <a:srgbClr val="000000"/>
                </a:solidFill>
                <a:latin typeface="Arial" charset="0"/>
                <a:cs typeface="Arial" charset="0"/>
                <a:sym typeface="Wingdings"/>
              </a:rPr>
              <a:t> </a:t>
            </a:r>
            <a:r>
              <a:rPr lang="fr-FR" sz="1800" dirty="0" smtClean="0">
                <a:solidFill>
                  <a:srgbClr val="000000"/>
                </a:solidFill>
                <a:latin typeface="Arial" charset="0"/>
                <a:cs typeface="Arial" charset="0"/>
              </a:rPr>
              <a:t>pose </a:t>
            </a:r>
            <a:r>
              <a:rPr lang="fr-FR" sz="1800" dirty="0">
                <a:solidFill>
                  <a:srgbClr val="000000"/>
                </a:solidFill>
                <a:latin typeface="Arial" charset="0"/>
                <a:cs typeface="Arial" charset="0"/>
              </a:rPr>
              <a:t>des questions importantes sur les risques pour les patients.</a:t>
            </a:r>
          </a:p>
          <a:p>
            <a:endParaRPr lang="fr-FR" sz="1100" dirty="0">
              <a:latin typeface="Arial" charset="0"/>
              <a:cs typeface="Arial" charset="0"/>
            </a:endParaRPr>
          </a:p>
          <a:p>
            <a:pPr marL="0" indent="0">
              <a:buNone/>
            </a:pPr>
            <a:r>
              <a:rPr lang="fr-FR" sz="1800" b="1" dirty="0">
                <a:latin typeface="Arial" charset="0"/>
                <a:cs typeface="Arial" charset="0"/>
              </a:rPr>
              <a:t>Les autres spécialités médicales</a:t>
            </a:r>
            <a:r>
              <a:rPr lang="fr-FR" sz="1800" dirty="0">
                <a:latin typeface="Arial" charset="0"/>
                <a:cs typeface="Arial" charset="0"/>
              </a:rPr>
              <a:t> :</a:t>
            </a:r>
          </a:p>
          <a:p>
            <a:r>
              <a:rPr lang="fr-FR" sz="1800" dirty="0">
                <a:solidFill>
                  <a:srgbClr val="000000"/>
                </a:solidFill>
                <a:latin typeface="Arial" charset="0"/>
                <a:cs typeface="Arial" charset="0"/>
              </a:rPr>
              <a:t>Pas de différence majeure entre les catégories de médecins en </a:t>
            </a:r>
            <a:r>
              <a:rPr lang="fr-FR" sz="1800" dirty="0" smtClean="0">
                <a:solidFill>
                  <a:srgbClr val="000000"/>
                </a:solidFill>
                <a:latin typeface="Arial" charset="0"/>
                <a:cs typeface="Arial" charset="0"/>
              </a:rPr>
              <a:t>termes </a:t>
            </a:r>
            <a:r>
              <a:rPr lang="fr-FR" sz="1800" dirty="0">
                <a:solidFill>
                  <a:srgbClr val="000000"/>
                </a:solidFill>
                <a:latin typeface="Arial" charset="0"/>
                <a:cs typeface="Arial" charset="0"/>
              </a:rPr>
              <a:t>de risque de développer une conduite addictive (mésusage plus élevé chez les AR et psychiatres, plus bas chez les pédiatres et chirurgiens sauf tabac ?)</a:t>
            </a:r>
          </a:p>
          <a:p>
            <a:pPr marL="0" indent="0">
              <a:buNone/>
            </a:pPr>
            <a:r>
              <a:rPr lang="fr-FR" sz="1800" dirty="0">
                <a:solidFill>
                  <a:srgbClr val="000000"/>
                </a:solidFill>
                <a:latin typeface="Arial" charset="0"/>
                <a:cs typeface="Arial" charset="0"/>
              </a:rPr>
              <a:t>Il pourrait exister une différence sur les produits consommés</a:t>
            </a:r>
          </a:p>
          <a:p>
            <a:pPr marL="0" indent="0">
              <a:buNone/>
            </a:pPr>
            <a:r>
              <a:rPr lang="fr-FR" sz="1800" b="1" dirty="0">
                <a:latin typeface="Arial" charset="0"/>
                <a:cs typeface="Arial" charset="0"/>
              </a:rPr>
              <a:t>Etude US : </a:t>
            </a:r>
            <a:endParaRPr lang="fr-FR" sz="1800" b="1" dirty="0" smtClean="0">
              <a:latin typeface="Arial" charset="0"/>
              <a:cs typeface="Arial" charset="0"/>
            </a:endParaRPr>
          </a:p>
          <a:p>
            <a:r>
              <a:rPr lang="fr-FR" sz="1800" dirty="0" smtClean="0">
                <a:solidFill>
                  <a:srgbClr val="000000"/>
                </a:solidFill>
                <a:latin typeface="Arial" charset="0"/>
                <a:cs typeface="Arial" charset="0"/>
              </a:rPr>
              <a:t>les </a:t>
            </a:r>
            <a:r>
              <a:rPr lang="fr-FR" sz="1800" dirty="0">
                <a:solidFill>
                  <a:srgbClr val="000000"/>
                </a:solidFill>
                <a:latin typeface="Arial" charset="0"/>
                <a:cs typeface="Arial" charset="0"/>
              </a:rPr>
              <a:t>urgentistes utiliseraient davantage les drogues illicites, les psychiatres les benzodiazépines</a:t>
            </a:r>
            <a:r>
              <a:rPr lang="fr-FR" sz="1800" dirty="0" smtClean="0">
                <a:solidFill>
                  <a:srgbClr val="000000"/>
                </a:solidFill>
                <a:latin typeface="Arial" charset="0"/>
                <a:cs typeface="Arial" charset="0"/>
              </a:rPr>
              <a:t>, les anesthésistes, </a:t>
            </a:r>
            <a:r>
              <a:rPr lang="fr-FR" sz="1800" dirty="0">
                <a:solidFill>
                  <a:srgbClr val="000000"/>
                </a:solidFill>
                <a:latin typeface="Arial" charset="0"/>
                <a:cs typeface="Arial" charset="0"/>
              </a:rPr>
              <a:t>les médicaments </a:t>
            </a:r>
            <a:r>
              <a:rPr lang="fr-FR" sz="1800" dirty="0" smtClean="0">
                <a:solidFill>
                  <a:srgbClr val="000000"/>
                </a:solidFill>
                <a:latin typeface="Arial" charset="0"/>
                <a:cs typeface="Arial" charset="0"/>
              </a:rPr>
              <a:t>opiacés.</a:t>
            </a:r>
            <a:endParaRPr lang="fr-FR" sz="1800" dirty="0">
              <a:solidFill>
                <a:srgbClr val="000000"/>
              </a:solidFill>
              <a:latin typeface="Arial" charset="0"/>
              <a:cs typeface="Arial" charset="0"/>
            </a:endParaRPr>
          </a:p>
        </p:txBody>
      </p:sp>
      <p:sp>
        <p:nvSpPr>
          <p:cNvPr id="22532" name="Espace réservé du pied de page 4"/>
          <p:cNvSpPr>
            <a:spLocks noGrp="1"/>
          </p:cNvSpPr>
          <p:nvPr>
            <p:ph type="ftr" sz="quarter" idx="4294967295"/>
          </p:nvPr>
        </p:nvSpPr>
        <p:spPr bwMode="auto">
          <a:xfrm>
            <a:off x="92076" y="6450015"/>
            <a:ext cx="891698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Helvetica" charset="0"/>
                <a:ea typeface="ＭＳ Ｐゴシック" charset="0"/>
                <a:cs typeface="Helvetica" charset="0"/>
              </a:defRPr>
            </a:lvl1pPr>
            <a:lvl2pPr>
              <a:defRPr sz="2800">
                <a:solidFill>
                  <a:schemeClr val="tx1"/>
                </a:solidFill>
                <a:latin typeface="Helvetica" charset="0"/>
                <a:ea typeface="Helvetica" charset="0"/>
                <a:cs typeface="Helvetica" charset="0"/>
              </a:defRPr>
            </a:lvl2pPr>
            <a:lvl3pPr>
              <a:defRPr sz="2400">
                <a:solidFill>
                  <a:schemeClr val="tx1"/>
                </a:solidFill>
                <a:latin typeface="Helvetica" charset="0"/>
                <a:ea typeface="Helvetica" charset="0"/>
                <a:cs typeface="Helvetica" charset="0"/>
              </a:defRPr>
            </a:lvl3pPr>
            <a:lvl4pPr>
              <a:defRPr sz="2000">
                <a:solidFill>
                  <a:schemeClr val="tx1"/>
                </a:solidFill>
                <a:latin typeface="Helvetica" charset="0"/>
                <a:ea typeface="Helvetica" charset="0"/>
                <a:cs typeface="Helvetica" charset="0"/>
              </a:defRPr>
            </a:lvl4pPr>
            <a:lvl5pPr>
              <a:defRPr sz="2000">
                <a:solidFill>
                  <a:schemeClr val="tx1"/>
                </a:solidFill>
                <a:latin typeface="Helvetica" charset="0"/>
                <a:ea typeface="Helvetica" charset="0"/>
                <a:cs typeface="Helvetica" charset="0"/>
              </a:defRPr>
            </a:lvl5pPr>
            <a:lvl6pPr eaLnBrk="0" fontAlgn="base" hangingPunct="0">
              <a:spcAft>
                <a:spcPct val="0"/>
              </a:spcAft>
              <a:buFont typeface="Arial" charset="0"/>
              <a:buChar char="»"/>
              <a:defRPr sz="2000">
                <a:solidFill>
                  <a:schemeClr val="tx1"/>
                </a:solidFill>
                <a:latin typeface="Helvetica" charset="0"/>
                <a:ea typeface="Helvetica" charset="0"/>
                <a:cs typeface="Helvetica" charset="0"/>
              </a:defRPr>
            </a:lvl6pPr>
            <a:lvl7pPr eaLnBrk="0" fontAlgn="base" hangingPunct="0">
              <a:spcAft>
                <a:spcPct val="0"/>
              </a:spcAft>
              <a:buFont typeface="Arial" charset="0"/>
              <a:buChar char="»"/>
              <a:defRPr sz="2000">
                <a:solidFill>
                  <a:schemeClr val="tx1"/>
                </a:solidFill>
                <a:latin typeface="Helvetica" charset="0"/>
                <a:ea typeface="Helvetica" charset="0"/>
                <a:cs typeface="Helvetica" charset="0"/>
              </a:defRPr>
            </a:lvl7pPr>
            <a:lvl8pPr eaLnBrk="0" fontAlgn="base" hangingPunct="0">
              <a:spcAft>
                <a:spcPct val="0"/>
              </a:spcAft>
              <a:buFont typeface="Arial" charset="0"/>
              <a:buChar char="»"/>
              <a:defRPr sz="2000">
                <a:solidFill>
                  <a:schemeClr val="tx1"/>
                </a:solidFill>
                <a:latin typeface="Helvetica" charset="0"/>
                <a:ea typeface="Helvetica" charset="0"/>
                <a:cs typeface="Helvetica" charset="0"/>
              </a:defRPr>
            </a:lvl8pPr>
            <a:lvl9pPr eaLnBrk="0" fontAlgn="base" hangingPunct="0">
              <a:spcAft>
                <a:spcPct val="0"/>
              </a:spcAft>
              <a:buFont typeface="Arial" charset="0"/>
              <a:buChar char="»"/>
              <a:defRPr sz="2000">
                <a:solidFill>
                  <a:schemeClr val="tx1"/>
                </a:solidFill>
                <a:latin typeface="Helvetica" charset="0"/>
                <a:ea typeface="Helvetica" charset="0"/>
                <a:cs typeface="Helvetica" charset="0"/>
              </a:defRPr>
            </a:lvl9pPr>
          </a:lstStyle>
          <a:p>
            <a:r>
              <a:rPr lang="fr-FR" sz="1200" b="0">
                <a:latin typeface="Calibri" charset="0"/>
                <a:cs typeface="Arial" charset="0"/>
              </a:rPr>
              <a:t>1er Colloque National</a:t>
            </a:r>
            <a:r>
              <a:rPr lang="fr-FR" sz="1200">
                <a:latin typeface="Calibri" charset="0"/>
                <a:cs typeface="Arial" charset="0"/>
              </a:rPr>
              <a:t>  Soigner les vulnérabilités des professionnels de santé – Académie Nationale de Médecine </a:t>
            </a:r>
            <a:r>
              <a:rPr lang="fr-FR" sz="1200" b="0">
                <a:latin typeface="Calibri" charset="0"/>
                <a:cs typeface="Arial" charset="0"/>
              </a:rPr>
              <a:t>– Jeudi 3 décembre 2015</a:t>
            </a:r>
            <a:endParaRPr lang="fr-FR" sz="1200">
              <a:latin typeface="Calibri" charset="0"/>
              <a:cs typeface="Arial" charset="0"/>
            </a:endParaRPr>
          </a:p>
        </p:txBody>
      </p:sp>
      <p:sp>
        <p:nvSpPr>
          <p:cNvPr id="2" name="Rectangle 1"/>
          <p:cNvSpPr/>
          <p:nvPr/>
        </p:nvSpPr>
        <p:spPr>
          <a:xfrm>
            <a:off x="10318346" y="-12700"/>
            <a:ext cx="829486" cy="369332"/>
          </a:xfrm>
          <a:prstGeom prst="rect">
            <a:avLst/>
          </a:prstGeom>
        </p:spPr>
        <p:txBody>
          <a:bodyPr wrap="none">
            <a:spAutoFit/>
          </a:bodyPr>
          <a:lstStyle/>
          <a:p>
            <a:pPr algn="ctr" fontAlgn="auto">
              <a:spcBef>
                <a:spcPts val="0"/>
              </a:spcBef>
              <a:spcAft>
                <a:spcPts val="0"/>
              </a:spcAft>
              <a:defRPr/>
            </a:pPr>
            <a:r>
              <a:rPr lang="fr-FR" dirty="0">
                <a:solidFill>
                  <a:prstClr val="white"/>
                </a:solidFill>
                <a:latin typeface="Calibri"/>
                <a:ea typeface="+mn-ea"/>
                <a:cs typeface="+mn-cs"/>
              </a:rPr>
              <a:t>12 min</a:t>
            </a:r>
          </a:p>
        </p:txBody>
      </p:sp>
      <p:sp>
        <p:nvSpPr>
          <p:cNvPr id="7"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67</a:t>
            </a:fld>
            <a:endParaRPr lang="fr-FR" dirty="0"/>
          </a:p>
        </p:txBody>
      </p:sp>
    </p:spTree>
    <p:extLst>
      <p:ext uri="{BB962C8B-B14F-4D97-AF65-F5344CB8AC3E}">
        <p14:creationId xmlns:p14="http://schemas.microsoft.com/office/powerpoint/2010/main" val="170500113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a:xfrm>
            <a:off x="107951" y="144465"/>
            <a:ext cx="7042150" cy="674687"/>
          </a:xfrm>
        </p:spPr>
        <p:txBody>
          <a:bodyPr/>
          <a:lstStyle/>
          <a:p>
            <a:pPr eaLnBrk="1" hangingPunct="1"/>
            <a:r>
              <a:rPr lang="fr-FR" dirty="0">
                <a:latin typeface="Helvetica" charset="0"/>
                <a:cs typeface="Helvetica" charset="0"/>
              </a:rPr>
              <a:t>Les risques induits par les vulnérabilités des professionnels de </a:t>
            </a:r>
            <a:r>
              <a:rPr lang="fr-FR" dirty="0" smtClean="0">
                <a:latin typeface="Helvetica" charset="0"/>
                <a:cs typeface="Helvetica" charset="0"/>
              </a:rPr>
              <a:t>santé : Les addictions</a:t>
            </a:r>
            <a:endParaRPr lang="fr-FR" dirty="0">
              <a:latin typeface="Helvetica" charset="0"/>
              <a:cs typeface="Helvetica" charset="0"/>
            </a:endParaRPr>
          </a:p>
        </p:txBody>
      </p:sp>
      <p:sp>
        <p:nvSpPr>
          <p:cNvPr id="22531" name="Espace réservé du contenu 6"/>
          <p:cNvSpPr>
            <a:spLocks noGrp="1"/>
          </p:cNvSpPr>
          <p:nvPr>
            <p:ph idx="1"/>
          </p:nvPr>
        </p:nvSpPr>
        <p:spPr>
          <a:xfrm>
            <a:off x="284639" y="1007282"/>
            <a:ext cx="8541881" cy="5234706"/>
          </a:xfrm>
        </p:spPr>
        <p:txBody>
          <a:bodyPr>
            <a:noAutofit/>
          </a:bodyPr>
          <a:lstStyle/>
          <a:p>
            <a:pPr marL="0" indent="0" eaLnBrk="1" hangingPunct="1">
              <a:buFont typeface="Wingdings" charset="0"/>
              <a:buNone/>
            </a:pPr>
            <a:endParaRPr lang="fr-FR" sz="1400" b="1" dirty="0" smtClean="0">
              <a:solidFill>
                <a:schemeClr val="tx1"/>
              </a:solidFill>
              <a:latin typeface="Helvetica" charset="0"/>
              <a:cs typeface="Helvetica" charset="0"/>
            </a:endParaRPr>
          </a:p>
          <a:p>
            <a:pPr marL="0" indent="0">
              <a:buNone/>
            </a:pPr>
            <a:r>
              <a:rPr lang="fr-FR" b="1" dirty="0" smtClean="0">
                <a:solidFill>
                  <a:srgbClr val="1F497D"/>
                </a:solidFill>
              </a:rPr>
              <a:t>Conduites </a:t>
            </a:r>
            <a:r>
              <a:rPr lang="fr-FR" b="1" dirty="0">
                <a:solidFill>
                  <a:srgbClr val="1F497D"/>
                </a:solidFill>
              </a:rPr>
              <a:t>addictives et soignants : une réalité ? </a:t>
            </a:r>
          </a:p>
          <a:p>
            <a:pPr marL="0" indent="0">
              <a:buNone/>
            </a:pPr>
            <a:endParaRPr lang="fr-FR" sz="300" dirty="0">
              <a:latin typeface="Arial" charset="0"/>
              <a:cs typeface="Arial" charset="0"/>
            </a:endParaRPr>
          </a:p>
          <a:p>
            <a:pPr marL="0" indent="0">
              <a:buClr>
                <a:srgbClr val="C00000"/>
              </a:buClr>
              <a:buSzPct val="150000"/>
              <a:buNone/>
            </a:pPr>
            <a:endParaRPr lang="fr-FR" sz="1800" dirty="0" smtClean="0">
              <a:latin typeface="Arial" charset="0"/>
              <a:cs typeface="Arial" charset="0"/>
            </a:endParaRPr>
          </a:p>
          <a:p>
            <a:pPr marL="0" indent="0">
              <a:buNone/>
            </a:pPr>
            <a:r>
              <a:rPr lang="fr-FR" sz="1800" b="1" dirty="0">
                <a:latin typeface="Arial" charset="0"/>
                <a:cs typeface="Arial" charset="0"/>
              </a:rPr>
              <a:t>Les Pharmaciens</a:t>
            </a:r>
          </a:p>
          <a:p>
            <a:endParaRPr lang="fr-FR" sz="800" dirty="0">
              <a:latin typeface="Arial" charset="0"/>
              <a:cs typeface="Arial" charset="0"/>
            </a:endParaRPr>
          </a:p>
          <a:p>
            <a:pPr marL="0" indent="0">
              <a:buNone/>
            </a:pPr>
            <a:r>
              <a:rPr lang="fr-FR" sz="1800" dirty="0">
                <a:solidFill>
                  <a:schemeClr val="tx1"/>
                </a:solidFill>
                <a:latin typeface="Arial" charset="0"/>
                <a:cs typeface="Arial" charset="0"/>
              </a:rPr>
              <a:t>Ne sont pas épargnés</a:t>
            </a:r>
          </a:p>
          <a:p>
            <a:pPr marL="0" indent="0">
              <a:buNone/>
            </a:pPr>
            <a:r>
              <a:rPr lang="fr-FR" sz="1800" dirty="0">
                <a:solidFill>
                  <a:schemeClr val="tx1"/>
                </a:solidFill>
                <a:latin typeface="Arial" charset="0"/>
                <a:cs typeface="Arial" charset="0"/>
              </a:rPr>
              <a:t>Enquête publiée en 2008 aux USA : abus de SPA chez 11 à 15 % des pharmaciens (dans cette étude : 8 à 12 % chez les professionnels de santé)</a:t>
            </a:r>
          </a:p>
          <a:p>
            <a:endParaRPr lang="fr-FR" sz="1100" dirty="0">
              <a:latin typeface="Arial" charset="0"/>
              <a:cs typeface="Arial" charset="0"/>
            </a:endParaRPr>
          </a:p>
          <a:p>
            <a:r>
              <a:rPr lang="fr-FR" sz="1800" dirty="0" smtClean="0">
                <a:latin typeface="Arial" charset="0"/>
                <a:cs typeface="Arial" charset="0"/>
              </a:rPr>
              <a:t>Importante </a:t>
            </a:r>
            <a:r>
              <a:rPr lang="fr-FR" sz="1800" dirty="0">
                <a:latin typeface="Arial" charset="0"/>
                <a:cs typeface="Arial" charset="0"/>
              </a:rPr>
              <a:t>automédication </a:t>
            </a:r>
            <a:endParaRPr lang="fr-FR" sz="1800" dirty="0" smtClean="0">
              <a:latin typeface="Arial" charset="0"/>
              <a:cs typeface="Arial" charset="0"/>
            </a:endParaRPr>
          </a:p>
          <a:p>
            <a:pPr lvl="1"/>
            <a:r>
              <a:rPr lang="fr-FR" sz="1600" dirty="0" smtClean="0">
                <a:latin typeface="Arial" charset="0"/>
                <a:cs typeface="Arial" charset="0"/>
              </a:rPr>
              <a:t>facilité </a:t>
            </a:r>
            <a:r>
              <a:rPr lang="fr-FR" sz="1600" dirty="0">
                <a:latin typeface="Arial" charset="0"/>
                <a:cs typeface="Arial" charset="0"/>
              </a:rPr>
              <a:t>d’accès aux </a:t>
            </a:r>
            <a:r>
              <a:rPr lang="fr-FR" sz="1600" dirty="0" smtClean="0">
                <a:latin typeface="Arial" charset="0"/>
                <a:cs typeface="Arial" charset="0"/>
              </a:rPr>
              <a:t>produits</a:t>
            </a:r>
          </a:p>
          <a:p>
            <a:pPr lvl="1"/>
            <a:r>
              <a:rPr lang="fr-FR" sz="1600" dirty="0" smtClean="0">
                <a:latin typeface="Arial" charset="0"/>
                <a:cs typeface="Arial" charset="0"/>
              </a:rPr>
              <a:t>culture </a:t>
            </a:r>
            <a:r>
              <a:rPr lang="fr-FR" sz="1600" dirty="0">
                <a:latin typeface="Arial" charset="0"/>
                <a:cs typeface="Arial" charset="0"/>
              </a:rPr>
              <a:t>de la « pharmacie »</a:t>
            </a:r>
          </a:p>
          <a:p>
            <a:r>
              <a:rPr lang="fr-FR" sz="1800" dirty="0">
                <a:latin typeface="Arial" charset="0"/>
                <a:cs typeface="Arial" charset="0"/>
              </a:rPr>
              <a:t>Contraintes professionnelles qui s’accentuent</a:t>
            </a:r>
          </a:p>
          <a:p>
            <a:r>
              <a:rPr lang="fr-FR" sz="1800" dirty="0" smtClean="0">
                <a:latin typeface="Arial" charset="0"/>
                <a:cs typeface="Arial" charset="0"/>
              </a:rPr>
              <a:t>Peu </a:t>
            </a:r>
            <a:r>
              <a:rPr lang="fr-FR" sz="1800" dirty="0">
                <a:latin typeface="Arial" charset="0"/>
                <a:cs typeface="Arial" charset="0"/>
              </a:rPr>
              <a:t>d’enseignement sur les addictions pendant </a:t>
            </a:r>
            <a:r>
              <a:rPr lang="fr-FR" sz="1800" dirty="0" smtClean="0">
                <a:latin typeface="Arial" charset="0"/>
                <a:cs typeface="Arial" charset="0"/>
              </a:rPr>
              <a:t>les études</a:t>
            </a:r>
            <a:endParaRPr lang="fr-FR" sz="1800" dirty="0">
              <a:latin typeface="Arial" charset="0"/>
              <a:cs typeface="Arial" charset="0"/>
            </a:endParaRPr>
          </a:p>
          <a:p>
            <a:endParaRPr lang="fr-FR" sz="1600" dirty="0">
              <a:latin typeface="Arial" charset="0"/>
              <a:cs typeface="Arial" charset="0"/>
            </a:endParaRPr>
          </a:p>
          <a:p>
            <a:pPr marL="0" indent="0">
              <a:buNone/>
            </a:pPr>
            <a:r>
              <a:rPr lang="fr-FR" sz="1800" b="1" dirty="0">
                <a:solidFill>
                  <a:srgbClr val="000000"/>
                </a:solidFill>
                <a:latin typeface="Arial" charset="0"/>
                <a:cs typeface="Arial" charset="0"/>
              </a:rPr>
              <a:t>Retard +++ au repérage, au diagnostic et à la demande d’aide</a:t>
            </a:r>
          </a:p>
        </p:txBody>
      </p:sp>
      <p:sp>
        <p:nvSpPr>
          <p:cNvPr id="22532" name="Espace réservé du pied de page 4"/>
          <p:cNvSpPr>
            <a:spLocks noGrp="1"/>
          </p:cNvSpPr>
          <p:nvPr>
            <p:ph type="ftr" sz="quarter" idx="4294967295"/>
          </p:nvPr>
        </p:nvSpPr>
        <p:spPr bwMode="auto">
          <a:xfrm>
            <a:off x="92076" y="6450015"/>
            <a:ext cx="891698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Helvetica" charset="0"/>
                <a:ea typeface="ＭＳ Ｐゴシック" charset="0"/>
                <a:cs typeface="Helvetica" charset="0"/>
              </a:defRPr>
            </a:lvl1pPr>
            <a:lvl2pPr>
              <a:defRPr sz="2800">
                <a:solidFill>
                  <a:schemeClr val="tx1"/>
                </a:solidFill>
                <a:latin typeface="Helvetica" charset="0"/>
                <a:ea typeface="Helvetica" charset="0"/>
                <a:cs typeface="Helvetica" charset="0"/>
              </a:defRPr>
            </a:lvl2pPr>
            <a:lvl3pPr>
              <a:defRPr sz="2400">
                <a:solidFill>
                  <a:schemeClr val="tx1"/>
                </a:solidFill>
                <a:latin typeface="Helvetica" charset="0"/>
                <a:ea typeface="Helvetica" charset="0"/>
                <a:cs typeface="Helvetica" charset="0"/>
              </a:defRPr>
            </a:lvl3pPr>
            <a:lvl4pPr>
              <a:defRPr sz="2000">
                <a:solidFill>
                  <a:schemeClr val="tx1"/>
                </a:solidFill>
                <a:latin typeface="Helvetica" charset="0"/>
                <a:ea typeface="Helvetica" charset="0"/>
                <a:cs typeface="Helvetica" charset="0"/>
              </a:defRPr>
            </a:lvl4pPr>
            <a:lvl5pPr>
              <a:defRPr sz="2000">
                <a:solidFill>
                  <a:schemeClr val="tx1"/>
                </a:solidFill>
                <a:latin typeface="Helvetica" charset="0"/>
                <a:ea typeface="Helvetica" charset="0"/>
                <a:cs typeface="Helvetica" charset="0"/>
              </a:defRPr>
            </a:lvl5pPr>
            <a:lvl6pPr eaLnBrk="0" fontAlgn="base" hangingPunct="0">
              <a:spcAft>
                <a:spcPct val="0"/>
              </a:spcAft>
              <a:buFont typeface="Arial" charset="0"/>
              <a:buChar char="»"/>
              <a:defRPr sz="2000">
                <a:solidFill>
                  <a:schemeClr val="tx1"/>
                </a:solidFill>
                <a:latin typeface="Helvetica" charset="0"/>
                <a:ea typeface="Helvetica" charset="0"/>
                <a:cs typeface="Helvetica" charset="0"/>
              </a:defRPr>
            </a:lvl6pPr>
            <a:lvl7pPr eaLnBrk="0" fontAlgn="base" hangingPunct="0">
              <a:spcAft>
                <a:spcPct val="0"/>
              </a:spcAft>
              <a:buFont typeface="Arial" charset="0"/>
              <a:buChar char="»"/>
              <a:defRPr sz="2000">
                <a:solidFill>
                  <a:schemeClr val="tx1"/>
                </a:solidFill>
                <a:latin typeface="Helvetica" charset="0"/>
                <a:ea typeface="Helvetica" charset="0"/>
                <a:cs typeface="Helvetica" charset="0"/>
              </a:defRPr>
            </a:lvl7pPr>
            <a:lvl8pPr eaLnBrk="0" fontAlgn="base" hangingPunct="0">
              <a:spcAft>
                <a:spcPct val="0"/>
              </a:spcAft>
              <a:buFont typeface="Arial" charset="0"/>
              <a:buChar char="»"/>
              <a:defRPr sz="2000">
                <a:solidFill>
                  <a:schemeClr val="tx1"/>
                </a:solidFill>
                <a:latin typeface="Helvetica" charset="0"/>
                <a:ea typeface="Helvetica" charset="0"/>
                <a:cs typeface="Helvetica" charset="0"/>
              </a:defRPr>
            </a:lvl8pPr>
            <a:lvl9pPr eaLnBrk="0" fontAlgn="base" hangingPunct="0">
              <a:spcAft>
                <a:spcPct val="0"/>
              </a:spcAft>
              <a:buFont typeface="Arial" charset="0"/>
              <a:buChar char="»"/>
              <a:defRPr sz="2000">
                <a:solidFill>
                  <a:schemeClr val="tx1"/>
                </a:solidFill>
                <a:latin typeface="Helvetica" charset="0"/>
                <a:ea typeface="Helvetica" charset="0"/>
                <a:cs typeface="Helvetica" charset="0"/>
              </a:defRPr>
            </a:lvl9pPr>
          </a:lstStyle>
          <a:p>
            <a:r>
              <a:rPr lang="fr-FR" sz="1200" b="0">
                <a:latin typeface="Calibri" charset="0"/>
                <a:cs typeface="Arial" charset="0"/>
              </a:rPr>
              <a:t>1er Colloque National</a:t>
            </a:r>
            <a:r>
              <a:rPr lang="fr-FR" sz="1200">
                <a:latin typeface="Calibri" charset="0"/>
                <a:cs typeface="Arial" charset="0"/>
              </a:rPr>
              <a:t>  Soigner les vulnérabilités des professionnels de santé – Académie Nationale de Médecine </a:t>
            </a:r>
            <a:r>
              <a:rPr lang="fr-FR" sz="1200" b="0">
                <a:latin typeface="Calibri" charset="0"/>
                <a:cs typeface="Arial" charset="0"/>
              </a:rPr>
              <a:t>– Jeudi 3 décembre 2015</a:t>
            </a:r>
            <a:endParaRPr lang="fr-FR" sz="1200">
              <a:latin typeface="Calibri" charset="0"/>
              <a:cs typeface="Arial" charset="0"/>
            </a:endParaRPr>
          </a:p>
        </p:txBody>
      </p:sp>
      <p:sp>
        <p:nvSpPr>
          <p:cNvPr id="2" name="Rectangle 1"/>
          <p:cNvSpPr/>
          <p:nvPr/>
        </p:nvSpPr>
        <p:spPr>
          <a:xfrm>
            <a:off x="10318346" y="-12700"/>
            <a:ext cx="829486" cy="369332"/>
          </a:xfrm>
          <a:prstGeom prst="rect">
            <a:avLst/>
          </a:prstGeom>
        </p:spPr>
        <p:txBody>
          <a:bodyPr wrap="none">
            <a:spAutoFit/>
          </a:bodyPr>
          <a:lstStyle/>
          <a:p>
            <a:pPr algn="ctr" fontAlgn="auto">
              <a:spcBef>
                <a:spcPts val="0"/>
              </a:spcBef>
              <a:spcAft>
                <a:spcPts val="0"/>
              </a:spcAft>
              <a:defRPr/>
            </a:pPr>
            <a:r>
              <a:rPr lang="fr-FR" dirty="0">
                <a:solidFill>
                  <a:prstClr val="white"/>
                </a:solidFill>
                <a:latin typeface="Calibri"/>
                <a:ea typeface="+mn-ea"/>
                <a:cs typeface="+mn-cs"/>
              </a:rPr>
              <a:t>12 min</a:t>
            </a:r>
          </a:p>
        </p:txBody>
      </p:sp>
      <p:sp>
        <p:nvSpPr>
          <p:cNvPr id="7"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68</a:t>
            </a:fld>
            <a:endParaRPr lang="fr-FR" dirty="0"/>
          </a:p>
        </p:txBody>
      </p:sp>
    </p:spTree>
    <p:extLst>
      <p:ext uri="{BB962C8B-B14F-4D97-AF65-F5344CB8AC3E}">
        <p14:creationId xmlns:p14="http://schemas.microsoft.com/office/powerpoint/2010/main" val="98525611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a:xfrm>
            <a:off x="107951" y="144465"/>
            <a:ext cx="7042150" cy="674687"/>
          </a:xfrm>
        </p:spPr>
        <p:txBody>
          <a:bodyPr/>
          <a:lstStyle/>
          <a:p>
            <a:pPr eaLnBrk="1" hangingPunct="1"/>
            <a:r>
              <a:rPr lang="fr-FR" dirty="0">
                <a:latin typeface="Helvetica" charset="0"/>
                <a:cs typeface="Helvetica" charset="0"/>
              </a:rPr>
              <a:t>Les risques induits par les vulnérabilités des professionnels de </a:t>
            </a:r>
            <a:r>
              <a:rPr lang="fr-FR" dirty="0" smtClean="0">
                <a:latin typeface="Helvetica" charset="0"/>
                <a:cs typeface="Helvetica" charset="0"/>
              </a:rPr>
              <a:t>santé : Les addictions</a:t>
            </a:r>
            <a:endParaRPr lang="fr-FR" dirty="0">
              <a:latin typeface="Helvetica" charset="0"/>
              <a:cs typeface="Helvetica" charset="0"/>
            </a:endParaRPr>
          </a:p>
        </p:txBody>
      </p:sp>
      <p:sp>
        <p:nvSpPr>
          <p:cNvPr id="22531" name="Espace réservé du contenu 6"/>
          <p:cNvSpPr>
            <a:spLocks noGrp="1"/>
          </p:cNvSpPr>
          <p:nvPr>
            <p:ph idx="1"/>
          </p:nvPr>
        </p:nvSpPr>
        <p:spPr>
          <a:xfrm>
            <a:off x="284639" y="1007282"/>
            <a:ext cx="8724425" cy="5234706"/>
          </a:xfrm>
        </p:spPr>
        <p:txBody>
          <a:bodyPr>
            <a:noAutofit/>
          </a:bodyPr>
          <a:lstStyle/>
          <a:p>
            <a:pPr marL="0" indent="0" eaLnBrk="1" hangingPunct="1">
              <a:buFont typeface="Wingdings" charset="0"/>
              <a:buNone/>
            </a:pPr>
            <a:endParaRPr lang="fr-FR" sz="1400" b="1" dirty="0" smtClean="0">
              <a:solidFill>
                <a:schemeClr val="tx1"/>
              </a:solidFill>
              <a:latin typeface="Helvetica" charset="0"/>
              <a:cs typeface="Helvetica" charset="0"/>
            </a:endParaRPr>
          </a:p>
          <a:p>
            <a:pPr marL="0" indent="0">
              <a:buNone/>
            </a:pPr>
            <a:r>
              <a:rPr lang="fr-FR" b="1" dirty="0" smtClean="0">
                <a:solidFill>
                  <a:srgbClr val="1F497D"/>
                </a:solidFill>
              </a:rPr>
              <a:t>Conduites </a:t>
            </a:r>
            <a:r>
              <a:rPr lang="fr-FR" b="1" dirty="0">
                <a:solidFill>
                  <a:srgbClr val="1F497D"/>
                </a:solidFill>
              </a:rPr>
              <a:t>addictives et soignants : une réalité ? </a:t>
            </a:r>
          </a:p>
          <a:p>
            <a:pPr marL="0" indent="0">
              <a:buNone/>
            </a:pPr>
            <a:endParaRPr lang="fr-FR" sz="300" dirty="0">
              <a:latin typeface="Arial" charset="0"/>
              <a:cs typeface="Arial" charset="0"/>
            </a:endParaRPr>
          </a:p>
          <a:p>
            <a:pPr marL="0" indent="0">
              <a:buClr>
                <a:srgbClr val="C00000"/>
              </a:buClr>
              <a:buSzPct val="150000"/>
              <a:buNone/>
            </a:pPr>
            <a:endParaRPr lang="fr-FR" sz="1800" dirty="0" smtClean="0">
              <a:latin typeface="Arial" charset="0"/>
              <a:cs typeface="Arial" charset="0"/>
            </a:endParaRPr>
          </a:p>
          <a:p>
            <a:pPr marL="0" indent="0">
              <a:buNone/>
            </a:pPr>
            <a:r>
              <a:rPr lang="fr-FR" sz="1800" b="1" dirty="0">
                <a:latin typeface="Arial" charset="0"/>
                <a:cs typeface="Arial" charset="0"/>
              </a:rPr>
              <a:t>Les </a:t>
            </a:r>
            <a:r>
              <a:rPr lang="fr-FR" sz="1800" b="1" dirty="0" smtClean="0">
                <a:latin typeface="Arial" charset="0"/>
                <a:cs typeface="Arial" charset="0"/>
              </a:rPr>
              <a:t>Infirmières</a:t>
            </a:r>
            <a:endParaRPr lang="fr-FR" sz="1800" b="1" dirty="0">
              <a:latin typeface="Arial" charset="0"/>
              <a:cs typeface="Arial" charset="0"/>
            </a:endParaRPr>
          </a:p>
          <a:p>
            <a:endParaRPr lang="fr-FR" sz="800" dirty="0">
              <a:latin typeface="Arial" charset="0"/>
              <a:cs typeface="Arial" charset="0"/>
            </a:endParaRPr>
          </a:p>
          <a:p>
            <a:pPr marL="0" indent="0">
              <a:buNone/>
            </a:pPr>
            <a:r>
              <a:rPr lang="fr-FR" sz="1600" dirty="0">
                <a:solidFill>
                  <a:schemeClr val="tx1"/>
                </a:solidFill>
                <a:latin typeface="Arial" charset="0"/>
                <a:cs typeface="Arial" charset="0"/>
              </a:rPr>
              <a:t>American Nurse Association : 6 à 8 % des IDE  pourraient avoir un problème lié à l’utilisation de SPA. 2 à 3 % pourraient être </a:t>
            </a:r>
            <a:r>
              <a:rPr lang="fr-FR" sz="1600" dirty="0" smtClean="0">
                <a:solidFill>
                  <a:schemeClr val="tx1"/>
                </a:solidFill>
                <a:latin typeface="Arial" charset="0"/>
                <a:cs typeface="Arial" charset="0"/>
              </a:rPr>
              <a:t>dépendantes.</a:t>
            </a:r>
            <a:endParaRPr lang="fr-FR" sz="1600" dirty="0">
              <a:solidFill>
                <a:schemeClr val="tx1"/>
              </a:solidFill>
              <a:latin typeface="Arial" charset="0"/>
              <a:cs typeface="Arial" charset="0"/>
            </a:endParaRPr>
          </a:p>
          <a:p>
            <a:pPr marL="0" indent="0">
              <a:buNone/>
            </a:pPr>
            <a:endParaRPr lang="fr-FR" sz="1600" dirty="0">
              <a:solidFill>
                <a:schemeClr val="tx1"/>
              </a:solidFill>
              <a:latin typeface="Arial" charset="0"/>
              <a:cs typeface="Arial" charset="0"/>
            </a:endParaRPr>
          </a:p>
          <a:p>
            <a:pPr marL="0" indent="0">
              <a:buNone/>
            </a:pPr>
            <a:r>
              <a:rPr lang="fr-FR" sz="1600" dirty="0">
                <a:solidFill>
                  <a:schemeClr val="tx1"/>
                </a:solidFill>
                <a:latin typeface="Arial" charset="0"/>
                <a:cs typeface="Arial" charset="0"/>
              </a:rPr>
              <a:t>Etude américaine sur </a:t>
            </a:r>
            <a:r>
              <a:rPr lang="fr-FR" sz="1600" dirty="0" smtClean="0">
                <a:solidFill>
                  <a:schemeClr val="tx1"/>
                </a:solidFill>
                <a:latin typeface="Arial" charset="0"/>
                <a:cs typeface="Arial" charset="0"/>
              </a:rPr>
              <a:t>4 438 </a:t>
            </a:r>
            <a:r>
              <a:rPr lang="fr-FR" sz="1600" dirty="0">
                <a:solidFill>
                  <a:schemeClr val="tx1"/>
                </a:solidFill>
                <a:latin typeface="Arial" charset="0"/>
                <a:cs typeface="Arial" charset="0"/>
              </a:rPr>
              <a:t>infirmières : usage de SPA pendant l’année passée = 32 %</a:t>
            </a:r>
          </a:p>
          <a:p>
            <a:r>
              <a:rPr lang="fr-FR" sz="1600" dirty="0" smtClean="0">
                <a:solidFill>
                  <a:schemeClr val="tx1"/>
                </a:solidFill>
                <a:latin typeface="Arial" charset="0"/>
                <a:cs typeface="Arial" charset="0"/>
              </a:rPr>
              <a:t>16 </a:t>
            </a:r>
            <a:r>
              <a:rPr lang="fr-FR" sz="1600" dirty="0">
                <a:solidFill>
                  <a:schemeClr val="tx1"/>
                </a:solidFill>
                <a:latin typeface="Arial" charset="0"/>
                <a:cs typeface="Arial" charset="0"/>
              </a:rPr>
              <a:t>% pour le </a:t>
            </a:r>
            <a:r>
              <a:rPr lang="fr-FR" sz="1600" dirty="0" err="1">
                <a:solidFill>
                  <a:schemeClr val="tx1"/>
                </a:solidFill>
                <a:latin typeface="Arial" charset="0"/>
                <a:cs typeface="Arial" charset="0"/>
              </a:rPr>
              <a:t>binge</a:t>
            </a:r>
            <a:r>
              <a:rPr lang="fr-FR" sz="1600" dirty="0">
                <a:solidFill>
                  <a:schemeClr val="tx1"/>
                </a:solidFill>
                <a:latin typeface="Arial" charset="0"/>
                <a:cs typeface="Arial" charset="0"/>
              </a:rPr>
              <a:t> </a:t>
            </a:r>
            <a:r>
              <a:rPr lang="fr-FR" sz="1600" dirty="0" err="1">
                <a:solidFill>
                  <a:schemeClr val="tx1"/>
                </a:solidFill>
                <a:latin typeface="Arial" charset="0"/>
                <a:cs typeface="Arial" charset="0"/>
              </a:rPr>
              <a:t>drinking</a:t>
            </a:r>
            <a:r>
              <a:rPr lang="fr-FR" sz="1600" dirty="0">
                <a:solidFill>
                  <a:schemeClr val="tx1"/>
                </a:solidFill>
                <a:latin typeface="Arial" charset="0"/>
                <a:cs typeface="Arial" charset="0"/>
              </a:rPr>
              <a:t>,</a:t>
            </a:r>
          </a:p>
          <a:p>
            <a:r>
              <a:rPr lang="fr-FR" sz="1600" dirty="0">
                <a:solidFill>
                  <a:schemeClr val="tx1"/>
                </a:solidFill>
                <a:latin typeface="Arial" charset="0"/>
                <a:cs typeface="Arial" charset="0"/>
              </a:rPr>
              <a:t>1</a:t>
            </a:r>
            <a:r>
              <a:rPr lang="fr-FR" sz="1600" dirty="0" smtClean="0">
                <a:solidFill>
                  <a:schemeClr val="tx1"/>
                </a:solidFill>
                <a:latin typeface="Arial" charset="0"/>
                <a:cs typeface="Arial" charset="0"/>
              </a:rPr>
              <a:t>4 </a:t>
            </a:r>
            <a:r>
              <a:rPr lang="fr-FR" sz="1600" dirty="0">
                <a:solidFill>
                  <a:schemeClr val="tx1"/>
                </a:solidFill>
                <a:latin typeface="Arial" charset="0"/>
                <a:cs typeface="Arial" charset="0"/>
              </a:rPr>
              <a:t>% pour le tabac,</a:t>
            </a:r>
          </a:p>
          <a:p>
            <a:r>
              <a:rPr lang="fr-FR" sz="1600" dirty="0" smtClean="0">
                <a:solidFill>
                  <a:schemeClr val="tx1"/>
                </a:solidFill>
                <a:latin typeface="Arial" charset="0"/>
                <a:cs typeface="Arial" charset="0"/>
              </a:rPr>
              <a:t>7 </a:t>
            </a:r>
            <a:r>
              <a:rPr lang="fr-FR" sz="1600" dirty="0">
                <a:solidFill>
                  <a:schemeClr val="tx1"/>
                </a:solidFill>
                <a:latin typeface="Arial" charset="0"/>
                <a:cs typeface="Arial" charset="0"/>
              </a:rPr>
              <a:t>% pour les médicaments sur prescription</a:t>
            </a:r>
          </a:p>
          <a:p>
            <a:r>
              <a:rPr lang="fr-FR" sz="1600" dirty="0" smtClean="0">
                <a:solidFill>
                  <a:schemeClr val="tx1"/>
                </a:solidFill>
                <a:latin typeface="Arial" charset="0"/>
                <a:cs typeface="Arial" charset="0"/>
              </a:rPr>
              <a:t>4 </a:t>
            </a:r>
            <a:r>
              <a:rPr lang="fr-FR" sz="1600" dirty="0">
                <a:solidFill>
                  <a:schemeClr val="tx1"/>
                </a:solidFill>
                <a:latin typeface="Arial" charset="0"/>
                <a:cs typeface="Arial" charset="0"/>
              </a:rPr>
              <a:t>% pour le cannabis</a:t>
            </a:r>
          </a:p>
          <a:p>
            <a:pPr marL="0" indent="0">
              <a:buNone/>
            </a:pPr>
            <a:r>
              <a:rPr lang="fr-FR" sz="1600" dirty="0">
                <a:solidFill>
                  <a:schemeClr val="tx1"/>
                </a:solidFill>
                <a:latin typeface="Arial" charset="0"/>
                <a:cs typeface="Arial" charset="0"/>
              </a:rPr>
              <a:t>Taux variables selon profil : prévalence la plus élevée en oncologie, puis psychiatrie, urgences et </a:t>
            </a:r>
            <a:r>
              <a:rPr lang="fr-FR" sz="1600" dirty="0" smtClean="0">
                <a:solidFill>
                  <a:schemeClr val="tx1"/>
                </a:solidFill>
                <a:latin typeface="Arial" charset="0"/>
                <a:cs typeface="Arial" charset="0"/>
              </a:rPr>
              <a:t>réanimation.</a:t>
            </a:r>
            <a:endParaRPr lang="fr-FR" sz="1600" dirty="0">
              <a:solidFill>
                <a:schemeClr val="tx1"/>
              </a:solidFill>
              <a:latin typeface="Arial" charset="0"/>
              <a:cs typeface="Arial" charset="0"/>
            </a:endParaRPr>
          </a:p>
          <a:p>
            <a:pPr marL="0" indent="0">
              <a:buNone/>
            </a:pPr>
            <a:endParaRPr lang="fr-FR" sz="400" dirty="0">
              <a:solidFill>
                <a:schemeClr val="tx1"/>
              </a:solidFill>
              <a:latin typeface="Arial" charset="0"/>
              <a:cs typeface="Arial" charset="0"/>
            </a:endParaRPr>
          </a:p>
          <a:p>
            <a:pPr marL="0" indent="0">
              <a:buNone/>
            </a:pPr>
            <a:r>
              <a:rPr lang="fr-FR" sz="1600" dirty="0">
                <a:solidFill>
                  <a:schemeClr val="tx1"/>
                </a:solidFill>
                <a:latin typeface="Arial" charset="0"/>
                <a:cs typeface="Arial" charset="0"/>
              </a:rPr>
              <a:t>Comme pour les médecins, </a:t>
            </a:r>
            <a:r>
              <a:rPr lang="fr-FR" sz="1600" dirty="0">
                <a:latin typeface="Arial" charset="0"/>
                <a:cs typeface="Arial" charset="0"/>
              </a:rPr>
              <a:t>taux peu différents de la population générale</a:t>
            </a:r>
            <a:r>
              <a:rPr lang="fr-FR" sz="1600" dirty="0">
                <a:solidFill>
                  <a:schemeClr val="tx1"/>
                </a:solidFill>
                <a:latin typeface="Arial" charset="0"/>
                <a:cs typeface="Arial" charset="0"/>
              </a:rPr>
              <a:t>, sauf pour médicaments sur prescription (plus élevés) et tabac, cannabis et cocaïne (plus bas</a:t>
            </a:r>
            <a:r>
              <a:rPr lang="fr-FR" sz="1600" dirty="0" smtClean="0">
                <a:solidFill>
                  <a:schemeClr val="tx1"/>
                </a:solidFill>
                <a:latin typeface="Arial" charset="0"/>
                <a:cs typeface="Arial" charset="0"/>
              </a:rPr>
              <a:t>).</a:t>
            </a:r>
            <a:endParaRPr lang="fr-FR" sz="1600" dirty="0">
              <a:solidFill>
                <a:schemeClr val="tx1"/>
              </a:solidFill>
              <a:latin typeface="Arial" charset="0"/>
              <a:cs typeface="Arial" charset="0"/>
            </a:endParaRPr>
          </a:p>
        </p:txBody>
      </p:sp>
      <p:sp>
        <p:nvSpPr>
          <p:cNvPr id="22532" name="Espace réservé du pied de page 4"/>
          <p:cNvSpPr>
            <a:spLocks noGrp="1"/>
          </p:cNvSpPr>
          <p:nvPr>
            <p:ph type="ftr" sz="quarter" idx="4294967295"/>
          </p:nvPr>
        </p:nvSpPr>
        <p:spPr bwMode="auto">
          <a:xfrm>
            <a:off x="92076" y="6450015"/>
            <a:ext cx="891698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Helvetica" charset="0"/>
                <a:ea typeface="ＭＳ Ｐゴシック" charset="0"/>
                <a:cs typeface="Helvetica" charset="0"/>
              </a:defRPr>
            </a:lvl1pPr>
            <a:lvl2pPr>
              <a:defRPr sz="2800">
                <a:solidFill>
                  <a:schemeClr val="tx1"/>
                </a:solidFill>
                <a:latin typeface="Helvetica" charset="0"/>
                <a:ea typeface="Helvetica" charset="0"/>
                <a:cs typeface="Helvetica" charset="0"/>
              </a:defRPr>
            </a:lvl2pPr>
            <a:lvl3pPr>
              <a:defRPr sz="2400">
                <a:solidFill>
                  <a:schemeClr val="tx1"/>
                </a:solidFill>
                <a:latin typeface="Helvetica" charset="0"/>
                <a:ea typeface="Helvetica" charset="0"/>
                <a:cs typeface="Helvetica" charset="0"/>
              </a:defRPr>
            </a:lvl3pPr>
            <a:lvl4pPr>
              <a:defRPr sz="2000">
                <a:solidFill>
                  <a:schemeClr val="tx1"/>
                </a:solidFill>
                <a:latin typeface="Helvetica" charset="0"/>
                <a:ea typeface="Helvetica" charset="0"/>
                <a:cs typeface="Helvetica" charset="0"/>
              </a:defRPr>
            </a:lvl4pPr>
            <a:lvl5pPr>
              <a:defRPr sz="2000">
                <a:solidFill>
                  <a:schemeClr val="tx1"/>
                </a:solidFill>
                <a:latin typeface="Helvetica" charset="0"/>
                <a:ea typeface="Helvetica" charset="0"/>
                <a:cs typeface="Helvetica" charset="0"/>
              </a:defRPr>
            </a:lvl5pPr>
            <a:lvl6pPr eaLnBrk="0" fontAlgn="base" hangingPunct="0">
              <a:spcAft>
                <a:spcPct val="0"/>
              </a:spcAft>
              <a:buFont typeface="Arial" charset="0"/>
              <a:buChar char="»"/>
              <a:defRPr sz="2000">
                <a:solidFill>
                  <a:schemeClr val="tx1"/>
                </a:solidFill>
                <a:latin typeface="Helvetica" charset="0"/>
                <a:ea typeface="Helvetica" charset="0"/>
                <a:cs typeface="Helvetica" charset="0"/>
              </a:defRPr>
            </a:lvl6pPr>
            <a:lvl7pPr eaLnBrk="0" fontAlgn="base" hangingPunct="0">
              <a:spcAft>
                <a:spcPct val="0"/>
              </a:spcAft>
              <a:buFont typeface="Arial" charset="0"/>
              <a:buChar char="»"/>
              <a:defRPr sz="2000">
                <a:solidFill>
                  <a:schemeClr val="tx1"/>
                </a:solidFill>
                <a:latin typeface="Helvetica" charset="0"/>
                <a:ea typeface="Helvetica" charset="0"/>
                <a:cs typeface="Helvetica" charset="0"/>
              </a:defRPr>
            </a:lvl7pPr>
            <a:lvl8pPr eaLnBrk="0" fontAlgn="base" hangingPunct="0">
              <a:spcAft>
                <a:spcPct val="0"/>
              </a:spcAft>
              <a:buFont typeface="Arial" charset="0"/>
              <a:buChar char="»"/>
              <a:defRPr sz="2000">
                <a:solidFill>
                  <a:schemeClr val="tx1"/>
                </a:solidFill>
                <a:latin typeface="Helvetica" charset="0"/>
                <a:ea typeface="Helvetica" charset="0"/>
                <a:cs typeface="Helvetica" charset="0"/>
              </a:defRPr>
            </a:lvl8pPr>
            <a:lvl9pPr eaLnBrk="0" fontAlgn="base" hangingPunct="0">
              <a:spcAft>
                <a:spcPct val="0"/>
              </a:spcAft>
              <a:buFont typeface="Arial" charset="0"/>
              <a:buChar char="»"/>
              <a:defRPr sz="2000">
                <a:solidFill>
                  <a:schemeClr val="tx1"/>
                </a:solidFill>
                <a:latin typeface="Helvetica" charset="0"/>
                <a:ea typeface="Helvetica" charset="0"/>
                <a:cs typeface="Helvetica" charset="0"/>
              </a:defRPr>
            </a:lvl9pPr>
          </a:lstStyle>
          <a:p>
            <a:r>
              <a:rPr lang="fr-FR" sz="1200" b="0">
                <a:latin typeface="Calibri" charset="0"/>
                <a:cs typeface="Arial" charset="0"/>
              </a:rPr>
              <a:t>1er Colloque National</a:t>
            </a:r>
            <a:r>
              <a:rPr lang="fr-FR" sz="1200">
                <a:latin typeface="Calibri" charset="0"/>
                <a:cs typeface="Arial" charset="0"/>
              </a:rPr>
              <a:t>  Soigner les vulnérabilités des professionnels de santé – Académie Nationale de Médecine </a:t>
            </a:r>
            <a:r>
              <a:rPr lang="fr-FR" sz="1200" b="0">
                <a:latin typeface="Calibri" charset="0"/>
                <a:cs typeface="Arial" charset="0"/>
              </a:rPr>
              <a:t>– Jeudi 3 décembre 2015</a:t>
            </a:r>
            <a:endParaRPr lang="fr-FR" sz="1200">
              <a:latin typeface="Calibri" charset="0"/>
              <a:cs typeface="Arial" charset="0"/>
            </a:endParaRPr>
          </a:p>
        </p:txBody>
      </p:sp>
      <p:sp>
        <p:nvSpPr>
          <p:cNvPr id="2" name="Rectangle 1"/>
          <p:cNvSpPr/>
          <p:nvPr/>
        </p:nvSpPr>
        <p:spPr>
          <a:xfrm>
            <a:off x="10318346" y="-12700"/>
            <a:ext cx="829486" cy="369332"/>
          </a:xfrm>
          <a:prstGeom prst="rect">
            <a:avLst/>
          </a:prstGeom>
        </p:spPr>
        <p:txBody>
          <a:bodyPr wrap="none">
            <a:spAutoFit/>
          </a:bodyPr>
          <a:lstStyle/>
          <a:p>
            <a:pPr algn="ctr" fontAlgn="auto">
              <a:spcBef>
                <a:spcPts val="0"/>
              </a:spcBef>
              <a:spcAft>
                <a:spcPts val="0"/>
              </a:spcAft>
              <a:defRPr/>
            </a:pPr>
            <a:r>
              <a:rPr lang="fr-FR" dirty="0">
                <a:solidFill>
                  <a:prstClr val="white"/>
                </a:solidFill>
                <a:latin typeface="Calibri"/>
                <a:ea typeface="+mn-ea"/>
                <a:cs typeface="+mn-cs"/>
              </a:rPr>
              <a:t>12 min</a:t>
            </a:r>
          </a:p>
        </p:txBody>
      </p:sp>
      <p:sp>
        <p:nvSpPr>
          <p:cNvPr id="7"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69</a:t>
            </a:fld>
            <a:endParaRPr lang="fr-FR" dirty="0"/>
          </a:p>
        </p:txBody>
      </p:sp>
    </p:spTree>
    <p:extLst>
      <p:ext uri="{BB962C8B-B14F-4D97-AF65-F5344CB8AC3E}">
        <p14:creationId xmlns:p14="http://schemas.microsoft.com/office/powerpoint/2010/main" val="1308632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753994" y="2827340"/>
            <a:ext cx="7956024" cy="954107"/>
          </a:xfrm>
          <a:prstGeom prst="rect">
            <a:avLst/>
          </a:prstGeom>
          <a:noFill/>
          <a:ln w="9525">
            <a:noFill/>
            <a:miter lim="800000"/>
            <a:headEnd/>
            <a:tailEnd/>
          </a:ln>
        </p:spPr>
        <p:txBody>
          <a:bodyPr wrap="none">
            <a:spAutoFit/>
          </a:bodyPr>
          <a:lstStyle/>
          <a:p>
            <a:pPr algn="ctr"/>
            <a:r>
              <a:rPr lang="fr-FR" sz="2800" b="1" dirty="0">
                <a:solidFill>
                  <a:srgbClr val="1F497D"/>
                </a:solidFill>
                <a:latin typeface="Helvetica"/>
                <a:cs typeface="Helvetica"/>
              </a:rPr>
              <a:t>QUELQUES MANIFESTATIONS DU BURNOUT </a:t>
            </a:r>
          </a:p>
          <a:p>
            <a:pPr algn="ctr"/>
            <a:r>
              <a:rPr lang="fr-FR" sz="2800" b="1" dirty="0">
                <a:solidFill>
                  <a:srgbClr val="1F497D"/>
                </a:solidFill>
                <a:latin typeface="Helvetica"/>
                <a:cs typeface="Helvetica"/>
              </a:rPr>
              <a:t>CHEZ LES SOIGNANTS</a:t>
            </a:r>
          </a:p>
        </p:txBody>
      </p:sp>
      <p:sp>
        <p:nvSpPr>
          <p:cNvPr id="3" name="Espace réservé du pied de page 4"/>
          <p:cNvSpPr>
            <a:spLocks noGrp="1"/>
          </p:cNvSpPr>
          <p:nvPr>
            <p:ph type="ftr" sz="quarter" idx="4294967295"/>
          </p:nvPr>
        </p:nvSpPr>
        <p:spPr>
          <a:xfrm>
            <a:off x="107498" y="6497761"/>
            <a:ext cx="8899733"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4" name="Titre 1"/>
          <p:cNvSpPr txBox="1">
            <a:spLocks/>
          </p:cNvSpPr>
          <p:nvPr/>
        </p:nvSpPr>
        <p:spPr>
          <a:xfrm>
            <a:off x="125902" y="78712"/>
            <a:ext cx="7510040" cy="96114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Enquêtes épidémiologiques et études récentes sur les souffrances des professionnels de santé</a:t>
            </a:r>
            <a:endParaRPr lang="fr-FR" sz="2400" b="1" dirty="0"/>
          </a:p>
        </p:txBody>
      </p:sp>
      <p:sp>
        <p:nvSpPr>
          <p:cNvPr id="5"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pPr/>
              <a:t>7</a:t>
            </a:fld>
            <a:endParaRPr lang="fr-FR" dirty="0"/>
          </a:p>
        </p:txBody>
      </p:sp>
    </p:spTree>
    <p:extLst>
      <p:ext uri="{BB962C8B-B14F-4D97-AF65-F5344CB8AC3E}">
        <p14:creationId xmlns:p14="http://schemas.microsoft.com/office/powerpoint/2010/main" val="242902361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a:xfrm>
            <a:off x="107951" y="144465"/>
            <a:ext cx="7042150" cy="674687"/>
          </a:xfrm>
        </p:spPr>
        <p:txBody>
          <a:bodyPr/>
          <a:lstStyle/>
          <a:p>
            <a:pPr eaLnBrk="1" hangingPunct="1"/>
            <a:r>
              <a:rPr lang="fr-FR" dirty="0">
                <a:latin typeface="Helvetica" charset="0"/>
                <a:cs typeface="Helvetica" charset="0"/>
              </a:rPr>
              <a:t>Les risques induits par les vulnérabilités des professionnels de </a:t>
            </a:r>
            <a:r>
              <a:rPr lang="fr-FR" dirty="0" smtClean="0">
                <a:latin typeface="Helvetica" charset="0"/>
                <a:cs typeface="Helvetica" charset="0"/>
              </a:rPr>
              <a:t>santé : Les addictions</a:t>
            </a:r>
            <a:endParaRPr lang="fr-FR" dirty="0">
              <a:latin typeface="Helvetica" charset="0"/>
              <a:cs typeface="Helvetica" charset="0"/>
            </a:endParaRPr>
          </a:p>
        </p:txBody>
      </p:sp>
      <p:sp>
        <p:nvSpPr>
          <p:cNvPr id="22531" name="Espace réservé du contenu 6"/>
          <p:cNvSpPr>
            <a:spLocks noGrp="1"/>
          </p:cNvSpPr>
          <p:nvPr>
            <p:ph idx="1"/>
          </p:nvPr>
        </p:nvSpPr>
        <p:spPr>
          <a:xfrm>
            <a:off x="284639" y="1007282"/>
            <a:ext cx="8724425" cy="5234706"/>
          </a:xfrm>
        </p:spPr>
        <p:txBody>
          <a:bodyPr>
            <a:noAutofit/>
          </a:bodyPr>
          <a:lstStyle/>
          <a:p>
            <a:pPr marL="0" indent="0" eaLnBrk="1" hangingPunct="1">
              <a:buFont typeface="Wingdings" charset="0"/>
              <a:buNone/>
            </a:pPr>
            <a:endParaRPr lang="fr-FR" sz="1400" b="1" dirty="0" smtClean="0">
              <a:solidFill>
                <a:schemeClr val="tx1"/>
              </a:solidFill>
              <a:latin typeface="Helvetica" charset="0"/>
              <a:cs typeface="Helvetica" charset="0"/>
            </a:endParaRPr>
          </a:p>
          <a:p>
            <a:pPr marL="0" indent="0">
              <a:buNone/>
            </a:pPr>
            <a:r>
              <a:rPr lang="fr-FR" b="1" dirty="0" smtClean="0">
                <a:solidFill>
                  <a:srgbClr val="1F497D"/>
                </a:solidFill>
              </a:rPr>
              <a:t>Conduites </a:t>
            </a:r>
            <a:r>
              <a:rPr lang="fr-FR" b="1" dirty="0">
                <a:solidFill>
                  <a:srgbClr val="1F497D"/>
                </a:solidFill>
              </a:rPr>
              <a:t>addictives et soignants : une réalité ? </a:t>
            </a:r>
          </a:p>
          <a:p>
            <a:pPr marL="0" indent="0">
              <a:buNone/>
            </a:pPr>
            <a:endParaRPr lang="fr-FR" sz="300" dirty="0">
              <a:latin typeface="Arial" charset="0"/>
              <a:cs typeface="Arial" charset="0"/>
            </a:endParaRPr>
          </a:p>
          <a:p>
            <a:pPr marL="0" indent="0">
              <a:buClr>
                <a:srgbClr val="C00000"/>
              </a:buClr>
              <a:buSzPct val="150000"/>
              <a:buNone/>
            </a:pPr>
            <a:endParaRPr lang="fr-FR" sz="1800" dirty="0" smtClean="0">
              <a:latin typeface="Arial" charset="0"/>
              <a:cs typeface="Arial" charset="0"/>
            </a:endParaRPr>
          </a:p>
          <a:p>
            <a:pPr marL="0" indent="0">
              <a:buNone/>
            </a:pPr>
            <a:r>
              <a:rPr lang="fr-FR" sz="1800" dirty="0">
                <a:solidFill>
                  <a:schemeClr val="tx1"/>
                </a:solidFill>
                <a:latin typeface="Arial" charset="0"/>
                <a:cs typeface="Arial" charset="0"/>
              </a:rPr>
              <a:t>Enquête menée auprès des personnels soignant non médecins au CHU de Saint-Etienne, au cours de l’année passée :</a:t>
            </a:r>
          </a:p>
          <a:p>
            <a:endParaRPr lang="fr-FR" sz="600" dirty="0">
              <a:latin typeface="Arial" charset="0"/>
              <a:cs typeface="Arial" charset="0"/>
            </a:endParaRPr>
          </a:p>
          <a:p>
            <a:r>
              <a:rPr lang="fr-FR" sz="1600" dirty="0">
                <a:latin typeface="Arial" charset="0"/>
                <a:cs typeface="Arial" charset="0"/>
              </a:rPr>
              <a:t>85 % des agents déclaraient avoir consommé de l’alcool. 1,9 % étaient à risque de dépendance</a:t>
            </a:r>
          </a:p>
          <a:p>
            <a:pPr>
              <a:buFontTx/>
              <a:buChar char="-"/>
            </a:pPr>
            <a:endParaRPr lang="fr-FR" sz="500" dirty="0">
              <a:latin typeface="Arial" charset="0"/>
              <a:cs typeface="Arial" charset="0"/>
            </a:endParaRPr>
          </a:p>
          <a:p>
            <a:r>
              <a:rPr lang="fr-FR" sz="1600" dirty="0">
                <a:latin typeface="Arial" charset="0"/>
                <a:cs typeface="Arial" charset="0"/>
              </a:rPr>
              <a:t>28,7 % avaient fumé du tabac </a:t>
            </a:r>
          </a:p>
          <a:p>
            <a:pPr>
              <a:buFontTx/>
              <a:buChar char="-"/>
            </a:pPr>
            <a:endParaRPr lang="fr-FR" sz="500" dirty="0">
              <a:latin typeface="Arial" charset="0"/>
              <a:cs typeface="Arial" charset="0"/>
            </a:endParaRPr>
          </a:p>
          <a:p>
            <a:r>
              <a:rPr lang="fr-FR" sz="1600" dirty="0">
                <a:latin typeface="Arial" charset="0"/>
                <a:cs typeface="Arial" charset="0"/>
              </a:rPr>
              <a:t>22,6 % avaient consommé des médicaments psychotropes et 80,3 % des antalgiques</a:t>
            </a:r>
          </a:p>
          <a:p>
            <a:pPr>
              <a:buFontTx/>
              <a:buChar char="-"/>
            </a:pPr>
            <a:endParaRPr lang="fr-FR" sz="500" dirty="0">
              <a:latin typeface="Arial" charset="0"/>
              <a:cs typeface="Arial" charset="0"/>
            </a:endParaRPr>
          </a:p>
          <a:p>
            <a:r>
              <a:rPr lang="fr-FR" sz="1600" dirty="0">
                <a:latin typeface="Arial" charset="0"/>
                <a:cs typeface="Arial" charset="0"/>
              </a:rPr>
              <a:t>4,8 % avaient consommé du cannabis</a:t>
            </a:r>
          </a:p>
          <a:p>
            <a:pPr>
              <a:buFontTx/>
              <a:buChar char="-"/>
            </a:pPr>
            <a:endParaRPr lang="fr-FR" sz="500" dirty="0">
              <a:latin typeface="Arial" charset="0"/>
              <a:cs typeface="Arial" charset="0"/>
            </a:endParaRPr>
          </a:p>
          <a:p>
            <a:r>
              <a:rPr lang="fr-FR" sz="1600" dirty="0" smtClean="0">
                <a:latin typeface="Arial" charset="0"/>
                <a:cs typeface="Arial" charset="0"/>
              </a:rPr>
              <a:t>Pas </a:t>
            </a:r>
            <a:r>
              <a:rPr lang="fr-FR" sz="1600" dirty="0">
                <a:latin typeface="Arial" charset="0"/>
                <a:cs typeface="Arial" charset="0"/>
              </a:rPr>
              <a:t>de consommation d’autre SPA</a:t>
            </a:r>
          </a:p>
          <a:p>
            <a:endParaRPr lang="fr-FR" sz="1100" dirty="0">
              <a:latin typeface="Arial" charset="0"/>
              <a:cs typeface="Arial" charset="0"/>
            </a:endParaRPr>
          </a:p>
          <a:p>
            <a:pPr marL="0" indent="0">
              <a:buNone/>
            </a:pPr>
            <a:r>
              <a:rPr lang="fr-FR" sz="1800" dirty="0">
                <a:solidFill>
                  <a:srgbClr val="000000"/>
                </a:solidFill>
                <a:latin typeface="Arial" charset="0"/>
                <a:cs typeface="Arial" charset="0"/>
              </a:rPr>
              <a:t>Baromètre santé de l’INPES 2010 : prévalence également plus faible de consommation de SPA dans le milieu de la santé humaine et de l’action </a:t>
            </a:r>
            <a:r>
              <a:rPr lang="fr-FR" sz="1800" dirty="0" smtClean="0">
                <a:solidFill>
                  <a:srgbClr val="000000"/>
                </a:solidFill>
                <a:latin typeface="Arial" charset="0"/>
                <a:cs typeface="Arial" charset="0"/>
              </a:rPr>
              <a:t>sociale.</a:t>
            </a:r>
            <a:endParaRPr lang="fr-FR" sz="1800" dirty="0">
              <a:solidFill>
                <a:srgbClr val="000000"/>
              </a:solidFill>
              <a:latin typeface="Arial" charset="0"/>
              <a:cs typeface="Arial" charset="0"/>
            </a:endParaRPr>
          </a:p>
        </p:txBody>
      </p:sp>
      <p:sp>
        <p:nvSpPr>
          <p:cNvPr id="22532" name="Espace réservé du pied de page 4"/>
          <p:cNvSpPr>
            <a:spLocks noGrp="1"/>
          </p:cNvSpPr>
          <p:nvPr>
            <p:ph type="ftr" sz="quarter" idx="4294967295"/>
          </p:nvPr>
        </p:nvSpPr>
        <p:spPr bwMode="auto">
          <a:xfrm>
            <a:off x="92076" y="6450015"/>
            <a:ext cx="891698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Helvetica" charset="0"/>
                <a:ea typeface="ＭＳ Ｐゴシック" charset="0"/>
                <a:cs typeface="Helvetica" charset="0"/>
              </a:defRPr>
            </a:lvl1pPr>
            <a:lvl2pPr>
              <a:defRPr sz="2800">
                <a:solidFill>
                  <a:schemeClr val="tx1"/>
                </a:solidFill>
                <a:latin typeface="Helvetica" charset="0"/>
                <a:ea typeface="Helvetica" charset="0"/>
                <a:cs typeface="Helvetica" charset="0"/>
              </a:defRPr>
            </a:lvl2pPr>
            <a:lvl3pPr>
              <a:defRPr sz="2400">
                <a:solidFill>
                  <a:schemeClr val="tx1"/>
                </a:solidFill>
                <a:latin typeface="Helvetica" charset="0"/>
                <a:ea typeface="Helvetica" charset="0"/>
                <a:cs typeface="Helvetica" charset="0"/>
              </a:defRPr>
            </a:lvl3pPr>
            <a:lvl4pPr>
              <a:defRPr sz="2000">
                <a:solidFill>
                  <a:schemeClr val="tx1"/>
                </a:solidFill>
                <a:latin typeface="Helvetica" charset="0"/>
                <a:ea typeface="Helvetica" charset="0"/>
                <a:cs typeface="Helvetica" charset="0"/>
              </a:defRPr>
            </a:lvl4pPr>
            <a:lvl5pPr>
              <a:defRPr sz="2000">
                <a:solidFill>
                  <a:schemeClr val="tx1"/>
                </a:solidFill>
                <a:latin typeface="Helvetica" charset="0"/>
                <a:ea typeface="Helvetica" charset="0"/>
                <a:cs typeface="Helvetica" charset="0"/>
              </a:defRPr>
            </a:lvl5pPr>
            <a:lvl6pPr eaLnBrk="0" fontAlgn="base" hangingPunct="0">
              <a:spcAft>
                <a:spcPct val="0"/>
              </a:spcAft>
              <a:buFont typeface="Arial" charset="0"/>
              <a:buChar char="»"/>
              <a:defRPr sz="2000">
                <a:solidFill>
                  <a:schemeClr val="tx1"/>
                </a:solidFill>
                <a:latin typeface="Helvetica" charset="0"/>
                <a:ea typeface="Helvetica" charset="0"/>
                <a:cs typeface="Helvetica" charset="0"/>
              </a:defRPr>
            </a:lvl6pPr>
            <a:lvl7pPr eaLnBrk="0" fontAlgn="base" hangingPunct="0">
              <a:spcAft>
                <a:spcPct val="0"/>
              </a:spcAft>
              <a:buFont typeface="Arial" charset="0"/>
              <a:buChar char="»"/>
              <a:defRPr sz="2000">
                <a:solidFill>
                  <a:schemeClr val="tx1"/>
                </a:solidFill>
                <a:latin typeface="Helvetica" charset="0"/>
                <a:ea typeface="Helvetica" charset="0"/>
                <a:cs typeface="Helvetica" charset="0"/>
              </a:defRPr>
            </a:lvl7pPr>
            <a:lvl8pPr eaLnBrk="0" fontAlgn="base" hangingPunct="0">
              <a:spcAft>
                <a:spcPct val="0"/>
              </a:spcAft>
              <a:buFont typeface="Arial" charset="0"/>
              <a:buChar char="»"/>
              <a:defRPr sz="2000">
                <a:solidFill>
                  <a:schemeClr val="tx1"/>
                </a:solidFill>
                <a:latin typeface="Helvetica" charset="0"/>
                <a:ea typeface="Helvetica" charset="0"/>
                <a:cs typeface="Helvetica" charset="0"/>
              </a:defRPr>
            </a:lvl8pPr>
            <a:lvl9pPr eaLnBrk="0" fontAlgn="base" hangingPunct="0">
              <a:spcAft>
                <a:spcPct val="0"/>
              </a:spcAft>
              <a:buFont typeface="Arial" charset="0"/>
              <a:buChar char="»"/>
              <a:defRPr sz="2000">
                <a:solidFill>
                  <a:schemeClr val="tx1"/>
                </a:solidFill>
                <a:latin typeface="Helvetica" charset="0"/>
                <a:ea typeface="Helvetica" charset="0"/>
                <a:cs typeface="Helvetica" charset="0"/>
              </a:defRPr>
            </a:lvl9pPr>
          </a:lstStyle>
          <a:p>
            <a:r>
              <a:rPr lang="fr-FR" sz="1200" b="0">
                <a:latin typeface="Calibri" charset="0"/>
                <a:cs typeface="Arial" charset="0"/>
              </a:rPr>
              <a:t>1er Colloque National</a:t>
            </a:r>
            <a:r>
              <a:rPr lang="fr-FR" sz="1200">
                <a:latin typeface="Calibri" charset="0"/>
                <a:cs typeface="Arial" charset="0"/>
              </a:rPr>
              <a:t>  Soigner les vulnérabilités des professionnels de santé – Académie Nationale de Médecine </a:t>
            </a:r>
            <a:r>
              <a:rPr lang="fr-FR" sz="1200" b="0">
                <a:latin typeface="Calibri" charset="0"/>
                <a:cs typeface="Arial" charset="0"/>
              </a:rPr>
              <a:t>– Jeudi 3 décembre 2015</a:t>
            </a:r>
            <a:endParaRPr lang="fr-FR" sz="1200">
              <a:latin typeface="Calibri" charset="0"/>
              <a:cs typeface="Arial" charset="0"/>
            </a:endParaRPr>
          </a:p>
        </p:txBody>
      </p:sp>
      <p:sp>
        <p:nvSpPr>
          <p:cNvPr id="2" name="Rectangle 1"/>
          <p:cNvSpPr/>
          <p:nvPr/>
        </p:nvSpPr>
        <p:spPr>
          <a:xfrm>
            <a:off x="10318346" y="-12700"/>
            <a:ext cx="829486" cy="369332"/>
          </a:xfrm>
          <a:prstGeom prst="rect">
            <a:avLst/>
          </a:prstGeom>
        </p:spPr>
        <p:txBody>
          <a:bodyPr wrap="none">
            <a:spAutoFit/>
          </a:bodyPr>
          <a:lstStyle/>
          <a:p>
            <a:pPr algn="ctr" fontAlgn="auto">
              <a:spcBef>
                <a:spcPts val="0"/>
              </a:spcBef>
              <a:spcAft>
                <a:spcPts val="0"/>
              </a:spcAft>
              <a:defRPr/>
            </a:pPr>
            <a:r>
              <a:rPr lang="fr-FR" dirty="0">
                <a:solidFill>
                  <a:prstClr val="white"/>
                </a:solidFill>
                <a:latin typeface="Calibri"/>
                <a:ea typeface="+mn-ea"/>
                <a:cs typeface="+mn-cs"/>
              </a:rPr>
              <a:t>12 min</a:t>
            </a:r>
          </a:p>
        </p:txBody>
      </p:sp>
      <p:sp>
        <p:nvSpPr>
          <p:cNvPr id="7"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70</a:t>
            </a:fld>
            <a:endParaRPr lang="fr-FR" dirty="0"/>
          </a:p>
        </p:txBody>
      </p:sp>
    </p:spTree>
    <p:extLst>
      <p:ext uri="{BB962C8B-B14F-4D97-AF65-F5344CB8AC3E}">
        <p14:creationId xmlns:p14="http://schemas.microsoft.com/office/powerpoint/2010/main" val="108557976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a:xfrm>
            <a:off x="107951" y="144465"/>
            <a:ext cx="7042150" cy="674687"/>
          </a:xfrm>
        </p:spPr>
        <p:txBody>
          <a:bodyPr/>
          <a:lstStyle/>
          <a:p>
            <a:pPr eaLnBrk="1" hangingPunct="1"/>
            <a:r>
              <a:rPr lang="fr-FR" dirty="0">
                <a:latin typeface="Helvetica" charset="0"/>
                <a:cs typeface="Helvetica" charset="0"/>
              </a:rPr>
              <a:t>Les risques induits par les vulnérabilités des professionnels de </a:t>
            </a:r>
            <a:r>
              <a:rPr lang="fr-FR" dirty="0" smtClean="0">
                <a:latin typeface="Helvetica" charset="0"/>
                <a:cs typeface="Helvetica" charset="0"/>
              </a:rPr>
              <a:t>santé : Les addictions</a:t>
            </a:r>
            <a:endParaRPr lang="fr-FR" dirty="0">
              <a:latin typeface="Helvetica" charset="0"/>
              <a:cs typeface="Helvetica" charset="0"/>
            </a:endParaRPr>
          </a:p>
        </p:txBody>
      </p:sp>
      <p:sp>
        <p:nvSpPr>
          <p:cNvPr id="22531" name="Espace réservé du contenu 6"/>
          <p:cNvSpPr>
            <a:spLocks noGrp="1"/>
          </p:cNvSpPr>
          <p:nvPr>
            <p:ph idx="1"/>
          </p:nvPr>
        </p:nvSpPr>
        <p:spPr>
          <a:xfrm>
            <a:off x="284639" y="1007282"/>
            <a:ext cx="8724425" cy="5234706"/>
          </a:xfrm>
        </p:spPr>
        <p:txBody>
          <a:bodyPr>
            <a:noAutofit/>
          </a:bodyPr>
          <a:lstStyle/>
          <a:p>
            <a:pPr marL="0" indent="0" eaLnBrk="1" hangingPunct="1">
              <a:buFont typeface="Wingdings" charset="0"/>
              <a:buNone/>
            </a:pPr>
            <a:endParaRPr lang="fr-FR" sz="1400" b="1" dirty="0" smtClean="0">
              <a:solidFill>
                <a:schemeClr val="tx1"/>
              </a:solidFill>
              <a:latin typeface="Helvetica" charset="0"/>
              <a:cs typeface="Helvetica" charset="0"/>
            </a:endParaRPr>
          </a:p>
          <a:p>
            <a:pPr marL="0" indent="0">
              <a:buNone/>
            </a:pPr>
            <a:r>
              <a:rPr lang="fr-FR" b="1" dirty="0">
                <a:solidFill>
                  <a:srgbClr val="1F497D"/>
                </a:solidFill>
              </a:rPr>
              <a:t>Les causes sont multiples et </a:t>
            </a:r>
            <a:r>
              <a:rPr lang="fr-FR" b="1" dirty="0" smtClean="0">
                <a:solidFill>
                  <a:srgbClr val="1F497D"/>
                </a:solidFill>
              </a:rPr>
              <a:t>intriquées</a:t>
            </a:r>
            <a:endParaRPr lang="fr-FR" sz="300" dirty="0">
              <a:latin typeface="Arial" charset="0"/>
              <a:cs typeface="Arial" charset="0"/>
            </a:endParaRPr>
          </a:p>
          <a:p>
            <a:pPr marL="0" indent="0">
              <a:buClr>
                <a:srgbClr val="C00000"/>
              </a:buClr>
              <a:buSzPct val="150000"/>
              <a:buNone/>
            </a:pPr>
            <a:endParaRPr lang="fr-FR" sz="1800" dirty="0" smtClean="0">
              <a:latin typeface="Arial" charset="0"/>
              <a:cs typeface="Arial" charset="0"/>
            </a:endParaRPr>
          </a:p>
          <a:p>
            <a:pPr marL="0" indent="0" eaLnBrk="0" hangingPunct="0">
              <a:buNone/>
            </a:pPr>
            <a:r>
              <a:rPr lang="fr-FR" sz="1800" dirty="0">
                <a:solidFill>
                  <a:srgbClr val="000000"/>
                </a:solidFill>
                <a:latin typeface="Arial" charset="0"/>
                <a:cs typeface="Arial" charset="0"/>
              </a:rPr>
              <a:t>Comme dans la population générale, des facteurs personnels ou familiaux peuvent rendre compte de ces </a:t>
            </a:r>
            <a:r>
              <a:rPr lang="fr-FR" sz="1800" dirty="0" smtClean="0">
                <a:solidFill>
                  <a:srgbClr val="000000"/>
                </a:solidFill>
                <a:latin typeface="Arial" charset="0"/>
                <a:cs typeface="Arial" charset="0"/>
              </a:rPr>
              <a:t>conduites.</a:t>
            </a:r>
            <a:endParaRPr lang="fr-FR" sz="1800" dirty="0">
              <a:solidFill>
                <a:srgbClr val="000000"/>
              </a:solidFill>
              <a:latin typeface="Arial" charset="0"/>
              <a:cs typeface="Arial" charset="0"/>
            </a:endParaRPr>
          </a:p>
          <a:p>
            <a:pPr eaLnBrk="0" hangingPunct="0"/>
            <a:endParaRPr lang="fr-FR" sz="1050" dirty="0">
              <a:latin typeface="Arial" charset="0"/>
              <a:cs typeface="Arial" charset="0"/>
            </a:endParaRPr>
          </a:p>
          <a:p>
            <a:pPr marL="0" indent="0" eaLnBrk="0" hangingPunct="0">
              <a:buNone/>
            </a:pPr>
            <a:r>
              <a:rPr lang="fr-FR" sz="1800" dirty="0">
                <a:solidFill>
                  <a:srgbClr val="000000"/>
                </a:solidFill>
                <a:latin typeface="Arial" charset="0"/>
                <a:cs typeface="Arial" charset="0"/>
              </a:rPr>
              <a:t>Cependant,</a:t>
            </a:r>
            <a:r>
              <a:rPr lang="fr-FR" sz="1800" b="1" dirty="0">
                <a:solidFill>
                  <a:srgbClr val="000000"/>
                </a:solidFill>
                <a:latin typeface="Arial" charset="0"/>
                <a:cs typeface="Arial" charset="0"/>
              </a:rPr>
              <a:t> </a:t>
            </a:r>
            <a:r>
              <a:rPr lang="fr-FR" sz="1800" b="1" dirty="0">
                <a:latin typeface="Arial" charset="0"/>
                <a:cs typeface="Arial" charset="0"/>
              </a:rPr>
              <a:t>l’environnement </a:t>
            </a:r>
            <a:r>
              <a:rPr lang="fr-FR" sz="1800" dirty="0">
                <a:solidFill>
                  <a:srgbClr val="000000"/>
                </a:solidFill>
                <a:latin typeface="Arial" charset="0"/>
                <a:cs typeface="Arial" charset="0"/>
              </a:rPr>
              <a:t>au cours des études ou de l’activité professionnelle joue un rôle important.</a:t>
            </a:r>
          </a:p>
          <a:p>
            <a:pPr eaLnBrk="0" hangingPunct="0"/>
            <a:endParaRPr lang="fr-FR" sz="1050" dirty="0">
              <a:latin typeface="Arial" charset="0"/>
              <a:cs typeface="Arial" charset="0"/>
            </a:endParaRPr>
          </a:p>
          <a:p>
            <a:pPr marL="0" indent="0" eaLnBrk="0" hangingPunct="0">
              <a:buClr>
                <a:srgbClr val="C00000"/>
              </a:buClr>
              <a:buSzPct val="150000"/>
              <a:buNone/>
            </a:pPr>
            <a:endParaRPr lang="fr-FR" sz="1800" dirty="0" smtClean="0">
              <a:solidFill>
                <a:schemeClr val="tx1"/>
              </a:solidFill>
              <a:latin typeface="Arial" charset="0"/>
              <a:cs typeface="Arial" charset="0"/>
            </a:endParaRPr>
          </a:p>
          <a:p>
            <a:pPr marL="198000" indent="-198000" eaLnBrk="0" hangingPunct="0">
              <a:buSzPct val="100000"/>
            </a:pPr>
            <a:r>
              <a:rPr lang="fr-FR" sz="1800" dirty="0" smtClean="0">
                <a:solidFill>
                  <a:schemeClr val="tx1"/>
                </a:solidFill>
                <a:latin typeface="Arial" charset="0"/>
                <a:cs typeface="Arial" charset="0"/>
              </a:rPr>
              <a:t>D’abord </a:t>
            </a:r>
            <a:r>
              <a:rPr lang="fr-FR" sz="1800" b="1" dirty="0">
                <a:latin typeface="Arial" charset="0"/>
                <a:cs typeface="Arial" charset="0"/>
              </a:rPr>
              <a:t>les études </a:t>
            </a:r>
            <a:r>
              <a:rPr lang="fr-FR" sz="1800" dirty="0">
                <a:solidFill>
                  <a:schemeClr val="tx1"/>
                </a:solidFill>
                <a:latin typeface="Arial" charset="0"/>
                <a:cs typeface="Arial" charset="0"/>
              </a:rPr>
              <a:t>sont à la fois stressantes du fait de l’âpreté de la compétition actuelle et de la charge de travail. </a:t>
            </a:r>
            <a:endParaRPr lang="fr-FR" sz="1800" dirty="0" smtClean="0">
              <a:solidFill>
                <a:schemeClr val="tx1"/>
              </a:solidFill>
              <a:latin typeface="Arial" charset="0"/>
              <a:cs typeface="Arial" charset="0"/>
            </a:endParaRPr>
          </a:p>
          <a:p>
            <a:pPr marL="0" indent="0" eaLnBrk="0" hangingPunct="0">
              <a:buClr>
                <a:srgbClr val="C00000"/>
              </a:buClr>
              <a:buSzPct val="150000"/>
              <a:buNone/>
            </a:pPr>
            <a:r>
              <a:rPr lang="fr-FR" sz="1800" dirty="0" smtClean="0">
                <a:solidFill>
                  <a:schemeClr val="tx1"/>
                </a:solidFill>
                <a:latin typeface="Arial" charset="0"/>
                <a:cs typeface="Arial" charset="0"/>
              </a:rPr>
              <a:t>Elles </a:t>
            </a:r>
            <a:r>
              <a:rPr lang="fr-FR" sz="1800" dirty="0">
                <a:solidFill>
                  <a:schemeClr val="tx1"/>
                </a:solidFill>
                <a:latin typeface="Arial" charset="0"/>
                <a:cs typeface="Arial" charset="0"/>
              </a:rPr>
              <a:t>sont aussi l’occasion de fêtes où l’alcool coule souvent à </a:t>
            </a:r>
            <a:r>
              <a:rPr lang="fr-FR" sz="1800" dirty="0" smtClean="0">
                <a:solidFill>
                  <a:schemeClr val="tx1"/>
                </a:solidFill>
                <a:latin typeface="Arial" charset="0"/>
                <a:cs typeface="Arial" charset="0"/>
              </a:rPr>
              <a:t>flot.</a:t>
            </a:r>
            <a:endParaRPr lang="fr-FR" sz="1800" dirty="0">
              <a:solidFill>
                <a:schemeClr val="tx1"/>
              </a:solidFill>
              <a:latin typeface="Arial" charset="0"/>
              <a:cs typeface="Arial" charset="0"/>
            </a:endParaRPr>
          </a:p>
          <a:p>
            <a:pPr marL="0" indent="0" eaLnBrk="0" hangingPunct="0">
              <a:buNone/>
            </a:pPr>
            <a:r>
              <a:rPr lang="fr-FR" sz="1800" dirty="0" smtClean="0">
                <a:solidFill>
                  <a:schemeClr val="tx1"/>
                </a:solidFill>
                <a:latin typeface="Arial" charset="0"/>
                <a:cs typeface="Arial" charset="0"/>
              </a:rPr>
              <a:t>Et </a:t>
            </a:r>
            <a:r>
              <a:rPr lang="fr-FR" sz="1800" dirty="0">
                <a:solidFill>
                  <a:schemeClr val="tx1"/>
                </a:solidFill>
                <a:latin typeface="Arial" charset="0"/>
                <a:cs typeface="Arial" charset="0"/>
              </a:rPr>
              <a:t>usage récréatif de différents </a:t>
            </a:r>
            <a:r>
              <a:rPr lang="fr-FR" sz="1800" dirty="0" smtClean="0">
                <a:solidFill>
                  <a:schemeClr val="tx1"/>
                </a:solidFill>
                <a:latin typeface="Arial" charset="0"/>
                <a:cs typeface="Arial" charset="0"/>
              </a:rPr>
              <a:t>produits.</a:t>
            </a:r>
            <a:endParaRPr lang="fr-FR" sz="1800" dirty="0">
              <a:solidFill>
                <a:schemeClr val="tx1"/>
              </a:solidFill>
              <a:latin typeface="Arial" charset="0"/>
              <a:cs typeface="Arial" charset="0"/>
            </a:endParaRPr>
          </a:p>
        </p:txBody>
      </p:sp>
      <p:sp>
        <p:nvSpPr>
          <p:cNvPr id="22532" name="Espace réservé du pied de page 4"/>
          <p:cNvSpPr>
            <a:spLocks noGrp="1"/>
          </p:cNvSpPr>
          <p:nvPr>
            <p:ph type="ftr" sz="quarter" idx="4294967295"/>
          </p:nvPr>
        </p:nvSpPr>
        <p:spPr bwMode="auto">
          <a:xfrm>
            <a:off x="92076" y="6450015"/>
            <a:ext cx="891698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Helvetica" charset="0"/>
                <a:ea typeface="ＭＳ Ｐゴシック" charset="0"/>
                <a:cs typeface="Helvetica" charset="0"/>
              </a:defRPr>
            </a:lvl1pPr>
            <a:lvl2pPr>
              <a:defRPr sz="2800">
                <a:solidFill>
                  <a:schemeClr val="tx1"/>
                </a:solidFill>
                <a:latin typeface="Helvetica" charset="0"/>
                <a:ea typeface="Helvetica" charset="0"/>
                <a:cs typeface="Helvetica" charset="0"/>
              </a:defRPr>
            </a:lvl2pPr>
            <a:lvl3pPr>
              <a:defRPr sz="2400">
                <a:solidFill>
                  <a:schemeClr val="tx1"/>
                </a:solidFill>
                <a:latin typeface="Helvetica" charset="0"/>
                <a:ea typeface="Helvetica" charset="0"/>
                <a:cs typeface="Helvetica" charset="0"/>
              </a:defRPr>
            </a:lvl3pPr>
            <a:lvl4pPr>
              <a:defRPr sz="2000">
                <a:solidFill>
                  <a:schemeClr val="tx1"/>
                </a:solidFill>
                <a:latin typeface="Helvetica" charset="0"/>
                <a:ea typeface="Helvetica" charset="0"/>
                <a:cs typeface="Helvetica" charset="0"/>
              </a:defRPr>
            </a:lvl4pPr>
            <a:lvl5pPr>
              <a:defRPr sz="2000">
                <a:solidFill>
                  <a:schemeClr val="tx1"/>
                </a:solidFill>
                <a:latin typeface="Helvetica" charset="0"/>
                <a:ea typeface="Helvetica" charset="0"/>
                <a:cs typeface="Helvetica" charset="0"/>
              </a:defRPr>
            </a:lvl5pPr>
            <a:lvl6pPr eaLnBrk="0" fontAlgn="base" hangingPunct="0">
              <a:spcAft>
                <a:spcPct val="0"/>
              </a:spcAft>
              <a:buFont typeface="Arial" charset="0"/>
              <a:buChar char="»"/>
              <a:defRPr sz="2000">
                <a:solidFill>
                  <a:schemeClr val="tx1"/>
                </a:solidFill>
                <a:latin typeface="Helvetica" charset="0"/>
                <a:ea typeface="Helvetica" charset="0"/>
                <a:cs typeface="Helvetica" charset="0"/>
              </a:defRPr>
            </a:lvl6pPr>
            <a:lvl7pPr eaLnBrk="0" fontAlgn="base" hangingPunct="0">
              <a:spcAft>
                <a:spcPct val="0"/>
              </a:spcAft>
              <a:buFont typeface="Arial" charset="0"/>
              <a:buChar char="»"/>
              <a:defRPr sz="2000">
                <a:solidFill>
                  <a:schemeClr val="tx1"/>
                </a:solidFill>
                <a:latin typeface="Helvetica" charset="0"/>
                <a:ea typeface="Helvetica" charset="0"/>
                <a:cs typeface="Helvetica" charset="0"/>
              </a:defRPr>
            </a:lvl7pPr>
            <a:lvl8pPr eaLnBrk="0" fontAlgn="base" hangingPunct="0">
              <a:spcAft>
                <a:spcPct val="0"/>
              </a:spcAft>
              <a:buFont typeface="Arial" charset="0"/>
              <a:buChar char="»"/>
              <a:defRPr sz="2000">
                <a:solidFill>
                  <a:schemeClr val="tx1"/>
                </a:solidFill>
                <a:latin typeface="Helvetica" charset="0"/>
                <a:ea typeface="Helvetica" charset="0"/>
                <a:cs typeface="Helvetica" charset="0"/>
              </a:defRPr>
            </a:lvl8pPr>
            <a:lvl9pPr eaLnBrk="0" fontAlgn="base" hangingPunct="0">
              <a:spcAft>
                <a:spcPct val="0"/>
              </a:spcAft>
              <a:buFont typeface="Arial" charset="0"/>
              <a:buChar char="»"/>
              <a:defRPr sz="2000">
                <a:solidFill>
                  <a:schemeClr val="tx1"/>
                </a:solidFill>
                <a:latin typeface="Helvetica" charset="0"/>
                <a:ea typeface="Helvetica" charset="0"/>
                <a:cs typeface="Helvetica" charset="0"/>
              </a:defRPr>
            </a:lvl9pPr>
          </a:lstStyle>
          <a:p>
            <a:r>
              <a:rPr lang="fr-FR" sz="1200" b="0">
                <a:latin typeface="Calibri" charset="0"/>
                <a:cs typeface="Arial" charset="0"/>
              </a:rPr>
              <a:t>1er Colloque National</a:t>
            </a:r>
            <a:r>
              <a:rPr lang="fr-FR" sz="1200">
                <a:latin typeface="Calibri" charset="0"/>
                <a:cs typeface="Arial" charset="0"/>
              </a:rPr>
              <a:t>  Soigner les vulnérabilités des professionnels de santé – Académie Nationale de Médecine </a:t>
            </a:r>
            <a:r>
              <a:rPr lang="fr-FR" sz="1200" b="0">
                <a:latin typeface="Calibri" charset="0"/>
                <a:cs typeface="Arial" charset="0"/>
              </a:rPr>
              <a:t>– Jeudi 3 décembre 2015</a:t>
            </a:r>
            <a:endParaRPr lang="fr-FR" sz="1200">
              <a:latin typeface="Calibri" charset="0"/>
              <a:cs typeface="Arial" charset="0"/>
            </a:endParaRPr>
          </a:p>
        </p:txBody>
      </p:sp>
      <p:sp>
        <p:nvSpPr>
          <p:cNvPr id="2" name="Rectangle 1"/>
          <p:cNvSpPr/>
          <p:nvPr/>
        </p:nvSpPr>
        <p:spPr>
          <a:xfrm>
            <a:off x="10318346" y="-12700"/>
            <a:ext cx="829486" cy="369332"/>
          </a:xfrm>
          <a:prstGeom prst="rect">
            <a:avLst/>
          </a:prstGeom>
        </p:spPr>
        <p:txBody>
          <a:bodyPr wrap="none">
            <a:spAutoFit/>
          </a:bodyPr>
          <a:lstStyle/>
          <a:p>
            <a:pPr algn="ctr" fontAlgn="auto">
              <a:spcBef>
                <a:spcPts val="0"/>
              </a:spcBef>
              <a:spcAft>
                <a:spcPts val="0"/>
              </a:spcAft>
              <a:defRPr/>
            </a:pPr>
            <a:r>
              <a:rPr lang="fr-FR" dirty="0">
                <a:solidFill>
                  <a:prstClr val="white"/>
                </a:solidFill>
                <a:latin typeface="Calibri"/>
                <a:ea typeface="+mn-ea"/>
                <a:cs typeface="+mn-cs"/>
              </a:rPr>
              <a:t>12 min</a:t>
            </a:r>
          </a:p>
        </p:txBody>
      </p:sp>
      <p:sp>
        <p:nvSpPr>
          <p:cNvPr id="7"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71</a:t>
            </a:fld>
            <a:endParaRPr lang="fr-FR" dirty="0"/>
          </a:p>
        </p:txBody>
      </p:sp>
    </p:spTree>
    <p:extLst>
      <p:ext uri="{BB962C8B-B14F-4D97-AF65-F5344CB8AC3E}">
        <p14:creationId xmlns:p14="http://schemas.microsoft.com/office/powerpoint/2010/main" val="1004189745"/>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a:xfrm>
            <a:off x="107951" y="144465"/>
            <a:ext cx="7042150" cy="674687"/>
          </a:xfrm>
        </p:spPr>
        <p:txBody>
          <a:bodyPr/>
          <a:lstStyle/>
          <a:p>
            <a:pPr eaLnBrk="1" hangingPunct="1"/>
            <a:r>
              <a:rPr lang="fr-FR" dirty="0">
                <a:latin typeface="Helvetica" charset="0"/>
                <a:cs typeface="Helvetica" charset="0"/>
              </a:rPr>
              <a:t>Les risques induits par les vulnérabilités des professionnels de </a:t>
            </a:r>
            <a:r>
              <a:rPr lang="fr-FR" dirty="0" smtClean="0">
                <a:latin typeface="Helvetica" charset="0"/>
                <a:cs typeface="Helvetica" charset="0"/>
              </a:rPr>
              <a:t>santé : Les addictions</a:t>
            </a:r>
            <a:endParaRPr lang="fr-FR" dirty="0">
              <a:latin typeface="Helvetica" charset="0"/>
              <a:cs typeface="Helvetica" charset="0"/>
            </a:endParaRPr>
          </a:p>
        </p:txBody>
      </p:sp>
      <p:sp>
        <p:nvSpPr>
          <p:cNvPr id="22531" name="Espace réservé du contenu 6"/>
          <p:cNvSpPr>
            <a:spLocks noGrp="1"/>
          </p:cNvSpPr>
          <p:nvPr>
            <p:ph idx="1"/>
          </p:nvPr>
        </p:nvSpPr>
        <p:spPr>
          <a:xfrm>
            <a:off x="284639" y="1007282"/>
            <a:ext cx="8724425" cy="5234706"/>
          </a:xfrm>
        </p:spPr>
        <p:txBody>
          <a:bodyPr>
            <a:noAutofit/>
          </a:bodyPr>
          <a:lstStyle/>
          <a:p>
            <a:pPr marL="0" indent="0" eaLnBrk="1" hangingPunct="1">
              <a:buFont typeface="Wingdings" charset="0"/>
              <a:buNone/>
            </a:pPr>
            <a:endParaRPr lang="fr-FR" sz="1400" b="1" dirty="0" smtClean="0">
              <a:solidFill>
                <a:schemeClr val="tx1"/>
              </a:solidFill>
              <a:latin typeface="Helvetica" charset="0"/>
              <a:cs typeface="Helvetica" charset="0"/>
            </a:endParaRPr>
          </a:p>
          <a:p>
            <a:pPr marL="0" indent="0">
              <a:buNone/>
            </a:pPr>
            <a:r>
              <a:rPr lang="fr-FR" b="1" dirty="0">
                <a:solidFill>
                  <a:srgbClr val="1F497D"/>
                </a:solidFill>
              </a:rPr>
              <a:t>Les causes sont multiples et </a:t>
            </a:r>
            <a:r>
              <a:rPr lang="fr-FR" b="1" dirty="0" smtClean="0">
                <a:solidFill>
                  <a:srgbClr val="1F497D"/>
                </a:solidFill>
              </a:rPr>
              <a:t>intriquées</a:t>
            </a:r>
            <a:endParaRPr lang="fr-FR" sz="300" dirty="0">
              <a:latin typeface="Arial" charset="0"/>
              <a:cs typeface="Arial" charset="0"/>
            </a:endParaRPr>
          </a:p>
          <a:p>
            <a:pPr marL="0" indent="0">
              <a:buClr>
                <a:srgbClr val="C00000"/>
              </a:buClr>
              <a:buSzPct val="150000"/>
              <a:buNone/>
            </a:pPr>
            <a:endParaRPr lang="fr-FR" sz="1800" dirty="0" smtClean="0">
              <a:latin typeface="Arial" charset="0"/>
              <a:cs typeface="Arial" charset="0"/>
            </a:endParaRPr>
          </a:p>
          <a:p>
            <a:pPr marL="0" indent="0" eaLnBrk="0" hangingPunct="0">
              <a:buClr>
                <a:srgbClr val="C00000"/>
              </a:buClr>
              <a:buSzPct val="150000"/>
              <a:buNone/>
            </a:pPr>
            <a:r>
              <a:rPr lang="fr-FR" sz="1800" b="1" dirty="0">
                <a:latin typeface="Arial" charset="0"/>
                <a:cs typeface="Arial" charset="0"/>
              </a:rPr>
              <a:t>L’activité professionnelle </a:t>
            </a:r>
            <a:r>
              <a:rPr lang="fr-FR" sz="1800" dirty="0">
                <a:latin typeface="Arial" charset="0"/>
                <a:cs typeface="Arial" charset="0"/>
              </a:rPr>
              <a:t>est une importante source de contraintes et de stress </a:t>
            </a:r>
            <a:r>
              <a:rPr lang="fr-FR" sz="1800" dirty="0">
                <a:solidFill>
                  <a:srgbClr val="000000"/>
                </a:solidFill>
                <a:latin typeface="Arial" charset="0"/>
                <a:cs typeface="Arial" charset="0"/>
              </a:rPr>
              <a:t>qui peut aboutir à un véritable surmenage, le développement de conduites addictives ayant pour objet initial de surmonter les difficultés professionnelles</a:t>
            </a:r>
          </a:p>
          <a:p>
            <a:pPr eaLnBrk="0" hangingPunct="0">
              <a:buClr>
                <a:srgbClr val="C00000"/>
              </a:buClr>
              <a:buSzPct val="150000"/>
              <a:buFont typeface="Wingdings" charset="0"/>
              <a:buChar char="§"/>
            </a:pPr>
            <a:endParaRPr lang="fr-FR" sz="1200" dirty="0">
              <a:latin typeface="Arial" charset="0"/>
              <a:cs typeface="Arial" charset="0"/>
            </a:endParaRPr>
          </a:p>
          <a:p>
            <a:pPr eaLnBrk="0" hangingPunct="0">
              <a:buSzPct val="100000"/>
            </a:pPr>
            <a:r>
              <a:rPr lang="fr-FR" sz="1800" dirty="0">
                <a:latin typeface="Arial" charset="0"/>
                <a:cs typeface="Arial" charset="0"/>
              </a:rPr>
              <a:t>Les soins aux patients </a:t>
            </a:r>
            <a:r>
              <a:rPr lang="fr-FR" sz="1800" dirty="0">
                <a:solidFill>
                  <a:schemeClr val="tx1"/>
                </a:solidFill>
                <a:latin typeface="Arial" charset="0"/>
                <a:cs typeface="Arial" charset="0"/>
              </a:rPr>
              <a:t>eux-mêmes amènent leurs lots de satisfactions mais aussi d’échecs, parfois mal </a:t>
            </a:r>
            <a:r>
              <a:rPr lang="fr-FR" sz="1800" dirty="0" smtClean="0">
                <a:solidFill>
                  <a:schemeClr val="tx1"/>
                </a:solidFill>
                <a:latin typeface="Arial" charset="0"/>
                <a:cs typeface="Arial" charset="0"/>
              </a:rPr>
              <a:t>ressentis ;</a:t>
            </a:r>
            <a:endParaRPr lang="fr-FR" sz="1800" dirty="0">
              <a:solidFill>
                <a:schemeClr val="tx1"/>
              </a:solidFill>
              <a:latin typeface="Arial" charset="0"/>
              <a:cs typeface="Arial" charset="0"/>
            </a:endParaRPr>
          </a:p>
          <a:p>
            <a:pPr eaLnBrk="0" hangingPunct="0">
              <a:buSzPct val="100000"/>
            </a:pPr>
            <a:r>
              <a:rPr lang="fr-FR" sz="1800" dirty="0" smtClean="0">
                <a:latin typeface="Arial" charset="0"/>
                <a:cs typeface="Arial" charset="0"/>
              </a:rPr>
              <a:t>La </a:t>
            </a:r>
            <a:r>
              <a:rPr lang="fr-FR" sz="1800" dirty="0">
                <a:latin typeface="Arial" charset="0"/>
                <a:cs typeface="Arial" charset="0"/>
              </a:rPr>
              <a:t>confrontation à la souffrance et à la mort </a:t>
            </a:r>
            <a:r>
              <a:rPr lang="fr-FR" sz="1800" dirty="0">
                <a:solidFill>
                  <a:srgbClr val="000000"/>
                </a:solidFill>
                <a:latin typeface="Arial" charset="0"/>
                <a:cs typeface="Arial" charset="0"/>
              </a:rPr>
              <a:t>peuvent être des facteurs favorisant les conduites </a:t>
            </a:r>
            <a:r>
              <a:rPr lang="fr-FR" sz="1800" dirty="0" smtClean="0">
                <a:solidFill>
                  <a:srgbClr val="000000"/>
                </a:solidFill>
                <a:latin typeface="Arial" charset="0"/>
                <a:cs typeface="Arial" charset="0"/>
              </a:rPr>
              <a:t>addictives ;</a:t>
            </a:r>
            <a:endParaRPr lang="fr-FR" sz="1800" dirty="0">
              <a:solidFill>
                <a:srgbClr val="000000"/>
              </a:solidFill>
              <a:latin typeface="Arial" charset="0"/>
              <a:cs typeface="Arial" charset="0"/>
            </a:endParaRPr>
          </a:p>
          <a:p>
            <a:pPr eaLnBrk="0" hangingPunct="0">
              <a:buSzPct val="100000"/>
            </a:pPr>
            <a:r>
              <a:rPr lang="fr-FR" sz="1800" dirty="0" smtClean="0">
                <a:latin typeface="Arial" charset="0"/>
                <a:cs typeface="Arial" charset="0"/>
              </a:rPr>
              <a:t>La </a:t>
            </a:r>
            <a:r>
              <a:rPr lang="fr-FR" sz="1800" dirty="0">
                <a:latin typeface="Arial" charset="0"/>
                <a:cs typeface="Arial" charset="0"/>
              </a:rPr>
              <a:t>facilité d’accès à différentes substances</a:t>
            </a:r>
            <a:r>
              <a:rPr lang="fr-FR" sz="1800" dirty="0">
                <a:solidFill>
                  <a:srgbClr val="000000"/>
                </a:solidFill>
                <a:latin typeface="Arial" charset="0"/>
                <a:cs typeface="Arial" charset="0"/>
              </a:rPr>
              <a:t> </a:t>
            </a:r>
            <a:r>
              <a:rPr lang="fr-FR" sz="1800" dirty="0" err="1">
                <a:solidFill>
                  <a:srgbClr val="000000"/>
                </a:solidFill>
                <a:latin typeface="Arial" charset="0"/>
                <a:cs typeface="Arial" charset="0"/>
              </a:rPr>
              <a:t>psycho-actives</a:t>
            </a:r>
            <a:r>
              <a:rPr lang="fr-FR" sz="1800" dirty="0">
                <a:solidFill>
                  <a:srgbClr val="000000"/>
                </a:solidFill>
                <a:latin typeface="Arial" charset="0"/>
                <a:cs typeface="Arial" charset="0"/>
              </a:rPr>
              <a:t>, notamment en ce qui concerne les anesthésistes</a:t>
            </a:r>
            <a:r>
              <a:rPr lang="fr-FR" sz="1800" dirty="0" smtClean="0">
                <a:solidFill>
                  <a:srgbClr val="000000"/>
                </a:solidFill>
                <a:latin typeface="Arial" charset="0"/>
                <a:cs typeface="Arial" charset="0"/>
              </a:rPr>
              <a:t>/pharmaciens</a:t>
            </a:r>
            <a:r>
              <a:rPr lang="fr-FR" sz="1800" dirty="0">
                <a:solidFill>
                  <a:srgbClr val="000000"/>
                </a:solidFill>
                <a:latin typeface="Arial" charset="0"/>
                <a:cs typeface="Arial" charset="0"/>
              </a:rPr>
              <a:t>, est un facteur </a:t>
            </a:r>
            <a:r>
              <a:rPr lang="fr-FR" sz="1800" dirty="0" smtClean="0">
                <a:solidFill>
                  <a:srgbClr val="000000"/>
                </a:solidFill>
                <a:latin typeface="Arial" charset="0"/>
                <a:cs typeface="Arial" charset="0"/>
              </a:rPr>
              <a:t>facilitant.</a:t>
            </a:r>
            <a:endParaRPr lang="fr-FR" sz="1800" dirty="0">
              <a:solidFill>
                <a:srgbClr val="000000"/>
              </a:solidFill>
              <a:latin typeface="Arial" charset="0"/>
              <a:cs typeface="Arial" charset="0"/>
            </a:endParaRPr>
          </a:p>
        </p:txBody>
      </p:sp>
      <p:sp>
        <p:nvSpPr>
          <p:cNvPr id="22532" name="Espace réservé du pied de page 4"/>
          <p:cNvSpPr>
            <a:spLocks noGrp="1"/>
          </p:cNvSpPr>
          <p:nvPr>
            <p:ph type="ftr" sz="quarter" idx="4294967295"/>
          </p:nvPr>
        </p:nvSpPr>
        <p:spPr bwMode="auto">
          <a:xfrm>
            <a:off x="92076" y="6450015"/>
            <a:ext cx="891698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Helvetica" charset="0"/>
                <a:ea typeface="ＭＳ Ｐゴシック" charset="0"/>
                <a:cs typeface="Helvetica" charset="0"/>
              </a:defRPr>
            </a:lvl1pPr>
            <a:lvl2pPr>
              <a:defRPr sz="2800">
                <a:solidFill>
                  <a:schemeClr val="tx1"/>
                </a:solidFill>
                <a:latin typeface="Helvetica" charset="0"/>
                <a:ea typeface="Helvetica" charset="0"/>
                <a:cs typeface="Helvetica" charset="0"/>
              </a:defRPr>
            </a:lvl2pPr>
            <a:lvl3pPr>
              <a:defRPr sz="2400">
                <a:solidFill>
                  <a:schemeClr val="tx1"/>
                </a:solidFill>
                <a:latin typeface="Helvetica" charset="0"/>
                <a:ea typeface="Helvetica" charset="0"/>
                <a:cs typeface="Helvetica" charset="0"/>
              </a:defRPr>
            </a:lvl3pPr>
            <a:lvl4pPr>
              <a:defRPr sz="2000">
                <a:solidFill>
                  <a:schemeClr val="tx1"/>
                </a:solidFill>
                <a:latin typeface="Helvetica" charset="0"/>
                <a:ea typeface="Helvetica" charset="0"/>
                <a:cs typeface="Helvetica" charset="0"/>
              </a:defRPr>
            </a:lvl4pPr>
            <a:lvl5pPr>
              <a:defRPr sz="2000">
                <a:solidFill>
                  <a:schemeClr val="tx1"/>
                </a:solidFill>
                <a:latin typeface="Helvetica" charset="0"/>
                <a:ea typeface="Helvetica" charset="0"/>
                <a:cs typeface="Helvetica" charset="0"/>
              </a:defRPr>
            </a:lvl5pPr>
            <a:lvl6pPr eaLnBrk="0" fontAlgn="base" hangingPunct="0">
              <a:spcAft>
                <a:spcPct val="0"/>
              </a:spcAft>
              <a:buFont typeface="Arial" charset="0"/>
              <a:buChar char="»"/>
              <a:defRPr sz="2000">
                <a:solidFill>
                  <a:schemeClr val="tx1"/>
                </a:solidFill>
                <a:latin typeface="Helvetica" charset="0"/>
                <a:ea typeface="Helvetica" charset="0"/>
                <a:cs typeface="Helvetica" charset="0"/>
              </a:defRPr>
            </a:lvl6pPr>
            <a:lvl7pPr eaLnBrk="0" fontAlgn="base" hangingPunct="0">
              <a:spcAft>
                <a:spcPct val="0"/>
              </a:spcAft>
              <a:buFont typeface="Arial" charset="0"/>
              <a:buChar char="»"/>
              <a:defRPr sz="2000">
                <a:solidFill>
                  <a:schemeClr val="tx1"/>
                </a:solidFill>
                <a:latin typeface="Helvetica" charset="0"/>
                <a:ea typeface="Helvetica" charset="0"/>
                <a:cs typeface="Helvetica" charset="0"/>
              </a:defRPr>
            </a:lvl7pPr>
            <a:lvl8pPr eaLnBrk="0" fontAlgn="base" hangingPunct="0">
              <a:spcAft>
                <a:spcPct val="0"/>
              </a:spcAft>
              <a:buFont typeface="Arial" charset="0"/>
              <a:buChar char="»"/>
              <a:defRPr sz="2000">
                <a:solidFill>
                  <a:schemeClr val="tx1"/>
                </a:solidFill>
                <a:latin typeface="Helvetica" charset="0"/>
                <a:ea typeface="Helvetica" charset="0"/>
                <a:cs typeface="Helvetica" charset="0"/>
              </a:defRPr>
            </a:lvl8pPr>
            <a:lvl9pPr eaLnBrk="0" fontAlgn="base" hangingPunct="0">
              <a:spcAft>
                <a:spcPct val="0"/>
              </a:spcAft>
              <a:buFont typeface="Arial" charset="0"/>
              <a:buChar char="»"/>
              <a:defRPr sz="2000">
                <a:solidFill>
                  <a:schemeClr val="tx1"/>
                </a:solidFill>
                <a:latin typeface="Helvetica" charset="0"/>
                <a:ea typeface="Helvetica" charset="0"/>
                <a:cs typeface="Helvetica" charset="0"/>
              </a:defRPr>
            </a:lvl9pPr>
          </a:lstStyle>
          <a:p>
            <a:r>
              <a:rPr lang="fr-FR" sz="1200" b="0">
                <a:latin typeface="Calibri" charset="0"/>
                <a:cs typeface="Arial" charset="0"/>
              </a:rPr>
              <a:t>1er Colloque National</a:t>
            </a:r>
            <a:r>
              <a:rPr lang="fr-FR" sz="1200">
                <a:latin typeface="Calibri" charset="0"/>
                <a:cs typeface="Arial" charset="0"/>
              </a:rPr>
              <a:t>  Soigner les vulnérabilités des professionnels de santé – Académie Nationale de Médecine </a:t>
            </a:r>
            <a:r>
              <a:rPr lang="fr-FR" sz="1200" b="0">
                <a:latin typeface="Calibri" charset="0"/>
                <a:cs typeface="Arial" charset="0"/>
              </a:rPr>
              <a:t>– Jeudi 3 décembre 2015</a:t>
            </a:r>
            <a:endParaRPr lang="fr-FR" sz="1200">
              <a:latin typeface="Calibri" charset="0"/>
              <a:cs typeface="Arial" charset="0"/>
            </a:endParaRPr>
          </a:p>
        </p:txBody>
      </p:sp>
      <p:sp>
        <p:nvSpPr>
          <p:cNvPr id="2" name="Rectangle 1"/>
          <p:cNvSpPr/>
          <p:nvPr/>
        </p:nvSpPr>
        <p:spPr>
          <a:xfrm>
            <a:off x="10318346" y="-12700"/>
            <a:ext cx="829486" cy="369332"/>
          </a:xfrm>
          <a:prstGeom prst="rect">
            <a:avLst/>
          </a:prstGeom>
        </p:spPr>
        <p:txBody>
          <a:bodyPr wrap="none">
            <a:spAutoFit/>
          </a:bodyPr>
          <a:lstStyle/>
          <a:p>
            <a:pPr algn="ctr" fontAlgn="auto">
              <a:spcBef>
                <a:spcPts val="0"/>
              </a:spcBef>
              <a:spcAft>
                <a:spcPts val="0"/>
              </a:spcAft>
              <a:defRPr/>
            </a:pPr>
            <a:r>
              <a:rPr lang="fr-FR" dirty="0">
                <a:solidFill>
                  <a:prstClr val="white"/>
                </a:solidFill>
                <a:latin typeface="Calibri"/>
                <a:ea typeface="+mn-ea"/>
                <a:cs typeface="+mn-cs"/>
              </a:rPr>
              <a:t>12 min</a:t>
            </a:r>
          </a:p>
        </p:txBody>
      </p:sp>
      <p:sp>
        <p:nvSpPr>
          <p:cNvPr id="7"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72</a:t>
            </a:fld>
            <a:endParaRPr lang="fr-FR" dirty="0"/>
          </a:p>
        </p:txBody>
      </p:sp>
    </p:spTree>
    <p:extLst>
      <p:ext uri="{BB962C8B-B14F-4D97-AF65-F5344CB8AC3E}">
        <p14:creationId xmlns:p14="http://schemas.microsoft.com/office/powerpoint/2010/main" val="4120993994"/>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Helvetica" charset="0"/>
                <a:cs typeface="Helvetica" charset="0"/>
              </a:rPr>
              <a:t>Les risques induits par les vulnérabilités des professionnels de santé : Les addictions</a:t>
            </a:r>
            <a:endParaRPr lang="fr-FR" dirty="0"/>
          </a:p>
        </p:txBody>
      </p:sp>
      <p:sp>
        <p:nvSpPr>
          <p:cNvPr id="3" name="Espace réservé du contenu 2"/>
          <p:cNvSpPr>
            <a:spLocks noGrp="1"/>
          </p:cNvSpPr>
          <p:nvPr>
            <p:ph idx="1"/>
          </p:nvPr>
        </p:nvSpPr>
        <p:spPr>
          <a:xfrm>
            <a:off x="457200" y="1113478"/>
            <a:ext cx="8229600" cy="2056065"/>
          </a:xfrm>
        </p:spPr>
        <p:txBody>
          <a:bodyPr>
            <a:noAutofit/>
          </a:bodyPr>
          <a:lstStyle/>
          <a:p>
            <a:pPr marL="0" indent="0" eaLnBrk="0" hangingPunct="0">
              <a:buNone/>
            </a:pPr>
            <a:r>
              <a:rPr lang="fr-FR" sz="2400" b="1" dirty="0">
                <a:latin typeface="Arial" charset="0"/>
                <a:cs typeface="Arial" charset="0"/>
              </a:rPr>
              <a:t>Les risques</a:t>
            </a:r>
            <a:r>
              <a:rPr lang="fr-FR" sz="2400" dirty="0">
                <a:latin typeface="Arial" charset="0"/>
                <a:cs typeface="Arial" charset="0"/>
              </a:rPr>
              <a:t> sont importants </a:t>
            </a:r>
          </a:p>
          <a:p>
            <a:pPr eaLnBrk="0" hangingPunct="0"/>
            <a:endParaRPr lang="fr-FR" sz="500" dirty="0">
              <a:latin typeface="Arial" charset="0"/>
              <a:cs typeface="Arial" charset="0"/>
            </a:endParaRPr>
          </a:p>
          <a:p>
            <a:pPr eaLnBrk="0" hangingPunct="0">
              <a:spcAft>
                <a:spcPts val="600"/>
              </a:spcAft>
              <a:buSzPct val="100000"/>
            </a:pPr>
            <a:r>
              <a:rPr lang="fr-FR" sz="1600" b="1" i="1" dirty="0">
                <a:latin typeface="Arial" charset="0"/>
                <a:cs typeface="Arial" charset="0"/>
              </a:rPr>
              <a:t>Pour les professionnels </a:t>
            </a:r>
            <a:r>
              <a:rPr lang="fr-FR" sz="1600" dirty="0">
                <a:latin typeface="Arial" charset="0"/>
                <a:cs typeface="Arial" charset="0"/>
              </a:rPr>
              <a:t>concernés : </a:t>
            </a:r>
            <a:r>
              <a:rPr lang="fr-FR" sz="1600" dirty="0">
                <a:solidFill>
                  <a:srgbClr val="000000"/>
                </a:solidFill>
                <a:latin typeface="Arial" charset="0"/>
                <a:cs typeface="Arial" charset="0"/>
              </a:rPr>
              <a:t>impact sur la vie et la carrière</a:t>
            </a:r>
          </a:p>
          <a:p>
            <a:pPr eaLnBrk="0" hangingPunct="0">
              <a:spcAft>
                <a:spcPts val="600"/>
              </a:spcAft>
              <a:buSzPct val="100000"/>
            </a:pPr>
            <a:endParaRPr lang="fr-FR" sz="200" dirty="0">
              <a:latin typeface="Arial" charset="0"/>
              <a:cs typeface="Arial" charset="0"/>
            </a:endParaRPr>
          </a:p>
          <a:p>
            <a:pPr eaLnBrk="0" hangingPunct="0">
              <a:spcAft>
                <a:spcPts val="600"/>
              </a:spcAft>
              <a:buSzPct val="100000"/>
            </a:pPr>
            <a:r>
              <a:rPr lang="fr-FR" sz="1600" b="1" i="1" dirty="0">
                <a:latin typeface="Arial" charset="0"/>
                <a:cs typeface="Arial" charset="0"/>
              </a:rPr>
              <a:t>Pour les patients </a:t>
            </a:r>
            <a:r>
              <a:rPr lang="fr-FR" sz="1600" dirty="0">
                <a:latin typeface="Arial" charset="0"/>
                <a:cs typeface="Arial" charset="0"/>
              </a:rPr>
              <a:t>: </a:t>
            </a:r>
            <a:r>
              <a:rPr lang="fr-FR" sz="1600" dirty="0">
                <a:solidFill>
                  <a:srgbClr val="000000"/>
                </a:solidFill>
                <a:latin typeface="Arial" charset="0"/>
                <a:cs typeface="Arial" charset="0"/>
              </a:rPr>
              <a:t>impact sur la sécurité. Leur vie peut être mise en péril. La qualité des soins est altérée</a:t>
            </a:r>
          </a:p>
          <a:p>
            <a:pPr eaLnBrk="0" hangingPunct="0">
              <a:spcAft>
                <a:spcPts val="600"/>
              </a:spcAft>
              <a:buSzPct val="100000"/>
            </a:pPr>
            <a:endParaRPr lang="fr-FR" sz="200" dirty="0">
              <a:latin typeface="Arial" charset="0"/>
              <a:cs typeface="Arial" charset="0"/>
            </a:endParaRPr>
          </a:p>
          <a:p>
            <a:pPr eaLnBrk="0" hangingPunct="0">
              <a:spcAft>
                <a:spcPts val="600"/>
              </a:spcAft>
              <a:buSzPct val="100000"/>
            </a:pPr>
            <a:r>
              <a:rPr lang="fr-FR" sz="1600" b="1" i="1" dirty="0">
                <a:latin typeface="Arial" charset="0"/>
                <a:cs typeface="Arial" charset="0"/>
              </a:rPr>
              <a:t>Pour la société </a:t>
            </a:r>
            <a:r>
              <a:rPr lang="fr-FR" sz="1600" dirty="0">
                <a:latin typeface="Arial" charset="0"/>
                <a:cs typeface="Arial" charset="0"/>
              </a:rPr>
              <a:t>: </a:t>
            </a:r>
            <a:r>
              <a:rPr lang="fr-FR" sz="1600" dirty="0">
                <a:solidFill>
                  <a:schemeClr val="tx1"/>
                </a:solidFill>
                <a:latin typeface="Arial" charset="0"/>
                <a:cs typeface="Arial" charset="0"/>
              </a:rPr>
              <a:t>fardeau socio-économique qui pèse sur le système de soin dans sa globalité</a:t>
            </a:r>
          </a:p>
          <a:p>
            <a:pPr marL="0" indent="0" eaLnBrk="0" hangingPunct="0">
              <a:buClr>
                <a:srgbClr val="C00000"/>
              </a:buClr>
              <a:buSzPct val="150000"/>
              <a:buNone/>
            </a:pPr>
            <a:endParaRPr lang="fr-FR" sz="1050" dirty="0">
              <a:latin typeface="Arial" charset="0"/>
              <a:cs typeface="Arial" charset="0"/>
            </a:endParaRPr>
          </a:p>
        </p:txBody>
      </p:sp>
      <p:sp>
        <p:nvSpPr>
          <p:cNvPr id="4" name="Espace réservé du pied de page 3"/>
          <p:cNvSpPr>
            <a:spLocks noGrp="1"/>
          </p:cNvSpPr>
          <p:nvPr>
            <p:ph type="ftr" sz="quarter" idx="11"/>
          </p:nvPr>
        </p:nvSpPr>
        <p:spPr/>
        <p:txBody>
          <a:bodyPr/>
          <a:lstStyle/>
          <a:p>
            <a:r>
              <a:rPr lang="fr-FR" smtClean="0"/>
              <a:t>1er Colloque National  Soigner les vulnérabilités des professionnels de santé – Académie Nationale de Médecine – Jeudi 3 décembre 2015</a:t>
            </a:r>
            <a:endParaRPr lang="fr-FR" dirty="0"/>
          </a:p>
        </p:txBody>
      </p:sp>
      <p:sp>
        <p:nvSpPr>
          <p:cNvPr id="5" name="Espace réservé du numéro de diapositive 4"/>
          <p:cNvSpPr>
            <a:spLocks noGrp="1"/>
          </p:cNvSpPr>
          <p:nvPr>
            <p:ph type="sldNum" sz="quarter" idx="12"/>
          </p:nvPr>
        </p:nvSpPr>
        <p:spPr/>
        <p:txBody>
          <a:bodyPr/>
          <a:lstStyle/>
          <a:p>
            <a:fld id="{91DE38A6-BC19-A249-8091-FB07CD57C52B}" type="slidenum">
              <a:rPr lang="fr-FR" smtClean="0"/>
              <a:t>73</a:t>
            </a:fld>
            <a:endParaRPr lang="fr-FR" dirty="0"/>
          </a:p>
        </p:txBody>
      </p:sp>
      <p:sp>
        <p:nvSpPr>
          <p:cNvPr id="6" name="Espace réservé du contenu 2"/>
          <p:cNvSpPr txBox="1">
            <a:spLocks/>
          </p:cNvSpPr>
          <p:nvPr/>
        </p:nvSpPr>
        <p:spPr>
          <a:xfrm>
            <a:off x="1142001" y="3735150"/>
            <a:ext cx="6659884" cy="2187730"/>
          </a:xfrm>
          <a:prstGeom prst="rect">
            <a:avLst/>
          </a:prstGeom>
        </p:spPr>
        <p:txBody>
          <a:bodyPr vert="horz" lIns="91440" tIns="45720" rIns="91440" bIns="45720" numCol="2" rtlCol="0">
            <a:noAutofit/>
          </a:bodyPr>
          <a:lstStyle>
            <a:lvl1pPr marL="342900" indent="-342900" algn="l" defTabSz="457200" rtl="0" eaLnBrk="1" latinLnBrk="0" hangingPunct="1">
              <a:spcBef>
                <a:spcPct val="20000"/>
              </a:spcBef>
              <a:buClr>
                <a:schemeClr val="tx2"/>
              </a:buClr>
              <a:buSzPct val="85000"/>
              <a:buFont typeface="Wingdings" charset="2"/>
              <a:buChar char="§"/>
              <a:defRPr sz="2800" kern="1200">
                <a:solidFill>
                  <a:schemeClr val="tx2"/>
                </a:solidFill>
                <a:latin typeface="Helvetica"/>
                <a:ea typeface="+mn-ea"/>
                <a:cs typeface="Helvetica"/>
              </a:defRPr>
            </a:lvl1pPr>
            <a:lvl2pPr marL="742950" indent="-285750" algn="l" defTabSz="457200" rtl="0" eaLnBrk="1" latinLnBrk="0" hangingPunct="1">
              <a:spcBef>
                <a:spcPct val="20000"/>
              </a:spcBef>
              <a:buClr>
                <a:schemeClr val="tx2"/>
              </a:buClr>
              <a:buSzPct val="70000"/>
              <a:buFont typeface="Wingdings" charset="2"/>
              <a:buChar char="§"/>
              <a:defRPr sz="24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eaLnBrk="0" hangingPunct="0"/>
            <a:r>
              <a:rPr lang="fr-FR" sz="1400" dirty="0" smtClean="0">
                <a:latin typeface="Arial" charset="0"/>
                <a:cs typeface="Arial" charset="0"/>
              </a:rPr>
              <a:t>Erreurs de diagnostic</a:t>
            </a:r>
          </a:p>
          <a:p>
            <a:pPr lvl="1" eaLnBrk="0" hangingPunct="0"/>
            <a:r>
              <a:rPr lang="fr-FR" sz="1400" dirty="0" smtClean="0">
                <a:latin typeface="Arial" charset="0"/>
                <a:cs typeface="Arial" charset="0"/>
              </a:rPr>
              <a:t>Erreurs de prescription</a:t>
            </a:r>
          </a:p>
          <a:p>
            <a:pPr lvl="1" eaLnBrk="0" hangingPunct="0"/>
            <a:r>
              <a:rPr lang="fr-FR" sz="1400" dirty="0" smtClean="0">
                <a:latin typeface="Arial" charset="0"/>
                <a:cs typeface="Arial" charset="0"/>
              </a:rPr>
              <a:t>Erreurs techniques (chirurgiens)</a:t>
            </a:r>
          </a:p>
          <a:p>
            <a:pPr lvl="1" eaLnBrk="0" hangingPunct="0"/>
            <a:r>
              <a:rPr lang="fr-FR" sz="1400" dirty="0" smtClean="0">
                <a:latin typeface="Arial" charset="0"/>
                <a:cs typeface="Arial" charset="0"/>
              </a:rPr>
              <a:t>Prescriptions excessives d’antalgiques (anesthésistes)</a:t>
            </a:r>
          </a:p>
          <a:p>
            <a:pPr lvl="1" eaLnBrk="0" hangingPunct="0"/>
            <a:r>
              <a:rPr lang="fr-FR" sz="1400" dirty="0" smtClean="0">
                <a:latin typeface="Arial" charset="0"/>
                <a:cs typeface="Arial" charset="0"/>
              </a:rPr>
              <a:t>Négligences</a:t>
            </a:r>
          </a:p>
          <a:p>
            <a:pPr lvl="1" eaLnBrk="0" hangingPunct="0"/>
            <a:r>
              <a:rPr lang="fr-FR" sz="1400" dirty="0" smtClean="0">
                <a:latin typeface="Arial" charset="0"/>
                <a:cs typeface="Arial" charset="0"/>
              </a:rPr>
              <a:t>Absence de ponctualité</a:t>
            </a:r>
          </a:p>
          <a:p>
            <a:pPr lvl="1" eaLnBrk="0" hangingPunct="0"/>
            <a:r>
              <a:rPr lang="fr-FR" sz="1400" dirty="0" smtClean="0">
                <a:latin typeface="Arial" charset="0"/>
                <a:cs typeface="Arial" charset="0"/>
              </a:rPr>
              <a:t>Absences répétées</a:t>
            </a:r>
          </a:p>
          <a:p>
            <a:pPr lvl="1" eaLnBrk="0" hangingPunct="0"/>
            <a:r>
              <a:rPr lang="fr-FR" sz="1400" dirty="0" smtClean="0">
                <a:latin typeface="Arial" charset="0"/>
                <a:cs typeface="Arial" charset="0"/>
              </a:rPr>
              <a:t>Isolement</a:t>
            </a:r>
          </a:p>
          <a:p>
            <a:pPr lvl="1" eaLnBrk="0" hangingPunct="0"/>
            <a:r>
              <a:rPr lang="fr-FR" sz="1400" dirty="0" smtClean="0">
                <a:latin typeface="Arial" charset="0"/>
                <a:cs typeface="Arial" charset="0"/>
              </a:rPr>
              <a:t>Manque de fiabilité</a:t>
            </a:r>
          </a:p>
          <a:p>
            <a:pPr lvl="1" eaLnBrk="0" hangingPunct="0"/>
            <a:r>
              <a:rPr lang="fr-FR" sz="1400" dirty="0" smtClean="0">
                <a:latin typeface="Arial" charset="0"/>
                <a:cs typeface="Arial" charset="0"/>
              </a:rPr>
              <a:t>Conflits avec les autres professionnels</a:t>
            </a:r>
          </a:p>
          <a:p>
            <a:pPr lvl="1" eaLnBrk="0" hangingPunct="0"/>
            <a:r>
              <a:rPr lang="fr-FR" sz="1400" dirty="0" smtClean="0">
                <a:latin typeface="Arial" charset="0"/>
                <a:cs typeface="Arial" charset="0"/>
              </a:rPr>
              <a:t>Episodes anxieux et dépressifs…</a:t>
            </a:r>
            <a:endParaRPr lang="fr-FR" sz="1400" dirty="0">
              <a:latin typeface="Arial" charset="0"/>
              <a:cs typeface="Arial" charset="0"/>
            </a:endParaRPr>
          </a:p>
        </p:txBody>
      </p:sp>
    </p:spTree>
    <p:extLst>
      <p:ext uri="{BB962C8B-B14F-4D97-AF65-F5344CB8AC3E}">
        <p14:creationId xmlns:p14="http://schemas.microsoft.com/office/powerpoint/2010/main" val="838678277"/>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Helvetica" charset="0"/>
                <a:cs typeface="Helvetica" charset="0"/>
              </a:rPr>
              <a:t>Les risques induits par les vulnérabilités des professionnels de santé : Les addictions</a:t>
            </a:r>
            <a:endParaRPr lang="fr-FR" dirty="0"/>
          </a:p>
        </p:txBody>
      </p:sp>
      <p:sp>
        <p:nvSpPr>
          <p:cNvPr id="3" name="Espace réservé du contenu 2"/>
          <p:cNvSpPr>
            <a:spLocks noGrp="1"/>
          </p:cNvSpPr>
          <p:nvPr>
            <p:ph idx="1"/>
          </p:nvPr>
        </p:nvSpPr>
        <p:spPr>
          <a:xfrm>
            <a:off x="457201" y="1113476"/>
            <a:ext cx="7600833" cy="4425216"/>
          </a:xfrm>
        </p:spPr>
        <p:txBody>
          <a:bodyPr>
            <a:noAutofit/>
          </a:bodyPr>
          <a:lstStyle/>
          <a:p>
            <a:pPr marL="0" indent="0" eaLnBrk="0" hangingPunct="0">
              <a:buNone/>
            </a:pPr>
            <a:r>
              <a:rPr lang="fr-FR" sz="2400" b="1" dirty="0">
                <a:latin typeface="Arial" charset="0"/>
                <a:cs typeface="Arial" charset="0"/>
              </a:rPr>
              <a:t>Les </a:t>
            </a:r>
            <a:r>
              <a:rPr lang="fr-FR" sz="2400" b="1" dirty="0" smtClean="0">
                <a:latin typeface="Arial" charset="0"/>
                <a:cs typeface="Arial" charset="0"/>
              </a:rPr>
              <a:t>risques</a:t>
            </a:r>
            <a:endParaRPr lang="fr-FR" sz="2400" dirty="0">
              <a:latin typeface="Arial" charset="0"/>
              <a:cs typeface="Arial" charset="0"/>
            </a:endParaRPr>
          </a:p>
          <a:p>
            <a:pPr eaLnBrk="0" hangingPunct="0"/>
            <a:endParaRPr lang="fr-FR" sz="500" dirty="0">
              <a:latin typeface="Arial" charset="0"/>
              <a:cs typeface="Arial" charset="0"/>
            </a:endParaRPr>
          </a:p>
          <a:p>
            <a:pPr marL="0" indent="0" eaLnBrk="0" hangingPunct="0">
              <a:buClr>
                <a:srgbClr val="C00000"/>
              </a:buClr>
              <a:buSzPct val="150000"/>
              <a:buNone/>
            </a:pPr>
            <a:endParaRPr lang="fr-FR" sz="1050" dirty="0" smtClean="0">
              <a:latin typeface="Arial" charset="0"/>
              <a:cs typeface="Arial" charset="0"/>
            </a:endParaRPr>
          </a:p>
          <a:p>
            <a:pPr marL="0" indent="0">
              <a:buNone/>
            </a:pPr>
            <a:r>
              <a:rPr lang="fr-FR" sz="2400" dirty="0">
                <a:solidFill>
                  <a:srgbClr val="000000"/>
                </a:solidFill>
              </a:rPr>
              <a:t>Autre question : </a:t>
            </a:r>
            <a:endParaRPr lang="fr-FR" sz="2400" dirty="0" smtClean="0">
              <a:solidFill>
                <a:srgbClr val="000000"/>
              </a:solidFill>
            </a:endParaRPr>
          </a:p>
          <a:p>
            <a:pPr marL="0" indent="0">
              <a:buNone/>
            </a:pPr>
            <a:r>
              <a:rPr lang="fr-FR" sz="2000" dirty="0"/>
              <a:t>A</a:t>
            </a:r>
            <a:r>
              <a:rPr lang="fr-FR" sz="2000" dirty="0" smtClean="0"/>
              <a:t>ttitude </a:t>
            </a:r>
            <a:r>
              <a:rPr lang="fr-FR" sz="2000" dirty="0"/>
              <a:t>envers leurs patients qui consomment aussi des SPA</a:t>
            </a:r>
          </a:p>
          <a:p>
            <a:endParaRPr lang="fr-FR" sz="2000" dirty="0"/>
          </a:p>
          <a:p>
            <a:r>
              <a:rPr lang="fr-FR" sz="2000" dirty="0">
                <a:solidFill>
                  <a:srgbClr val="000000"/>
                </a:solidFill>
              </a:rPr>
              <a:t>Plusieurs études portant sur le tabac ont bien montré que leur propre consommation influence leur attitude. </a:t>
            </a:r>
            <a:r>
              <a:rPr lang="fr-FR" sz="2000" dirty="0"/>
              <a:t>Globalement ils abordent moins la question, pratiquent moins l’intervention brève et sont plus </a:t>
            </a:r>
            <a:r>
              <a:rPr lang="fr-FR" sz="2000" dirty="0" smtClean="0"/>
              <a:t>permissifs.</a:t>
            </a:r>
            <a:endParaRPr lang="fr-FR" sz="2000" dirty="0"/>
          </a:p>
          <a:p>
            <a:pPr marL="0" indent="0" eaLnBrk="0" hangingPunct="0">
              <a:buClr>
                <a:srgbClr val="C00000"/>
              </a:buClr>
              <a:buSzPct val="150000"/>
              <a:buNone/>
            </a:pPr>
            <a:endParaRPr lang="fr-FR" sz="1050" dirty="0">
              <a:latin typeface="Arial" charset="0"/>
              <a:cs typeface="Arial" charset="0"/>
            </a:endParaRPr>
          </a:p>
        </p:txBody>
      </p:sp>
      <p:sp>
        <p:nvSpPr>
          <p:cNvPr id="4" name="Espace réservé du pied de page 3"/>
          <p:cNvSpPr>
            <a:spLocks noGrp="1"/>
          </p:cNvSpPr>
          <p:nvPr>
            <p:ph type="ftr" sz="quarter" idx="11"/>
          </p:nvPr>
        </p:nvSpPr>
        <p:spPr/>
        <p:txBody>
          <a:bodyPr/>
          <a:lstStyle/>
          <a:p>
            <a:r>
              <a:rPr lang="fr-FR" smtClean="0"/>
              <a:t>1er Colloque National  Soigner les vulnérabilités des professionnels de santé – Académie Nationale de Médecine – Jeudi 3 décembre 2015</a:t>
            </a:r>
            <a:endParaRPr lang="fr-FR" dirty="0"/>
          </a:p>
        </p:txBody>
      </p:sp>
      <p:sp>
        <p:nvSpPr>
          <p:cNvPr id="5" name="Espace réservé du numéro de diapositive 4"/>
          <p:cNvSpPr>
            <a:spLocks noGrp="1"/>
          </p:cNvSpPr>
          <p:nvPr>
            <p:ph type="sldNum" sz="quarter" idx="12"/>
          </p:nvPr>
        </p:nvSpPr>
        <p:spPr/>
        <p:txBody>
          <a:bodyPr/>
          <a:lstStyle/>
          <a:p>
            <a:fld id="{91DE38A6-BC19-A249-8091-FB07CD57C52B}" type="slidenum">
              <a:rPr lang="fr-FR" smtClean="0"/>
              <a:t>74</a:t>
            </a:fld>
            <a:endParaRPr lang="fr-FR" dirty="0"/>
          </a:p>
        </p:txBody>
      </p:sp>
    </p:spTree>
    <p:extLst>
      <p:ext uri="{BB962C8B-B14F-4D97-AF65-F5344CB8AC3E}">
        <p14:creationId xmlns:p14="http://schemas.microsoft.com/office/powerpoint/2010/main" val="1748037797"/>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a:xfrm>
            <a:off x="107951" y="144465"/>
            <a:ext cx="7042150" cy="674687"/>
          </a:xfrm>
        </p:spPr>
        <p:txBody>
          <a:bodyPr/>
          <a:lstStyle/>
          <a:p>
            <a:pPr eaLnBrk="1" hangingPunct="1"/>
            <a:r>
              <a:rPr lang="fr-FR" dirty="0">
                <a:latin typeface="Helvetica" charset="0"/>
                <a:cs typeface="Helvetica" charset="0"/>
              </a:rPr>
              <a:t>Les risques induits par les vulnérabilités des professionnels de </a:t>
            </a:r>
            <a:r>
              <a:rPr lang="fr-FR" dirty="0" smtClean="0">
                <a:latin typeface="Helvetica" charset="0"/>
                <a:cs typeface="Helvetica" charset="0"/>
              </a:rPr>
              <a:t>santé : Les addictions</a:t>
            </a:r>
            <a:endParaRPr lang="fr-FR" dirty="0">
              <a:latin typeface="Helvetica" charset="0"/>
              <a:cs typeface="Helvetica" charset="0"/>
            </a:endParaRPr>
          </a:p>
        </p:txBody>
      </p:sp>
      <p:sp>
        <p:nvSpPr>
          <p:cNvPr id="22531" name="Espace réservé du contenu 6"/>
          <p:cNvSpPr>
            <a:spLocks noGrp="1"/>
          </p:cNvSpPr>
          <p:nvPr>
            <p:ph idx="1"/>
          </p:nvPr>
        </p:nvSpPr>
        <p:spPr>
          <a:xfrm>
            <a:off x="284639" y="1007282"/>
            <a:ext cx="8724425" cy="5234706"/>
          </a:xfrm>
        </p:spPr>
        <p:txBody>
          <a:bodyPr>
            <a:noAutofit/>
          </a:bodyPr>
          <a:lstStyle/>
          <a:p>
            <a:pPr marL="0" indent="0" eaLnBrk="1" hangingPunct="1">
              <a:buFont typeface="Wingdings" charset="0"/>
              <a:buNone/>
            </a:pPr>
            <a:endParaRPr lang="fr-FR" sz="1400" b="1" dirty="0" smtClean="0">
              <a:solidFill>
                <a:schemeClr val="tx1"/>
              </a:solidFill>
              <a:latin typeface="Helvetica" charset="0"/>
              <a:cs typeface="Helvetica" charset="0"/>
            </a:endParaRPr>
          </a:p>
          <a:p>
            <a:pPr marL="0" indent="0">
              <a:buNone/>
            </a:pPr>
            <a:r>
              <a:rPr lang="fr-FR" b="1" dirty="0">
                <a:solidFill>
                  <a:srgbClr val="1F497D"/>
                </a:solidFill>
              </a:rPr>
              <a:t>Le repérage et le diagnostic sont souvent tardifs</a:t>
            </a:r>
          </a:p>
          <a:p>
            <a:pPr marL="0" indent="0">
              <a:buClr>
                <a:srgbClr val="C00000"/>
              </a:buClr>
              <a:buSzPct val="150000"/>
              <a:buNone/>
            </a:pPr>
            <a:endParaRPr lang="fr-FR" sz="1800" dirty="0" smtClean="0">
              <a:latin typeface="Arial" charset="0"/>
              <a:cs typeface="Arial" charset="0"/>
            </a:endParaRPr>
          </a:p>
          <a:p>
            <a:pPr marL="0" indent="0" eaLnBrk="0" hangingPunct="0">
              <a:buNone/>
            </a:pPr>
            <a:r>
              <a:rPr lang="fr-FR" sz="1800" dirty="0" smtClean="0">
                <a:latin typeface="Arial" charset="0"/>
                <a:cs typeface="Arial" charset="0"/>
              </a:rPr>
              <a:t>Les </a:t>
            </a:r>
            <a:r>
              <a:rPr lang="fr-FR" sz="1800" dirty="0">
                <a:latin typeface="Arial" charset="0"/>
                <a:cs typeface="Arial" charset="0"/>
              </a:rPr>
              <a:t>facteurs </a:t>
            </a:r>
            <a:r>
              <a:rPr lang="fr-FR" sz="1800" dirty="0" err="1">
                <a:latin typeface="Arial" charset="0"/>
                <a:cs typeface="Arial" charset="0"/>
              </a:rPr>
              <a:t>limitants</a:t>
            </a:r>
            <a:r>
              <a:rPr lang="fr-FR" sz="1800" dirty="0">
                <a:latin typeface="Arial" charset="0"/>
                <a:cs typeface="Arial" charset="0"/>
              </a:rPr>
              <a:t> de l’accès aux soins </a:t>
            </a:r>
            <a:r>
              <a:rPr lang="fr-FR" sz="1800" dirty="0" smtClean="0">
                <a:latin typeface="Arial" charset="0"/>
                <a:cs typeface="Arial" charset="0"/>
              </a:rPr>
              <a:t>:</a:t>
            </a:r>
          </a:p>
          <a:p>
            <a:pPr marL="0" indent="0" eaLnBrk="0" hangingPunct="0">
              <a:buNone/>
            </a:pPr>
            <a:endParaRPr lang="fr-FR" sz="1800" dirty="0">
              <a:solidFill>
                <a:schemeClr val="tx1"/>
              </a:solidFill>
              <a:latin typeface="Arial" charset="0"/>
              <a:cs typeface="Arial" charset="0"/>
            </a:endParaRPr>
          </a:p>
          <a:p>
            <a:pPr eaLnBrk="0" hangingPunct="0"/>
            <a:r>
              <a:rPr lang="fr-FR" sz="1800" dirty="0" smtClean="0">
                <a:solidFill>
                  <a:schemeClr val="tx1"/>
                </a:solidFill>
                <a:latin typeface="Arial" charset="0"/>
                <a:cs typeface="Arial" charset="0"/>
              </a:rPr>
              <a:t>Défaut </a:t>
            </a:r>
            <a:r>
              <a:rPr lang="fr-FR" sz="1800" dirty="0">
                <a:solidFill>
                  <a:schemeClr val="tx1"/>
                </a:solidFill>
                <a:latin typeface="Arial" charset="0"/>
                <a:cs typeface="Arial" charset="0"/>
              </a:rPr>
              <a:t>de repérage</a:t>
            </a:r>
          </a:p>
          <a:p>
            <a:pPr eaLnBrk="0" hangingPunct="0"/>
            <a:r>
              <a:rPr lang="fr-FR" sz="1800" dirty="0" smtClean="0">
                <a:solidFill>
                  <a:schemeClr val="tx1"/>
                </a:solidFill>
                <a:latin typeface="Arial" charset="0"/>
                <a:cs typeface="Arial" charset="0"/>
              </a:rPr>
              <a:t>Stigmatisation </a:t>
            </a:r>
            <a:r>
              <a:rPr lang="fr-FR" sz="1800" dirty="0">
                <a:solidFill>
                  <a:schemeClr val="tx1"/>
                </a:solidFill>
                <a:latin typeface="Arial" charset="0"/>
                <a:cs typeface="Arial" charset="0"/>
              </a:rPr>
              <a:t>sociale</a:t>
            </a:r>
          </a:p>
          <a:p>
            <a:pPr eaLnBrk="0" hangingPunct="0"/>
            <a:r>
              <a:rPr lang="fr-FR" sz="1800" dirty="0" smtClean="0">
                <a:solidFill>
                  <a:schemeClr val="tx1"/>
                </a:solidFill>
                <a:latin typeface="Arial" charset="0"/>
                <a:cs typeface="Arial" charset="0"/>
              </a:rPr>
              <a:t>Ambivalence </a:t>
            </a:r>
            <a:r>
              <a:rPr lang="fr-FR" sz="1800" dirty="0">
                <a:solidFill>
                  <a:schemeClr val="tx1"/>
                </a:solidFill>
                <a:latin typeface="Arial" charset="0"/>
                <a:cs typeface="Arial" charset="0"/>
              </a:rPr>
              <a:t>et défaut de reconnaissance de la maladie</a:t>
            </a:r>
          </a:p>
          <a:p>
            <a:pPr eaLnBrk="0" hangingPunct="0"/>
            <a:r>
              <a:rPr lang="fr-FR" sz="1800" dirty="0" smtClean="0">
                <a:solidFill>
                  <a:schemeClr val="tx1"/>
                </a:solidFill>
                <a:latin typeface="Arial" charset="0"/>
                <a:cs typeface="Arial" charset="0"/>
              </a:rPr>
              <a:t>Difficulté </a:t>
            </a:r>
            <a:r>
              <a:rPr lang="fr-FR" sz="1800" dirty="0">
                <a:solidFill>
                  <a:schemeClr val="tx1"/>
                </a:solidFill>
                <a:latin typeface="Arial" charset="0"/>
                <a:cs typeface="Arial" charset="0"/>
              </a:rPr>
              <a:t>à demander de l’aide…</a:t>
            </a:r>
          </a:p>
          <a:p>
            <a:pPr marL="0" indent="0" eaLnBrk="0" hangingPunct="0">
              <a:buNone/>
            </a:pPr>
            <a:endParaRPr lang="fr-FR" sz="1800" dirty="0" smtClean="0">
              <a:latin typeface="Arial" charset="0"/>
              <a:cs typeface="Arial" charset="0"/>
            </a:endParaRPr>
          </a:p>
          <a:p>
            <a:pPr marL="0" indent="0" eaLnBrk="0" hangingPunct="0">
              <a:buNone/>
            </a:pPr>
            <a:r>
              <a:rPr lang="fr-FR" sz="1800" dirty="0" smtClean="0">
                <a:latin typeface="Arial" charset="0"/>
                <a:cs typeface="Arial" charset="0"/>
              </a:rPr>
              <a:t>sont </a:t>
            </a:r>
            <a:r>
              <a:rPr lang="fr-FR" sz="1800" dirty="0">
                <a:latin typeface="Arial" charset="0"/>
                <a:cs typeface="Arial" charset="0"/>
              </a:rPr>
              <a:t>souvent exacerbés chez les professionnels de santé. </a:t>
            </a:r>
            <a:endParaRPr lang="fr-FR" sz="1800" dirty="0" smtClean="0">
              <a:latin typeface="Arial" charset="0"/>
              <a:cs typeface="Arial" charset="0"/>
            </a:endParaRPr>
          </a:p>
          <a:p>
            <a:pPr marL="0" indent="0" eaLnBrk="0" hangingPunct="0">
              <a:buNone/>
            </a:pPr>
            <a:r>
              <a:rPr lang="fr-FR" sz="1800" dirty="0" smtClean="0">
                <a:latin typeface="Arial" charset="0"/>
                <a:cs typeface="Arial" charset="0"/>
              </a:rPr>
              <a:t>Ils </a:t>
            </a:r>
            <a:r>
              <a:rPr lang="fr-FR" sz="1800" dirty="0">
                <a:latin typeface="Arial" charset="0"/>
                <a:cs typeface="Arial" charset="0"/>
              </a:rPr>
              <a:t>développent ainsi des troubles sévères.</a:t>
            </a:r>
          </a:p>
          <a:p>
            <a:pPr algn="ctr"/>
            <a:endParaRPr lang="fr-FR" sz="1600" dirty="0"/>
          </a:p>
          <a:p>
            <a:pPr marL="0" indent="0" algn="ctr">
              <a:buNone/>
            </a:pPr>
            <a:r>
              <a:rPr lang="fr-FR" sz="2000" b="1" dirty="0" smtClean="0"/>
              <a:t>De </a:t>
            </a:r>
            <a:r>
              <a:rPr lang="fr-FR" sz="2000" b="1" dirty="0"/>
              <a:t>ce fait, la prise en charge est aussi (trop) </a:t>
            </a:r>
            <a:r>
              <a:rPr lang="fr-FR" sz="2000" b="1" dirty="0" smtClean="0"/>
              <a:t>tardive.</a:t>
            </a:r>
            <a:endParaRPr lang="fr-FR" sz="2000" dirty="0"/>
          </a:p>
        </p:txBody>
      </p:sp>
      <p:sp>
        <p:nvSpPr>
          <p:cNvPr id="22532" name="Espace réservé du pied de page 4"/>
          <p:cNvSpPr>
            <a:spLocks noGrp="1"/>
          </p:cNvSpPr>
          <p:nvPr>
            <p:ph type="ftr" sz="quarter" idx="4294967295"/>
          </p:nvPr>
        </p:nvSpPr>
        <p:spPr bwMode="auto">
          <a:xfrm>
            <a:off x="92076" y="6450015"/>
            <a:ext cx="891698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Helvetica" charset="0"/>
                <a:ea typeface="ＭＳ Ｐゴシック" charset="0"/>
                <a:cs typeface="Helvetica" charset="0"/>
              </a:defRPr>
            </a:lvl1pPr>
            <a:lvl2pPr>
              <a:defRPr sz="2800">
                <a:solidFill>
                  <a:schemeClr val="tx1"/>
                </a:solidFill>
                <a:latin typeface="Helvetica" charset="0"/>
                <a:ea typeface="Helvetica" charset="0"/>
                <a:cs typeface="Helvetica" charset="0"/>
              </a:defRPr>
            </a:lvl2pPr>
            <a:lvl3pPr>
              <a:defRPr sz="2400">
                <a:solidFill>
                  <a:schemeClr val="tx1"/>
                </a:solidFill>
                <a:latin typeface="Helvetica" charset="0"/>
                <a:ea typeface="Helvetica" charset="0"/>
                <a:cs typeface="Helvetica" charset="0"/>
              </a:defRPr>
            </a:lvl3pPr>
            <a:lvl4pPr>
              <a:defRPr sz="2000">
                <a:solidFill>
                  <a:schemeClr val="tx1"/>
                </a:solidFill>
                <a:latin typeface="Helvetica" charset="0"/>
                <a:ea typeface="Helvetica" charset="0"/>
                <a:cs typeface="Helvetica" charset="0"/>
              </a:defRPr>
            </a:lvl4pPr>
            <a:lvl5pPr>
              <a:defRPr sz="2000">
                <a:solidFill>
                  <a:schemeClr val="tx1"/>
                </a:solidFill>
                <a:latin typeface="Helvetica" charset="0"/>
                <a:ea typeface="Helvetica" charset="0"/>
                <a:cs typeface="Helvetica" charset="0"/>
              </a:defRPr>
            </a:lvl5pPr>
            <a:lvl6pPr eaLnBrk="0" fontAlgn="base" hangingPunct="0">
              <a:spcAft>
                <a:spcPct val="0"/>
              </a:spcAft>
              <a:buFont typeface="Arial" charset="0"/>
              <a:buChar char="»"/>
              <a:defRPr sz="2000">
                <a:solidFill>
                  <a:schemeClr val="tx1"/>
                </a:solidFill>
                <a:latin typeface="Helvetica" charset="0"/>
                <a:ea typeface="Helvetica" charset="0"/>
                <a:cs typeface="Helvetica" charset="0"/>
              </a:defRPr>
            </a:lvl6pPr>
            <a:lvl7pPr eaLnBrk="0" fontAlgn="base" hangingPunct="0">
              <a:spcAft>
                <a:spcPct val="0"/>
              </a:spcAft>
              <a:buFont typeface="Arial" charset="0"/>
              <a:buChar char="»"/>
              <a:defRPr sz="2000">
                <a:solidFill>
                  <a:schemeClr val="tx1"/>
                </a:solidFill>
                <a:latin typeface="Helvetica" charset="0"/>
                <a:ea typeface="Helvetica" charset="0"/>
                <a:cs typeface="Helvetica" charset="0"/>
              </a:defRPr>
            </a:lvl7pPr>
            <a:lvl8pPr eaLnBrk="0" fontAlgn="base" hangingPunct="0">
              <a:spcAft>
                <a:spcPct val="0"/>
              </a:spcAft>
              <a:buFont typeface="Arial" charset="0"/>
              <a:buChar char="»"/>
              <a:defRPr sz="2000">
                <a:solidFill>
                  <a:schemeClr val="tx1"/>
                </a:solidFill>
                <a:latin typeface="Helvetica" charset="0"/>
                <a:ea typeface="Helvetica" charset="0"/>
                <a:cs typeface="Helvetica" charset="0"/>
              </a:defRPr>
            </a:lvl8pPr>
            <a:lvl9pPr eaLnBrk="0" fontAlgn="base" hangingPunct="0">
              <a:spcAft>
                <a:spcPct val="0"/>
              </a:spcAft>
              <a:buFont typeface="Arial" charset="0"/>
              <a:buChar char="»"/>
              <a:defRPr sz="2000">
                <a:solidFill>
                  <a:schemeClr val="tx1"/>
                </a:solidFill>
                <a:latin typeface="Helvetica" charset="0"/>
                <a:ea typeface="Helvetica" charset="0"/>
                <a:cs typeface="Helvetica" charset="0"/>
              </a:defRPr>
            </a:lvl9pPr>
          </a:lstStyle>
          <a:p>
            <a:r>
              <a:rPr lang="fr-FR" sz="1200" b="0">
                <a:latin typeface="Calibri" charset="0"/>
                <a:cs typeface="Arial" charset="0"/>
              </a:rPr>
              <a:t>1er Colloque National</a:t>
            </a:r>
            <a:r>
              <a:rPr lang="fr-FR" sz="1200">
                <a:latin typeface="Calibri" charset="0"/>
                <a:cs typeface="Arial" charset="0"/>
              </a:rPr>
              <a:t>  Soigner les vulnérabilités des professionnels de santé – Académie Nationale de Médecine </a:t>
            </a:r>
            <a:r>
              <a:rPr lang="fr-FR" sz="1200" b="0">
                <a:latin typeface="Calibri" charset="0"/>
                <a:cs typeface="Arial" charset="0"/>
              </a:rPr>
              <a:t>– Jeudi 3 décembre 2015</a:t>
            </a:r>
            <a:endParaRPr lang="fr-FR" sz="1200">
              <a:latin typeface="Calibri" charset="0"/>
              <a:cs typeface="Arial" charset="0"/>
            </a:endParaRPr>
          </a:p>
        </p:txBody>
      </p:sp>
      <p:sp>
        <p:nvSpPr>
          <p:cNvPr id="2" name="Rectangle 1"/>
          <p:cNvSpPr/>
          <p:nvPr/>
        </p:nvSpPr>
        <p:spPr>
          <a:xfrm>
            <a:off x="10318346" y="-12700"/>
            <a:ext cx="829486" cy="369332"/>
          </a:xfrm>
          <a:prstGeom prst="rect">
            <a:avLst/>
          </a:prstGeom>
        </p:spPr>
        <p:txBody>
          <a:bodyPr wrap="none">
            <a:spAutoFit/>
          </a:bodyPr>
          <a:lstStyle/>
          <a:p>
            <a:pPr algn="ctr" fontAlgn="auto">
              <a:spcBef>
                <a:spcPts val="0"/>
              </a:spcBef>
              <a:spcAft>
                <a:spcPts val="0"/>
              </a:spcAft>
              <a:defRPr/>
            </a:pPr>
            <a:r>
              <a:rPr lang="fr-FR" dirty="0">
                <a:solidFill>
                  <a:prstClr val="white"/>
                </a:solidFill>
                <a:latin typeface="Calibri"/>
                <a:ea typeface="+mn-ea"/>
                <a:cs typeface="+mn-cs"/>
              </a:rPr>
              <a:t>12 min</a:t>
            </a:r>
          </a:p>
        </p:txBody>
      </p:sp>
      <p:sp>
        <p:nvSpPr>
          <p:cNvPr id="7"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75</a:t>
            </a:fld>
            <a:endParaRPr lang="fr-FR" dirty="0"/>
          </a:p>
        </p:txBody>
      </p:sp>
    </p:spTree>
    <p:extLst>
      <p:ext uri="{BB962C8B-B14F-4D97-AF65-F5344CB8AC3E}">
        <p14:creationId xmlns:p14="http://schemas.microsoft.com/office/powerpoint/2010/main" val="387115923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a:xfrm>
            <a:off x="107951" y="144465"/>
            <a:ext cx="7042150" cy="674687"/>
          </a:xfrm>
        </p:spPr>
        <p:txBody>
          <a:bodyPr/>
          <a:lstStyle/>
          <a:p>
            <a:pPr eaLnBrk="1" hangingPunct="1"/>
            <a:r>
              <a:rPr lang="fr-FR" dirty="0">
                <a:latin typeface="Helvetica" charset="0"/>
                <a:cs typeface="Helvetica" charset="0"/>
              </a:rPr>
              <a:t>Les risques induits par les vulnérabilités des professionnels de </a:t>
            </a:r>
            <a:r>
              <a:rPr lang="fr-FR" dirty="0" smtClean="0">
                <a:latin typeface="Helvetica" charset="0"/>
                <a:cs typeface="Helvetica" charset="0"/>
              </a:rPr>
              <a:t>santé : Les addictions</a:t>
            </a:r>
            <a:endParaRPr lang="fr-FR" dirty="0">
              <a:latin typeface="Helvetica" charset="0"/>
              <a:cs typeface="Helvetica" charset="0"/>
            </a:endParaRPr>
          </a:p>
        </p:txBody>
      </p:sp>
      <p:sp>
        <p:nvSpPr>
          <p:cNvPr id="22531" name="Espace réservé du contenu 6"/>
          <p:cNvSpPr>
            <a:spLocks noGrp="1"/>
          </p:cNvSpPr>
          <p:nvPr>
            <p:ph idx="1"/>
          </p:nvPr>
        </p:nvSpPr>
        <p:spPr>
          <a:xfrm>
            <a:off x="284639" y="1007282"/>
            <a:ext cx="8724425" cy="5234706"/>
          </a:xfrm>
        </p:spPr>
        <p:txBody>
          <a:bodyPr>
            <a:noAutofit/>
          </a:bodyPr>
          <a:lstStyle/>
          <a:p>
            <a:pPr marL="0" indent="0">
              <a:buNone/>
            </a:pPr>
            <a:r>
              <a:rPr lang="fr-FR" b="1" dirty="0" smtClean="0">
                <a:solidFill>
                  <a:srgbClr val="1F497D"/>
                </a:solidFill>
              </a:rPr>
              <a:t>Le </a:t>
            </a:r>
            <a:r>
              <a:rPr lang="fr-FR" b="1" dirty="0">
                <a:solidFill>
                  <a:srgbClr val="1F497D"/>
                </a:solidFill>
              </a:rPr>
              <a:t>traitement</a:t>
            </a:r>
          </a:p>
          <a:p>
            <a:pPr marL="0" indent="0">
              <a:buClr>
                <a:srgbClr val="C00000"/>
              </a:buClr>
              <a:buSzPct val="150000"/>
              <a:buNone/>
            </a:pPr>
            <a:endParaRPr lang="fr-FR" sz="1050" dirty="0" smtClean="0">
              <a:latin typeface="Arial" charset="0"/>
              <a:cs typeface="Arial" charset="0"/>
            </a:endParaRPr>
          </a:p>
          <a:p>
            <a:pPr marL="0" indent="0" eaLnBrk="0" hangingPunct="0">
              <a:buNone/>
            </a:pPr>
            <a:r>
              <a:rPr lang="fr-FR" sz="2000" dirty="0">
                <a:solidFill>
                  <a:schemeClr val="tx1"/>
                </a:solidFill>
              </a:rPr>
              <a:t>La prise en charge présente des difficultés spécifiques liées aux professionnels en difficulté </a:t>
            </a:r>
          </a:p>
          <a:p>
            <a:pPr eaLnBrk="0" hangingPunct="0"/>
            <a:r>
              <a:rPr lang="fr-FR" sz="1800" dirty="0" smtClean="0"/>
              <a:t>Anonymat </a:t>
            </a:r>
            <a:r>
              <a:rPr lang="fr-FR" sz="1800" dirty="0"/>
              <a:t>difficile à préserver en cas de prise en charge de proximité </a:t>
            </a:r>
          </a:p>
          <a:p>
            <a:pPr eaLnBrk="0" hangingPunct="0">
              <a:spcAft>
                <a:spcPts val="1200"/>
              </a:spcAft>
            </a:pPr>
            <a:r>
              <a:rPr lang="fr-FR" sz="1800" dirty="0" smtClean="0"/>
              <a:t>Crainte </a:t>
            </a:r>
            <a:r>
              <a:rPr lang="fr-FR" sz="1800" dirty="0"/>
              <a:t>de voir des informations médicales consultées voire </a:t>
            </a:r>
            <a:r>
              <a:rPr lang="fr-FR" sz="1800" dirty="0" smtClean="0"/>
              <a:t>divulguées.</a:t>
            </a:r>
            <a:endParaRPr lang="fr-FR" sz="2000" dirty="0"/>
          </a:p>
          <a:p>
            <a:pPr marL="0" indent="0" eaLnBrk="0" hangingPunct="0">
              <a:buNone/>
            </a:pPr>
            <a:r>
              <a:rPr lang="fr-FR" sz="2000" dirty="0">
                <a:solidFill>
                  <a:srgbClr val="000000"/>
                </a:solidFill>
              </a:rPr>
              <a:t>La prise en charge présente des difficultés liées aux soignants qui doivent les prendre en charge</a:t>
            </a:r>
          </a:p>
          <a:p>
            <a:pPr eaLnBrk="0" hangingPunct="0"/>
            <a:r>
              <a:rPr lang="fr-FR" sz="1800" dirty="0" smtClean="0"/>
              <a:t>Crainte </a:t>
            </a:r>
            <a:r>
              <a:rPr lang="fr-FR" sz="1800" dirty="0"/>
              <a:t>de sentir son travail évalué par un autre professionnel de santé</a:t>
            </a:r>
          </a:p>
          <a:p>
            <a:pPr eaLnBrk="0" hangingPunct="0"/>
            <a:r>
              <a:rPr lang="fr-FR" sz="1800" dirty="0" smtClean="0"/>
              <a:t>Impression </a:t>
            </a:r>
            <a:r>
              <a:rPr lang="fr-FR" sz="1800" dirty="0"/>
              <a:t>que le soignant aidé en sait déjà beaucoup (voire plus que certains membres de l’équipe) sur sa pathologie</a:t>
            </a:r>
          </a:p>
          <a:p>
            <a:pPr eaLnBrk="0" hangingPunct="0"/>
            <a:r>
              <a:rPr lang="fr-FR" sz="1800" dirty="0" smtClean="0"/>
              <a:t>Crainte </a:t>
            </a:r>
            <a:r>
              <a:rPr lang="fr-FR" sz="1800" dirty="0"/>
              <a:t>que le soin proposé ne soit pas adapté ou assez bon</a:t>
            </a:r>
          </a:p>
          <a:p>
            <a:pPr eaLnBrk="0" hangingPunct="0"/>
            <a:r>
              <a:rPr lang="fr-FR" sz="1800" dirty="0" smtClean="0"/>
              <a:t>Difficulté </a:t>
            </a:r>
            <a:r>
              <a:rPr lang="fr-FR" sz="1800" dirty="0"/>
              <a:t>de positionner le professionnel en difficulté seulement en tant que patient (équipe soignante et autres patients</a:t>
            </a:r>
            <a:r>
              <a:rPr lang="fr-FR" sz="1800" dirty="0" smtClean="0"/>
              <a:t>).</a:t>
            </a:r>
            <a:endParaRPr lang="fr-FR" sz="1800" dirty="0"/>
          </a:p>
        </p:txBody>
      </p:sp>
      <p:sp>
        <p:nvSpPr>
          <p:cNvPr id="22532" name="Espace réservé du pied de page 4"/>
          <p:cNvSpPr>
            <a:spLocks noGrp="1"/>
          </p:cNvSpPr>
          <p:nvPr>
            <p:ph type="ftr" sz="quarter" idx="4294967295"/>
          </p:nvPr>
        </p:nvSpPr>
        <p:spPr bwMode="auto">
          <a:xfrm>
            <a:off x="92076" y="6450015"/>
            <a:ext cx="891698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Helvetica" charset="0"/>
                <a:ea typeface="ＭＳ Ｐゴシック" charset="0"/>
                <a:cs typeface="Helvetica" charset="0"/>
              </a:defRPr>
            </a:lvl1pPr>
            <a:lvl2pPr>
              <a:defRPr sz="2800">
                <a:solidFill>
                  <a:schemeClr val="tx1"/>
                </a:solidFill>
                <a:latin typeface="Helvetica" charset="0"/>
                <a:ea typeface="Helvetica" charset="0"/>
                <a:cs typeface="Helvetica" charset="0"/>
              </a:defRPr>
            </a:lvl2pPr>
            <a:lvl3pPr>
              <a:defRPr sz="2400">
                <a:solidFill>
                  <a:schemeClr val="tx1"/>
                </a:solidFill>
                <a:latin typeface="Helvetica" charset="0"/>
                <a:ea typeface="Helvetica" charset="0"/>
                <a:cs typeface="Helvetica" charset="0"/>
              </a:defRPr>
            </a:lvl3pPr>
            <a:lvl4pPr>
              <a:defRPr sz="2000">
                <a:solidFill>
                  <a:schemeClr val="tx1"/>
                </a:solidFill>
                <a:latin typeface="Helvetica" charset="0"/>
                <a:ea typeface="Helvetica" charset="0"/>
                <a:cs typeface="Helvetica" charset="0"/>
              </a:defRPr>
            </a:lvl4pPr>
            <a:lvl5pPr>
              <a:defRPr sz="2000">
                <a:solidFill>
                  <a:schemeClr val="tx1"/>
                </a:solidFill>
                <a:latin typeface="Helvetica" charset="0"/>
                <a:ea typeface="Helvetica" charset="0"/>
                <a:cs typeface="Helvetica" charset="0"/>
              </a:defRPr>
            </a:lvl5pPr>
            <a:lvl6pPr eaLnBrk="0" fontAlgn="base" hangingPunct="0">
              <a:spcAft>
                <a:spcPct val="0"/>
              </a:spcAft>
              <a:buFont typeface="Arial" charset="0"/>
              <a:buChar char="»"/>
              <a:defRPr sz="2000">
                <a:solidFill>
                  <a:schemeClr val="tx1"/>
                </a:solidFill>
                <a:latin typeface="Helvetica" charset="0"/>
                <a:ea typeface="Helvetica" charset="0"/>
                <a:cs typeface="Helvetica" charset="0"/>
              </a:defRPr>
            </a:lvl6pPr>
            <a:lvl7pPr eaLnBrk="0" fontAlgn="base" hangingPunct="0">
              <a:spcAft>
                <a:spcPct val="0"/>
              </a:spcAft>
              <a:buFont typeface="Arial" charset="0"/>
              <a:buChar char="»"/>
              <a:defRPr sz="2000">
                <a:solidFill>
                  <a:schemeClr val="tx1"/>
                </a:solidFill>
                <a:latin typeface="Helvetica" charset="0"/>
                <a:ea typeface="Helvetica" charset="0"/>
                <a:cs typeface="Helvetica" charset="0"/>
              </a:defRPr>
            </a:lvl7pPr>
            <a:lvl8pPr eaLnBrk="0" fontAlgn="base" hangingPunct="0">
              <a:spcAft>
                <a:spcPct val="0"/>
              </a:spcAft>
              <a:buFont typeface="Arial" charset="0"/>
              <a:buChar char="»"/>
              <a:defRPr sz="2000">
                <a:solidFill>
                  <a:schemeClr val="tx1"/>
                </a:solidFill>
                <a:latin typeface="Helvetica" charset="0"/>
                <a:ea typeface="Helvetica" charset="0"/>
                <a:cs typeface="Helvetica" charset="0"/>
              </a:defRPr>
            </a:lvl8pPr>
            <a:lvl9pPr eaLnBrk="0" fontAlgn="base" hangingPunct="0">
              <a:spcAft>
                <a:spcPct val="0"/>
              </a:spcAft>
              <a:buFont typeface="Arial" charset="0"/>
              <a:buChar char="»"/>
              <a:defRPr sz="2000">
                <a:solidFill>
                  <a:schemeClr val="tx1"/>
                </a:solidFill>
                <a:latin typeface="Helvetica" charset="0"/>
                <a:ea typeface="Helvetica" charset="0"/>
                <a:cs typeface="Helvetica" charset="0"/>
              </a:defRPr>
            </a:lvl9pPr>
          </a:lstStyle>
          <a:p>
            <a:r>
              <a:rPr lang="fr-FR" sz="1200" b="0">
                <a:latin typeface="Calibri" charset="0"/>
                <a:cs typeface="Arial" charset="0"/>
              </a:rPr>
              <a:t>1er Colloque National</a:t>
            </a:r>
            <a:r>
              <a:rPr lang="fr-FR" sz="1200">
                <a:latin typeface="Calibri" charset="0"/>
                <a:cs typeface="Arial" charset="0"/>
              </a:rPr>
              <a:t>  Soigner les vulnérabilités des professionnels de santé – Académie Nationale de Médecine </a:t>
            </a:r>
            <a:r>
              <a:rPr lang="fr-FR" sz="1200" b="0">
                <a:latin typeface="Calibri" charset="0"/>
                <a:cs typeface="Arial" charset="0"/>
              </a:rPr>
              <a:t>– Jeudi 3 décembre 2015</a:t>
            </a:r>
            <a:endParaRPr lang="fr-FR" sz="1200">
              <a:latin typeface="Calibri" charset="0"/>
              <a:cs typeface="Arial" charset="0"/>
            </a:endParaRPr>
          </a:p>
        </p:txBody>
      </p:sp>
      <p:sp>
        <p:nvSpPr>
          <p:cNvPr id="2" name="Rectangle 1"/>
          <p:cNvSpPr/>
          <p:nvPr/>
        </p:nvSpPr>
        <p:spPr>
          <a:xfrm>
            <a:off x="10318346" y="-12700"/>
            <a:ext cx="829486" cy="369332"/>
          </a:xfrm>
          <a:prstGeom prst="rect">
            <a:avLst/>
          </a:prstGeom>
        </p:spPr>
        <p:txBody>
          <a:bodyPr wrap="none">
            <a:spAutoFit/>
          </a:bodyPr>
          <a:lstStyle/>
          <a:p>
            <a:pPr algn="ctr" fontAlgn="auto">
              <a:spcBef>
                <a:spcPts val="0"/>
              </a:spcBef>
              <a:spcAft>
                <a:spcPts val="0"/>
              </a:spcAft>
              <a:defRPr/>
            </a:pPr>
            <a:r>
              <a:rPr lang="fr-FR" dirty="0">
                <a:solidFill>
                  <a:prstClr val="white"/>
                </a:solidFill>
                <a:latin typeface="Calibri"/>
                <a:ea typeface="+mn-ea"/>
                <a:cs typeface="+mn-cs"/>
              </a:rPr>
              <a:t>12 min</a:t>
            </a:r>
          </a:p>
        </p:txBody>
      </p:sp>
      <p:sp>
        <p:nvSpPr>
          <p:cNvPr id="7"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76</a:t>
            </a:fld>
            <a:endParaRPr lang="fr-FR" dirty="0"/>
          </a:p>
        </p:txBody>
      </p:sp>
    </p:spTree>
    <p:extLst>
      <p:ext uri="{BB962C8B-B14F-4D97-AF65-F5344CB8AC3E}">
        <p14:creationId xmlns:p14="http://schemas.microsoft.com/office/powerpoint/2010/main" val="3644670374"/>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a:xfrm>
            <a:off x="107951" y="144465"/>
            <a:ext cx="7042150" cy="674687"/>
          </a:xfrm>
        </p:spPr>
        <p:txBody>
          <a:bodyPr/>
          <a:lstStyle/>
          <a:p>
            <a:pPr eaLnBrk="1" hangingPunct="1"/>
            <a:r>
              <a:rPr lang="fr-FR" dirty="0">
                <a:latin typeface="Helvetica" charset="0"/>
                <a:cs typeface="Helvetica" charset="0"/>
              </a:rPr>
              <a:t>Les risques induits par les vulnérabilités des professionnels de </a:t>
            </a:r>
            <a:r>
              <a:rPr lang="fr-FR" dirty="0" smtClean="0">
                <a:latin typeface="Helvetica" charset="0"/>
                <a:cs typeface="Helvetica" charset="0"/>
              </a:rPr>
              <a:t>santé : Les addictions</a:t>
            </a:r>
            <a:endParaRPr lang="fr-FR" dirty="0">
              <a:latin typeface="Helvetica" charset="0"/>
              <a:cs typeface="Helvetica" charset="0"/>
            </a:endParaRPr>
          </a:p>
        </p:txBody>
      </p:sp>
      <p:sp>
        <p:nvSpPr>
          <p:cNvPr id="22531" name="Espace réservé du contenu 6"/>
          <p:cNvSpPr>
            <a:spLocks noGrp="1"/>
          </p:cNvSpPr>
          <p:nvPr>
            <p:ph idx="1"/>
          </p:nvPr>
        </p:nvSpPr>
        <p:spPr>
          <a:xfrm>
            <a:off x="284639" y="1007282"/>
            <a:ext cx="8724425" cy="5234706"/>
          </a:xfrm>
        </p:spPr>
        <p:txBody>
          <a:bodyPr>
            <a:noAutofit/>
          </a:bodyPr>
          <a:lstStyle/>
          <a:p>
            <a:pPr marL="0" indent="0">
              <a:buNone/>
            </a:pPr>
            <a:r>
              <a:rPr lang="fr-FR" b="1" dirty="0" smtClean="0">
                <a:solidFill>
                  <a:srgbClr val="1F497D"/>
                </a:solidFill>
              </a:rPr>
              <a:t>Le </a:t>
            </a:r>
            <a:r>
              <a:rPr lang="fr-FR" b="1" dirty="0">
                <a:solidFill>
                  <a:srgbClr val="1F497D"/>
                </a:solidFill>
              </a:rPr>
              <a:t>traitement</a:t>
            </a:r>
          </a:p>
          <a:p>
            <a:pPr marL="0" indent="0">
              <a:buClr>
                <a:srgbClr val="C00000"/>
              </a:buClr>
              <a:buSzPct val="150000"/>
              <a:buNone/>
            </a:pPr>
            <a:endParaRPr lang="fr-FR" sz="1050" dirty="0" smtClean="0">
              <a:latin typeface="Arial" charset="0"/>
              <a:cs typeface="Arial" charset="0"/>
            </a:endParaRPr>
          </a:p>
          <a:p>
            <a:pPr marL="0" indent="0" eaLnBrk="0" hangingPunct="0">
              <a:buNone/>
            </a:pPr>
            <a:r>
              <a:rPr lang="fr-FR" sz="2000" b="1" dirty="0">
                <a:solidFill>
                  <a:srgbClr val="1F497D"/>
                </a:solidFill>
              </a:rPr>
              <a:t>Les résultats chez les médecins sont réputés bons</a:t>
            </a:r>
          </a:p>
          <a:p>
            <a:pPr marL="0" indent="0" eaLnBrk="0" hangingPunct="0">
              <a:buNone/>
            </a:pPr>
            <a:endParaRPr lang="fr-FR" sz="2000" dirty="0">
              <a:solidFill>
                <a:schemeClr val="tx1"/>
              </a:solidFill>
            </a:endParaRPr>
          </a:p>
          <a:p>
            <a:pPr marL="0" indent="0" eaLnBrk="0" hangingPunct="0">
              <a:buNone/>
            </a:pPr>
            <a:r>
              <a:rPr lang="fr-FR" sz="2000" b="1" u="sng" dirty="0">
                <a:solidFill>
                  <a:schemeClr val="tx1"/>
                </a:solidFill>
              </a:rPr>
              <a:t>Etude de </a:t>
            </a:r>
            <a:r>
              <a:rPr lang="fr-FR" sz="2000" b="1" u="sng" dirty="0" err="1">
                <a:solidFill>
                  <a:schemeClr val="tx1"/>
                </a:solidFill>
              </a:rPr>
              <a:t>McLellan</a:t>
            </a:r>
            <a:r>
              <a:rPr lang="fr-FR" sz="2000" b="1" u="sng" dirty="0">
                <a:solidFill>
                  <a:schemeClr val="tx1"/>
                </a:solidFill>
              </a:rPr>
              <a:t> à 5 ans (BMJ, 2008)</a:t>
            </a:r>
          </a:p>
          <a:p>
            <a:pPr marL="0" indent="0" eaLnBrk="0" hangingPunct="0">
              <a:buNone/>
            </a:pPr>
            <a:r>
              <a:rPr lang="fr-FR" sz="2000" dirty="0">
                <a:solidFill>
                  <a:srgbClr val="1F497D"/>
                </a:solidFill>
              </a:rPr>
              <a:t>802 </a:t>
            </a:r>
            <a:r>
              <a:rPr lang="fr-FR" sz="2000" dirty="0" smtClean="0">
                <a:solidFill>
                  <a:srgbClr val="1F497D"/>
                </a:solidFill>
              </a:rPr>
              <a:t>médecins, </a:t>
            </a:r>
            <a:r>
              <a:rPr lang="fr-FR" sz="2000" dirty="0" smtClean="0">
                <a:solidFill>
                  <a:schemeClr val="tx1"/>
                </a:solidFill>
              </a:rPr>
              <a:t>155 </a:t>
            </a:r>
            <a:r>
              <a:rPr lang="fr-FR" sz="2000" dirty="0">
                <a:solidFill>
                  <a:schemeClr val="tx1"/>
                </a:solidFill>
              </a:rPr>
              <a:t>(19,3 %) ont arrêté rapidement le </a:t>
            </a:r>
            <a:r>
              <a:rPr lang="fr-FR" sz="2000" dirty="0" smtClean="0">
                <a:solidFill>
                  <a:schemeClr val="tx1"/>
                </a:solidFill>
              </a:rPr>
              <a:t>suivi.</a:t>
            </a:r>
            <a:endParaRPr lang="fr-FR" sz="2000" dirty="0">
              <a:solidFill>
                <a:schemeClr val="tx1"/>
              </a:solidFill>
            </a:endParaRPr>
          </a:p>
          <a:p>
            <a:pPr marL="0" indent="0" eaLnBrk="0" hangingPunct="0">
              <a:buNone/>
            </a:pPr>
            <a:r>
              <a:rPr lang="fr-FR" sz="2000" dirty="0">
                <a:solidFill>
                  <a:schemeClr val="tx1"/>
                </a:solidFill>
              </a:rPr>
              <a:t>Parmi les 647 (80,7 %) qui ont terminé les soins :</a:t>
            </a:r>
          </a:p>
          <a:p>
            <a:pPr lvl="1" eaLnBrk="0" hangingPunct="0"/>
            <a:r>
              <a:rPr lang="fr-FR" sz="1800" dirty="0">
                <a:solidFill>
                  <a:schemeClr val="tx2"/>
                </a:solidFill>
              </a:rPr>
              <a:t>19 % </a:t>
            </a:r>
            <a:r>
              <a:rPr lang="fr-FR" sz="1800" dirty="0">
                <a:solidFill>
                  <a:schemeClr val="tx1"/>
                </a:solidFill>
              </a:rPr>
              <a:t>présentaient des signes d’intoxication (alcool / drogues illicites), dont ¼ avec des signes d’intoxications répétées</a:t>
            </a:r>
          </a:p>
          <a:p>
            <a:pPr lvl="1" eaLnBrk="0" hangingPunct="0"/>
            <a:r>
              <a:rPr lang="fr-FR" sz="1800" dirty="0">
                <a:solidFill>
                  <a:srgbClr val="1F497D"/>
                </a:solidFill>
              </a:rPr>
              <a:t>78,7 % </a:t>
            </a:r>
            <a:r>
              <a:rPr lang="fr-FR" sz="1800" dirty="0">
                <a:solidFill>
                  <a:schemeClr val="tx1"/>
                </a:solidFill>
              </a:rPr>
              <a:t>travaillaient normalement</a:t>
            </a:r>
          </a:p>
          <a:p>
            <a:pPr lvl="1" eaLnBrk="0" hangingPunct="0"/>
            <a:r>
              <a:rPr lang="fr-FR" sz="1800" dirty="0">
                <a:solidFill>
                  <a:srgbClr val="1F497D"/>
                </a:solidFill>
              </a:rPr>
              <a:t>10,8 % </a:t>
            </a:r>
            <a:r>
              <a:rPr lang="fr-FR" sz="1800" dirty="0">
                <a:solidFill>
                  <a:schemeClr val="tx1"/>
                </a:solidFill>
              </a:rPr>
              <a:t>étaient suspendus</a:t>
            </a:r>
          </a:p>
          <a:p>
            <a:pPr lvl="1" eaLnBrk="0" hangingPunct="0"/>
            <a:r>
              <a:rPr lang="fr-FR" sz="1800" dirty="0">
                <a:solidFill>
                  <a:srgbClr val="1F497D"/>
                </a:solidFill>
              </a:rPr>
              <a:t>3,5 % </a:t>
            </a:r>
            <a:r>
              <a:rPr lang="fr-FR" sz="1800" dirty="0">
                <a:solidFill>
                  <a:schemeClr val="tx1"/>
                </a:solidFill>
              </a:rPr>
              <a:t>étaient en retraite</a:t>
            </a:r>
          </a:p>
          <a:p>
            <a:pPr lvl="1" eaLnBrk="0" hangingPunct="0"/>
            <a:r>
              <a:rPr lang="fr-FR" sz="1800" dirty="0">
                <a:solidFill>
                  <a:srgbClr val="1F497D"/>
                </a:solidFill>
              </a:rPr>
              <a:t>3,7 % </a:t>
            </a:r>
            <a:r>
              <a:rPr lang="fr-FR" sz="1800" dirty="0">
                <a:solidFill>
                  <a:schemeClr val="tx1"/>
                </a:solidFill>
              </a:rPr>
              <a:t>étaient décédés</a:t>
            </a:r>
          </a:p>
          <a:p>
            <a:pPr lvl="1" eaLnBrk="0" hangingPunct="0"/>
            <a:r>
              <a:rPr lang="fr-FR" sz="1800" dirty="0">
                <a:solidFill>
                  <a:schemeClr val="tx1"/>
                </a:solidFill>
              </a:rPr>
              <a:t>Pas de données sur les autres </a:t>
            </a:r>
            <a:r>
              <a:rPr lang="fr-FR" sz="1800" dirty="0" smtClean="0">
                <a:solidFill>
                  <a:schemeClr val="tx1"/>
                </a:solidFill>
              </a:rPr>
              <a:t>patients.</a:t>
            </a:r>
            <a:endParaRPr lang="fr-FR" sz="1800" dirty="0">
              <a:solidFill>
                <a:schemeClr val="tx1"/>
              </a:solidFill>
            </a:endParaRPr>
          </a:p>
        </p:txBody>
      </p:sp>
      <p:sp>
        <p:nvSpPr>
          <p:cNvPr id="22532" name="Espace réservé du pied de page 4"/>
          <p:cNvSpPr>
            <a:spLocks noGrp="1"/>
          </p:cNvSpPr>
          <p:nvPr>
            <p:ph type="ftr" sz="quarter" idx="4294967295"/>
          </p:nvPr>
        </p:nvSpPr>
        <p:spPr bwMode="auto">
          <a:xfrm>
            <a:off x="92076" y="6450015"/>
            <a:ext cx="891698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Helvetica" charset="0"/>
                <a:ea typeface="ＭＳ Ｐゴシック" charset="0"/>
                <a:cs typeface="Helvetica" charset="0"/>
              </a:defRPr>
            </a:lvl1pPr>
            <a:lvl2pPr>
              <a:defRPr sz="2800">
                <a:solidFill>
                  <a:schemeClr val="tx1"/>
                </a:solidFill>
                <a:latin typeface="Helvetica" charset="0"/>
                <a:ea typeface="Helvetica" charset="0"/>
                <a:cs typeface="Helvetica" charset="0"/>
              </a:defRPr>
            </a:lvl2pPr>
            <a:lvl3pPr>
              <a:defRPr sz="2400">
                <a:solidFill>
                  <a:schemeClr val="tx1"/>
                </a:solidFill>
                <a:latin typeface="Helvetica" charset="0"/>
                <a:ea typeface="Helvetica" charset="0"/>
                <a:cs typeface="Helvetica" charset="0"/>
              </a:defRPr>
            </a:lvl3pPr>
            <a:lvl4pPr>
              <a:defRPr sz="2000">
                <a:solidFill>
                  <a:schemeClr val="tx1"/>
                </a:solidFill>
                <a:latin typeface="Helvetica" charset="0"/>
                <a:ea typeface="Helvetica" charset="0"/>
                <a:cs typeface="Helvetica" charset="0"/>
              </a:defRPr>
            </a:lvl4pPr>
            <a:lvl5pPr>
              <a:defRPr sz="2000">
                <a:solidFill>
                  <a:schemeClr val="tx1"/>
                </a:solidFill>
                <a:latin typeface="Helvetica" charset="0"/>
                <a:ea typeface="Helvetica" charset="0"/>
                <a:cs typeface="Helvetica" charset="0"/>
              </a:defRPr>
            </a:lvl5pPr>
            <a:lvl6pPr eaLnBrk="0" fontAlgn="base" hangingPunct="0">
              <a:spcAft>
                <a:spcPct val="0"/>
              </a:spcAft>
              <a:buFont typeface="Arial" charset="0"/>
              <a:buChar char="»"/>
              <a:defRPr sz="2000">
                <a:solidFill>
                  <a:schemeClr val="tx1"/>
                </a:solidFill>
                <a:latin typeface="Helvetica" charset="0"/>
                <a:ea typeface="Helvetica" charset="0"/>
                <a:cs typeface="Helvetica" charset="0"/>
              </a:defRPr>
            </a:lvl6pPr>
            <a:lvl7pPr eaLnBrk="0" fontAlgn="base" hangingPunct="0">
              <a:spcAft>
                <a:spcPct val="0"/>
              </a:spcAft>
              <a:buFont typeface="Arial" charset="0"/>
              <a:buChar char="»"/>
              <a:defRPr sz="2000">
                <a:solidFill>
                  <a:schemeClr val="tx1"/>
                </a:solidFill>
                <a:latin typeface="Helvetica" charset="0"/>
                <a:ea typeface="Helvetica" charset="0"/>
                <a:cs typeface="Helvetica" charset="0"/>
              </a:defRPr>
            </a:lvl7pPr>
            <a:lvl8pPr eaLnBrk="0" fontAlgn="base" hangingPunct="0">
              <a:spcAft>
                <a:spcPct val="0"/>
              </a:spcAft>
              <a:buFont typeface="Arial" charset="0"/>
              <a:buChar char="»"/>
              <a:defRPr sz="2000">
                <a:solidFill>
                  <a:schemeClr val="tx1"/>
                </a:solidFill>
                <a:latin typeface="Helvetica" charset="0"/>
                <a:ea typeface="Helvetica" charset="0"/>
                <a:cs typeface="Helvetica" charset="0"/>
              </a:defRPr>
            </a:lvl8pPr>
            <a:lvl9pPr eaLnBrk="0" fontAlgn="base" hangingPunct="0">
              <a:spcAft>
                <a:spcPct val="0"/>
              </a:spcAft>
              <a:buFont typeface="Arial" charset="0"/>
              <a:buChar char="»"/>
              <a:defRPr sz="2000">
                <a:solidFill>
                  <a:schemeClr val="tx1"/>
                </a:solidFill>
                <a:latin typeface="Helvetica" charset="0"/>
                <a:ea typeface="Helvetica" charset="0"/>
                <a:cs typeface="Helvetica" charset="0"/>
              </a:defRPr>
            </a:lvl9pPr>
          </a:lstStyle>
          <a:p>
            <a:r>
              <a:rPr lang="fr-FR" sz="1200" b="0">
                <a:latin typeface="Calibri" charset="0"/>
                <a:cs typeface="Arial" charset="0"/>
              </a:rPr>
              <a:t>1er Colloque National</a:t>
            </a:r>
            <a:r>
              <a:rPr lang="fr-FR" sz="1200">
                <a:latin typeface="Calibri" charset="0"/>
                <a:cs typeface="Arial" charset="0"/>
              </a:rPr>
              <a:t>  Soigner les vulnérabilités des professionnels de santé – Académie Nationale de Médecine </a:t>
            </a:r>
            <a:r>
              <a:rPr lang="fr-FR" sz="1200" b="0">
                <a:latin typeface="Calibri" charset="0"/>
                <a:cs typeface="Arial" charset="0"/>
              </a:rPr>
              <a:t>– Jeudi 3 décembre 2015</a:t>
            </a:r>
            <a:endParaRPr lang="fr-FR" sz="1200">
              <a:latin typeface="Calibri" charset="0"/>
              <a:cs typeface="Arial" charset="0"/>
            </a:endParaRPr>
          </a:p>
        </p:txBody>
      </p:sp>
      <p:sp>
        <p:nvSpPr>
          <p:cNvPr id="2" name="Rectangle 1"/>
          <p:cNvSpPr/>
          <p:nvPr/>
        </p:nvSpPr>
        <p:spPr>
          <a:xfrm>
            <a:off x="10318346" y="-12700"/>
            <a:ext cx="829486" cy="369332"/>
          </a:xfrm>
          <a:prstGeom prst="rect">
            <a:avLst/>
          </a:prstGeom>
        </p:spPr>
        <p:txBody>
          <a:bodyPr wrap="none">
            <a:spAutoFit/>
          </a:bodyPr>
          <a:lstStyle/>
          <a:p>
            <a:pPr algn="ctr" fontAlgn="auto">
              <a:spcBef>
                <a:spcPts val="0"/>
              </a:spcBef>
              <a:spcAft>
                <a:spcPts val="0"/>
              </a:spcAft>
              <a:defRPr/>
            </a:pPr>
            <a:r>
              <a:rPr lang="fr-FR" dirty="0">
                <a:solidFill>
                  <a:prstClr val="white"/>
                </a:solidFill>
                <a:latin typeface="Calibri"/>
                <a:ea typeface="+mn-ea"/>
                <a:cs typeface="+mn-cs"/>
              </a:rPr>
              <a:t>12 min</a:t>
            </a:r>
          </a:p>
        </p:txBody>
      </p:sp>
      <p:sp>
        <p:nvSpPr>
          <p:cNvPr id="7"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77</a:t>
            </a:fld>
            <a:endParaRPr lang="fr-FR" dirty="0"/>
          </a:p>
        </p:txBody>
      </p:sp>
    </p:spTree>
    <p:extLst>
      <p:ext uri="{BB962C8B-B14F-4D97-AF65-F5344CB8AC3E}">
        <p14:creationId xmlns:p14="http://schemas.microsoft.com/office/powerpoint/2010/main" val="2050669336"/>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a:xfrm>
            <a:off x="107951" y="144465"/>
            <a:ext cx="7042150" cy="674687"/>
          </a:xfrm>
        </p:spPr>
        <p:txBody>
          <a:bodyPr/>
          <a:lstStyle/>
          <a:p>
            <a:pPr eaLnBrk="1" hangingPunct="1"/>
            <a:r>
              <a:rPr lang="fr-FR" dirty="0">
                <a:latin typeface="Helvetica" charset="0"/>
                <a:cs typeface="Helvetica" charset="0"/>
              </a:rPr>
              <a:t>Les risques induits par les vulnérabilités des professionnels de </a:t>
            </a:r>
            <a:r>
              <a:rPr lang="fr-FR" dirty="0" smtClean="0">
                <a:latin typeface="Helvetica" charset="0"/>
                <a:cs typeface="Helvetica" charset="0"/>
              </a:rPr>
              <a:t>santé : Les addictions</a:t>
            </a:r>
            <a:endParaRPr lang="fr-FR" dirty="0">
              <a:latin typeface="Helvetica" charset="0"/>
              <a:cs typeface="Helvetica" charset="0"/>
            </a:endParaRPr>
          </a:p>
        </p:txBody>
      </p:sp>
      <p:sp>
        <p:nvSpPr>
          <p:cNvPr id="22531" name="Espace réservé du contenu 6"/>
          <p:cNvSpPr>
            <a:spLocks noGrp="1"/>
          </p:cNvSpPr>
          <p:nvPr>
            <p:ph idx="1"/>
          </p:nvPr>
        </p:nvSpPr>
        <p:spPr>
          <a:xfrm>
            <a:off x="284639" y="1007282"/>
            <a:ext cx="8724425" cy="5234706"/>
          </a:xfrm>
        </p:spPr>
        <p:txBody>
          <a:bodyPr>
            <a:noAutofit/>
          </a:bodyPr>
          <a:lstStyle/>
          <a:p>
            <a:pPr marL="0" indent="0">
              <a:buNone/>
            </a:pPr>
            <a:r>
              <a:rPr lang="fr-FR" b="1" dirty="0" smtClean="0">
                <a:solidFill>
                  <a:srgbClr val="1F497D"/>
                </a:solidFill>
              </a:rPr>
              <a:t>Le </a:t>
            </a:r>
            <a:r>
              <a:rPr lang="fr-FR" b="1" dirty="0">
                <a:solidFill>
                  <a:srgbClr val="1F497D"/>
                </a:solidFill>
              </a:rPr>
              <a:t>traitement</a:t>
            </a:r>
          </a:p>
          <a:p>
            <a:pPr marL="0" indent="0">
              <a:buClr>
                <a:srgbClr val="C00000"/>
              </a:buClr>
              <a:buSzPct val="150000"/>
              <a:buNone/>
            </a:pPr>
            <a:endParaRPr lang="fr-FR" sz="1050" dirty="0" smtClean="0">
              <a:latin typeface="Arial" charset="0"/>
              <a:cs typeface="Arial" charset="0"/>
            </a:endParaRPr>
          </a:p>
          <a:p>
            <a:pPr marL="0" indent="0" eaLnBrk="0" hangingPunct="0">
              <a:buNone/>
            </a:pPr>
            <a:r>
              <a:rPr lang="fr-FR" sz="2000" dirty="0">
                <a:solidFill>
                  <a:srgbClr val="000000"/>
                </a:solidFill>
              </a:rPr>
              <a:t>Mais, comme dans la population générale, il expose </a:t>
            </a:r>
            <a:r>
              <a:rPr lang="fr-FR" sz="2000" b="1" dirty="0"/>
              <a:t>au risque de récidive </a:t>
            </a:r>
            <a:r>
              <a:rPr lang="fr-FR" sz="2000" dirty="0">
                <a:solidFill>
                  <a:schemeClr val="tx1"/>
                </a:solidFill>
              </a:rPr>
              <a:t>qui peuvent être très problématiques pour eux et les patients et implique un suivi </a:t>
            </a:r>
            <a:r>
              <a:rPr lang="fr-FR" sz="2000" dirty="0" smtClean="0">
                <a:solidFill>
                  <a:schemeClr val="tx1"/>
                </a:solidFill>
              </a:rPr>
              <a:t>précis.</a:t>
            </a:r>
            <a:endParaRPr lang="fr-FR" sz="2000" dirty="0">
              <a:solidFill>
                <a:schemeClr val="tx1"/>
              </a:solidFill>
            </a:endParaRPr>
          </a:p>
          <a:p>
            <a:pPr eaLnBrk="0" hangingPunct="0"/>
            <a:endParaRPr lang="fr-FR" sz="1600" dirty="0"/>
          </a:p>
          <a:p>
            <a:pPr marL="0" indent="0" eaLnBrk="0" hangingPunct="0">
              <a:buNone/>
            </a:pPr>
            <a:r>
              <a:rPr lang="fr-FR" sz="2000" b="1" dirty="0"/>
              <a:t>Question : </a:t>
            </a:r>
          </a:p>
          <a:p>
            <a:pPr eaLnBrk="0" hangingPunct="0"/>
            <a:r>
              <a:rPr lang="fr-FR" sz="2000" dirty="0"/>
              <a:t>Les soignants peuvent-ils reprendre leur travail dans les mêmes conditions ?</a:t>
            </a:r>
          </a:p>
          <a:p>
            <a:pPr marL="0" indent="0" eaLnBrk="0" hangingPunct="0">
              <a:buNone/>
            </a:pPr>
            <a:r>
              <a:rPr lang="fr-FR" sz="2000" dirty="0">
                <a:solidFill>
                  <a:schemeClr val="tx1"/>
                </a:solidFill>
              </a:rPr>
              <a:t>Le plus souvent, pas de </a:t>
            </a:r>
            <a:r>
              <a:rPr lang="fr-FR" sz="2000" dirty="0" smtClean="0">
                <a:solidFill>
                  <a:schemeClr val="tx1"/>
                </a:solidFill>
              </a:rPr>
              <a:t>problème.</a:t>
            </a:r>
            <a:endParaRPr lang="fr-FR" sz="2000" dirty="0">
              <a:solidFill>
                <a:schemeClr val="tx1"/>
              </a:solidFill>
            </a:endParaRPr>
          </a:p>
          <a:p>
            <a:pPr marL="0" indent="0" eaLnBrk="0" hangingPunct="0">
              <a:buNone/>
            </a:pPr>
            <a:r>
              <a:rPr lang="fr-FR" sz="2000" dirty="0">
                <a:solidFill>
                  <a:schemeClr val="tx1"/>
                </a:solidFill>
              </a:rPr>
              <a:t>Peut nécessiter une activité adaptée (ex : temps de travail, pas de prescription de morphiniques…</a:t>
            </a:r>
            <a:r>
              <a:rPr lang="fr-FR" sz="2000" dirty="0" smtClean="0">
                <a:solidFill>
                  <a:schemeClr val="tx1"/>
                </a:solidFill>
              </a:rPr>
              <a:t>).</a:t>
            </a:r>
            <a:endParaRPr lang="fr-FR" sz="2000" dirty="0">
              <a:solidFill>
                <a:schemeClr val="tx1"/>
              </a:solidFill>
            </a:endParaRPr>
          </a:p>
        </p:txBody>
      </p:sp>
      <p:sp>
        <p:nvSpPr>
          <p:cNvPr id="22532" name="Espace réservé du pied de page 4"/>
          <p:cNvSpPr>
            <a:spLocks noGrp="1"/>
          </p:cNvSpPr>
          <p:nvPr>
            <p:ph type="ftr" sz="quarter" idx="4294967295"/>
          </p:nvPr>
        </p:nvSpPr>
        <p:spPr bwMode="auto">
          <a:xfrm>
            <a:off x="92076" y="6450015"/>
            <a:ext cx="891698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Helvetica" charset="0"/>
                <a:ea typeface="ＭＳ Ｐゴシック" charset="0"/>
                <a:cs typeface="Helvetica" charset="0"/>
              </a:defRPr>
            </a:lvl1pPr>
            <a:lvl2pPr>
              <a:defRPr sz="2800">
                <a:solidFill>
                  <a:schemeClr val="tx1"/>
                </a:solidFill>
                <a:latin typeface="Helvetica" charset="0"/>
                <a:ea typeface="Helvetica" charset="0"/>
                <a:cs typeface="Helvetica" charset="0"/>
              </a:defRPr>
            </a:lvl2pPr>
            <a:lvl3pPr>
              <a:defRPr sz="2400">
                <a:solidFill>
                  <a:schemeClr val="tx1"/>
                </a:solidFill>
                <a:latin typeface="Helvetica" charset="0"/>
                <a:ea typeface="Helvetica" charset="0"/>
                <a:cs typeface="Helvetica" charset="0"/>
              </a:defRPr>
            </a:lvl3pPr>
            <a:lvl4pPr>
              <a:defRPr sz="2000">
                <a:solidFill>
                  <a:schemeClr val="tx1"/>
                </a:solidFill>
                <a:latin typeface="Helvetica" charset="0"/>
                <a:ea typeface="Helvetica" charset="0"/>
                <a:cs typeface="Helvetica" charset="0"/>
              </a:defRPr>
            </a:lvl4pPr>
            <a:lvl5pPr>
              <a:defRPr sz="2000">
                <a:solidFill>
                  <a:schemeClr val="tx1"/>
                </a:solidFill>
                <a:latin typeface="Helvetica" charset="0"/>
                <a:ea typeface="Helvetica" charset="0"/>
                <a:cs typeface="Helvetica" charset="0"/>
              </a:defRPr>
            </a:lvl5pPr>
            <a:lvl6pPr eaLnBrk="0" fontAlgn="base" hangingPunct="0">
              <a:spcAft>
                <a:spcPct val="0"/>
              </a:spcAft>
              <a:buFont typeface="Arial" charset="0"/>
              <a:buChar char="»"/>
              <a:defRPr sz="2000">
                <a:solidFill>
                  <a:schemeClr val="tx1"/>
                </a:solidFill>
                <a:latin typeface="Helvetica" charset="0"/>
                <a:ea typeface="Helvetica" charset="0"/>
                <a:cs typeface="Helvetica" charset="0"/>
              </a:defRPr>
            </a:lvl6pPr>
            <a:lvl7pPr eaLnBrk="0" fontAlgn="base" hangingPunct="0">
              <a:spcAft>
                <a:spcPct val="0"/>
              </a:spcAft>
              <a:buFont typeface="Arial" charset="0"/>
              <a:buChar char="»"/>
              <a:defRPr sz="2000">
                <a:solidFill>
                  <a:schemeClr val="tx1"/>
                </a:solidFill>
                <a:latin typeface="Helvetica" charset="0"/>
                <a:ea typeface="Helvetica" charset="0"/>
                <a:cs typeface="Helvetica" charset="0"/>
              </a:defRPr>
            </a:lvl7pPr>
            <a:lvl8pPr eaLnBrk="0" fontAlgn="base" hangingPunct="0">
              <a:spcAft>
                <a:spcPct val="0"/>
              </a:spcAft>
              <a:buFont typeface="Arial" charset="0"/>
              <a:buChar char="»"/>
              <a:defRPr sz="2000">
                <a:solidFill>
                  <a:schemeClr val="tx1"/>
                </a:solidFill>
                <a:latin typeface="Helvetica" charset="0"/>
                <a:ea typeface="Helvetica" charset="0"/>
                <a:cs typeface="Helvetica" charset="0"/>
              </a:defRPr>
            </a:lvl8pPr>
            <a:lvl9pPr eaLnBrk="0" fontAlgn="base" hangingPunct="0">
              <a:spcAft>
                <a:spcPct val="0"/>
              </a:spcAft>
              <a:buFont typeface="Arial" charset="0"/>
              <a:buChar char="»"/>
              <a:defRPr sz="2000">
                <a:solidFill>
                  <a:schemeClr val="tx1"/>
                </a:solidFill>
                <a:latin typeface="Helvetica" charset="0"/>
                <a:ea typeface="Helvetica" charset="0"/>
                <a:cs typeface="Helvetica" charset="0"/>
              </a:defRPr>
            </a:lvl9pPr>
          </a:lstStyle>
          <a:p>
            <a:r>
              <a:rPr lang="fr-FR" sz="1200" b="0">
                <a:latin typeface="Calibri" charset="0"/>
                <a:cs typeface="Arial" charset="0"/>
              </a:rPr>
              <a:t>1er Colloque National</a:t>
            </a:r>
            <a:r>
              <a:rPr lang="fr-FR" sz="1200">
                <a:latin typeface="Calibri" charset="0"/>
                <a:cs typeface="Arial" charset="0"/>
              </a:rPr>
              <a:t>  Soigner les vulnérabilités des professionnels de santé – Académie Nationale de Médecine </a:t>
            </a:r>
            <a:r>
              <a:rPr lang="fr-FR" sz="1200" b="0">
                <a:latin typeface="Calibri" charset="0"/>
                <a:cs typeface="Arial" charset="0"/>
              </a:rPr>
              <a:t>– Jeudi 3 décembre 2015</a:t>
            </a:r>
            <a:endParaRPr lang="fr-FR" sz="1200">
              <a:latin typeface="Calibri" charset="0"/>
              <a:cs typeface="Arial" charset="0"/>
            </a:endParaRPr>
          </a:p>
        </p:txBody>
      </p:sp>
      <p:sp>
        <p:nvSpPr>
          <p:cNvPr id="2" name="Rectangle 1"/>
          <p:cNvSpPr/>
          <p:nvPr/>
        </p:nvSpPr>
        <p:spPr>
          <a:xfrm>
            <a:off x="10318346" y="-12700"/>
            <a:ext cx="829486" cy="369332"/>
          </a:xfrm>
          <a:prstGeom prst="rect">
            <a:avLst/>
          </a:prstGeom>
        </p:spPr>
        <p:txBody>
          <a:bodyPr wrap="none">
            <a:spAutoFit/>
          </a:bodyPr>
          <a:lstStyle/>
          <a:p>
            <a:pPr algn="ctr" fontAlgn="auto">
              <a:spcBef>
                <a:spcPts val="0"/>
              </a:spcBef>
              <a:spcAft>
                <a:spcPts val="0"/>
              </a:spcAft>
              <a:defRPr/>
            </a:pPr>
            <a:r>
              <a:rPr lang="fr-FR" dirty="0">
                <a:solidFill>
                  <a:prstClr val="white"/>
                </a:solidFill>
                <a:latin typeface="Calibri"/>
                <a:ea typeface="+mn-ea"/>
                <a:cs typeface="+mn-cs"/>
              </a:rPr>
              <a:t>12 min</a:t>
            </a:r>
          </a:p>
        </p:txBody>
      </p:sp>
      <p:sp>
        <p:nvSpPr>
          <p:cNvPr id="7"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78</a:t>
            </a:fld>
            <a:endParaRPr lang="fr-FR" dirty="0"/>
          </a:p>
        </p:txBody>
      </p:sp>
    </p:spTree>
    <p:extLst>
      <p:ext uri="{BB962C8B-B14F-4D97-AF65-F5344CB8AC3E}">
        <p14:creationId xmlns:p14="http://schemas.microsoft.com/office/powerpoint/2010/main" val="1393502762"/>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a:xfrm>
            <a:off x="107951" y="144465"/>
            <a:ext cx="7042150" cy="674687"/>
          </a:xfrm>
        </p:spPr>
        <p:txBody>
          <a:bodyPr/>
          <a:lstStyle/>
          <a:p>
            <a:pPr eaLnBrk="1" hangingPunct="1"/>
            <a:r>
              <a:rPr lang="fr-FR" dirty="0">
                <a:latin typeface="Helvetica" charset="0"/>
                <a:cs typeface="Helvetica" charset="0"/>
              </a:rPr>
              <a:t>Les risques induits par les vulnérabilités des professionnels de </a:t>
            </a:r>
            <a:r>
              <a:rPr lang="fr-FR" dirty="0" smtClean="0">
                <a:latin typeface="Helvetica" charset="0"/>
                <a:cs typeface="Helvetica" charset="0"/>
              </a:rPr>
              <a:t>santé : Les addictions</a:t>
            </a:r>
            <a:endParaRPr lang="fr-FR" dirty="0">
              <a:latin typeface="Helvetica" charset="0"/>
              <a:cs typeface="Helvetica" charset="0"/>
            </a:endParaRPr>
          </a:p>
        </p:txBody>
      </p:sp>
      <p:sp>
        <p:nvSpPr>
          <p:cNvPr id="22531" name="Espace réservé du contenu 6"/>
          <p:cNvSpPr>
            <a:spLocks noGrp="1"/>
          </p:cNvSpPr>
          <p:nvPr>
            <p:ph idx="1"/>
          </p:nvPr>
        </p:nvSpPr>
        <p:spPr>
          <a:xfrm>
            <a:off x="284639" y="1007282"/>
            <a:ext cx="8212639" cy="5234706"/>
          </a:xfrm>
        </p:spPr>
        <p:txBody>
          <a:bodyPr>
            <a:noAutofit/>
          </a:bodyPr>
          <a:lstStyle/>
          <a:p>
            <a:pPr marL="0" indent="0">
              <a:buNone/>
            </a:pPr>
            <a:r>
              <a:rPr lang="fr-FR" b="1" dirty="0" smtClean="0">
                <a:solidFill>
                  <a:srgbClr val="1F497D"/>
                </a:solidFill>
              </a:rPr>
              <a:t>Conclusion</a:t>
            </a:r>
          </a:p>
          <a:p>
            <a:pPr marL="0" indent="0">
              <a:buNone/>
            </a:pPr>
            <a:endParaRPr lang="fr-FR" sz="700" b="1" dirty="0">
              <a:solidFill>
                <a:srgbClr val="1F497D"/>
              </a:solidFill>
            </a:endParaRPr>
          </a:p>
          <a:p>
            <a:pPr eaLnBrk="0" hangingPunct="0"/>
            <a:endParaRPr lang="fr-FR" sz="100" dirty="0">
              <a:latin typeface="Arial" charset="0"/>
              <a:cs typeface="Arial" charset="0"/>
            </a:endParaRPr>
          </a:p>
          <a:p>
            <a:pPr marL="198000" indent="-198000" eaLnBrk="0" hangingPunct="0">
              <a:spcBef>
                <a:spcPts val="600"/>
              </a:spcBef>
              <a:spcAft>
                <a:spcPts val="600"/>
              </a:spcAft>
              <a:buSzPct val="100000"/>
              <a:buFont typeface="Wingdings" charset="0"/>
              <a:buChar char="§"/>
            </a:pPr>
            <a:r>
              <a:rPr lang="fr-FR" sz="2000" dirty="0">
                <a:solidFill>
                  <a:srgbClr val="000000"/>
                </a:solidFill>
              </a:rPr>
              <a:t>Les conduites addictives chez les soignants ne sont </a:t>
            </a:r>
            <a:r>
              <a:rPr lang="fr-FR" sz="2000" b="1" dirty="0"/>
              <a:t>pas exceptionnelles</a:t>
            </a:r>
            <a:r>
              <a:rPr lang="fr-FR" sz="2000" dirty="0"/>
              <a:t>.</a:t>
            </a:r>
          </a:p>
          <a:p>
            <a:pPr marL="198000" indent="-198000" eaLnBrk="0" hangingPunct="0">
              <a:spcBef>
                <a:spcPts val="600"/>
              </a:spcBef>
              <a:spcAft>
                <a:spcPts val="600"/>
              </a:spcAft>
              <a:buSzPct val="100000"/>
            </a:pPr>
            <a:r>
              <a:rPr lang="fr-FR" sz="2000" b="1" dirty="0"/>
              <a:t>Pas plus</a:t>
            </a:r>
            <a:r>
              <a:rPr lang="fr-FR" sz="2000" dirty="0"/>
              <a:t>, </a:t>
            </a:r>
            <a:r>
              <a:rPr lang="fr-FR" sz="2000" dirty="0">
                <a:solidFill>
                  <a:srgbClr val="000000"/>
                </a:solidFill>
              </a:rPr>
              <a:t>voire un peu moins fréquentes que dans la population générale</a:t>
            </a:r>
            <a:r>
              <a:rPr lang="fr-FR" sz="2000" dirty="0" smtClean="0">
                <a:solidFill>
                  <a:srgbClr val="000000"/>
                </a:solidFill>
              </a:rPr>
              <a:t>.</a:t>
            </a:r>
            <a:endParaRPr lang="fr-FR" sz="2000" dirty="0">
              <a:solidFill>
                <a:srgbClr val="000000"/>
              </a:solidFill>
            </a:endParaRPr>
          </a:p>
          <a:p>
            <a:pPr marL="198000" indent="-198000" eaLnBrk="0" hangingPunct="0">
              <a:spcBef>
                <a:spcPts val="600"/>
              </a:spcBef>
              <a:spcAft>
                <a:spcPts val="600"/>
              </a:spcAft>
              <a:buSzPct val="100000"/>
              <a:buFont typeface="Wingdings" charset="0"/>
              <a:buChar char="§"/>
            </a:pPr>
            <a:r>
              <a:rPr lang="fr-FR" sz="2000" dirty="0">
                <a:solidFill>
                  <a:srgbClr val="000000"/>
                </a:solidFill>
              </a:rPr>
              <a:t>Il y a des </a:t>
            </a:r>
            <a:r>
              <a:rPr lang="fr-FR" sz="2000" b="1" dirty="0"/>
              <a:t>causes </a:t>
            </a:r>
            <a:r>
              <a:rPr lang="fr-FR" sz="2000" b="1" dirty="0" smtClean="0"/>
              <a:t>spécifiques</a:t>
            </a:r>
            <a:endParaRPr lang="fr-FR" sz="2000" b="1" dirty="0"/>
          </a:p>
          <a:p>
            <a:pPr marL="198000" indent="-198000" eaLnBrk="0" hangingPunct="0">
              <a:spcBef>
                <a:spcPts val="600"/>
              </a:spcBef>
              <a:spcAft>
                <a:spcPts val="600"/>
              </a:spcAft>
              <a:buSzPct val="100000"/>
              <a:buFont typeface="Wingdings" charset="0"/>
              <a:buChar char="§"/>
            </a:pPr>
            <a:r>
              <a:rPr lang="fr-FR" sz="2000" dirty="0"/>
              <a:t>Les risques sont importants pour les soignants et les patients </a:t>
            </a:r>
            <a:r>
              <a:rPr lang="fr-FR" sz="2000" dirty="0" smtClean="0">
                <a:latin typeface="Wingdings"/>
                <a:ea typeface="Wingdings"/>
                <a:cs typeface="Wingdings"/>
                <a:sym typeface="Wingdings"/>
              </a:rPr>
              <a:t></a:t>
            </a:r>
            <a:r>
              <a:rPr lang="fr-FR" sz="2000" dirty="0">
                <a:sym typeface="Wingdings"/>
              </a:rPr>
              <a:t> </a:t>
            </a:r>
            <a:r>
              <a:rPr lang="fr-FR" sz="2000" b="1" dirty="0" smtClean="0"/>
              <a:t>suivi particulier</a:t>
            </a:r>
            <a:endParaRPr lang="fr-FR" sz="2000" b="1" dirty="0"/>
          </a:p>
          <a:p>
            <a:pPr marL="198000" indent="-198000" eaLnBrk="0" hangingPunct="0">
              <a:spcBef>
                <a:spcPts val="600"/>
              </a:spcBef>
              <a:buSzPct val="100000"/>
              <a:buFont typeface="Wingdings" charset="0"/>
              <a:buChar char="§"/>
            </a:pPr>
            <a:r>
              <a:rPr lang="fr-FR" sz="2000" dirty="0"/>
              <a:t>La </a:t>
            </a:r>
            <a:r>
              <a:rPr lang="fr-FR" sz="2000" b="1" dirty="0"/>
              <a:t>demande d’aide est </a:t>
            </a:r>
            <a:r>
              <a:rPr lang="fr-FR" sz="2000" b="1" dirty="0" smtClean="0"/>
              <a:t>difficile </a:t>
            </a:r>
            <a:r>
              <a:rPr lang="fr-FR" sz="2000" dirty="0" smtClean="0"/>
              <a:t>: </a:t>
            </a:r>
          </a:p>
          <a:p>
            <a:pPr marL="400050" lvl="1" indent="0" eaLnBrk="0" hangingPunct="0">
              <a:spcBef>
                <a:spcPts val="300"/>
              </a:spcBef>
              <a:spcAft>
                <a:spcPts val="600"/>
              </a:spcAft>
              <a:buSzPct val="100000"/>
              <a:buNone/>
            </a:pPr>
            <a:r>
              <a:rPr lang="fr-FR" sz="2000" dirty="0" smtClean="0"/>
              <a:t>Le </a:t>
            </a:r>
            <a:r>
              <a:rPr lang="fr-FR" sz="2000" dirty="0"/>
              <a:t>repérage, le diagnostic et le traitement sont </a:t>
            </a:r>
            <a:r>
              <a:rPr lang="fr-FR" sz="2000" b="1" dirty="0" smtClean="0">
                <a:solidFill>
                  <a:schemeClr val="tx2"/>
                </a:solidFill>
              </a:rPr>
              <a:t>tardifs</a:t>
            </a:r>
            <a:endParaRPr lang="fr-FR" sz="2000" b="1" dirty="0">
              <a:solidFill>
                <a:schemeClr val="tx2"/>
              </a:solidFill>
            </a:endParaRPr>
          </a:p>
          <a:p>
            <a:pPr marL="198000" indent="-198000" eaLnBrk="0" hangingPunct="0">
              <a:spcBef>
                <a:spcPts val="600"/>
              </a:spcBef>
              <a:spcAft>
                <a:spcPts val="600"/>
              </a:spcAft>
              <a:buSzPct val="100000"/>
              <a:buFont typeface="Wingdings" charset="0"/>
              <a:buChar char="§"/>
            </a:pPr>
            <a:r>
              <a:rPr lang="fr-FR" sz="2000" dirty="0"/>
              <a:t>Le traitement est </a:t>
            </a:r>
            <a:r>
              <a:rPr lang="fr-FR" sz="2000" b="1" dirty="0"/>
              <a:t>efficace</a:t>
            </a:r>
            <a:r>
              <a:rPr lang="fr-FR" sz="2000" dirty="0"/>
              <a:t> </a:t>
            </a:r>
            <a:r>
              <a:rPr lang="fr-FR" sz="2000" dirty="0">
                <a:solidFill>
                  <a:srgbClr val="000000"/>
                </a:solidFill>
              </a:rPr>
              <a:t>mais a des </a:t>
            </a:r>
            <a:r>
              <a:rPr lang="fr-FR" sz="2000" dirty="0" smtClean="0">
                <a:solidFill>
                  <a:srgbClr val="000000"/>
                </a:solidFill>
              </a:rPr>
              <a:t>spécificités</a:t>
            </a:r>
          </a:p>
          <a:p>
            <a:pPr marL="198000" indent="-198000" eaLnBrk="0" hangingPunct="0">
              <a:spcBef>
                <a:spcPts val="600"/>
              </a:spcBef>
              <a:spcAft>
                <a:spcPts val="600"/>
              </a:spcAft>
              <a:buSzPct val="100000"/>
              <a:buFont typeface="Wingdings" charset="0"/>
              <a:buChar char="§"/>
            </a:pPr>
            <a:r>
              <a:rPr lang="fr-FR" sz="2000" dirty="0" smtClean="0"/>
              <a:t>La </a:t>
            </a:r>
            <a:r>
              <a:rPr lang="fr-FR" sz="2000" dirty="0"/>
              <a:t>mise en place d’actions de prévention et de programmes de soins adaptés est </a:t>
            </a:r>
            <a:r>
              <a:rPr lang="fr-FR" sz="2000" b="1" dirty="0" smtClean="0"/>
              <a:t>nécessaire.</a:t>
            </a:r>
            <a:endParaRPr lang="fr-FR" sz="2000" b="1" dirty="0"/>
          </a:p>
        </p:txBody>
      </p:sp>
      <p:sp>
        <p:nvSpPr>
          <p:cNvPr id="22532" name="Espace réservé du pied de page 4"/>
          <p:cNvSpPr>
            <a:spLocks noGrp="1"/>
          </p:cNvSpPr>
          <p:nvPr>
            <p:ph type="ftr" sz="quarter" idx="4294967295"/>
          </p:nvPr>
        </p:nvSpPr>
        <p:spPr bwMode="auto">
          <a:xfrm>
            <a:off x="92076" y="6450015"/>
            <a:ext cx="891698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Helvetica" charset="0"/>
                <a:ea typeface="ＭＳ Ｐゴシック" charset="0"/>
                <a:cs typeface="Helvetica" charset="0"/>
              </a:defRPr>
            </a:lvl1pPr>
            <a:lvl2pPr>
              <a:defRPr sz="2800">
                <a:solidFill>
                  <a:schemeClr val="tx1"/>
                </a:solidFill>
                <a:latin typeface="Helvetica" charset="0"/>
                <a:ea typeface="Helvetica" charset="0"/>
                <a:cs typeface="Helvetica" charset="0"/>
              </a:defRPr>
            </a:lvl2pPr>
            <a:lvl3pPr>
              <a:defRPr sz="2400">
                <a:solidFill>
                  <a:schemeClr val="tx1"/>
                </a:solidFill>
                <a:latin typeface="Helvetica" charset="0"/>
                <a:ea typeface="Helvetica" charset="0"/>
                <a:cs typeface="Helvetica" charset="0"/>
              </a:defRPr>
            </a:lvl3pPr>
            <a:lvl4pPr>
              <a:defRPr sz="2000">
                <a:solidFill>
                  <a:schemeClr val="tx1"/>
                </a:solidFill>
                <a:latin typeface="Helvetica" charset="0"/>
                <a:ea typeface="Helvetica" charset="0"/>
                <a:cs typeface="Helvetica" charset="0"/>
              </a:defRPr>
            </a:lvl4pPr>
            <a:lvl5pPr>
              <a:defRPr sz="2000">
                <a:solidFill>
                  <a:schemeClr val="tx1"/>
                </a:solidFill>
                <a:latin typeface="Helvetica" charset="0"/>
                <a:ea typeface="Helvetica" charset="0"/>
                <a:cs typeface="Helvetica" charset="0"/>
              </a:defRPr>
            </a:lvl5pPr>
            <a:lvl6pPr eaLnBrk="0" fontAlgn="base" hangingPunct="0">
              <a:spcAft>
                <a:spcPct val="0"/>
              </a:spcAft>
              <a:buFont typeface="Arial" charset="0"/>
              <a:buChar char="»"/>
              <a:defRPr sz="2000">
                <a:solidFill>
                  <a:schemeClr val="tx1"/>
                </a:solidFill>
                <a:latin typeface="Helvetica" charset="0"/>
                <a:ea typeface="Helvetica" charset="0"/>
                <a:cs typeface="Helvetica" charset="0"/>
              </a:defRPr>
            </a:lvl6pPr>
            <a:lvl7pPr eaLnBrk="0" fontAlgn="base" hangingPunct="0">
              <a:spcAft>
                <a:spcPct val="0"/>
              </a:spcAft>
              <a:buFont typeface="Arial" charset="0"/>
              <a:buChar char="»"/>
              <a:defRPr sz="2000">
                <a:solidFill>
                  <a:schemeClr val="tx1"/>
                </a:solidFill>
                <a:latin typeface="Helvetica" charset="0"/>
                <a:ea typeface="Helvetica" charset="0"/>
                <a:cs typeface="Helvetica" charset="0"/>
              </a:defRPr>
            </a:lvl7pPr>
            <a:lvl8pPr eaLnBrk="0" fontAlgn="base" hangingPunct="0">
              <a:spcAft>
                <a:spcPct val="0"/>
              </a:spcAft>
              <a:buFont typeface="Arial" charset="0"/>
              <a:buChar char="»"/>
              <a:defRPr sz="2000">
                <a:solidFill>
                  <a:schemeClr val="tx1"/>
                </a:solidFill>
                <a:latin typeface="Helvetica" charset="0"/>
                <a:ea typeface="Helvetica" charset="0"/>
                <a:cs typeface="Helvetica" charset="0"/>
              </a:defRPr>
            </a:lvl8pPr>
            <a:lvl9pPr eaLnBrk="0" fontAlgn="base" hangingPunct="0">
              <a:spcAft>
                <a:spcPct val="0"/>
              </a:spcAft>
              <a:buFont typeface="Arial" charset="0"/>
              <a:buChar char="»"/>
              <a:defRPr sz="2000">
                <a:solidFill>
                  <a:schemeClr val="tx1"/>
                </a:solidFill>
                <a:latin typeface="Helvetica" charset="0"/>
                <a:ea typeface="Helvetica" charset="0"/>
                <a:cs typeface="Helvetica" charset="0"/>
              </a:defRPr>
            </a:lvl9pPr>
          </a:lstStyle>
          <a:p>
            <a:r>
              <a:rPr lang="fr-FR" sz="1200" b="0">
                <a:latin typeface="Calibri" charset="0"/>
                <a:cs typeface="Arial" charset="0"/>
              </a:rPr>
              <a:t>1er Colloque National</a:t>
            </a:r>
            <a:r>
              <a:rPr lang="fr-FR" sz="1200">
                <a:latin typeface="Calibri" charset="0"/>
                <a:cs typeface="Arial" charset="0"/>
              </a:rPr>
              <a:t>  Soigner les vulnérabilités des professionnels de santé – Académie Nationale de Médecine </a:t>
            </a:r>
            <a:r>
              <a:rPr lang="fr-FR" sz="1200" b="0">
                <a:latin typeface="Calibri" charset="0"/>
                <a:cs typeface="Arial" charset="0"/>
              </a:rPr>
              <a:t>– Jeudi 3 décembre 2015</a:t>
            </a:r>
            <a:endParaRPr lang="fr-FR" sz="1200">
              <a:latin typeface="Calibri" charset="0"/>
              <a:cs typeface="Arial" charset="0"/>
            </a:endParaRPr>
          </a:p>
        </p:txBody>
      </p:sp>
      <p:sp>
        <p:nvSpPr>
          <p:cNvPr id="2" name="Rectangle 1"/>
          <p:cNvSpPr/>
          <p:nvPr/>
        </p:nvSpPr>
        <p:spPr>
          <a:xfrm>
            <a:off x="10318346" y="-12700"/>
            <a:ext cx="829486" cy="369332"/>
          </a:xfrm>
          <a:prstGeom prst="rect">
            <a:avLst/>
          </a:prstGeom>
        </p:spPr>
        <p:txBody>
          <a:bodyPr wrap="none">
            <a:spAutoFit/>
          </a:bodyPr>
          <a:lstStyle/>
          <a:p>
            <a:pPr algn="ctr" fontAlgn="auto">
              <a:spcBef>
                <a:spcPts val="0"/>
              </a:spcBef>
              <a:spcAft>
                <a:spcPts val="0"/>
              </a:spcAft>
              <a:defRPr/>
            </a:pPr>
            <a:r>
              <a:rPr lang="fr-FR" dirty="0">
                <a:solidFill>
                  <a:prstClr val="white"/>
                </a:solidFill>
                <a:latin typeface="Calibri"/>
                <a:ea typeface="+mn-ea"/>
                <a:cs typeface="+mn-cs"/>
              </a:rPr>
              <a:t>12 min</a:t>
            </a:r>
          </a:p>
        </p:txBody>
      </p:sp>
      <p:sp>
        <p:nvSpPr>
          <p:cNvPr id="7"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79</a:t>
            </a:fld>
            <a:endParaRPr lang="fr-FR" dirty="0"/>
          </a:p>
        </p:txBody>
      </p:sp>
    </p:spTree>
    <p:extLst>
      <p:ext uri="{BB962C8B-B14F-4D97-AF65-F5344CB8AC3E}">
        <p14:creationId xmlns:p14="http://schemas.microsoft.com/office/powerpoint/2010/main" val="420868140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1202" name="Text Box 2"/>
          <p:cNvSpPr txBox="1">
            <a:spLocks noChangeArrowheads="1"/>
          </p:cNvSpPr>
          <p:nvPr/>
        </p:nvSpPr>
        <p:spPr bwMode="auto">
          <a:xfrm>
            <a:off x="2326375" y="1334650"/>
            <a:ext cx="4288053" cy="523220"/>
          </a:xfrm>
          <a:prstGeom prst="rect">
            <a:avLst/>
          </a:prstGeom>
          <a:noFill/>
          <a:ln w="9525">
            <a:noFill/>
            <a:miter lim="800000"/>
            <a:headEnd/>
            <a:tailEnd/>
          </a:ln>
        </p:spPr>
        <p:txBody>
          <a:bodyPr wrap="none">
            <a:spAutoFit/>
          </a:bodyPr>
          <a:lstStyle/>
          <a:p>
            <a:pPr algn="ctr"/>
            <a:r>
              <a:rPr lang="fr-FR" sz="2800" b="1" dirty="0">
                <a:solidFill>
                  <a:srgbClr val="1F497D"/>
                </a:solidFill>
                <a:latin typeface="Helvetica"/>
                <a:cs typeface="Helvetica"/>
              </a:rPr>
              <a:t>AU NIVEAU INDIVIDUEL </a:t>
            </a:r>
          </a:p>
        </p:txBody>
      </p:sp>
      <p:sp>
        <p:nvSpPr>
          <p:cNvPr id="1971203" name="Text Box 3"/>
          <p:cNvSpPr txBox="1">
            <a:spLocks noChangeArrowheads="1"/>
          </p:cNvSpPr>
          <p:nvPr/>
        </p:nvSpPr>
        <p:spPr bwMode="auto">
          <a:xfrm>
            <a:off x="1613354" y="2763185"/>
            <a:ext cx="4032624" cy="461665"/>
          </a:xfrm>
          <a:prstGeom prst="rect">
            <a:avLst/>
          </a:prstGeom>
          <a:noFill/>
          <a:ln w="9525">
            <a:noFill/>
            <a:miter lim="800000"/>
            <a:headEnd/>
            <a:tailEnd/>
          </a:ln>
        </p:spPr>
        <p:txBody>
          <a:bodyPr wrap="none">
            <a:spAutoFit/>
          </a:bodyPr>
          <a:lstStyle/>
          <a:p>
            <a:pPr algn="ctr"/>
            <a:r>
              <a:rPr lang="fr-FR" sz="2400" b="1" dirty="0">
                <a:solidFill>
                  <a:srgbClr val="1F497D"/>
                </a:solidFill>
                <a:latin typeface="Helvetica"/>
                <a:cs typeface="Helvetica"/>
              </a:rPr>
              <a:t>Manifestations physiques, </a:t>
            </a:r>
          </a:p>
        </p:txBody>
      </p:sp>
      <p:sp>
        <p:nvSpPr>
          <p:cNvPr id="4" name="Espace réservé du pied de page 4"/>
          <p:cNvSpPr>
            <a:spLocks noGrp="1"/>
          </p:cNvSpPr>
          <p:nvPr>
            <p:ph type="ftr" sz="quarter" idx="4294967295"/>
          </p:nvPr>
        </p:nvSpPr>
        <p:spPr>
          <a:xfrm>
            <a:off x="107498" y="6497761"/>
            <a:ext cx="8899733"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5" name="Titre 1"/>
          <p:cNvSpPr txBox="1">
            <a:spLocks/>
          </p:cNvSpPr>
          <p:nvPr/>
        </p:nvSpPr>
        <p:spPr>
          <a:xfrm>
            <a:off x="125902" y="78712"/>
            <a:ext cx="7510040" cy="96114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Enquêtes épidémiologiques et études récentes sur les souffrances des professionnels de santé</a:t>
            </a:r>
            <a:endParaRPr lang="fr-FR" sz="2400" b="1" dirty="0"/>
          </a:p>
        </p:txBody>
      </p:sp>
      <p:sp>
        <p:nvSpPr>
          <p:cNvPr id="6"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pPr/>
              <a:t>8</a:t>
            </a:fld>
            <a:endParaRPr lang="fr-FR" dirty="0"/>
          </a:p>
        </p:txBody>
      </p:sp>
    </p:spTree>
    <p:extLst>
      <p:ext uri="{BB962C8B-B14F-4D97-AF65-F5344CB8AC3E}">
        <p14:creationId xmlns:p14="http://schemas.microsoft.com/office/powerpoint/2010/main" val="12676668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71203"/>
                                        </p:tgtEl>
                                        <p:attrNameLst>
                                          <p:attrName>style.visibility</p:attrName>
                                        </p:attrNameLst>
                                      </p:cBhvr>
                                      <p:to>
                                        <p:strVal val="visible"/>
                                      </p:to>
                                    </p:set>
                                    <p:anim calcmode="lin" valueType="num">
                                      <p:cBhvr additive="base">
                                        <p:cTn id="7" dur="1000" fill="hold"/>
                                        <p:tgtEl>
                                          <p:spTgt spid="1971203"/>
                                        </p:tgtEl>
                                        <p:attrNameLst>
                                          <p:attrName>ppt_x</p:attrName>
                                        </p:attrNameLst>
                                      </p:cBhvr>
                                      <p:tavLst>
                                        <p:tav tm="0">
                                          <p:val>
                                            <p:strVal val="0-#ppt_w/2"/>
                                          </p:val>
                                        </p:tav>
                                        <p:tav tm="100000">
                                          <p:val>
                                            <p:strVal val="#ppt_x"/>
                                          </p:val>
                                        </p:tav>
                                      </p:tavLst>
                                    </p:anim>
                                    <p:anim calcmode="lin" valueType="num">
                                      <p:cBhvr additive="base">
                                        <p:cTn id="8" dur="1000" fill="hold"/>
                                        <p:tgtEl>
                                          <p:spTgt spid="19712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1203"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a:xfrm>
            <a:off x="107951" y="144465"/>
            <a:ext cx="7042150" cy="674687"/>
          </a:xfrm>
        </p:spPr>
        <p:txBody>
          <a:bodyPr/>
          <a:lstStyle/>
          <a:p>
            <a:pPr eaLnBrk="1" hangingPunct="1"/>
            <a:r>
              <a:rPr lang="fr-FR" dirty="0">
                <a:latin typeface="Helvetica" charset="0"/>
                <a:cs typeface="Helvetica" charset="0"/>
              </a:rPr>
              <a:t>Les risques induits par les vulnérabilités des professionnels de </a:t>
            </a:r>
            <a:r>
              <a:rPr lang="fr-FR" dirty="0" smtClean="0">
                <a:latin typeface="Helvetica" charset="0"/>
                <a:cs typeface="Helvetica" charset="0"/>
              </a:rPr>
              <a:t>santé : Le suicide</a:t>
            </a:r>
            <a:endParaRPr lang="fr-FR" dirty="0">
              <a:latin typeface="Helvetica" charset="0"/>
              <a:cs typeface="Helvetica" charset="0"/>
            </a:endParaRPr>
          </a:p>
        </p:txBody>
      </p:sp>
      <p:sp>
        <p:nvSpPr>
          <p:cNvPr id="22531" name="Espace réservé du contenu 6"/>
          <p:cNvSpPr>
            <a:spLocks noGrp="1"/>
          </p:cNvSpPr>
          <p:nvPr>
            <p:ph idx="1"/>
          </p:nvPr>
        </p:nvSpPr>
        <p:spPr>
          <a:xfrm>
            <a:off x="1009849" y="1566865"/>
            <a:ext cx="7085181" cy="2279074"/>
          </a:xfrm>
        </p:spPr>
        <p:txBody>
          <a:bodyPr>
            <a:normAutofit fontScale="92500" lnSpcReduction="10000"/>
          </a:bodyPr>
          <a:lstStyle/>
          <a:p>
            <a:pPr marL="0" indent="0" algn="ctr">
              <a:spcBef>
                <a:spcPts val="624"/>
              </a:spcBef>
              <a:buNone/>
            </a:pPr>
            <a:r>
              <a:rPr lang="fr-FR" sz="3200" dirty="0">
                <a:latin typeface="Arial" charset="0"/>
              </a:rPr>
              <a:t>Aller au devant de la souffrance extrême</a:t>
            </a:r>
            <a:br>
              <a:rPr lang="fr-FR" sz="3200" dirty="0">
                <a:latin typeface="Arial" charset="0"/>
              </a:rPr>
            </a:br>
            <a:endParaRPr lang="fr-FR" sz="3200" dirty="0" smtClean="0">
              <a:latin typeface="Arial" charset="0"/>
            </a:endParaRPr>
          </a:p>
          <a:p>
            <a:pPr marL="0" indent="0" algn="ctr">
              <a:spcBef>
                <a:spcPts val="624"/>
              </a:spcBef>
              <a:buNone/>
            </a:pPr>
            <a:r>
              <a:rPr lang="fr-FR" sz="3200" dirty="0" smtClean="0">
                <a:latin typeface="Arial" charset="0"/>
              </a:rPr>
              <a:t>Pour </a:t>
            </a:r>
            <a:r>
              <a:rPr lang="fr-FR" sz="3200" dirty="0">
                <a:latin typeface="Arial" charset="0"/>
              </a:rPr>
              <a:t>un </a:t>
            </a:r>
            <a:r>
              <a:rPr lang="fr-FR" sz="3200" b="1" dirty="0">
                <a:latin typeface="Arial" charset="0"/>
              </a:rPr>
              <a:t>« brevet de secourisme psychique »</a:t>
            </a:r>
            <a:br>
              <a:rPr lang="fr-FR" sz="3200" b="1" dirty="0">
                <a:latin typeface="Arial" charset="0"/>
              </a:rPr>
            </a:br>
            <a:endParaRPr lang="fr-FR" sz="3200" b="1" dirty="0">
              <a:solidFill>
                <a:schemeClr val="tx2"/>
              </a:solidFill>
              <a:latin typeface="Helvetica" charset="0"/>
              <a:cs typeface="Helvetica" charset="0"/>
            </a:endParaRPr>
          </a:p>
        </p:txBody>
      </p:sp>
      <p:sp>
        <p:nvSpPr>
          <p:cNvPr id="22532" name="Espace réservé du pied de page 4"/>
          <p:cNvSpPr>
            <a:spLocks noGrp="1"/>
          </p:cNvSpPr>
          <p:nvPr>
            <p:ph type="ftr" sz="quarter" idx="4294967295"/>
          </p:nvPr>
        </p:nvSpPr>
        <p:spPr bwMode="auto">
          <a:xfrm>
            <a:off x="92076" y="6450015"/>
            <a:ext cx="891698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Helvetica" charset="0"/>
                <a:ea typeface="ＭＳ Ｐゴシック" charset="0"/>
                <a:cs typeface="Helvetica" charset="0"/>
              </a:defRPr>
            </a:lvl1pPr>
            <a:lvl2pPr>
              <a:defRPr sz="2800">
                <a:solidFill>
                  <a:schemeClr val="tx1"/>
                </a:solidFill>
                <a:latin typeface="Helvetica" charset="0"/>
                <a:ea typeface="Helvetica" charset="0"/>
                <a:cs typeface="Helvetica" charset="0"/>
              </a:defRPr>
            </a:lvl2pPr>
            <a:lvl3pPr>
              <a:defRPr sz="2400">
                <a:solidFill>
                  <a:schemeClr val="tx1"/>
                </a:solidFill>
                <a:latin typeface="Helvetica" charset="0"/>
                <a:ea typeface="Helvetica" charset="0"/>
                <a:cs typeface="Helvetica" charset="0"/>
              </a:defRPr>
            </a:lvl3pPr>
            <a:lvl4pPr>
              <a:defRPr sz="2000">
                <a:solidFill>
                  <a:schemeClr val="tx1"/>
                </a:solidFill>
                <a:latin typeface="Helvetica" charset="0"/>
                <a:ea typeface="Helvetica" charset="0"/>
                <a:cs typeface="Helvetica" charset="0"/>
              </a:defRPr>
            </a:lvl4pPr>
            <a:lvl5pPr>
              <a:defRPr sz="2000">
                <a:solidFill>
                  <a:schemeClr val="tx1"/>
                </a:solidFill>
                <a:latin typeface="Helvetica" charset="0"/>
                <a:ea typeface="Helvetica" charset="0"/>
                <a:cs typeface="Helvetica" charset="0"/>
              </a:defRPr>
            </a:lvl5pPr>
            <a:lvl6pPr eaLnBrk="0" fontAlgn="base" hangingPunct="0">
              <a:spcAft>
                <a:spcPct val="0"/>
              </a:spcAft>
              <a:buFont typeface="Arial" charset="0"/>
              <a:buChar char="»"/>
              <a:defRPr sz="2000">
                <a:solidFill>
                  <a:schemeClr val="tx1"/>
                </a:solidFill>
                <a:latin typeface="Helvetica" charset="0"/>
                <a:ea typeface="Helvetica" charset="0"/>
                <a:cs typeface="Helvetica" charset="0"/>
              </a:defRPr>
            </a:lvl6pPr>
            <a:lvl7pPr eaLnBrk="0" fontAlgn="base" hangingPunct="0">
              <a:spcAft>
                <a:spcPct val="0"/>
              </a:spcAft>
              <a:buFont typeface="Arial" charset="0"/>
              <a:buChar char="»"/>
              <a:defRPr sz="2000">
                <a:solidFill>
                  <a:schemeClr val="tx1"/>
                </a:solidFill>
                <a:latin typeface="Helvetica" charset="0"/>
                <a:ea typeface="Helvetica" charset="0"/>
                <a:cs typeface="Helvetica" charset="0"/>
              </a:defRPr>
            </a:lvl7pPr>
            <a:lvl8pPr eaLnBrk="0" fontAlgn="base" hangingPunct="0">
              <a:spcAft>
                <a:spcPct val="0"/>
              </a:spcAft>
              <a:buFont typeface="Arial" charset="0"/>
              <a:buChar char="»"/>
              <a:defRPr sz="2000">
                <a:solidFill>
                  <a:schemeClr val="tx1"/>
                </a:solidFill>
                <a:latin typeface="Helvetica" charset="0"/>
                <a:ea typeface="Helvetica" charset="0"/>
                <a:cs typeface="Helvetica" charset="0"/>
              </a:defRPr>
            </a:lvl8pPr>
            <a:lvl9pPr eaLnBrk="0" fontAlgn="base" hangingPunct="0">
              <a:spcAft>
                <a:spcPct val="0"/>
              </a:spcAft>
              <a:buFont typeface="Arial" charset="0"/>
              <a:buChar char="»"/>
              <a:defRPr sz="2000">
                <a:solidFill>
                  <a:schemeClr val="tx1"/>
                </a:solidFill>
                <a:latin typeface="Helvetica" charset="0"/>
                <a:ea typeface="Helvetica" charset="0"/>
                <a:cs typeface="Helvetica" charset="0"/>
              </a:defRPr>
            </a:lvl9pPr>
          </a:lstStyle>
          <a:p>
            <a:r>
              <a:rPr lang="fr-FR" sz="1200" b="0">
                <a:latin typeface="Calibri" charset="0"/>
                <a:cs typeface="Arial" charset="0"/>
              </a:rPr>
              <a:t>1er Colloque National</a:t>
            </a:r>
            <a:r>
              <a:rPr lang="fr-FR" sz="1200">
                <a:latin typeface="Calibri" charset="0"/>
                <a:cs typeface="Arial" charset="0"/>
              </a:rPr>
              <a:t>  Soigner les vulnérabilités des professionnels de santé – Académie Nationale de Médecine </a:t>
            </a:r>
            <a:r>
              <a:rPr lang="fr-FR" sz="1200" b="0">
                <a:latin typeface="Calibri" charset="0"/>
                <a:cs typeface="Arial" charset="0"/>
              </a:rPr>
              <a:t>– Jeudi 3 décembre 2015</a:t>
            </a:r>
            <a:endParaRPr lang="fr-FR" sz="1200">
              <a:latin typeface="Calibri" charset="0"/>
              <a:cs typeface="Arial" charset="0"/>
            </a:endParaRPr>
          </a:p>
        </p:txBody>
      </p:sp>
      <p:sp>
        <p:nvSpPr>
          <p:cNvPr id="2" name="Rectangle 1"/>
          <p:cNvSpPr/>
          <p:nvPr/>
        </p:nvSpPr>
        <p:spPr>
          <a:xfrm>
            <a:off x="10318346" y="-12700"/>
            <a:ext cx="829486" cy="369332"/>
          </a:xfrm>
          <a:prstGeom prst="rect">
            <a:avLst/>
          </a:prstGeom>
        </p:spPr>
        <p:txBody>
          <a:bodyPr wrap="none">
            <a:spAutoFit/>
          </a:bodyPr>
          <a:lstStyle/>
          <a:p>
            <a:pPr algn="ctr" fontAlgn="auto">
              <a:spcBef>
                <a:spcPts val="0"/>
              </a:spcBef>
              <a:spcAft>
                <a:spcPts val="0"/>
              </a:spcAft>
              <a:defRPr/>
            </a:pPr>
            <a:r>
              <a:rPr lang="fr-FR" dirty="0">
                <a:solidFill>
                  <a:prstClr val="white"/>
                </a:solidFill>
                <a:latin typeface="Calibri"/>
                <a:ea typeface="+mn-ea"/>
                <a:cs typeface="+mn-cs"/>
              </a:rPr>
              <a:t>12 min</a:t>
            </a:r>
          </a:p>
        </p:txBody>
      </p:sp>
      <p:sp>
        <p:nvSpPr>
          <p:cNvPr id="7"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80</a:t>
            </a:fld>
            <a:endParaRPr lang="fr-FR" dirty="0"/>
          </a:p>
        </p:txBody>
      </p:sp>
      <p:sp>
        <p:nvSpPr>
          <p:cNvPr id="8" name="Sous-titre 2"/>
          <p:cNvSpPr txBox="1">
            <a:spLocks/>
          </p:cNvSpPr>
          <p:nvPr/>
        </p:nvSpPr>
        <p:spPr>
          <a:xfrm>
            <a:off x="784329" y="4363974"/>
            <a:ext cx="6461125" cy="10668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000090"/>
              </a:buClr>
              <a:buSzPct val="85000"/>
              <a:buFont typeface="Wingdings" charset="2"/>
              <a:buChar char="§"/>
              <a:defRPr sz="2800" kern="1200">
                <a:solidFill>
                  <a:srgbClr val="000090"/>
                </a:solidFill>
                <a:latin typeface="Helvetica"/>
                <a:ea typeface="+mn-ea"/>
                <a:cs typeface="Helvetica"/>
              </a:defRPr>
            </a:lvl1pPr>
            <a:lvl2pPr marL="742950" indent="-285750" algn="l" defTabSz="457200" rtl="0" eaLnBrk="1" latinLnBrk="0" hangingPunct="1">
              <a:spcBef>
                <a:spcPct val="20000"/>
              </a:spcBef>
              <a:buClr>
                <a:srgbClr val="000090"/>
              </a:buClr>
              <a:buSzPct val="70000"/>
              <a:buFont typeface="Wingdings" charset="2"/>
              <a:buChar char="§"/>
              <a:defRPr sz="24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FR" sz="1600" b="1" dirty="0">
                <a:solidFill>
                  <a:schemeClr val="tx1"/>
                </a:solidFill>
              </a:rPr>
              <a:t>Pr Jean-Louis Terra</a:t>
            </a:r>
          </a:p>
          <a:p>
            <a:pPr marL="0" indent="0">
              <a:buNone/>
            </a:pPr>
            <a:r>
              <a:rPr lang="fr-FR" sz="1200" dirty="0">
                <a:solidFill>
                  <a:schemeClr val="tx1"/>
                </a:solidFill>
              </a:rPr>
              <a:t>SHU </a:t>
            </a:r>
            <a:r>
              <a:rPr lang="fr-FR" sz="1200" dirty="0" err="1">
                <a:solidFill>
                  <a:schemeClr val="tx1"/>
                </a:solidFill>
              </a:rPr>
              <a:t>Psymobile</a:t>
            </a:r>
            <a:r>
              <a:rPr lang="fr-FR" sz="1200" dirty="0">
                <a:solidFill>
                  <a:schemeClr val="tx1"/>
                </a:solidFill>
              </a:rPr>
              <a:t> et centre de prévention du suicide Pôle ouest</a:t>
            </a:r>
          </a:p>
          <a:p>
            <a:pPr marL="0" indent="0">
              <a:buNone/>
            </a:pPr>
            <a:r>
              <a:rPr lang="fr-FR" sz="1200" dirty="0">
                <a:solidFill>
                  <a:schemeClr val="tx1"/>
                </a:solidFill>
              </a:rPr>
              <a:t>Centre hospitalier Le </a:t>
            </a:r>
            <a:r>
              <a:rPr lang="fr-FR" sz="1200" dirty="0" err="1">
                <a:solidFill>
                  <a:schemeClr val="tx1"/>
                </a:solidFill>
              </a:rPr>
              <a:t>Vinatier</a:t>
            </a:r>
            <a:endParaRPr lang="fr-FR" sz="1200" dirty="0">
              <a:solidFill>
                <a:schemeClr val="tx1"/>
              </a:solidFill>
            </a:endParaRPr>
          </a:p>
          <a:p>
            <a:pPr marL="0" indent="0">
              <a:buNone/>
            </a:pPr>
            <a:r>
              <a:rPr lang="fr-FR" sz="1200" dirty="0">
                <a:solidFill>
                  <a:schemeClr val="tx1"/>
                </a:solidFill>
              </a:rPr>
              <a:t>Laboratoire Santé, Individu, Société EA 4128</a:t>
            </a:r>
          </a:p>
          <a:p>
            <a:pPr marL="0" indent="0">
              <a:buNone/>
            </a:pPr>
            <a:r>
              <a:rPr lang="fr-FR" sz="1200" dirty="0">
                <a:solidFill>
                  <a:schemeClr val="tx1"/>
                </a:solidFill>
              </a:rPr>
              <a:t>Université Claude Bernard Lyon 1</a:t>
            </a:r>
          </a:p>
          <a:p>
            <a:pPr marL="0" indent="0">
              <a:buNone/>
            </a:pPr>
            <a:r>
              <a:rPr lang="fr-FR" sz="1200" dirty="0">
                <a:solidFill>
                  <a:schemeClr val="tx1"/>
                </a:solidFill>
              </a:rPr>
              <a:t>Membre de l’observatoire national du suicide</a:t>
            </a:r>
          </a:p>
          <a:p>
            <a:pPr marL="0" indent="0">
              <a:buNone/>
            </a:pPr>
            <a:r>
              <a:rPr lang="fr-FR" sz="1200" dirty="0" err="1">
                <a:solidFill>
                  <a:schemeClr val="tx1"/>
                </a:solidFill>
              </a:rPr>
              <a:t>jean-louis.terra@ch-le-vinatier.fr</a:t>
            </a:r>
            <a:endParaRPr lang="fr-FR" sz="1200" dirty="0">
              <a:solidFill>
                <a:schemeClr val="tx1"/>
              </a:solidFill>
            </a:endParaRPr>
          </a:p>
        </p:txBody>
      </p:sp>
    </p:spTree>
    <p:extLst>
      <p:ext uri="{BB962C8B-B14F-4D97-AF65-F5344CB8AC3E}">
        <p14:creationId xmlns:p14="http://schemas.microsoft.com/office/powerpoint/2010/main" val="3714632338"/>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a:xfrm>
            <a:off x="107951" y="144465"/>
            <a:ext cx="7042150" cy="674687"/>
          </a:xfrm>
        </p:spPr>
        <p:txBody>
          <a:bodyPr/>
          <a:lstStyle/>
          <a:p>
            <a:pPr eaLnBrk="1" hangingPunct="1"/>
            <a:r>
              <a:rPr lang="fr-FR" dirty="0">
                <a:latin typeface="Helvetica" charset="0"/>
                <a:cs typeface="Helvetica" charset="0"/>
              </a:rPr>
              <a:t>Les risques induits par les vulnérabilités des professionnels de </a:t>
            </a:r>
            <a:r>
              <a:rPr lang="fr-FR" dirty="0" smtClean="0">
                <a:latin typeface="Helvetica" charset="0"/>
                <a:cs typeface="Helvetica" charset="0"/>
              </a:rPr>
              <a:t>santé : Le suicide</a:t>
            </a:r>
            <a:endParaRPr lang="fr-FR" dirty="0">
              <a:latin typeface="Helvetica" charset="0"/>
              <a:cs typeface="Helvetica" charset="0"/>
            </a:endParaRPr>
          </a:p>
        </p:txBody>
      </p:sp>
      <p:sp>
        <p:nvSpPr>
          <p:cNvPr id="22531" name="Espace réservé du contenu 6"/>
          <p:cNvSpPr>
            <a:spLocks noGrp="1"/>
          </p:cNvSpPr>
          <p:nvPr>
            <p:ph idx="1"/>
          </p:nvPr>
        </p:nvSpPr>
        <p:spPr>
          <a:xfrm>
            <a:off x="284639" y="1007282"/>
            <a:ext cx="8212639" cy="5234706"/>
          </a:xfrm>
        </p:spPr>
        <p:txBody>
          <a:bodyPr>
            <a:noAutofit/>
          </a:bodyPr>
          <a:lstStyle/>
          <a:p>
            <a:pPr marL="0" indent="0">
              <a:spcAft>
                <a:spcPts val="1800"/>
              </a:spcAft>
              <a:buNone/>
            </a:pPr>
            <a:r>
              <a:rPr lang="fr-FR" b="1" dirty="0">
                <a:latin typeface="Arial" charset="0"/>
              </a:rPr>
              <a:t>La taille du risque sur une </a:t>
            </a:r>
            <a:r>
              <a:rPr lang="fr-FR" b="1" dirty="0" smtClean="0">
                <a:latin typeface="Arial" charset="0"/>
              </a:rPr>
              <a:t>année</a:t>
            </a:r>
          </a:p>
          <a:p>
            <a:pPr marL="0" indent="0">
              <a:buNone/>
            </a:pPr>
            <a:endParaRPr lang="fr-FR" sz="700" b="1" dirty="0">
              <a:solidFill>
                <a:srgbClr val="1F497D"/>
              </a:solidFill>
              <a:latin typeface="Arial" charset="0"/>
            </a:endParaRPr>
          </a:p>
          <a:p>
            <a:pPr marL="0" indent="0">
              <a:buNone/>
            </a:pPr>
            <a:endParaRPr lang="fr-FR" sz="700" b="1" dirty="0">
              <a:solidFill>
                <a:srgbClr val="1F497D"/>
              </a:solidFill>
            </a:endParaRPr>
          </a:p>
          <a:p>
            <a:pPr eaLnBrk="0" hangingPunct="0"/>
            <a:endParaRPr lang="fr-FR" sz="100" dirty="0">
              <a:latin typeface="Arial" charset="0"/>
              <a:cs typeface="Arial" charset="0"/>
            </a:endParaRPr>
          </a:p>
          <a:p>
            <a:r>
              <a:rPr lang="fr-FR" dirty="0">
                <a:solidFill>
                  <a:srgbClr val="000000"/>
                </a:solidFill>
              </a:rPr>
              <a:t>9 695 décès en 2012 soit le chiffre le plus bas depuis 1979 : </a:t>
            </a:r>
            <a:r>
              <a:rPr lang="fr-FR" b="1" dirty="0"/>
              <a:t>16 pour 100 000 </a:t>
            </a:r>
          </a:p>
          <a:p>
            <a:endParaRPr lang="fr-FR" dirty="0"/>
          </a:p>
          <a:p>
            <a:r>
              <a:rPr lang="fr-FR" dirty="0">
                <a:solidFill>
                  <a:srgbClr val="000000"/>
                </a:solidFill>
              </a:rPr>
              <a:t>Tentatives de suicides : </a:t>
            </a:r>
            <a:r>
              <a:rPr lang="fr-FR" b="1" dirty="0"/>
              <a:t>200 000</a:t>
            </a:r>
          </a:p>
          <a:p>
            <a:endParaRPr lang="fr-FR" dirty="0"/>
          </a:p>
          <a:p>
            <a:r>
              <a:rPr lang="fr-FR" dirty="0">
                <a:solidFill>
                  <a:srgbClr val="000000"/>
                </a:solidFill>
              </a:rPr>
              <a:t>Idéations suicidaires : </a:t>
            </a:r>
            <a:r>
              <a:rPr lang="fr-FR" b="1" dirty="0"/>
              <a:t>2 millions  </a:t>
            </a:r>
          </a:p>
        </p:txBody>
      </p:sp>
      <p:sp>
        <p:nvSpPr>
          <p:cNvPr id="22532" name="Espace réservé du pied de page 4"/>
          <p:cNvSpPr>
            <a:spLocks noGrp="1"/>
          </p:cNvSpPr>
          <p:nvPr>
            <p:ph type="ftr" sz="quarter" idx="4294967295"/>
          </p:nvPr>
        </p:nvSpPr>
        <p:spPr bwMode="auto">
          <a:xfrm>
            <a:off x="92076" y="6450015"/>
            <a:ext cx="891698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Helvetica" charset="0"/>
                <a:ea typeface="ＭＳ Ｐゴシック" charset="0"/>
                <a:cs typeface="Helvetica" charset="0"/>
              </a:defRPr>
            </a:lvl1pPr>
            <a:lvl2pPr>
              <a:defRPr sz="2800">
                <a:solidFill>
                  <a:schemeClr val="tx1"/>
                </a:solidFill>
                <a:latin typeface="Helvetica" charset="0"/>
                <a:ea typeface="Helvetica" charset="0"/>
                <a:cs typeface="Helvetica" charset="0"/>
              </a:defRPr>
            </a:lvl2pPr>
            <a:lvl3pPr>
              <a:defRPr sz="2400">
                <a:solidFill>
                  <a:schemeClr val="tx1"/>
                </a:solidFill>
                <a:latin typeface="Helvetica" charset="0"/>
                <a:ea typeface="Helvetica" charset="0"/>
                <a:cs typeface="Helvetica" charset="0"/>
              </a:defRPr>
            </a:lvl3pPr>
            <a:lvl4pPr>
              <a:defRPr sz="2000">
                <a:solidFill>
                  <a:schemeClr val="tx1"/>
                </a:solidFill>
                <a:latin typeface="Helvetica" charset="0"/>
                <a:ea typeface="Helvetica" charset="0"/>
                <a:cs typeface="Helvetica" charset="0"/>
              </a:defRPr>
            </a:lvl4pPr>
            <a:lvl5pPr>
              <a:defRPr sz="2000">
                <a:solidFill>
                  <a:schemeClr val="tx1"/>
                </a:solidFill>
                <a:latin typeface="Helvetica" charset="0"/>
                <a:ea typeface="Helvetica" charset="0"/>
                <a:cs typeface="Helvetica" charset="0"/>
              </a:defRPr>
            </a:lvl5pPr>
            <a:lvl6pPr eaLnBrk="0" fontAlgn="base" hangingPunct="0">
              <a:spcAft>
                <a:spcPct val="0"/>
              </a:spcAft>
              <a:buFont typeface="Arial" charset="0"/>
              <a:buChar char="»"/>
              <a:defRPr sz="2000">
                <a:solidFill>
                  <a:schemeClr val="tx1"/>
                </a:solidFill>
                <a:latin typeface="Helvetica" charset="0"/>
                <a:ea typeface="Helvetica" charset="0"/>
                <a:cs typeface="Helvetica" charset="0"/>
              </a:defRPr>
            </a:lvl6pPr>
            <a:lvl7pPr eaLnBrk="0" fontAlgn="base" hangingPunct="0">
              <a:spcAft>
                <a:spcPct val="0"/>
              </a:spcAft>
              <a:buFont typeface="Arial" charset="0"/>
              <a:buChar char="»"/>
              <a:defRPr sz="2000">
                <a:solidFill>
                  <a:schemeClr val="tx1"/>
                </a:solidFill>
                <a:latin typeface="Helvetica" charset="0"/>
                <a:ea typeface="Helvetica" charset="0"/>
                <a:cs typeface="Helvetica" charset="0"/>
              </a:defRPr>
            </a:lvl7pPr>
            <a:lvl8pPr eaLnBrk="0" fontAlgn="base" hangingPunct="0">
              <a:spcAft>
                <a:spcPct val="0"/>
              </a:spcAft>
              <a:buFont typeface="Arial" charset="0"/>
              <a:buChar char="»"/>
              <a:defRPr sz="2000">
                <a:solidFill>
                  <a:schemeClr val="tx1"/>
                </a:solidFill>
                <a:latin typeface="Helvetica" charset="0"/>
                <a:ea typeface="Helvetica" charset="0"/>
                <a:cs typeface="Helvetica" charset="0"/>
              </a:defRPr>
            </a:lvl8pPr>
            <a:lvl9pPr eaLnBrk="0" fontAlgn="base" hangingPunct="0">
              <a:spcAft>
                <a:spcPct val="0"/>
              </a:spcAft>
              <a:buFont typeface="Arial" charset="0"/>
              <a:buChar char="»"/>
              <a:defRPr sz="2000">
                <a:solidFill>
                  <a:schemeClr val="tx1"/>
                </a:solidFill>
                <a:latin typeface="Helvetica" charset="0"/>
                <a:ea typeface="Helvetica" charset="0"/>
                <a:cs typeface="Helvetica" charset="0"/>
              </a:defRPr>
            </a:lvl9pPr>
          </a:lstStyle>
          <a:p>
            <a:r>
              <a:rPr lang="fr-FR" sz="1200" b="0" dirty="0">
                <a:latin typeface="Calibri" charset="0"/>
                <a:cs typeface="Arial" charset="0"/>
              </a:rPr>
              <a:t>1er Colloque National</a:t>
            </a:r>
            <a:r>
              <a:rPr lang="fr-FR" sz="1200" dirty="0">
                <a:latin typeface="Calibri" charset="0"/>
                <a:cs typeface="Arial" charset="0"/>
              </a:rPr>
              <a:t>  Soigner les vulnérabilités des professionnels de santé – Académie Nationale de Médecine </a:t>
            </a:r>
            <a:r>
              <a:rPr lang="fr-FR" sz="1200" b="0" dirty="0">
                <a:latin typeface="Calibri" charset="0"/>
                <a:cs typeface="Arial" charset="0"/>
              </a:rPr>
              <a:t>– Jeudi 3 décembre 2015</a:t>
            </a:r>
            <a:endParaRPr lang="fr-FR" sz="1200" dirty="0">
              <a:latin typeface="Calibri" charset="0"/>
              <a:cs typeface="Arial" charset="0"/>
            </a:endParaRPr>
          </a:p>
        </p:txBody>
      </p:sp>
      <p:sp>
        <p:nvSpPr>
          <p:cNvPr id="2" name="Rectangle 1"/>
          <p:cNvSpPr/>
          <p:nvPr/>
        </p:nvSpPr>
        <p:spPr>
          <a:xfrm>
            <a:off x="10318346" y="-12700"/>
            <a:ext cx="829486" cy="369332"/>
          </a:xfrm>
          <a:prstGeom prst="rect">
            <a:avLst/>
          </a:prstGeom>
        </p:spPr>
        <p:txBody>
          <a:bodyPr wrap="none">
            <a:spAutoFit/>
          </a:bodyPr>
          <a:lstStyle/>
          <a:p>
            <a:pPr algn="ctr" fontAlgn="auto">
              <a:spcBef>
                <a:spcPts val="0"/>
              </a:spcBef>
              <a:spcAft>
                <a:spcPts val="0"/>
              </a:spcAft>
              <a:defRPr/>
            </a:pPr>
            <a:r>
              <a:rPr lang="fr-FR" dirty="0">
                <a:solidFill>
                  <a:prstClr val="white"/>
                </a:solidFill>
                <a:latin typeface="Calibri"/>
                <a:ea typeface="+mn-ea"/>
                <a:cs typeface="+mn-cs"/>
              </a:rPr>
              <a:t>12 min</a:t>
            </a:r>
          </a:p>
        </p:txBody>
      </p:sp>
      <p:sp>
        <p:nvSpPr>
          <p:cNvPr id="7" name="Espace réservé du numéro de diapositive 4"/>
          <p:cNvSpPr>
            <a:spLocks noGrp="1"/>
          </p:cNvSpPr>
          <p:nvPr>
            <p:ph type="sldNum" sz="quarter" idx="12"/>
          </p:nvPr>
        </p:nvSpPr>
        <p:spPr>
          <a:xfrm>
            <a:off x="8497278" y="2"/>
            <a:ext cx="646723" cy="365125"/>
          </a:xfrm>
        </p:spPr>
        <p:txBody>
          <a:bodyPr/>
          <a:lstStyle/>
          <a:p>
            <a:fld id="{91DE38A6-BC19-A249-8091-FB07CD57C52B}" type="slidenum">
              <a:rPr lang="fr-FR" smtClean="0"/>
              <a:t>81</a:t>
            </a:fld>
            <a:endParaRPr lang="fr-FR" dirty="0"/>
          </a:p>
        </p:txBody>
      </p:sp>
    </p:spTree>
    <p:extLst>
      <p:ext uri="{BB962C8B-B14F-4D97-AF65-F5344CB8AC3E}">
        <p14:creationId xmlns:p14="http://schemas.microsoft.com/office/powerpoint/2010/main" val="2774441988"/>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Rectangle 3"/>
          <p:cNvSpPr>
            <a:spLocks noGrp="1" noChangeArrowheads="1"/>
          </p:cNvSpPr>
          <p:nvPr>
            <p:ph type="body" idx="1"/>
          </p:nvPr>
        </p:nvSpPr>
        <p:spPr>
          <a:xfrm>
            <a:off x="415435" y="1628776"/>
            <a:ext cx="8277716" cy="4235097"/>
          </a:xfrm>
        </p:spPr>
        <p:txBody>
          <a:bodyPr>
            <a:normAutofit/>
          </a:bodyPr>
          <a:lstStyle/>
          <a:p>
            <a:pPr marL="0" indent="0" algn="just">
              <a:lnSpc>
                <a:spcPct val="80000"/>
              </a:lnSpc>
              <a:buNone/>
            </a:pPr>
            <a:r>
              <a:rPr lang="fr-FR" b="1" dirty="0">
                <a:latin typeface="Arial" charset="0"/>
              </a:rPr>
              <a:t>Taille du risque de suicide sur la vie </a:t>
            </a:r>
            <a:r>
              <a:rPr lang="fr-FR" b="1" dirty="0" smtClean="0">
                <a:latin typeface="Arial" charset="0"/>
              </a:rPr>
              <a:t>entière</a:t>
            </a:r>
          </a:p>
          <a:p>
            <a:pPr marL="0" indent="0" algn="just">
              <a:lnSpc>
                <a:spcPct val="80000"/>
              </a:lnSpc>
              <a:buNone/>
            </a:pPr>
            <a:endParaRPr lang="fr-FR" sz="2400" b="1" dirty="0">
              <a:latin typeface="Arial" charset="0"/>
            </a:endParaRPr>
          </a:p>
          <a:p>
            <a:pPr marL="0" indent="0" algn="just" eaLnBrk="1" hangingPunct="1">
              <a:lnSpc>
                <a:spcPct val="80000"/>
              </a:lnSpc>
            </a:pPr>
            <a:r>
              <a:rPr lang="fr-FR" sz="2600" dirty="0" smtClean="0">
                <a:latin typeface="Arial" charset="0"/>
              </a:rPr>
              <a:t> 1 </a:t>
            </a:r>
            <a:r>
              <a:rPr lang="fr-FR" sz="2600" dirty="0">
                <a:latin typeface="Arial" charset="0"/>
              </a:rPr>
              <a:t>décès sur 50 en France </a:t>
            </a:r>
          </a:p>
          <a:p>
            <a:pPr marL="0" indent="0" algn="just" eaLnBrk="1" hangingPunct="1">
              <a:lnSpc>
                <a:spcPct val="80000"/>
              </a:lnSpc>
            </a:pPr>
            <a:r>
              <a:rPr lang="fr-FR" sz="2600" dirty="0" smtClean="0">
                <a:latin typeface="Arial" charset="0"/>
              </a:rPr>
              <a:t> 1 </a:t>
            </a:r>
            <a:r>
              <a:rPr lang="fr-FR" sz="2600" dirty="0">
                <a:latin typeface="Arial" charset="0"/>
              </a:rPr>
              <a:t>décès sur 100 pour les femmes</a:t>
            </a:r>
          </a:p>
          <a:p>
            <a:pPr marL="0" indent="0" algn="just" eaLnBrk="1" hangingPunct="1">
              <a:lnSpc>
                <a:spcPct val="80000"/>
              </a:lnSpc>
            </a:pPr>
            <a:r>
              <a:rPr lang="fr-FR" sz="2600" dirty="0" smtClean="0">
                <a:latin typeface="Arial" charset="0"/>
              </a:rPr>
              <a:t> 3 </a:t>
            </a:r>
            <a:r>
              <a:rPr lang="fr-FR" sz="2600" dirty="0">
                <a:latin typeface="Arial" charset="0"/>
              </a:rPr>
              <a:t>décès sur 100 pour les hommes</a:t>
            </a:r>
          </a:p>
          <a:p>
            <a:pPr marL="0" indent="0" algn="just" eaLnBrk="1" hangingPunct="1">
              <a:lnSpc>
                <a:spcPct val="80000"/>
              </a:lnSpc>
            </a:pPr>
            <a:endParaRPr lang="fr-FR" sz="2600" dirty="0">
              <a:latin typeface="Arial" charset="0"/>
            </a:endParaRPr>
          </a:p>
          <a:p>
            <a:pPr marL="0" indent="0" algn="just" eaLnBrk="1" hangingPunct="1">
              <a:lnSpc>
                <a:spcPct val="80000"/>
              </a:lnSpc>
            </a:pPr>
            <a:r>
              <a:rPr lang="fr-FR" sz="2600" dirty="0" smtClean="0">
                <a:latin typeface="Arial" charset="0"/>
              </a:rPr>
              <a:t> 7</a:t>
            </a:r>
            <a:r>
              <a:rPr lang="fr-FR" sz="2600" dirty="0">
                <a:latin typeface="Arial" charset="0"/>
              </a:rPr>
              <a:t>% des personnes souffrant de dépression</a:t>
            </a:r>
          </a:p>
          <a:p>
            <a:pPr marL="0" indent="0" algn="just" eaLnBrk="1" hangingPunct="1">
              <a:lnSpc>
                <a:spcPct val="80000"/>
              </a:lnSpc>
            </a:pPr>
            <a:endParaRPr lang="fr-FR" sz="2600" dirty="0">
              <a:latin typeface="Arial" charset="0"/>
            </a:endParaRPr>
          </a:p>
          <a:p>
            <a:pPr marL="0" indent="0" algn="just" eaLnBrk="1" hangingPunct="1">
              <a:lnSpc>
                <a:spcPct val="80000"/>
              </a:lnSpc>
              <a:buNone/>
            </a:pPr>
            <a:r>
              <a:rPr lang="fr-FR" sz="2600" dirty="0">
                <a:solidFill>
                  <a:srgbClr val="000000"/>
                </a:solidFill>
                <a:latin typeface="Arial" charset="0"/>
              </a:rPr>
              <a:t>Mais la taille du risque </a:t>
            </a:r>
            <a:r>
              <a:rPr lang="fr-FR" sz="2600" dirty="0" smtClean="0">
                <a:solidFill>
                  <a:srgbClr val="000000"/>
                </a:solidFill>
                <a:latin typeface="Arial" charset="0"/>
              </a:rPr>
              <a:t>n’indique </a:t>
            </a:r>
            <a:r>
              <a:rPr lang="fr-FR" sz="2600" dirty="0">
                <a:solidFill>
                  <a:srgbClr val="000000"/>
                </a:solidFill>
                <a:latin typeface="Arial" charset="0"/>
              </a:rPr>
              <a:t>pas le jour et </a:t>
            </a:r>
            <a:r>
              <a:rPr lang="fr-FR" sz="2600" dirty="0" smtClean="0">
                <a:solidFill>
                  <a:srgbClr val="000000"/>
                </a:solidFill>
                <a:latin typeface="Arial" charset="0"/>
              </a:rPr>
              <a:t>l’heure </a:t>
            </a:r>
            <a:endParaRPr lang="fr-FR" sz="2600" dirty="0">
              <a:solidFill>
                <a:srgbClr val="000000"/>
              </a:solidFill>
              <a:latin typeface="Arial" charset="0"/>
            </a:endParaRPr>
          </a:p>
          <a:p>
            <a:pPr marL="0" indent="0" algn="just" eaLnBrk="1" hangingPunct="1">
              <a:lnSpc>
                <a:spcPct val="80000"/>
              </a:lnSpc>
              <a:buFontTx/>
              <a:buNone/>
            </a:pPr>
            <a:r>
              <a:rPr lang="fr-FR" sz="2600" dirty="0">
                <a:solidFill>
                  <a:srgbClr val="000000"/>
                </a:solidFill>
                <a:latin typeface="Arial" charset="0"/>
              </a:rPr>
              <a:t>d</a:t>
            </a:r>
            <a:r>
              <a:rPr lang="fr-FR" sz="2600" dirty="0" smtClean="0">
                <a:solidFill>
                  <a:srgbClr val="000000"/>
                </a:solidFill>
                <a:latin typeface="Arial" charset="0"/>
              </a:rPr>
              <a:t>’où une </a:t>
            </a:r>
            <a:r>
              <a:rPr lang="fr-FR" sz="2600" dirty="0">
                <a:solidFill>
                  <a:srgbClr val="000000"/>
                </a:solidFill>
                <a:latin typeface="Arial" charset="0"/>
              </a:rPr>
              <a:t>conférence de consensus en 2000</a:t>
            </a:r>
          </a:p>
          <a:p>
            <a:pPr marL="0" indent="0" algn="just" eaLnBrk="1" hangingPunct="1">
              <a:lnSpc>
                <a:spcPct val="80000"/>
              </a:lnSpc>
            </a:pPr>
            <a:endParaRPr lang="fr-FR" sz="2600" dirty="0">
              <a:latin typeface="Arial" charset="0"/>
            </a:endParaRPr>
          </a:p>
        </p:txBody>
      </p:sp>
      <p:sp>
        <p:nvSpPr>
          <p:cNvPr id="6150" name="Espace réservé du numéro de diapositive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A908B56-D296-3E45-A598-B705E9081EF2}" type="slidenum">
              <a:rPr lang="fr-FR"/>
              <a:pPr eaLnBrk="1" hangingPunct="1"/>
              <a:t>82</a:t>
            </a:fld>
            <a:endParaRPr lang="fr-FR"/>
          </a:p>
        </p:txBody>
      </p:sp>
      <p:sp>
        <p:nvSpPr>
          <p:cNvPr id="7" name="Titre 1"/>
          <p:cNvSpPr txBox="1">
            <a:spLocks/>
          </p:cNvSpPr>
          <p:nvPr/>
        </p:nvSpPr>
        <p:spPr>
          <a:xfrm>
            <a:off x="107951" y="144465"/>
            <a:ext cx="7042150" cy="67468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smtClean="0">
                <a:latin typeface="Helvetica" charset="0"/>
                <a:cs typeface="Helvetica" charset="0"/>
              </a:rPr>
              <a:t>Les risques induits par les vulnérabilités des professionnels de santé : Le suicide</a:t>
            </a:r>
            <a:endParaRPr lang="fr-FR" dirty="0">
              <a:latin typeface="Helvetica" charset="0"/>
              <a:cs typeface="Helvetica" charset="0"/>
            </a:endParaRPr>
          </a:p>
        </p:txBody>
      </p:sp>
      <p:sp>
        <p:nvSpPr>
          <p:cNvPr id="8" name="Espace réservé du pied de page 4"/>
          <p:cNvSpPr>
            <a:spLocks noGrp="1"/>
          </p:cNvSpPr>
          <p:nvPr>
            <p:ph type="ftr" sz="quarter" idx="4294967295"/>
          </p:nvPr>
        </p:nvSpPr>
        <p:spPr bwMode="auto">
          <a:xfrm>
            <a:off x="92076" y="6450015"/>
            <a:ext cx="891698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Helvetica" charset="0"/>
                <a:ea typeface="ＭＳ Ｐゴシック" charset="0"/>
                <a:cs typeface="Helvetica" charset="0"/>
              </a:defRPr>
            </a:lvl1pPr>
            <a:lvl2pPr>
              <a:defRPr sz="2800">
                <a:solidFill>
                  <a:schemeClr val="tx1"/>
                </a:solidFill>
                <a:latin typeface="Helvetica" charset="0"/>
                <a:ea typeface="Helvetica" charset="0"/>
                <a:cs typeface="Helvetica" charset="0"/>
              </a:defRPr>
            </a:lvl2pPr>
            <a:lvl3pPr>
              <a:defRPr sz="2400">
                <a:solidFill>
                  <a:schemeClr val="tx1"/>
                </a:solidFill>
                <a:latin typeface="Helvetica" charset="0"/>
                <a:ea typeface="Helvetica" charset="0"/>
                <a:cs typeface="Helvetica" charset="0"/>
              </a:defRPr>
            </a:lvl3pPr>
            <a:lvl4pPr>
              <a:defRPr sz="2000">
                <a:solidFill>
                  <a:schemeClr val="tx1"/>
                </a:solidFill>
                <a:latin typeface="Helvetica" charset="0"/>
                <a:ea typeface="Helvetica" charset="0"/>
                <a:cs typeface="Helvetica" charset="0"/>
              </a:defRPr>
            </a:lvl4pPr>
            <a:lvl5pPr>
              <a:defRPr sz="2000">
                <a:solidFill>
                  <a:schemeClr val="tx1"/>
                </a:solidFill>
                <a:latin typeface="Helvetica" charset="0"/>
                <a:ea typeface="Helvetica" charset="0"/>
                <a:cs typeface="Helvetica" charset="0"/>
              </a:defRPr>
            </a:lvl5pPr>
            <a:lvl6pPr eaLnBrk="0" fontAlgn="base" hangingPunct="0">
              <a:spcAft>
                <a:spcPct val="0"/>
              </a:spcAft>
              <a:buFont typeface="Arial" charset="0"/>
              <a:buChar char="»"/>
              <a:defRPr sz="2000">
                <a:solidFill>
                  <a:schemeClr val="tx1"/>
                </a:solidFill>
                <a:latin typeface="Helvetica" charset="0"/>
                <a:ea typeface="Helvetica" charset="0"/>
                <a:cs typeface="Helvetica" charset="0"/>
              </a:defRPr>
            </a:lvl6pPr>
            <a:lvl7pPr eaLnBrk="0" fontAlgn="base" hangingPunct="0">
              <a:spcAft>
                <a:spcPct val="0"/>
              </a:spcAft>
              <a:buFont typeface="Arial" charset="0"/>
              <a:buChar char="»"/>
              <a:defRPr sz="2000">
                <a:solidFill>
                  <a:schemeClr val="tx1"/>
                </a:solidFill>
                <a:latin typeface="Helvetica" charset="0"/>
                <a:ea typeface="Helvetica" charset="0"/>
                <a:cs typeface="Helvetica" charset="0"/>
              </a:defRPr>
            </a:lvl7pPr>
            <a:lvl8pPr eaLnBrk="0" fontAlgn="base" hangingPunct="0">
              <a:spcAft>
                <a:spcPct val="0"/>
              </a:spcAft>
              <a:buFont typeface="Arial" charset="0"/>
              <a:buChar char="»"/>
              <a:defRPr sz="2000">
                <a:solidFill>
                  <a:schemeClr val="tx1"/>
                </a:solidFill>
                <a:latin typeface="Helvetica" charset="0"/>
                <a:ea typeface="Helvetica" charset="0"/>
                <a:cs typeface="Helvetica" charset="0"/>
              </a:defRPr>
            </a:lvl8pPr>
            <a:lvl9pPr eaLnBrk="0" fontAlgn="base" hangingPunct="0">
              <a:spcAft>
                <a:spcPct val="0"/>
              </a:spcAft>
              <a:buFont typeface="Arial" charset="0"/>
              <a:buChar char="»"/>
              <a:defRPr sz="2000">
                <a:solidFill>
                  <a:schemeClr val="tx1"/>
                </a:solidFill>
                <a:latin typeface="Helvetica" charset="0"/>
                <a:ea typeface="Helvetica" charset="0"/>
                <a:cs typeface="Helvetica" charset="0"/>
              </a:defRPr>
            </a:lvl9pPr>
          </a:lstStyle>
          <a:p>
            <a:r>
              <a:rPr lang="fr-FR" sz="1200" b="0" dirty="0">
                <a:latin typeface="Calibri" charset="0"/>
                <a:cs typeface="Arial" charset="0"/>
              </a:rPr>
              <a:t>1er Colloque National</a:t>
            </a:r>
            <a:r>
              <a:rPr lang="fr-FR" sz="1200" dirty="0">
                <a:latin typeface="Calibri" charset="0"/>
                <a:cs typeface="Arial" charset="0"/>
              </a:rPr>
              <a:t>  Soigner les vulnérabilités des professionnels de santé – Académie Nationale de Médecine </a:t>
            </a:r>
            <a:r>
              <a:rPr lang="fr-FR" sz="1200" b="0" dirty="0">
                <a:latin typeface="Calibri" charset="0"/>
                <a:cs typeface="Arial" charset="0"/>
              </a:rPr>
              <a:t>– Jeudi 3 décembre 2015</a:t>
            </a:r>
            <a:endParaRPr lang="fr-FR" sz="1200" dirty="0">
              <a:latin typeface="Calibri" charset="0"/>
              <a:cs typeface="Arial" charset="0"/>
            </a:endParaRPr>
          </a:p>
        </p:txBody>
      </p:sp>
    </p:spTree>
    <p:extLst>
      <p:ext uri="{BB962C8B-B14F-4D97-AF65-F5344CB8AC3E}">
        <p14:creationId xmlns:p14="http://schemas.microsoft.com/office/powerpoint/2010/main" val="3901235296"/>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Rectangle 3"/>
          <p:cNvSpPr>
            <a:spLocks noGrp="1" noChangeArrowheads="1"/>
          </p:cNvSpPr>
          <p:nvPr>
            <p:ph type="body" idx="1"/>
          </p:nvPr>
        </p:nvSpPr>
        <p:spPr>
          <a:xfrm>
            <a:off x="415435" y="973356"/>
            <a:ext cx="8277716" cy="4890516"/>
          </a:xfrm>
        </p:spPr>
        <p:txBody>
          <a:bodyPr>
            <a:normAutofit/>
          </a:bodyPr>
          <a:lstStyle/>
          <a:p>
            <a:pPr marL="0" indent="0" algn="just">
              <a:lnSpc>
                <a:spcPct val="80000"/>
              </a:lnSpc>
              <a:buNone/>
            </a:pPr>
            <a:r>
              <a:rPr lang="fr-FR" sz="2400" b="1" dirty="0" smtClean="0">
                <a:latin typeface="Arial" charset="0"/>
              </a:rPr>
              <a:t>Risque   </a:t>
            </a:r>
            <a:r>
              <a:rPr lang="fr-FR" sz="2400" b="1" dirty="0">
                <a:latin typeface="Arial" charset="0"/>
              </a:rPr>
              <a:t>Urgence    Danger</a:t>
            </a:r>
            <a:endParaRPr lang="fr-FR" sz="2400" b="1" dirty="0" smtClean="0">
              <a:latin typeface="Arial" charset="0"/>
            </a:endParaRPr>
          </a:p>
          <a:p>
            <a:pPr marL="0" indent="0" algn="just" eaLnBrk="1" hangingPunct="1">
              <a:lnSpc>
                <a:spcPct val="80000"/>
              </a:lnSpc>
            </a:pPr>
            <a:endParaRPr lang="fr-FR" sz="2600" dirty="0">
              <a:latin typeface="Arial" charset="0"/>
            </a:endParaRPr>
          </a:p>
        </p:txBody>
      </p:sp>
      <p:sp>
        <p:nvSpPr>
          <p:cNvPr id="6150" name="Espace réservé du numéro de diapositive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A908B56-D296-3E45-A598-B705E9081EF2}" type="slidenum">
              <a:rPr lang="fr-FR"/>
              <a:pPr eaLnBrk="1" hangingPunct="1"/>
              <a:t>83</a:t>
            </a:fld>
            <a:endParaRPr lang="fr-FR"/>
          </a:p>
        </p:txBody>
      </p:sp>
      <p:sp>
        <p:nvSpPr>
          <p:cNvPr id="7" name="Titre 1"/>
          <p:cNvSpPr txBox="1">
            <a:spLocks/>
          </p:cNvSpPr>
          <p:nvPr/>
        </p:nvSpPr>
        <p:spPr>
          <a:xfrm>
            <a:off x="107951" y="144465"/>
            <a:ext cx="7042150" cy="67468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smtClean="0">
                <a:latin typeface="Helvetica" charset="0"/>
                <a:cs typeface="Helvetica" charset="0"/>
              </a:rPr>
              <a:t>Les risques induits par les vulnérabilités des professionnels de santé : Le suicide</a:t>
            </a:r>
            <a:endParaRPr lang="fr-FR" dirty="0">
              <a:latin typeface="Helvetica" charset="0"/>
              <a:cs typeface="Helvetica" charset="0"/>
            </a:endParaRPr>
          </a:p>
        </p:txBody>
      </p:sp>
      <p:sp>
        <p:nvSpPr>
          <p:cNvPr id="8" name="Espace réservé du pied de page 4"/>
          <p:cNvSpPr>
            <a:spLocks noGrp="1"/>
          </p:cNvSpPr>
          <p:nvPr>
            <p:ph type="ftr" sz="quarter" idx="4294967295"/>
          </p:nvPr>
        </p:nvSpPr>
        <p:spPr bwMode="auto">
          <a:xfrm>
            <a:off x="92076" y="6450015"/>
            <a:ext cx="891698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Helvetica" charset="0"/>
                <a:ea typeface="ＭＳ Ｐゴシック" charset="0"/>
                <a:cs typeface="Helvetica" charset="0"/>
              </a:defRPr>
            </a:lvl1pPr>
            <a:lvl2pPr>
              <a:defRPr sz="2800">
                <a:solidFill>
                  <a:schemeClr val="tx1"/>
                </a:solidFill>
                <a:latin typeface="Helvetica" charset="0"/>
                <a:ea typeface="Helvetica" charset="0"/>
                <a:cs typeface="Helvetica" charset="0"/>
              </a:defRPr>
            </a:lvl2pPr>
            <a:lvl3pPr>
              <a:defRPr sz="2400">
                <a:solidFill>
                  <a:schemeClr val="tx1"/>
                </a:solidFill>
                <a:latin typeface="Helvetica" charset="0"/>
                <a:ea typeface="Helvetica" charset="0"/>
                <a:cs typeface="Helvetica" charset="0"/>
              </a:defRPr>
            </a:lvl3pPr>
            <a:lvl4pPr>
              <a:defRPr sz="2000">
                <a:solidFill>
                  <a:schemeClr val="tx1"/>
                </a:solidFill>
                <a:latin typeface="Helvetica" charset="0"/>
                <a:ea typeface="Helvetica" charset="0"/>
                <a:cs typeface="Helvetica" charset="0"/>
              </a:defRPr>
            </a:lvl4pPr>
            <a:lvl5pPr>
              <a:defRPr sz="2000">
                <a:solidFill>
                  <a:schemeClr val="tx1"/>
                </a:solidFill>
                <a:latin typeface="Helvetica" charset="0"/>
                <a:ea typeface="Helvetica" charset="0"/>
                <a:cs typeface="Helvetica" charset="0"/>
              </a:defRPr>
            </a:lvl5pPr>
            <a:lvl6pPr eaLnBrk="0" fontAlgn="base" hangingPunct="0">
              <a:spcAft>
                <a:spcPct val="0"/>
              </a:spcAft>
              <a:buFont typeface="Arial" charset="0"/>
              <a:buChar char="»"/>
              <a:defRPr sz="2000">
                <a:solidFill>
                  <a:schemeClr val="tx1"/>
                </a:solidFill>
                <a:latin typeface="Helvetica" charset="0"/>
                <a:ea typeface="Helvetica" charset="0"/>
                <a:cs typeface="Helvetica" charset="0"/>
              </a:defRPr>
            </a:lvl6pPr>
            <a:lvl7pPr eaLnBrk="0" fontAlgn="base" hangingPunct="0">
              <a:spcAft>
                <a:spcPct val="0"/>
              </a:spcAft>
              <a:buFont typeface="Arial" charset="0"/>
              <a:buChar char="»"/>
              <a:defRPr sz="2000">
                <a:solidFill>
                  <a:schemeClr val="tx1"/>
                </a:solidFill>
                <a:latin typeface="Helvetica" charset="0"/>
                <a:ea typeface="Helvetica" charset="0"/>
                <a:cs typeface="Helvetica" charset="0"/>
              </a:defRPr>
            </a:lvl7pPr>
            <a:lvl8pPr eaLnBrk="0" fontAlgn="base" hangingPunct="0">
              <a:spcAft>
                <a:spcPct val="0"/>
              </a:spcAft>
              <a:buFont typeface="Arial" charset="0"/>
              <a:buChar char="»"/>
              <a:defRPr sz="2000">
                <a:solidFill>
                  <a:schemeClr val="tx1"/>
                </a:solidFill>
                <a:latin typeface="Helvetica" charset="0"/>
                <a:ea typeface="Helvetica" charset="0"/>
                <a:cs typeface="Helvetica" charset="0"/>
              </a:defRPr>
            </a:lvl8pPr>
            <a:lvl9pPr eaLnBrk="0" fontAlgn="base" hangingPunct="0">
              <a:spcAft>
                <a:spcPct val="0"/>
              </a:spcAft>
              <a:buFont typeface="Arial" charset="0"/>
              <a:buChar char="»"/>
              <a:defRPr sz="2000">
                <a:solidFill>
                  <a:schemeClr val="tx1"/>
                </a:solidFill>
                <a:latin typeface="Helvetica" charset="0"/>
                <a:ea typeface="Helvetica" charset="0"/>
                <a:cs typeface="Helvetica" charset="0"/>
              </a:defRPr>
            </a:lvl9pPr>
          </a:lstStyle>
          <a:p>
            <a:r>
              <a:rPr lang="fr-FR" sz="1200" b="0" dirty="0">
                <a:latin typeface="Calibri" charset="0"/>
                <a:cs typeface="Arial" charset="0"/>
              </a:rPr>
              <a:t>1er Colloque National</a:t>
            </a:r>
            <a:r>
              <a:rPr lang="fr-FR" sz="1200" dirty="0">
                <a:latin typeface="Calibri" charset="0"/>
                <a:cs typeface="Arial" charset="0"/>
              </a:rPr>
              <a:t>  Soigner les vulnérabilités des professionnels de santé – Académie Nationale de Médecine </a:t>
            </a:r>
            <a:r>
              <a:rPr lang="fr-FR" sz="1200" b="0" dirty="0">
                <a:latin typeface="Calibri" charset="0"/>
                <a:cs typeface="Arial" charset="0"/>
              </a:rPr>
              <a:t>– Jeudi 3 décembre 2015</a:t>
            </a:r>
            <a:endParaRPr lang="fr-FR" sz="1200" dirty="0">
              <a:latin typeface="Calibri" charset="0"/>
              <a:cs typeface="Arial" charset="0"/>
            </a:endParaRPr>
          </a:p>
        </p:txBody>
      </p:sp>
      <p:pic>
        <p:nvPicPr>
          <p:cNvPr id="6" name="Picture 2" descr="C:\Documents and Settings\252322\Local Settings\Temporary Internet Files\Content.IE5\4P0VY0BL\MC900391444[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rot="581401">
            <a:off x="2318966" y="2262982"/>
            <a:ext cx="3857625" cy="2217738"/>
          </a:xfrm>
          <a:prstGeom prst="rect">
            <a:avLst/>
          </a:prstGeom>
        </p:spPr>
      </p:pic>
      <p:sp>
        <p:nvSpPr>
          <p:cNvPr id="9" name="ZoneTexte 6"/>
          <p:cNvSpPr txBox="1">
            <a:spLocks noChangeArrowheads="1"/>
          </p:cNvSpPr>
          <p:nvPr/>
        </p:nvSpPr>
        <p:spPr bwMode="auto">
          <a:xfrm rot="583392">
            <a:off x="2808260" y="4897146"/>
            <a:ext cx="2447925" cy="369332"/>
          </a:xfrm>
          <a:prstGeom prst="rect">
            <a:avLst/>
          </a:prstGeom>
          <a:gradFill>
            <a:gsLst>
              <a:gs pos="0">
                <a:srgbClr val="FF0000">
                  <a:lumMod val="95000"/>
                </a:srgbClr>
              </a:gs>
              <a:gs pos="50000">
                <a:srgbClr val="FF0000">
                  <a:tint val="44500"/>
                  <a:satMod val="160000"/>
                </a:srgbClr>
              </a:gs>
              <a:gs pos="100000">
                <a:srgbClr val="FF0000">
                  <a:tint val="23500"/>
                  <a:satMod val="160000"/>
                </a:srgbClr>
              </a:gs>
            </a:gsLst>
            <a:path path="circle">
              <a:fillToRect l="100000" t="100000"/>
            </a:path>
          </a:gradFill>
          <a:ln/>
        </p:spPr>
        <p:style>
          <a:lnRef idx="2">
            <a:schemeClr val="accent2">
              <a:shade val="50000"/>
            </a:schemeClr>
          </a:lnRef>
          <a:fillRef idx="1">
            <a:schemeClr val="accent2"/>
          </a:fillRef>
          <a:effectRef idx="0">
            <a:schemeClr val="accent2"/>
          </a:effectRef>
          <a:fontRef idx="minor">
            <a:schemeClr val="lt1"/>
          </a:fontRef>
        </p:style>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fr-FR" dirty="0" smtClean="0">
                <a:solidFill>
                  <a:srgbClr val="000000"/>
                </a:solidFill>
                <a:latin typeface="Tahoma" pitchFamily="34" charset="0"/>
                <a:cs typeface="Arial" pitchFamily="34" charset="0"/>
              </a:rPr>
              <a:t>URGENCE 24H</a:t>
            </a:r>
            <a:endParaRPr lang="fr-FR" dirty="0">
              <a:solidFill>
                <a:srgbClr val="000000"/>
              </a:solidFill>
              <a:latin typeface="Tahoma" pitchFamily="34" charset="0"/>
              <a:cs typeface="Arial" pitchFamily="34" charset="0"/>
            </a:endParaRPr>
          </a:p>
        </p:txBody>
      </p:sp>
      <p:sp>
        <p:nvSpPr>
          <p:cNvPr id="10" name="ZoneTexte 7"/>
          <p:cNvSpPr txBox="1">
            <a:spLocks noChangeArrowheads="1"/>
          </p:cNvSpPr>
          <p:nvPr/>
        </p:nvSpPr>
        <p:spPr bwMode="auto">
          <a:xfrm>
            <a:off x="6454403" y="4156872"/>
            <a:ext cx="360363" cy="1754327"/>
          </a:xfrm>
          <a:prstGeom prst="rect">
            <a:avLst/>
          </a:prstGeom>
          <a:gradFill>
            <a:gsLst>
              <a:gs pos="100000">
                <a:schemeClr val="bg2"/>
              </a:gs>
              <a:gs pos="19000">
                <a:schemeClr val="tx1">
                  <a:lumMod val="37000"/>
                  <a:lumOff val="63000"/>
                </a:schemeClr>
              </a:gs>
              <a:gs pos="100000">
                <a:schemeClr val="accent1">
                  <a:tint val="23500"/>
                  <a:satMod val="160000"/>
                </a:schemeClr>
              </a:gs>
            </a:gsLst>
            <a:lin ang="5400000" scaled="0"/>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defRPr/>
            </a:pPr>
            <a:r>
              <a:rPr lang="fr-FR" b="1" dirty="0">
                <a:solidFill>
                  <a:srgbClr val="FFFFFF"/>
                </a:solidFill>
                <a:latin typeface="Tahoma" pitchFamily="34" charset="0"/>
                <a:cs typeface="Arial" pitchFamily="34" charset="0"/>
              </a:rPr>
              <a:t>D</a:t>
            </a:r>
          </a:p>
          <a:p>
            <a:pPr eaLnBrk="1" hangingPunct="1">
              <a:defRPr/>
            </a:pPr>
            <a:r>
              <a:rPr lang="fr-FR" b="1" dirty="0">
                <a:solidFill>
                  <a:srgbClr val="FFFFFF"/>
                </a:solidFill>
                <a:latin typeface="Tahoma" pitchFamily="34" charset="0"/>
                <a:cs typeface="Arial" pitchFamily="34" charset="0"/>
              </a:rPr>
              <a:t>A</a:t>
            </a:r>
          </a:p>
          <a:p>
            <a:pPr eaLnBrk="1" hangingPunct="1">
              <a:defRPr/>
            </a:pPr>
            <a:r>
              <a:rPr lang="fr-FR" b="1" dirty="0">
                <a:solidFill>
                  <a:srgbClr val="FFFFFF"/>
                </a:solidFill>
                <a:latin typeface="Tahoma" pitchFamily="34" charset="0"/>
                <a:cs typeface="Arial" pitchFamily="34" charset="0"/>
              </a:rPr>
              <a:t>N</a:t>
            </a:r>
          </a:p>
          <a:p>
            <a:pPr eaLnBrk="1" hangingPunct="1">
              <a:defRPr/>
            </a:pPr>
            <a:r>
              <a:rPr lang="fr-FR" b="1" dirty="0">
                <a:solidFill>
                  <a:srgbClr val="FFFFFF"/>
                </a:solidFill>
                <a:latin typeface="Tahoma" pitchFamily="34" charset="0"/>
                <a:cs typeface="Arial" pitchFamily="34" charset="0"/>
              </a:rPr>
              <a:t>G</a:t>
            </a:r>
          </a:p>
          <a:p>
            <a:pPr eaLnBrk="1" hangingPunct="1">
              <a:defRPr/>
            </a:pPr>
            <a:r>
              <a:rPr lang="fr-FR" b="1" dirty="0">
                <a:solidFill>
                  <a:srgbClr val="FFFFFF"/>
                </a:solidFill>
                <a:latin typeface="Tahoma" pitchFamily="34" charset="0"/>
                <a:cs typeface="Arial" pitchFamily="34" charset="0"/>
              </a:rPr>
              <a:t>E</a:t>
            </a:r>
          </a:p>
          <a:p>
            <a:pPr eaLnBrk="1" hangingPunct="1">
              <a:defRPr/>
            </a:pPr>
            <a:r>
              <a:rPr lang="fr-FR" b="1" dirty="0">
                <a:solidFill>
                  <a:srgbClr val="FFFFFF"/>
                </a:solidFill>
                <a:latin typeface="Tahoma" pitchFamily="34" charset="0"/>
                <a:cs typeface="Arial" pitchFamily="34" charset="0"/>
              </a:rPr>
              <a:t>R</a:t>
            </a:r>
          </a:p>
        </p:txBody>
      </p:sp>
      <p:cxnSp>
        <p:nvCxnSpPr>
          <p:cNvPr id="11" name="Connecteur droit avec flèche 9"/>
          <p:cNvCxnSpPr>
            <a:cxnSpLocks noChangeShapeType="1"/>
          </p:cNvCxnSpPr>
          <p:nvPr/>
        </p:nvCxnSpPr>
        <p:spPr bwMode="auto">
          <a:xfrm>
            <a:off x="6201990" y="4779172"/>
            <a:ext cx="0" cy="1628775"/>
          </a:xfrm>
          <a:prstGeom prst="straightConnector1">
            <a:avLst/>
          </a:prstGeom>
          <a:noFill/>
          <a:ln w="25400">
            <a:solidFill>
              <a:srgbClr val="00206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2" name="ZoneTexte 11"/>
          <p:cNvSpPr txBox="1">
            <a:spLocks noChangeArrowheads="1"/>
          </p:cNvSpPr>
          <p:nvPr/>
        </p:nvSpPr>
        <p:spPr bwMode="auto">
          <a:xfrm>
            <a:off x="1269627" y="1789908"/>
            <a:ext cx="381000" cy="2862323"/>
          </a:xfrm>
          <a:prstGeom prst="rect">
            <a:avLst/>
          </a:prstGeom>
          <a:gradFill flip="none" rotWithShape="1">
            <a:gsLst>
              <a:gs pos="0">
                <a:srgbClr val="34800E"/>
              </a:gs>
              <a:gs pos="100000">
                <a:schemeClr val="accent1">
                  <a:tint val="23500"/>
                  <a:satMod val="160000"/>
                </a:schemeClr>
              </a:gs>
            </a:gsLst>
            <a:lin ang="16200000" scaled="1"/>
            <a:tileRect/>
          </a:gradFill>
          <a:ln/>
        </p:spPr>
        <p:style>
          <a:lnRef idx="2">
            <a:schemeClr val="dk1"/>
          </a:lnRef>
          <a:fillRef idx="1">
            <a:schemeClr val="lt1"/>
          </a:fillRef>
          <a:effectRef idx="0">
            <a:schemeClr val="dk1"/>
          </a:effectRef>
          <a:fontRef idx="minor">
            <a:schemeClr val="dk1"/>
          </a:fontRef>
        </p:style>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defRPr/>
            </a:pPr>
            <a:r>
              <a:rPr lang="fr-FR" dirty="0">
                <a:solidFill>
                  <a:srgbClr val="000000"/>
                </a:solidFill>
                <a:latin typeface="Tahoma" pitchFamily="34" charset="0"/>
                <a:cs typeface="Arial" pitchFamily="34" charset="0"/>
              </a:rPr>
              <a:t>R</a:t>
            </a:r>
          </a:p>
          <a:p>
            <a:pPr eaLnBrk="1" hangingPunct="1">
              <a:defRPr/>
            </a:pPr>
            <a:r>
              <a:rPr lang="fr-FR" dirty="0">
                <a:solidFill>
                  <a:srgbClr val="000000"/>
                </a:solidFill>
                <a:latin typeface="Tahoma" pitchFamily="34" charset="0"/>
                <a:cs typeface="Arial" pitchFamily="34" charset="0"/>
              </a:rPr>
              <a:t>IS</a:t>
            </a:r>
          </a:p>
          <a:p>
            <a:pPr eaLnBrk="1" hangingPunct="1">
              <a:defRPr/>
            </a:pPr>
            <a:r>
              <a:rPr lang="fr-FR" dirty="0">
                <a:solidFill>
                  <a:srgbClr val="000000"/>
                </a:solidFill>
                <a:latin typeface="Tahoma" pitchFamily="34" charset="0"/>
                <a:cs typeface="Arial" pitchFamily="34" charset="0"/>
              </a:rPr>
              <a:t>Q</a:t>
            </a:r>
          </a:p>
          <a:p>
            <a:pPr eaLnBrk="1" hangingPunct="1">
              <a:defRPr/>
            </a:pPr>
            <a:r>
              <a:rPr lang="fr-FR" dirty="0">
                <a:solidFill>
                  <a:srgbClr val="000000"/>
                </a:solidFill>
                <a:latin typeface="Tahoma" pitchFamily="34" charset="0"/>
                <a:cs typeface="Arial" pitchFamily="34" charset="0"/>
              </a:rPr>
              <a:t>U</a:t>
            </a:r>
          </a:p>
          <a:p>
            <a:pPr eaLnBrk="1" hangingPunct="1">
              <a:defRPr/>
            </a:pPr>
            <a:r>
              <a:rPr lang="fr-FR" dirty="0" smtClean="0">
                <a:solidFill>
                  <a:srgbClr val="000000"/>
                </a:solidFill>
                <a:latin typeface="Tahoma" pitchFamily="34" charset="0"/>
                <a:cs typeface="Arial" pitchFamily="34" charset="0"/>
              </a:rPr>
              <a:t>E</a:t>
            </a:r>
          </a:p>
          <a:p>
            <a:pPr eaLnBrk="1" hangingPunct="1">
              <a:defRPr/>
            </a:pPr>
            <a:endParaRPr lang="fr-FR" dirty="0">
              <a:solidFill>
                <a:srgbClr val="000000"/>
              </a:solidFill>
              <a:latin typeface="Tahoma" pitchFamily="34" charset="0"/>
              <a:cs typeface="Arial" pitchFamily="34" charset="0"/>
            </a:endParaRPr>
          </a:p>
          <a:p>
            <a:pPr eaLnBrk="1" hangingPunct="1">
              <a:defRPr/>
            </a:pPr>
            <a:r>
              <a:rPr lang="fr-FR" dirty="0" smtClean="0">
                <a:solidFill>
                  <a:srgbClr val="000000"/>
                </a:solidFill>
                <a:latin typeface="Tahoma" pitchFamily="34" charset="0"/>
                <a:cs typeface="Arial" pitchFamily="34" charset="0"/>
              </a:rPr>
              <a:t>VIE</a:t>
            </a:r>
            <a:endParaRPr lang="fr-FR" dirty="0">
              <a:solidFill>
                <a:srgbClr val="000000"/>
              </a:solidFill>
              <a:latin typeface="Tahoma" pitchFamily="34" charset="0"/>
              <a:cs typeface="Arial" pitchFamily="34" charset="0"/>
            </a:endParaRPr>
          </a:p>
        </p:txBody>
      </p:sp>
      <p:sp>
        <p:nvSpPr>
          <p:cNvPr id="13" name="ZoneTexte 12"/>
          <p:cNvSpPr txBox="1">
            <a:spLocks noChangeArrowheads="1"/>
          </p:cNvSpPr>
          <p:nvPr/>
        </p:nvSpPr>
        <p:spPr bwMode="auto">
          <a:xfrm>
            <a:off x="2152748" y="1494702"/>
            <a:ext cx="37306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2000" dirty="0">
                <a:solidFill>
                  <a:srgbClr val="000000"/>
                </a:solidFill>
                <a:latin typeface="Tahoma" charset="0"/>
                <a:cs typeface="Arial" charset="0"/>
              </a:rPr>
              <a:t>Facteurs de risque </a:t>
            </a:r>
          </a:p>
          <a:p>
            <a:pPr eaLnBrk="1" hangingPunct="1"/>
            <a:r>
              <a:rPr lang="fr-FR" sz="2000" dirty="0">
                <a:solidFill>
                  <a:srgbClr val="000000"/>
                </a:solidFill>
                <a:latin typeface="Tahoma" charset="0"/>
                <a:cs typeface="Arial" charset="0"/>
              </a:rPr>
              <a:t>Facteurs de protection</a:t>
            </a:r>
          </a:p>
        </p:txBody>
      </p:sp>
      <p:cxnSp>
        <p:nvCxnSpPr>
          <p:cNvPr id="14" name="Connecteur droit avec flèche 14"/>
          <p:cNvCxnSpPr>
            <a:cxnSpLocks noChangeShapeType="1"/>
          </p:cNvCxnSpPr>
          <p:nvPr/>
        </p:nvCxnSpPr>
        <p:spPr bwMode="auto">
          <a:xfrm>
            <a:off x="1934790" y="1848647"/>
            <a:ext cx="0" cy="2249487"/>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5" name="Connecteur droit avec flèche 15"/>
          <p:cNvCxnSpPr>
            <a:cxnSpLocks noChangeShapeType="1"/>
          </p:cNvCxnSpPr>
          <p:nvPr/>
        </p:nvCxnSpPr>
        <p:spPr bwMode="auto">
          <a:xfrm>
            <a:off x="2782516" y="4355307"/>
            <a:ext cx="2879725" cy="446088"/>
          </a:xfrm>
          <a:prstGeom prst="straightConnector1">
            <a:avLst/>
          </a:prstGeom>
          <a:noFill/>
          <a:ln w="25400">
            <a:solidFill>
              <a:schemeClr val="accent2"/>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6" name="Triangle isocèle 6"/>
          <p:cNvSpPr>
            <a:spLocks noChangeArrowheads="1"/>
          </p:cNvSpPr>
          <p:nvPr/>
        </p:nvSpPr>
        <p:spPr bwMode="auto">
          <a:xfrm rot="5931869">
            <a:off x="5097090" y="4929982"/>
            <a:ext cx="768350" cy="762000"/>
          </a:xfrm>
          <a:prstGeom prst="triangle">
            <a:avLst>
              <a:gd name="adj" fmla="val 50000"/>
            </a:avLst>
          </a:prstGeom>
          <a:solidFill>
            <a:srgbClr val="E03304"/>
          </a:solidFill>
          <a:ln w="9525">
            <a:solidFill>
              <a:schemeClr val="tx1"/>
            </a:solidFill>
            <a:miter lim="800000"/>
            <a:headEnd/>
            <a:tailEnd/>
          </a:ln>
        </p:spPr>
        <p:txBody>
          <a:bodyPr wrap="none"/>
          <a:lstStyle/>
          <a:p>
            <a:endParaRPr lang="fr-FR"/>
          </a:p>
        </p:txBody>
      </p:sp>
      <p:sp>
        <p:nvSpPr>
          <p:cNvPr id="17" name="Ellipse 1"/>
          <p:cNvSpPr>
            <a:spLocks noChangeArrowheads="1"/>
          </p:cNvSpPr>
          <p:nvPr/>
        </p:nvSpPr>
        <p:spPr bwMode="auto">
          <a:xfrm>
            <a:off x="6678241" y="2253457"/>
            <a:ext cx="1511300" cy="1189038"/>
          </a:xfrm>
          <a:prstGeom prst="ellipse">
            <a:avLst/>
          </a:prstGeom>
          <a:solidFill>
            <a:schemeClr val="bg1"/>
          </a:solidFill>
          <a:ln w="9525">
            <a:solidFill>
              <a:schemeClr val="tx1"/>
            </a:solidFill>
            <a:miter lim="800000"/>
            <a:headEnd/>
            <a:tailEnd/>
          </a:ln>
        </p:spPr>
        <p:txBody>
          <a:bodyPr wrap="none"/>
          <a:lstStyle/>
          <a:p>
            <a:r>
              <a:rPr lang="fr-FR"/>
              <a:t>Pensées</a:t>
            </a:r>
          </a:p>
          <a:p>
            <a:r>
              <a:rPr lang="fr-FR"/>
              <a:t>VELCRO</a:t>
            </a:r>
          </a:p>
        </p:txBody>
      </p:sp>
      <p:cxnSp>
        <p:nvCxnSpPr>
          <p:cNvPr id="18" name="Connecteur en arc 3"/>
          <p:cNvCxnSpPr>
            <a:cxnSpLocks noChangeShapeType="1"/>
          </p:cNvCxnSpPr>
          <p:nvPr/>
        </p:nvCxnSpPr>
        <p:spPr bwMode="auto">
          <a:xfrm flipV="1">
            <a:off x="6071816" y="2944020"/>
            <a:ext cx="606425" cy="334962"/>
          </a:xfrm>
          <a:prstGeom prst="curvedConnector3">
            <a:avLst>
              <a:gd name="adj1" fmla="val 50000"/>
            </a:avLst>
          </a:prstGeom>
          <a:noFill/>
          <a:ln w="9525">
            <a:solidFill>
              <a:schemeClr val="tx1"/>
            </a:solidFill>
            <a:miter lim="800000"/>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875158801"/>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Rectangle 3"/>
          <p:cNvSpPr>
            <a:spLocks noGrp="1" noChangeArrowheads="1"/>
          </p:cNvSpPr>
          <p:nvPr>
            <p:ph type="body" idx="1"/>
          </p:nvPr>
        </p:nvSpPr>
        <p:spPr>
          <a:xfrm>
            <a:off x="415435" y="1270111"/>
            <a:ext cx="8277716" cy="4593761"/>
          </a:xfrm>
        </p:spPr>
        <p:txBody>
          <a:bodyPr>
            <a:normAutofit fontScale="92500" lnSpcReduction="20000"/>
          </a:bodyPr>
          <a:lstStyle/>
          <a:p>
            <a:pPr marL="0" indent="0">
              <a:buNone/>
            </a:pPr>
            <a:r>
              <a:rPr lang="fr-FR" sz="3800" b="1" dirty="0"/>
              <a:t>Les facteurs de risque</a:t>
            </a:r>
            <a:r>
              <a:rPr lang="fr-FR" sz="5400" dirty="0"/>
              <a:t/>
            </a:r>
            <a:br>
              <a:rPr lang="fr-FR" sz="5400" dirty="0"/>
            </a:br>
            <a:r>
              <a:rPr lang="fr-FR" sz="1800" i="1" dirty="0">
                <a:solidFill>
                  <a:srgbClr val="000000"/>
                </a:solidFill>
              </a:rPr>
              <a:t>Source : Fédération Française de Psychiatrie. La crise suicidaire : reconnaître et prendre en charge. Paris : John </a:t>
            </a:r>
            <a:r>
              <a:rPr lang="fr-FR" sz="1800" i="1" dirty="0" err="1">
                <a:solidFill>
                  <a:srgbClr val="000000"/>
                </a:solidFill>
              </a:rPr>
              <a:t>Libbey</a:t>
            </a:r>
            <a:r>
              <a:rPr lang="fr-FR" sz="1800" i="1" dirty="0">
                <a:solidFill>
                  <a:srgbClr val="000000"/>
                </a:solidFill>
              </a:rPr>
              <a:t> </a:t>
            </a:r>
            <a:r>
              <a:rPr lang="fr-FR" sz="1800" i="1" dirty="0" err="1">
                <a:solidFill>
                  <a:srgbClr val="000000"/>
                </a:solidFill>
              </a:rPr>
              <a:t>Eurotext</a:t>
            </a:r>
            <a:r>
              <a:rPr lang="fr-FR" sz="1800" i="1" dirty="0">
                <a:solidFill>
                  <a:srgbClr val="000000"/>
                </a:solidFill>
              </a:rPr>
              <a:t> ; 2001, p.422.</a:t>
            </a:r>
            <a:br>
              <a:rPr lang="fr-FR" sz="1800" i="1" dirty="0">
                <a:solidFill>
                  <a:srgbClr val="000000"/>
                </a:solidFill>
              </a:rPr>
            </a:br>
            <a:endParaRPr lang="fr-FR" sz="1800" i="1" dirty="0" smtClean="0">
              <a:solidFill>
                <a:srgbClr val="000000"/>
              </a:solidFill>
            </a:endParaRPr>
          </a:p>
          <a:p>
            <a:endParaRPr lang="fr-FR" dirty="0"/>
          </a:p>
          <a:p>
            <a:r>
              <a:rPr lang="fr-FR" dirty="0" smtClean="0"/>
              <a:t>L</a:t>
            </a:r>
            <a:r>
              <a:rPr lang="ja-JP" altLang="fr-FR" dirty="0" smtClean="0"/>
              <a:t>’</a:t>
            </a:r>
            <a:r>
              <a:rPr lang="fr-FR" dirty="0" smtClean="0"/>
              <a:t>enfance </a:t>
            </a:r>
            <a:r>
              <a:rPr lang="fr-FR" dirty="0"/>
              <a:t>abîmée : « Moi sans toit »</a:t>
            </a:r>
          </a:p>
          <a:p>
            <a:endParaRPr lang="fr-FR" sz="2400" dirty="0"/>
          </a:p>
          <a:p>
            <a:pPr lvl="1"/>
            <a:endParaRPr lang="fr-FR" sz="900" dirty="0"/>
          </a:p>
          <a:p>
            <a:r>
              <a:rPr lang="fr-FR" dirty="0"/>
              <a:t>La psychopathologie</a:t>
            </a:r>
          </a:p>
          <a:p>
            <a:pPr lvl="1"/>
            <a:endParaRPr lang="fr-FR" sz="900" dirty="0"/>
          </a:p>
          <a:p>
            <a:pPr lvl="1"/>
            <a:endParaRPr lang="fr-FR" sz="900" dirty="0"/>
          </a:p>
          <a:p>
            <a:pPr lvl="1"/>
            <a:endParaRPr lang="fr-FR" sz="900" dirty="0"/>
          </a:p>
          <a:p>
            <a:pPr lvl="1"/>
            <a:endParaRPr lang="fr-FR" sz="900" dirty="0"/>
          </a:p>
          <a:p>
            <a:r>
              <a:rPr lang="fr-FR" dirty="0"/>
              <a:t>Les événements de vie durant la dernière année</a:t>
            </a:r>
          </a:p>
          <a:p>
            <a:pPr>
              <a:buNone/>
            </a:pPr>
            <a:endParaRPr lang="fr-FR" i="1" dirty="0"/>
          </a:p>
          <a:p>
            <a:r>
              <a:rPr lang="fr-FR" i="1" dirty="0"/>
              <a:t>Avoir un travail est un facteur de protection</a:t>
            </a:r>
          </a:p>
          <a:p>
            <a:pPr marL="0" indent="0" algn="just" eaLnBrk="1" hangingPunct="1">
              <a:lnSpc>
                <a:spcPct val="80000"/>
              </a:lnSpc>
            </a:pPr>
            <a:endParaRPr lang="fr-FR" sz="2600" dirty="0">
              <a:latin typeface="Arial" charset="0"/>
            </a:endParaRPr>
          </a:p>
        </p:txBody>
      </p:sp>
      <p:sp>
        <p:nvSpPr>
          <p:cNvPr id="6150" name="Espace réservé du numéro de diapositive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A908B56-D296-3E45-A598-B705E9081EF2}" type="slidenum">
              <a:rPr lang="fr-FR"/>
              <a:pPr eaLnBrk="1" hangingPunct="1"/>
              <a:t>84</a:t>
            </a:fld>
            <a:endParaRPr lang="fr-FR"/>
          </a:p>
        </p:txBody>
      </p:sp>
      <p:sp>
        <p:nvSpPr>
          <p:cNvPr id="7" name="Titre 1"/>
          <p:cNvSpPr txBox="1">
            <a:spLocks/>
          </p:cNvSpPr>
          <p:nvPr/>
        </p:nvSpPr>
        <p:spPr>
          <a:xfrm>
            <a:off x="107951" y="144465"/>
            <a:ext cx="7042150" cy="67468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cs typeface="Helvetica" charset="0"/>
              </a:rPr>
              <a:t>Les risques induits par les vulnérabilités des professionnels de santé : Le suicide</a:t>
            </a:r>
            <a:endParaRPr lang="fr-FR" dirty="0">
              <a:latin typeface="Helvetica" charset="0"/>
              <a:cs typeface="Helvetica" charset="0"/>
            </a:endParaRPr>
          </a:p>
        </p:txBody>
      </p:sp>
      <p:sp>
        <p:nvSpPr>
          <p:cNvPr id="8" name="Espace réservé du pied de page 4"/>
          <p:cNvSpPr>
            <a:spLocks noGrp="1"/>
          </p:cNvSpPr>
          <p:nvPr>
            <p:ph type="ftr" sz="quarter" idx="4294967295"/>
          </p:nvPr>
        </p:nvSpPr>
        <p:spPr bwMode="auto">
          <a:xfrm>
            <a:off x="92076" y="6450015"/>
            <a:ext cx="891698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Helvetica" charset="0"/>
                <a:ea typeface="ＭＳ Ｐゴシック" charset="0"/>
                <a:cs typeface="Helvetica" charset="0"/>
              </a:defRPr>
            </a:lvl1pPr>
            <a:lvl2pPr>
              <a:defRPr sz="2800">
                <a:solidFill>
                  <a:schemeClr val="tx1"/>
                </a:solidFill>
                <a:latin typeface="Helvetica" charset="0"/>
                <a:ea typeface="Helvetica" charset="0"/>
                <a:cs typeface="Helvetica" charset="0"/>
              </a:defRPr>
            </a:lvl2pPr>
            <a:lvl3pPr>
              <a:defRPr sz="2400">
                <a:solidFill>
                  <a:schemeClr val="tx1"/>
                </a:solidFill>
                <a:latin typeface="Helvetica" charset="0"/>
                <a:ea typeface="Helvetica" charset="0"/>
                <a:cs typeface="Helvetica" charset="0"/>
              </a:defRPr>
            </a:lvl3pPr>
            <a:lvl4pPr>
              <a:defRPr sz="2000">
                <a:solidFill>
                  <a:schemeClr val="tx1"/>
                </a:solidFill>
                <a:latin typeface="Helvetica" charset="0"/>
                <a:ea typeface="Helvetica" charset="0"/>
                <a:cs typeface="Helvetica" charset="0"/>
              </a:defRPr>
            </a:lvl4pPr>
            <a:lvl5pPr>
              <a:defRPr sz="2000">
                <a:solidFill>
                  <a:schemeClr val="tx1"/>
                </a:solidFill>
                <a:latin typeface="Helvetica" charset="0"/>
                <a:ea typeface="Helvetica" charset="0"/>
                <a:cs typeface="Helvetica" charset="0"/>
              </a:defRPr>
            </a:lvl5pPr>
            <a:lvl6pPr eaLnBrk="0" fontAlgn="base" hangingPunct="0">
              <a:spcAft>
                <a:spcPct val="0"/>
              </a:spcAft>
              <a:buFont typeface="Arial" charset="0"/>
              <a:buChar char="»"/>
              <a:defRPr sz="2000">
                <a:solidFill>
                  <a:schemeClr val="tx1"/>
                </a:solidFill>
                <a:latin typeface="Helvetica" charset="0"/>
                <a:ea typeface="Helvetica" charset="0"/>
                <a:cs typeface="Helvetica" charset="0"/>
              </a:defRPr>
            </a:lvl6pPr>
            <a:lvl7pPr eaLnBrk="0" fontAlgn="base" hangingPunct="0">
              <a:spcAft>
                <a:spcPct val="0"/>
              </a:spcAft>
              <a:buFont typeface="Arial" charset="0"/>
              <a:buChar char="»"/>
              <a:defRPr sz="2000">
                <a:solidFill>
                  <a:schemeClr val="tx1"/>
                </a:solidFill>
                <a:latin typeface="Helvetica" charset="0"/>
                <a:ea typeface="Helvetica" charset="0"/>
                <a:cs typeface="Helvetica" charset="0"/>
              </a:defRPr>
            </a:lvl7pPr>
            <a:lvl8pPr eaLnBrk="0" fontAlgn="base" hangingPunct="0">
              <a:spcAft>
                <a:spcPct val="0"/>
              </a:spcAft>
              <a:buFont typeface="Arial" charset="0"/>
              <a:buChar char="»"/>
              <a:defRPr sz="2000">
                <a:solidFill>
                  <a:schemeClr val="tx1"/>
                </a:solidFill>
                <a:latin typeface="Helvetica" charset="0"/>
                <a:ea typeface="Helvetica" charset="0"/>
                <a:cs typeface="Helvetica" charset="0"/>
              </a:defRPr>
            </a:lvl8pPr>
            <a:lvl9pPr eaLnBrk="0" fontAlgn="base" hangingPunct="0">
              <a:spcAft>
                <a:spcPct val="0"/>
              </a:spcAft>
              <a:buFont typeface="Arial" charset="0"/>
              <a:buChar char="»"/>
              <a:defRPr sz="2000">
                <a:solidFill>
                  <a:schemeClr val="tx1"/>
                </a:solidFill>
                <a:latin typeface="Helvetica" charset="0"/>
                <a:ea typeface="Helvetica" charset="0"/>
                <a:cs typeface="Helvetica" charset="0"/>
              </a:defRPr>
            </a:lvl9pPr>
          </a:lstStyle>
          <a:p>
            <a:r>
              <a:rPr lang="fr-FR" sz="1200" b="0" dirty="0">
                <a:latin typeface="Calibri" charset="0"/>
                <a:cs typeface="Arial" charset="0"/>
              </a:rPr>
              <a:t>1er Colloque National</a:t>
            </a:r>
            <a:r>
              <a:rPr lang="fr-FR" sz="1200" dirty="0">
                <a:latin typeface="Calibri" charset="0"/>
                <a:cs typeface="Arial" charset="0"/>
              </a:rPr>
              <a:t>  Soigner les vulnérabilités des professionnels de santé – Académie Nationale de Médecine </a:t>
            </a:r>
            <a:r>
              <a:rPr lang="fr-FR" sz="1200" b="0" dirty="0">
                <a:latin typeface="Calibri" charset="0"/>
                <a:cs typeface="Arial" charset="0"/>
              </a:rPr>
              <a:t>– Jeudi 3 décembre 2015</a:t>
            </a:r>
            <a:endParaRPr lang="fr-FR" sz="1200" dirty="0">
              <a:latin typeface="Calibri" charset="0"/>
              <a:cs typeface="Arial" charset="0"/>
            </a:endParaRPr>
          </a:p>
        </p:txBody>
      </p:sp>
    </p:spTree>
    <p:extLst>
      <p:ext uri="{BB962C8B-B14F-4D97-AF65-F5344CB8AC3E}">
        <p14:creationId xmlns:p14="http://schemas.microsoft.com/office/powerpoint/2010/main" val="848069653"/>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re 1"/>
          <p:cNvSpPr>
            <a:spLocks noGrp="1"/>
          </p:cNvSpPr>
          <p:nvPr>
            <p:ph type="title"/>
          </p:nvPr>
        </p:nvSpPr>
        <p:spPr>
          <a:xfrm>
            <a:off x="1377307" y="1012732"/>
            <a:ext cx="7097274" cy="1031285"/>
          </a:xfrm>
        </p:spPr>
        <p:txBody>
          <a:bodyPr/>
          <a:lstStyle/>
          <a:p>
            <a:r>
              <a:rPr lang="fr-FR" sz="2400" dirty="0">
                <a:solidFill>
                  <a:schemeClr val="tx2"/>
                </a:solidFill>
              </a:rPr>
              <a:t>Représentation des facteurs de risque </a:t>
            </a:r>
            <a:br>
              <a:rPr lang="fr-FR" sz="2400" dirty="0">
                <a:solidFill>
                  <a:schemeClr val="tx2"/>
                </a:solidFill>
              </a:rPr>
            </a:br>
            <a:r>
              <a:rPr lang="fr-FR" sz="2400" dirty="0">
                <a:solidFill>
                  <a:schemeClr val="tx2"/>
                </a:solidFill>
              </a:rPr>
              <a:t>selon leur poids respectif et leur risque </a:t>
            </a:r>
            <a:r>
              <a:rPr lang="fr-FR" sz="2400" dirty="0" smtClean="0">
                <a:solidFill>
                  <a:schemeClr val="tx2"/>
                </a:solidFill>
              </a:rPr>
              <a:t>relatif</a:t>
            </a:r>
            <a:endParaRPr lang="fr-FR" sz="2400" dirty="0">
              <a:solidFill>
                <a:schemeClr val="tx2"/>
              </a:solidFill>
            </a:endParaRPr>
          </a:p>
        </p:txBody>
      </p:sp>
      <p:sp>
        <p:nvSpPr>
          <p:cNvPr id="3" name="Espace réservé du contenu 2"/>
          <p:cNvSpPr>
            <a:spLocks noGrp="1"/>
          </p:cNvSpPr>
          <p:nvPr>
            <p:ph idx="1"/>
          </p:nvPr>
        </p:nvSpPr>
        <p:spPr>
          <a:xfrm>
            <a:off x="439883" y="1528935"/>
            <a:ext cx="8229600" cy="5012687"/>
          </a:xfrm>
        </p:spPr>
        <p:txBody>
          <a:bodyPr/>
          <a:lstStyle/>
          <a:p>
            <a:pPr marL="0" indent="0">
              <a:buFont typeface="Wingdings" pitchFamily="2" charset="2"/>
              <a:buNone/>
              <a:defRPr/>
            </a:pPr>
            <a:endParaRPr lang="fr-FR" sz="800" dirty="0" smtClean="0">
              <a:ea typeface="+mn-ea"/>
            </a:endParaRPr>
          </a:p>
          <a:p>
            <a:pPr>
              <a:defRPr/>
            </a:pPr>
            <a:endParaRPr lang="fr-FR" sz="2000" dirty="0">
              <a:ea typeface="+mn-ea"/>
            </a:endParaRPr>
          </a:p>
        </p:txBody>
      </p:sp>
      <p:sp>
        <p:nvSpPr>
          <p:cNvPr id="9221"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1B3525A-E23F-764E-AEC1-C3BAF8EA611B}" type="slidenum">
              <a:rPr lang="fr-FR" sz="1400">
                <a:solidFill>
                  <a:srgbClr val="000000"/>
                </a:solidFill>
                <a:latin typeface="Tahoma" charset="0"/>
                <a:cs typeface="Arial" charset="0"/>
              </a:rPr>
              <a:pPr eaLnBrk="1" hangingPunct="1"/>
              <a:t>85</a:t>
            </a:fld>
            <a:endParaRPr lang="fr-FR" sz="1400">
              <a:solidFill>
                <a:srgbClr val="000000"/>
              </a:solidFill>
              <a:latin typeface="Tahoma" charset="0"/>
              <a:cs typeface="Arial" charset="0"/>
            </a:endParaRPr>
          </a:p>
        </p:txBody>
      </p:sp>
      <p:sp>
        <p:nvSpPr>
          <p:cNvPr id="9222" name="Ellipse 6"/>
          <p:cNvSpPr>
            <a:spLocks noChangeArrowheads="1"/>
          </p:cNvSpPr>
          <p:nvPr/>
        </p:nvSpPr>
        <p:spPr bwMode="auto">
          <a:xfrm>
            <a:off x="449192" y="1949057"/>
            <a:ext cx="1800225" cy="1800225"/>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dirty="0">
              <a:solidFill>
                <a:srgbClr val="000000"/>
              </a:solidFill>
            </a:endParaRPr>
          </a:p>
          <a:p>
            <a:r>
              <a:rPr lang="fr-FR" sz="3200" dirty="0">
                <a:solidFill>
                  <a:srgbClr val="000000"/>
                </a:solidFill>
              </a:rPr>
              <a:t>X 30</a:t>
            </a:r>
          </a:p>
          <a:p>
            <a:endParaRPr lang="fr-FR" dirty="0">
              <a:solidFill>
                <a:srgbClr val="000000"/>
              </a:solidFill>
            </a:endParaRPr>
          </a:p>
          <a:p>
            <a:endParaRPr lang="fr-FR" dirty="0">
              <a:solidFill>
                <a:srgbClr val="000000"/>
              </a:solidFill>
            </a:endParaRPr>
          </a:p>
          <a:p>
            <a:endParaRPr lang="fr-FR" sz="1600" dirty="0">
              <a:solidFill>
                <a:srgbClr val="000000"/>
              </a:solidFill>
            </a:endParaRPr>
          </a:p>
          <a:p>
            <a:r>
              <a:rPr lang="fr-FR" sz="1600" dirty="0">
                <a:solidFill>
                  <a:srgbClr val="000000"/>
                </a:solidFill>
              </a:rPr>
              <a:t>ANTECEDENT</a:t>
            </a:r>
            <a:br>
              <a:rPr lang="fr-FR" sz="1600" dirty="0">
                <a:solidFill>
                  <a:srgbClr val="000000"/>
                </a:solidFill>
              </a:rPr>
            </a:br>
            <a:r>
              <a:rPr lang="fr-FR" sz="1600" dirty="0">
                <a:solidFill>
                  <a:srgbClr val="000000"/>
                </a:solidFill>
              </a:rPr>
              <a:t>DE TENTATIVE DE SUICIDE</a:t>
            </a:r>
          </a:p>
        </p:txBody>
      </p:sp>
      <p:sp>
        <p:nvSpPr>
          <p:cNvPr id="9223" name="Ellipse 7"/>
          <p:cNvSpPr>
            <a:spLocks noChangeArrowheads="1"/>
          </p:cNvSpPr>
          <p:nvPr/>
        </p:nvSpPr>
        <p:spPr bwMode="auto">
          <a:xfrm>
            <a:off x="2506591" y="2241155"/>
            <a:ext cx="1619250" cy="1562100"/>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sz="1400">
              <a:solidFill>
                <a:srgbClr val="000000"/>
              </a:solidFill>
            </a:endParaRPr>
          </a:p>
          <a:p>
            <a:r>
              <a:rPr lang="fr-FR" sz="2000">
                <a:solidFill>
                  <a:srgbClr val="000000"/>
                </a:solidFill>
              </a:rPr>
              <a:t>  X28</a:t>
            </a:r>
          </a:p>
          <a:p>
            <a:endParaRPr lang="fr-FR" sz="1600">
              <a:solidFill>
                <a:srgbClr val="000000"/>
              </a:solidFill>
            </a:endParaRPr>
          </a:p>
          <a:p>
            <a:endParaRPr lang="fr-FR" sz="1600">
              <a:solidFill>
                <a:srgbClr val="000000"/>
              </a:solidFill>
            </a:endParaRPr>
          </a:p>
          <a:p>
            <a:endParaRPr lang="fr-FR" sz="1600">
              <a:solidFill>
                <a:srgbClr val="000000"/>
              </a:solidFill>
            </a:endParaRPr>
          </a:p>
          <a:p>
            <a:r>
              <a:rPr lang="fr-FR" sz="1600">
                <a:solidFill>
                  <a:srgbClr val="000000"/>
                </a:solidFill>
              </a:rPr>
              <a:t>TROUBLE BIPOLAIRE</a:t>
            </a:r>
          </a:p>
        </p:txBody>
      </p:sp>
      <p:sp>
        <p:nvSpPr>
          <p:cNvPr id="9224" name="Ellipse 8"/>
          <p:cNvSpPr>
            <a:spLocks noChangeArrowheads="1"/>
          </p:cNvSpPr>
          <p:nvPr/>
        </p:nvSpPr>
        <p:spPr bwMode="auto">
          <a:xfrm>
            <a:off x="4514778" y="2355455"/>
            <a:ext cx="1479550" cy="1447800"/>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solidFill>
                <a:srgbClr val="000000"/>
              </a:solidFill>
            </a:endParaRPr>
          </a:p>
          <a:p>
            <a:r>
              <a:rPr lang="fr-FR" sz="2800">
                <a:solidFill>
                  <a:srgbClr val="000000"/>
                </a:solidFill>
              </a:rPr>
              <a:t>X 20</a:t>
            </a:r>
          </a:p>
          <a:p>
            <a:endParaRPr lang="fr-FR">
              <a:solidFill>
                <a:srgbClr val="000000"/>
              </a:solidFill>
            </a:endParaRPr>
          </a:p>
          <a:p>
            <a:endParaRPr lang="fr-FR">
              <a:solidFill>
                <a:srgbClr val="000000"/>
              </a:solidFill>
            </a:endParaRPr>
          </a:p>
          <a:p>
            <a:r>
              <a:rPr lang="fr-FR" sz="1600">
                <a:solidFill>
                  <a:srgbClr val="000000"/>
                </a:solidFill>
              </a:rPr>
              <a:t>DEPENDANCE </a:t>
            </a:r>
          </a:p>
          <a:p>
            <a:r>
              <a:rPr lang="fr-FR" sz="1600">
                <a:solidFill>
                  <a:srgbClr val="000000"/>
                </a:solidFill>
              </a:rPr>
              <a:t>ALCOOL</a:t>
            </a:r>
          </a:p>
        </p:txBody>
      </p:sp>
      <p:sp>
        <p:nvSpPr>
          <p:cNvPr id="9225" name="Ellipse 9"/>
          <p:cNvSpPr>
            <a:spLocks noChangeArrowheads="1"/>
          </p:cNvSpPr>
          <p:nvPr/>
        </p:nvSpPr>
        <p:spPr bwMode="auto">
          <a:xfrm>
            <a:off x="6778553" y="2366567"/>
            <a:ext cx="1447800" cy="1436688"/>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sz="1600">
              <a:solidFill>
                <a:srgbClr val="000000"/>
              </a:solidFill>
            </a:endParaRPr>
          </a:p>
          <a:p>
            <a:r>
              <a:rPr lang="fr-FR" sz="4000">
                <a:solidFill>
                  <a:srgbClr val="000000"/>
                </a:solidFill>
              </a:rPr>
              <a:t>X 20</a:t>
            </a:r>
          </a:p>
          <a:p>
            <a:endParaRPr lang="fr-FR" sz="1600">
              <a:solidFill>
                <a:srgbClr val="000000"/>
              </a:solidFill>
            </a:endParaRPr>
          </a:p>
          <a:p>
            <a:endParaRPr lang="fr-FR" sz="1600">
              <a:solidFill>
                <a:srgbClr val="000000"/>
              </a:solidFill>
            </a:endParaRPr>
          </a:p>
          <a:p>
            <a:r>
              <a:rPr lang="fr-FR" sz="1600">
                <a:solidFill>
                  <a:srgbClr val="000000"/>
                </a:solidFill>
              </a:rPr>
              <a:t>DEPRESSION</a:t>
            </a:r>
          </a:p>
        </p:txBody>
      </p:sp>
      <p:sp>
        <p:nvSpPr>
          <p:cNvPr id="9226" name="Ellipse 10"/>
          <p:cNvSpPr>
            <a:spLocks noChangeArrowheads="1"/>
          </p:cNvSpPr>
          <p:nvPr/>
        </p:nvSpPr>
        <p:spPr bwMode="auto">
          <a:xfrm>
            <a:off x="377753" y="4946255"/>
            <a:ext cx="914400" cy="914400"/>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r>
              <a:rPr lang="fr-FR" sz="2000">
                <a:solidFill>
                  <a:srgbClr val="000000"/>
                </a:solidFill>
              </a:rPr>
              <a:t>X 8</a:t>
            </a:r>
          </a:p>
          <a:p>
            <a:endParaRPr lang="fr-FR" sz="1600">
              <a:solidFill>
                <a:srgbClr val="000000"/>
              </a:solidFill>
            </a:endParaRPr>
          </a:p>
          <a:p>
            <a:endParaRPr lang="fr-FR" sz="1600">
              <a:solidFill>
                <a:srgbClr val="000000"/>
              </a:solidFill>
            </a:endParaRPr>
          </a:p>
          <a:p>
            <a:r>
              <a:rPr lang="fr-FR" sz="1600">
                <a:solidFill>
                  <a:srgbClr val="000000"/>
                </a:solidFill>
              </a:rPr>
              <a:t>SCHIZOPHRENIE</a:t>
            </a:r>
          </a:p>
        </p:txBody>
      </p:sp>
      <p:sp>
        <p:nvSpPr>
          <p:cNvPr id="9227" name="Ellipse 11"/>
          <p:cNvSpPr>
            <a:spLocks noChangeArrowheads="1"/>
          </p:cNvSpPr>
          <p:nvPr/>
        </p:nvSpPr>
        <p:spPr bwMode="auto">
          <a:xfrm>
            <a:off x="6497566" y="4946255"/>
            <a:ext cx="914400" cy="914400"/>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r>
              <a:rPr lang="fr-FR">
                <a:solidFill>
                  <a:srgbClr val="000000"/>
                </a:solidFill>
              </a:rPr>
              <a:t>X 4</a:t>
            </a:r>
          </a:p>
          <a:p>
            <a:endParaRPr lang="fr-FR" sz="1600">
              <a:solidFill>
                <a:srgbClr val="000000"/>
              </a:solidFill>
            </a:endParaRPr>
          </a:p>
          <a:p>
            <a:endParaRPr lang="fr-FR" sz="1600">
              <a:solidFill>
                <a:srgbClr val="000000"/>
              </a:solidFill>
            </a:endParaRPr>
          </a:p>
          <a:p>
            <a:r>
              <a:rPr lang="fr-FR" sz="1600">
                <a:solidFill>
                  <a:srgbClr val="000000"/>
                </a:solidFill>
              </a:rPr>
              <a:t>ENDEUILLE </a:t>
            </a:r>
          </a:p>
          <a:p>
            <a:r>
              <a:rPr lang="fr-FR" sz="1600">
                <a:solidFill>
                  <a:srgbClr val="000000"/>
                </a:solidFill>
              </a:rPr>
              <a:t>PAR SUICIDE</a:t>
            </a:r>
            <a:endParaRPr lang="fr-FR">
              <a:solidFill>
                <a:srgbClr val="000000"/>
              </a:solidFill>
            </a:endParaRPr>
          </a:p>
        </p:txBody>
      </p:sp>
      <p:sp>
        <p:nvSpPr>
          <p:cNvPr id="9228" name="Ellipse 12"/>
          <p:cNvSpPr>
            <a:spLocks noChangeArrowheads="1"/>
          </p:cNvSpPr>
          <p:nvPr/>
        </p:nvSpPr>
        <p:spPr bwMode="auto">
          <a:xfrm>
            <a:off x="7769153" y="4916092"/>
            <a:ext cx="914400" cy="914400"/>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r>
              <a:rPr lang="fr-FR" sz="3200" dirty="0">
                <a:solidFill>
                  <a:srgbClr val="000000"/>
                </a:solidFill>
              </a:rPr>
              <a:t>X 3</a:t>
            </a:r>
          </a:p>
          <a:p>
            <a:endParaRPr lang="fr-FR" dirty="0">
              <a:solidFill>
                <a:srgbClr val="000000"/>
              </a:solidFill>
            </a:endParaRPr>
          </a:p>
          <a:p>
            <a:r>
              <a:rPr lang="fr-FR" sz="1600" dirty="0">
                <a:solidFill>
                  <a:srgbClr val="000000"/>
                </a:solidFill>
              </a:rPr>
              <a:t>HOMME</a:t>
            </a:r>
          </a:p>
        </p:txBody>
      </p:sp>
      <p:sp>
        <p:nvSpPr>
          <p:cNvPr id="9229" name="Ellipse 15"/>
          <p:cNvSpPr>
            <a:spLocks noChangeArrowheads="1"/>
          </p:cNvSpPr>
          <p:nvPr/>
        </p:nvSpPr>
        <p:spPr bwMode="auto">
          <a:xfrm>
            <a:off x="2249416" y="4920855"/>
            <a:ext cx="914400" cy="914400"/>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r>
              <a:rPr lang="fr-FR" sz="2000">
                <a:solidFill>
                  <a:srgbClr val="000000"/>
                </a:solidFill>
              </a:rPr>
              <a:t>X 7</a:t>
            </a:r>
          </a:p>
          <a:p>
            <a:endParaRPr lang="fr-FR" sz="1600">
              <a:solidFill>
                <a:srgbClr val="000000"/>
              </a:solidFill>
            </a:endParaRPr>
          </a:p>
          <a:p>
            <a:endParaRPr lang="fr-FR" sz="1600">
              <a:solidFill>
                <a:srgbClr val="000000"/>
              </a:solidFill>
            </a:endParaRPr>
          </a:p>
          <a:p>
            <a:r>
              <a:rPr lang="fr-FR" sz="1600">
                <a:solidFill>
                  <a:srgbClr val="000000"/>
                </a:solidFill>
              </a:rPr>
              <a:t>TROUBLE DE LA </a:t>
            </a:r>
          </a:p>
          <a:p>
            <a:r>
              <a:rPr lang="fr-FR" sz="1600">
                <a:solidFill>
                  <a:srgbClr val="000000"/>
                </a:solidFill>
              </a:rPr>
              <a:t>PERSONNALITE</a:t>
            </a:r>
          </a:p>
        </p:txBody>
      </p:sp>
      <p:sp>
        <p:nvSpPr>
          <p:cNvPr id="9230" name="Ellipse 16"/>
          <p:cNvSpPr>
            <a:spLocks noChangeArrowheads="1"/>
          </p:cNvSpPr>
          <p:nvPr/>
        </p:nvSpPr>
        <p:spPr bwMode="auto">
          <a:xfrm>
            <a:off x="4514778" y="4916092"/>
            <a:ext cx="914400" cy="914400"/>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r>
              <a:rPr lang="fr-FR">
                <a:solidFill>
                  <a:srgbClr val="000000"/>
                </a:solidFill>
              </a:rPr>
              <a:t>X 6</a:t>
            </a:r>
          </a:p>
          <a:p>
            <a:endParaRPr lang="fr-FR">
              <a:solidFill>
                <a:srgbClr val="000000"/>
              </a:solidFill>
            </a:endParaRPr>
          </a:p>
          <a:p>
            <a:r>
              <a:rPr lang="fr-FR" sz="1600">
                <a:solidFill>
                  <a:srgbClr val="000000"/>
                </a:solidFill>
              </a:rPr>
              <a:t>SYNDROME </a:t>
            </a:r>
          </a:p>
          <a:p>
            <a:r>
              <a:rPr lang="fr-FR" sz="1600">
                <a:solidFill>
                  <a:srgbClr val="000000"/>
                </a:solidFill>
              </a:rPr>
              <a:t>DE STRESS</a:t>
            </a:r>
          </a:p>
          <a:p>
            <a:r>
              <a:rPr lang="fr-FR" sz="1600">
                <a:solidFill>
                  <a:srgbClr val="000000"/>
                </a:solidFill>
              </a:rPr>
              <a:t>POST-TRAUMATIQUE</a:t>
            </a:r>
          </a:p>
        </p:txBody>
      </p:sp>
      <p:cxnSp>
        <p:nvCxnSpPr>
          <p:cNvPr id="9231" name="Connecteur droit avec flèche 18"/>
          <p:cNvCxnSpPr>
            <a:cxnSpLocks noChangeShapeType="1"/>
          </p:cNvCxnSpPr>
          <p:nvPr/>
        </p:nvCxnSpPr>
        <p:spPr bwMode="auto">
          <a:xfrm flipH="1">
            <a:off x="5254554" y="3482581"/>
            <a:ext cx="1963738" cy="0"/>
          </a:xfrm>
          <a:prstGeom prst="straightConnector1">
            <a:avLst/>
          </a:prstGeom>
          <a:noFill/>
          <a:ln w="38100">
            <a:solidFill>
              <a:srgbClr val="FF3300"/>
            </a:solidFill>
            <a:miter lim="800000"/>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232" name="Connecteur droit avec flèche 21"/>
          <p:cNvCxnSpPr>
            <a:cxnSpLocks noChangeShapeType="1"/>
          </p:cNvCxnSpPr>
          <p:nvPr/>
        </p:nvCxnSpPr>
        <p:spPr bwMode="auto">
          <a:xfrm flipH="1">
            <a:off x="2987074" y="3482581"/>
            <a:ext cx="2284412" cy="1839912"/>
          </a:xfrm>
          <a:prstGeom prst="straightConnector1">
            <a:avLst/>
          </a:prstGeom>
          <a:noFill/>
          <a:ln w="38100">
            <a:solidFill>
              <a:srgbClr val="FF3300"/>
            </a:solidFill>
            <a:miter lim="800000"/>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233" name="Connecteur droit avec flèche 24"/>
          <p:cNvCxnSpPr>
            <a:cxnSpLocks noChangeShapeType="1"/>
          </p:cNvCxnSpPr>
          <p:nvPr/>
        </p:nvCxnSpPr>
        <p:spPr bwMode="auto">
          <a:xfrm flipH="1">
            <a:off x="2970141" y="3584179"/>
            <a:ext cx="4248150" cy="1839912"/>
          </a:xfrm>
          <a:prstGeom prst="straightConnector1">
            <a:avLst/>
          </a:prstGeom>
          <a:noFill/>
          <a:ln w="38100">
            <a:solidFill>
              <a:srgbClr val="FF3300"/>
            </a:solidFill>
            <a:miter lim="800000"/>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9" name="Titre 1"/>
          <p:cNvSpPr txBox="1">
            <a:spLocks/>
          </p:cNvSpPr>
          <p:nvPr/>
        </p:nvSpPr>
        <p:spPr>
          <a:xfrm>
            <a:off x="107951" y="144465"/>
            <a:ext cx="7042150" cy="67468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cs typeface="Helvetica" charset="0"/>
              </a:rPr>
              <a:t>Les risques induits par les vulnérabilités des professionnels de santé : Le suicide</a:t>
            </a:r>
            <a:endParaRPr lang="fr-FR" dirty="0">
              <a:latin typeface="Helvetica" charset="0"/>
              <a:cs typeface="Helvetica" charset="0"/>
            </a:endParaRPr>
          </a:p>
        </p:txBody>
      </p:sp>
      <p:sp>
        <p:nvSpPr>
          <p:cNvPr id="21" name="Espace réservé du pied de page 4"/>
          <p:cNvSpPr>
            <a:spLocks noGrp="1"/>
          </p:cNvSpPr>
          <p:nvPr>
            <p:ph type="ftr" sz="quarter" idx="4294967295"/>
          </p:nvPr>
        </p:nvSpPr>
        <p:spPr bwMode="auto">
          <a:xfrm>
            <a:off x="92076" y="6450015"/>
            <a:ext cx="891698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Helvetica" charset="0"/>
                <a:ea typeface="ＭＳ Ｐゴシック" charset="0"/>
                <a:cs typeface="Helvetica" charset="0"/>
              </a:defRPr>
            </a:lvl1pPr>
            <a:lvl2pPr>
              <a:defRPr sz="2800">
                <a:solidFill>
                  <a:schemeClr val="tx1"/>
                </a:solidFill>
                <a:latin typeface="Helvetica" charset="0"/>
                <a:ea typeface="Helvetica" charset="0"/>
                <a:cs typeface="Helvetica" charset="0"/>
              </a:defRPr>
            </a:lvl2pPr>
            <a:lvl3pPr>
              <a:defRPr sz="2400">
                <a:solidFill>
                  <a:schemeClr val="tx1"/>
                </a:solidFill>
                <a:latin typeface="Helvetica" charset="0"/>
                <a:ea typeface="Helvetica" charset="0"/>
                <a:cs typeface="Helvetica" charset="0"/>
              </a:defRPr>
            </a:lvl3pPr>
            <a:lvl4pPr>
              <a:defRPr sz="2000">
                <a:solidFill>
                  <a:schemeClr val="tx1"/>
                </a:solidFill>
                <a:latin typeface="Helvetica" charset="0"/>
                <a:ea typeface="Helvetica" charset="0"/>
                <a:cs typeface="Helvetica" charset="0"/>
              </a:defRPr>
            </a:lvl4pPr>
            <a:lvl5pPr>
              <a:defRPr sz="2000">
                <a:solidFill>
                  <a:schemeClr val="tx1"/>
                </a:solidFill>
                <a:latin typeface="Helvetica" charset="0"/>
                <a:ea typeface="Helvetica" charset="0"/>
                <a:cs typeface="Helvetica" charset="0"/>
              </a:defRPr>
            </a:lvl5pPr>
            <a:lvl6pPr eaLnBrk="0" fontAlgn="base" hangingPunct="0">
              <a:spcAft>
                <a:spcPct val="0"/>
              </a:spcAft>
              <a:buFont typeface="Arial" charset="0"/>
              <a:buChar char="»"/>
              <a:defRPr sz="2000">
                <a:solidFill>
                  <a:schemeClr val="tx1"/>
                </a:solidFill>
                <a:latin typeface="Helvetica" charset="0"/>
                <a:ea typeface="Helvetica" charset="0"/>
                <a:cs typeface="Helvetica" charset="0"/>
              </a:defRPr>
            </a:lvl6pPr>
            <a:lvl7pPr eaLnBrk="0" fontAlgn="base" hangingPunct="0">
              <a:spcAft>
                <a:spcPct val="0"/>
              </a:spcAft>
              <a:buFont typeface="Arial" charset="0"/>
              <a:buChar char="»"/>
              <a:defRPr sz="2000">
                <a:solidFill>
                  <a:schemeClr val="tx1"/>
                </a:solidFill>
                <a:latin typeface="Helvetica" charset="0"/>
                <a:ea typeface="Helvetica" charset="0"/>
                <a:cs typeface="Helvetica" charset="0"/>
              </a:defRPr>
            </a:lvl7pPr>
            <a:lvl8pPr eaLnBrk="0" fontAlgn="base" hangingPunct="0">
              <a:spcAft>
                <a:spcPct val="0"/>
              </a:spcAft>
              <a:buFont typeface="Arial" charset="0"/>
              <a:buChar char="»"/>
              <a:defRPr sz="2000">
                <a:solidFill>
                  <a:schemeClr val="tx1"/>
                </a:solidFill>
                <a:latin typeface="Helvetica" charset="0"/>
                <a:ea typeface="Helvetica" charset="0"/>
                <a:cs typeface="Helvetica" charset="0"/>
              </a:defRPr>
            </a:lvl8pPr>
            <a:lvl9pPr eaLnBrk="0" fontAlgn="base" hangingPunct="0">
              <a:spcAft>
                <a:spcPct val="0"/>
              </a:spcAft>
              <a:buFont typeface="Arial" charset="0"/>
              <a:buChar char="»"/>
              <a:defRPr sz="2000">
                <a:solidFill>
                  <a:schemeClr val="tx1"/>
                </a:solidFill>
                <a:latin typeface="Helvetica" charset="0"/>
                <a:ea typeface="Helvetica" charset="0"/>
                <a:cs typeface="Helvetica" charset="0"/>
              </a:defRPr>
            </a:lvl9pPr>
          </a:lstStyle>
          <a:p>
            <a:r>
              <a:rPr lang="fr-FR" sz="1200" b="0" dirty="0">
                <a:latin typeface="Calibri" charset="0"/>
                <a:cs typeface="Arial" charset="0"/>
              </a:rPr>
              <a:t>1er Colloque National</a:t>
            </a:r>
            <a:r>
              <a:rPr lang="fr-FR" sz="1200" dirty="0">
                <a:latin typeface="Calibri" charset="0"/>
                <a:cs typeface="Arial" charset="0"/>
              </a:rPr>
              <a:t>  Soigner les vulnérabilités des professionnels de santé – Académie Nationale de Médecine </a:t>
            </a:r>
            <a:r>
              <a:rPr lang="fr-FR" sz="1200" b="0" dirty="0">
                <a:latin typeface="Calibri" charset="0"/>
                <a:cs typeface="Arial" charset="0"/>
              </a:rPr>
              <a:t>– Jeudi 3 décembre 2015</a:t>
            </a:r>
            <a:endParaRPr lang="fr-FR" sz="1200" dirty="0">
              <a:latin typeface="Calibri" charset="0"/>
              <a:cs typeface="Arial" charset="0"/>
            </a:endParaRPr>
          </a:p>
        </p:txBody>
      </p:sp>
    </p:spTree>
    <p:extLst>
      <p:ext uri="{BB962C8B-B14F-4D97-AF65-F5344CB8AC3E}">
        <p14:creationId xmlns:p14="http://schemas.microsoft.com/office/powerpoint/2010/main" val="2163599414"/>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4"/>
          <p:cNvSpPr>
            <a:spLocks noGrp="1"/>
          </p:cNvSpPr>
          <p:nvPr>
            <p:ph type="title"/>
          </p:nvPr>
        </p:nvSpPr>
        <p:spPr>
          <a:xfrm>
            <a:off x="323850" y="1010481"/>
            <a:ext cx="8362950" cy="1143000"/>
          </a:xfrm>
        </p:spPr>
        <p:txBody>
          <a:bodyPr/>
          <a:lstStyle/>
          <a:p>
            <a:r>
              <a:rPr lang="fr-FR" sz="3200" dirty="0">
                <a:latin typeface="Arial" charset="0"/>
              </a:rPr>
              <a:t>Les bases de la prévention</a:t>
            </a:r>
          </a:p>
        </p:txBody>
      </p:sp>
      <p:sp>
        <p:nvSpPr>
          <p:cNvPr id="10243" name="Espace réservé du contenu 5"/>
          <p:cNvSpPr>
            <a:spLocks noGrp="1"/>
          </p:cNvSpPr>
          <p:nvPr>
            <p:ph idx="1"/>
          </p:nvPr>
        </p:nvSpPr>
        <p:spPr>
          <a:xfrm>
            <a:off x="323851" y="2694533"/>
            <a:ext cx="8569325" cy="3431631"/>
          </a:xfrm>
        </p:spPr>
        <p:txBody>
          <a:bodyPr/>
          <a:lstStyle/>
          <a:p>
            <a:pPr marL="0" indent="0">
              <a:buFontTx/>
              <a:buNone/>
            </a:pPr>
            <a:r>
              <a:rPr lang="fr-FR" dirty="0">
                <a:latin typeface="Arial" charset="0"/>
              </a:rPr>
              <a:t>Le suicide est un </a:t>
            </a:r>
            <a:r>
              <a:rPr lang="fr-FR" dirty="0" smtClean="0">
                <a:latin typeface="Arial" charset="0"/>
              </a:rPr>
              <a:t>risque, </a:t>
            </a:r>
            <a:r>
              <a:rPr lang="fr-FR" dirty="0">
                <a:latin typeface="Arial" charset="0"/>
              </a:rPr>
              <a:t>pas une </a:t>
            </a:r>
            <a:r>
              <a:rPr lang="fr-FR" dirty="0" smtClean="0">
                <a:latin typeface="Arial" charset="0"/>
              </a:rPr>
              <a:t>maladie.</a:t>
            </a:r>
            <a:endParaRPr lang="fr-FR" dirty="0">
              <a:latin typeface="Arial" charset="0"/>
            </a:endParaRPr>
          </a:p>
          <a:p>
            <a:pPr marL="0" indent="0">
              <a:buFontTx/>
              <a:buNone/>
            </a:pPr>
            <a:endParaRPr lang="fr-FR" dirty="0">
              <a:latin typeface="Arial" charset="0"/>
            </a:endParaRPr>
          </a:p>
          <a:p>
            <a:pPr marL="0" indent="0">
              <a:buFont typeface="Wingdings" charset="0"/>
              <a:buNone/>
            </a:pPr>
            <a:r>
              <a:rPr lang="fr-FR" dirty="0">
                <a:latin typeface="Arial" charset="0"/>
              </a:rPr>
              <a:t>La personne ne veut pas mourir, elle veut arrêter de </a:t>
            </a:r>
            <a:r>
              <a:rPr lang="fr-FR" dirty="0" smtClean="0">
                <a:latin typeface="Arial" charset="0"/>
              </a:rPr>
              <a:t>souffrir.</a:t>
            </a:r>
            <a:endParaRPr lang="fr-FR" dirty="0">
              <a:latin typeface="Arial" charset="0"/>
            </a:endParaRPr>
          </a:p>
          <a:p>
            <a:pPr marL="0" indent="0">
              <a:buFont typeface="Wingdings" charset="0"/>
              <a:buNone/>
            </a:pPr>
            <a:endParaRPr lang="fr-FR" dirty="0">
              <a:latin typeface="Arial" charset="0"/>
            </a:endParaRPr>
          </a:p>
          <a:p>
            <a:pPr marL="0" indent="0">
              <a:buFont typeface="Wingdings" charset="0"/>
              <a:buNone/>
            </a:pPr>
            <a:r>
              <a:rPr lang="fr-FR" dirty="0" smtClean="0">
                <a:latin typeface="Arial" charset="0"/>
              </a:rPr>
              <a:t>L’ambivalence </a:t>
            </a:r>
            <a:r>
              <a:rPr lang="fr-FR" dirty="0">
                <a:latin typeface="Arial" charset="0"/>
              </a:rPr>
              <a:t>terminale justifie </a:t>
            </a:r>
            <a:r>
              <a:rPr lang="fr-FR" dirty="0" smtClean="0">
                <a:latin typeface="Arial" charset="0"/>
              </a:rPr>
              <a:t>l</a:t>
            </a:r>
            <a:r>
              <a:rPr lang="ja-JP" altLang="fr-FR" dirty="0" smtClean="0">
                <a:latin typeface="Arial" charset="0"/>
              </a:rPr>
              <a:t>’</a:t>
            </a:r>
            <a:r>
              <a:rPr lang="fr-FR" dirty="0" smtClean="0">
                <a:latin typeface="Arial" charset="0"/>
              </a:rPr>
              <a:t>intervention.</a:t>
            </a:r>
            <a:endParaRPr lang="fr-FR" dirty="0">
              <a:latin typeface="Arial" charset="0"/>
            </a:endParaRPr>
          </a:p>
          <a:p>
            <a:pPr marL="0" indent="0">
              <a:buFont typeface="Wingdings" charset="0"/>
              <a:buNone/>
            </a:pPr>
            <a:endParaRPr lang="fr-FR" dirty="0">
              <a:latin typeface="Arial" charset="0"/>
            </a:endParaRPr>
          </a:p>
          <a:p>
            <a:pPr marL="0" indent="0">
              <a:buFont typeface="Wingdings" charset="0"/>
              <a:buNone/>
            </a:pPr>
            <a:endParaRPr lang="fr-FR" dirty="0">
              <a:latin typeface="Arial" charset="0"/>
            </a:endParaRPr>
          </a:p>
        </p:txBody>
      </p:sp>
      <p:sp>
        <p:nvSpPr>
          <p:cNvPr id="10245" name="Espace réservé du numéro de diapositive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F45B831-97CE-534E-B3AB-6115BA44942E}" type="slidenum">
              <a:rPr lang="fr-FR" sz="1400">
                <a:latin typeface="Tahoma" charset="0"/>
              </a:rPr>
              <a:pPr eaLnBrk="1" hangingPunct="1"/>
              <a:t>86</a:t>
            </a:fld>
            <a:endParaRPr lang="fr-FR" sz="1400" dirty="0">
              <a:latin typeface="Tahoma" charset="0"/>
            </a:endParaRPr>
          </a:p>
        </p:txBody>
      </p:sp>
      <p:sp>
        <p:nvSpPr>
          <p:cNvPr id="7" name="Titre 1"/>
          <p:cNvSpPr txBox="1">
            <a:spLocks/>
          </p:cNvSpPr>
          <p:nvPr/>
        </p:nvSpPr>
        <p:spPr>
          <a:xfrm>
            <a:off x="107951" y="144465"/>
            <a:ext cx="7042150" cy="67468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cs typeface="Helvetica" charset="0"/>
              </a:rPr>
              <a:t>Les risques induits par les vulnérabilités des professionnels de santé : Le suicide</a:t>
            </a:r>
            <a:endParaRPr lang="fr-FR" dirty="0">
              <a:latin typeface="Helvetica" charset="0"/>
              <a:cs typeface="Helvetica" charset="0"/>
            </a:endParaRPr>
          </a:p>
        </p:txBody>
      </p:sp>
      <p:sp>
        <p:nvSpPr>
          <p:cNvPr id="8" name="Espace réservé du pied de page 4"/>
          <p:cNvSpPr>
            <a:spLocks noGrp="1"/>
          </p:cNvSpPr>
          <p:nvPr>
            <p:ph type="ftr" sz="quarter" idx="4294967295"/>
          </p:nvPr>
        </p:nvSpPr>
        <p:spPr bwMode="auto">
          <a:xfrm>
            <a:off x="92076" y="6450015"/>
            <a:ext cx="891698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Helvetica" charset="0"/>
                <a:ea typeface="ＭＳ Ｐゴシック" charset="0"/>
                <a:cs typeface="Helvetica" charset="0"/>
              </a:defRPr>
            </a:lvl1pPr>
            <a:lvl2pPr>
              <a:defRPr sz="2800">
                <a:solidFill>
                  <a:schemeClr val="tx1"/>
                </a:solidFill>
                <a:latin typeface="Helvetica" charset="0"/>
                <a:ea typeface="Helvetica" charset="0"/>
                <a:cs typeface="Helvetica" charset="0"/>
              </a:defRPr>
            </a:lvl2pPr>
            <a:lvl3pPr>
              <a:defRPr sz="2400">
                <a:solidFill>
                  <a:schemeClr val="tx1"/>
                </a:solidFill>
                <a:latin typeface="Helvetica" charset="0"/>
                <a:ea typeface="Helvetica" charset="0"/>
                <a:cs typeface="Helvetica" charset="0"/>
              </a:defRPr>
            </a:lvl3pPr>
            <a:lvl4pPr>
              <a:defRPr sz="2000">
                <a:solidFill>
                  <a:schemeClr val="tx1"/>
                </a:solidFill>
                <a:latin typeface="Helvetica" charset="0"/>
                <a:ea typeface="Helvetica" charset="0"/>
                <a:cs typeface="Helvetica" charset="0"/>
              </a:defRPr>
            </a:lvl4pPr>
            <a:lvl5pPr>
              <a:defRPr sz="2000">
                <a:solidFill>
                  <a:schemeClr val="tx1"/>
                </a:solidFill>
                <a:latin typeface="Helvetica" charset="0"/>
                <a:ea typeface="Helvetica" charset="0"/>
                <a:cs typeface="Helvetica" charset="0"/>
              </a:defRPr>
            </a:lvl5pPr>
            <a:lvl6pPr eaLnBrk="0" fontAlgn="base" hangingPunct="0">
              <a:spcAft>
                <a:spcPct val="0"/>
              </a:spcAft>
              <a:buFont typeface="Arial" charset="0"/>
              <a:buChar char="»"/>
              <a:defRPr sz="2000">
                <a:solidFill>
                  <a:schemeClr val="tx1"/>
                </a:solidFill>
                <a:latin typeface="Helvetica" charset="0"/>
                <a:ea typeface="Helvetica" charset="0"/>
                <a:cs typeface="Helvetica" charset="0"/>
              </a:defRPr>
            </a:lvl6pPr>
            <a:lvl7pPr eaLnBrk="0" fontAlgn="base" hangingPunct="0">
              <a:spcAft>
                <a:spcPct val="0"/>
              </a:spcAft>
              <a:buFont typeface="Arial" charset="0"/>
              <a:buChar char="»"/>
              <a:defRPr sz="2000">
                <a:solidFill>
                  <a:schemeClr val="tx1"/>
                </a:solidFill>
                <a:latin typeface="Helvetica" charset="0"/>
                <a:ea typeface="Helvetica" charset="0"/>
                <a:cs typeface="Helvetica" charset="0"/>
              </a:defRPr>
            </a:lvl7pPr>
            <a:lvl8pPr eaLnBrk="0" fontAlgn="base" hangingPunct="0">
              <a:spcAft>
                <a:spcPct val="0"/>
              </a:spcAft>
              <a:buFont typeface="Arial" charset="0"/>
              <a:buChar char="»"/>
              <a:defRPr sz="2000">
                <a:solidFill>
                  <a:schemeClr val="tx1"/>
                </a:solidFill>
                <a:latin typeface="Helvetica" charset="0"/>
                <a:ea typeface="Helvetica" charset="0"/>
                <a:cs typeface="Helvetica" charset="0"/>
              </a:defRPr>
            </a:lvl8pPr>
            <a:lvl9pPr eaLnBrk="0" fontAlgn="base" hangingPunct="0">
              <a:spcAft>
                <a:spcPct val="0"/>
              </a:spcAft>
              <a:buFont typeface="Arial" charset="0"/>
              <a:buChar char="»"/>
              <a:defRPr sz="2000">
                <a:solidFill>
                  <a:schemeClr val="tx1"/>
                </a:solidFill>
                <a:latin typeface="Helvetica" charset="0"/>
                <a:ea typeface="Helvetica" charset="0"/>
                <a:cs typeface="Helvetica" charset="0"/>
              </a:defRPr>
            </a:lvl9pPr>
          </a:lstStyle>
          <a:p>
            <a:r>
              <a:rPr lang="fr-FR" sz="1200" b="0" dirty="0">
                <a:latin typeface="Calibri" charset="0"/>
                <a:cs typeface="Arial" charset="0"/>
              </a:rPr>
              <a:t>1er Colloque National</a:t>
            </a:r>
            <a:r>
              <a:rPr lang="fr-FR" sz="1200" dirty="0">
                <a:latin typeface="Calibri" charset="0"/>
                <a:cs typeface="Arial" charset="0"/>
              </a:rPr>
              <a:t>  Soigner les vulnérabilités des professionnels de santé – Académie Nationale de Médecine </a:t>
            </a:r>
            <a:r>
              <a:rPr lang="fr-FR" sz="1200" b="0" dirty="0">
                <a:latin typeface="Calibri" charset="0"/>
                <a:cs typeface="Arial" charset="0"/>
              </a:rPr>
              <a:t>– Jeudi 3 décembre 2015</a:t>
            </a:r>
            <a:endParaRPr lang="fr-FR" sz="1200" dirty="0">
              <a:latin typeface="Calibri" charset="0"/>
              <a:cs typeface="Arial" charset="0"/>
            </a:endParaRPr>
          </a:p>
        </p:txBody>
      </p:sp>
    </p:spTree>
    <p:extLst>
      <p:ext uri="{BB962C8B-B14F-4D97-AF65-F5344CB8AC3E}">
        <p14:creationId xmlns:p14="http://schemas.microsoft.com/office/powerpoint/2010/main" val="737329178"/>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re 1"/>
          <p:cNvSpPr>
            <a:spLocks noGrp="1"/>
          </p:cNvSpPr>
          <p:nvPr>
            <p:ph type="title"/>
          </p:nvPr>
        </p:nvSpPr>
        <p:spPr>
          <a:xfrm>
            <a:off x="457201" y="1605255"/>
            <a:ext cx="7042975" cy="673533"/>
          </a:xfrm>
        </p:spPr>
        <p:txBody>
          <a:bodyPr/>
          <a:lstStyle/>
          <a:p>
            <a:r>
              <a:rPr lang="fr-FR" dirty="0">
                <a:latin typeface="Arial" charset="0"/>
              </a:rPr>
              <a:t>L</a:t>
            </a:r>
            <a:r>
              <a:rPr lang="ja-JP" altLang="fr-FR" dirty="0">
                <a:latin typeface="Arial" charset="0"/>
              </a:rPr>
              <a:t>’</a:t>
            </a:r>
            <a:r>
              <a:rPr lang="fr-FR" dirty="0">
                <a:latin typeface="Arial" charset="0"/>
              </a:rPr>
              <a:t>entretien</a:t>
            </a:r>
          </a:p>
        </p:txBody>
      </p:sp>
      <p:sp>
        <p:nvSpPr>
          <p:cNvPr id="11267" name="Espace réservé du contenu 2"/>
          <p:cNvSpPr>
            <a:spLocks noGrp="1"/>
          </p:cNvSpPr>
          <p:nvPr>
            <p:ph idx="1"/>
          </p:nvPr>
        </p:nvSpPr>
        <p:spPr>
          <a:xfrm>
            <a:off x="457200" y="2480869"/>
            <a:ext cx="8229600" cy="3645294"/>
          </a:xfrm>
        </p:spPr>
        <p:txBody>
          <a:bodyPr/>
          <a:lstStyle/>
          <a:p>
            <a:r>
              <a:rPr lang="fr-FR" dirty="0">
                <a:latin typeface="Arial" charset="0"/>
              </a:rPr>
              <a:t>Aller vers la personne</a:t>
            </a:r>
          </a:p>
          <a:p>
            <a:r>
              <a:rPr lang="fr-FR" dirty="0" smtClean="0">
                <a:latin typeface="Arial" charset="0"/>
              </a:rPr>
              <a:t>Être </a:t>
            </a:r>
            <a:r>
              <a:rPr lang="fr-FR" dirty="0">
                <a:latin typeface="Arial" charset="0"/>
              </a:rPr>
              <a:t>curieux de </a:t>
            </a:r>
            <a:r>
              <a:rPr lang="fr-FR" dirty="0" smtClean="0">
                <a:latin typeface="Arial" charset="0"/>
              </a:rPr>
              <a:t>l’autre</a:t>
            </a:r>
            <a:endParaRPr lang="fr-FR" dirty="0">
              <a:latin typeface="Arial" charset="0"/>
            </a:endParaRPr>
          </a:p>
          <a:p>
            <a:r>
              <a:rPr lang="fr-FR" dirty="0">
                <a:latin typeface="Arial" charset="0"/>
              </a:rPr>
              <a:t>Toucher par les mots, pas par les gestes</a:t>
            </a:r>
          </a:p>
          <a:p>
            <a:endParaRPr lang="fr-FR" dirty="0">
              <a:latin typeface="Arial" charset="0"/>
            </a:endParaRPr>
          </a:p>
          <a:p>
            <a:r>
              <a:rPr lang="fr-FR" dirty="0" smtClean="0">
                <a:latin typeface="Arial" charset="0"/>
              </a:rPr>
              <a:t>Éviter </a:t>
            </a:r>
            <a:r>
              <a:rPr lang="fr-FR" dirty="0">
                <a:latin typeface="Arial" charset="0"/>
              </a:rPr>
              <a:t>les mots NOIRS</a:t>
            </a:r>
            <a:r>
              <a:rPr lang="fr-FR" sz="2800" dirty="0">
                <a:latin typeface="Arial" charset="0"/>
              </a:rPr>
              <a:t> </a:t>
            </a:r>
            <a:r>
              <a:rPr lang="fr-FR" sz="2800" dirty="0">
                <a:solidFill>
                  <a:schemeClr val="tx1"/>
                </a:solidFill>
                <a:latin typeface="Arial" charset="0"/>
              </a:rPr>
              <a:t>« on verra, bon courage, un petit peu, </a:t>
            </a:r>
            <a:r>
              <a:rPr lang="fr-FR" sz="2800" dirty="0" smtClean="0">
                <a:solidFill>
                  <a:schemeClr val="tx1"/>
                </a:solidFill>
                <a:latin typeface="Arial" charset="0"/>
              </a:rPr>
              <a:t>c</a:t>
            </a:r>
            <a:r>
              <a:rPr lang="fr-FR" dirty="0" smtClean="0">
                <a:solidFill>
                  <a:schemeClr val="tx1"/>
                </a:solidFill>
                <a:latin typeface="Arial" charset="0"/>
              </a:rPr>
              <a:t>’</a:t>
            </a:r>
            <a:r>
              <a:rPr lang="fr-FR" sz="2800" dirty="0" smtClean="0">
                <a:solidFill>
                  <a:schemeClr val="tx1"/>
                </a:solidFill>
                <a:latin typeface="Arial" charset="0"/>
              </a:rPr>
              <a:t>est </a:t>
            </a:r>
            <a:r>
              <a:rPr lang="fr-FR" sz="2800" dirty="0">
                <a:solidFill>
                  <a:schemeClr val="tx1"/>
                </a:solidFill>
                <a:latin typeface="Arial" charset="0"/>
              </a:rPr>
              <a:t>normal » et autres sources </a:t>
            </a:r>
            <a:r>
              <a:rPr lang="fr-FR" sz="2800" dirty="0" smtClean="0">
                <a:solidFill>
                  <a:schemeClr val="tx1"/>
                </a:solidFill>
                <a:latin typeface="Arial" charset="0"/>
              </a:rPr>
              <a:t>d</a:t>
            </a:r>
            <a:r>
              <a:rPr lang="fr-FR" dirty="0" smtClean="0">
                <a:solidFill>
                  <a:schemeClr val="tx1"/>
                </a:solidFill>
                <a:latin typeface="Arial" charset="0"/>
              </a:rPr>
              <a:t>’</a:t>
            </a:r>
            <a:r>
              <a:rPr lang="fr-FR" sz="2800" dirty="0" smtClean="0">
                <a:solidFill>
                  <a:schemeClr val="tx1"/>
                </a:solidFill>
                <a:latin typeface="Arial" charset="0"/>
              </a:rPr>
              <a:t>affections nosocomiales.</a:t>
            </a:r>
            <a:endParaRPr lang="fr-FR" sz="2400" dirty="0">
              <a:solidFill>
                <a:schemeClr val="tx1"/>
              </a:solidFill>
              <a:latin typeface="Arial" charset="0"/>
            </a:endParaRPr>
          </a:p>
        </p:txBody>
      </p:sp>
      <p:sp>
        <p:nvSpPr>
          <p:cNvPr id="7" name="Titre 1"/>
          <p:cNvSpPr txBox="1">
            <a:spLocks/>
          </p:cNvSpPr>
          <p:nvPr/>
        </p:nvSpPr>
        <p:spPr>
          <a:xfrm>
            <a:off x="107951" y="144465"/>
            <a:ext cx="7042150" cy="67468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cs typeface="Helvetica" charset="0"/>
              </a:rPr>
              <a:t>Les risques induits par les vulnérabilités des professionnels de santé : Le suicide</a:t>
            </a:r>
            <a:endParaRPr lang="fr-FR" dirty="0">
              <a:latin typeface="Helvetica" charset="0"/>
              <a:cs typeface="Helvetica" charset="0"/>
            </a:endParaRPr>
          </a:p>
        </p:txBody>
      </p:sp>
      <p:sp>
        <p:nvSpPr>
          <p:cNvPr id="8" name="Espace réservé du pied de page 4"/>
          <p:cNvSpPr>
            <a:spLocks noGrp="1"/>
          </p:cNvSpPr>
          <p:nvPr>
            <p:ph type="ftr" sz="quarter" idx="4294967295"/>
          </p:nvPr>
        </p:nvSpPr>
        <p:spPr bwMode="auto">
          <a:xfrm>
            <a:off x="92076" y="6450015"/>
            <a:ext cx="891698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Helvetica" charset="0"/>
                <a:ea typeface="ＭＳ Ｐゴシック" charset="0"/>
                <a:cs typeface="Helvetica" charset="0"/>
              </a:defRPr>
            </a:lvl1pPr>
            <a:lvl2pPr>
              <a:defRPr sz="2800">
                <a:solidFill>
                  <a:schemeClr val="tx1"/>
                </a:solidFill>
                <a:latin typeface="Helvetica" charset="0"/>
                <a:ea typeface="Helvetica" charset="0"/>
                <a:cs typeface="Helvetica" charset="0"/>
              </a:defRPr>
            </a:lvl2pPr>
            <a:lvl3pPr>
              <a:defRPr sz="2400">
                <a:solidFill>
                  <a:schemeClr val="tx1"/>
                </a:solidFill>
                <a:latin typeface="Helvetica" charset="0"/>
                <a:ea typeface="Helvetica" charset="0"/>
                <a:cs typeface="Helvetica" charset="0"/>
              </a:defRPr>
            </a:lvl3pPr>
            <a:lvl4pPr>
              <a:defRPr sz="2000">
                <a:solidFill>
                  <a:schemeClr val="tx1"/>
                </a:solidFill>
                <a:latin typeface="Helvetica" charset="0"/>
                <a:ea typeface="Helvetica" charset="0"/>
                <a:cs typeface="Helvetica" charset="0"/>
              </a:defRPr>
            </a:lvl4pPr>
            <a:lvl5pPr>
              <a:defRPr sz="2000">
                <a:solidFill>
                  <a:schemeClr val="tx1"/>
                </a:solidFill>
                <a:latin typeface="Helvetica" charset="0"/>
                <a:ea typeface="Helvetica" charset="0"/>
                <a:cs typeface="Helvetica" charset="0"/>
              </a:defRPr>
            </a:lvl5pPr>
            <a:lvl6pPr eaLnBrk="0" fontAlgn="base" hangingPunct="0">
              <a:spcAft>
                <a:spcPct val="0"/>
              </a:spcAft>
              <a:buFont typeface="Arial" charset="0"/>
              <a:buChar char="»"/>
              <a:defRPr sz="2000">
                <a:solidFill>
                  <a:schemeClr val="tx1"/>
                </a:solidFill>
                <a:latin typeface="Helvetica" charset="0"/>
                <a:ea typeface="Helvetica" charset="0"/>
                <a:cs typeface="Helvetica" charset="0"/>
              </a:defRPr>
            </a:lvl6pPr>
            <a:lvl7pPr eaLnBrk="0" fontAlgn="base" hangingPunct="0">
              <a:spcAft>
                <a:spcPct val="0"/>
              </a:spcAft>
              <a:buFont typeface="Arial" charset="0"/>
              <a:buChar char="»"/>
              <a:defRPr sz="2000">
                <a:solidFill>
                  <a:schemeClr val="tx1"/>
                </a:solidFill>
                <a:latin typeface="Helvetica" charset="0"/>
                <a:ea typeface="Helvetica" charset="0"/>
                <a:cs typeface="Helvetica" charset="0"/>
              </a:defRPr>
            </a:lvl7pPr>
            <a:lvl8pPr eaLnBrk="0" fontAlgn="base" hangingPunct="0">
              <a:spcAft>
                <a:spcPct val="0"/>
              </a:spcAft>
              <a:buFont typeface="Arial" charset="0"/>
              <a:buChar char="»"/>
              <a:defRPr sz="2000">
                <a:solidFill>
                  <a:schemeClr val="tx1"/>
                </a:solidFill>
                <a:latin typeface="Helvetica" charset="0"/>
                <a:ea typeface="Helvetica" charset="0"/>
                <a:cs typeface="Helvetica" charset="0"/>
              </a:defRPr>
            </a:lvl8pPr>
            <a:lvl9pPr eaLnBrk="0" fontAlgn="base" hangingPunct="0">
              <a:spcAft>
                <a:spcPct val="0"/>
              </a:spcAft>
              <a:buFont typeface="Arial" charset="0"/>
              <a:buChar char="»"/>
              <a:defRPr sz="2000">
                <a:solidFill>
                  <a:schemeClr val="tx1"/>
                </a:solidFill>
                <a:latin typeface="Helvetica" charset="0"/>
                <a:ea typeface="Helvetica" charset="0"/>
                <a:cs typeface="Helvetica" charset="0"/>
              </a:defRPr>
            </a:lvl9pPr>
          </a:lstStyle>
          <a:p>
            <a:r>
              <a:rPr lang="fr-FR" sz="1200" b="0" dirty="0">
                <a:latin typeface="Calibri" charset="0"/>
                <a:cs typeface="Arial" charset="0"/>
              </a:rPr>
              <a:t>1er Colloque National</a:t>
            </a:r>
            <a:r>
              <a:rPr lang="fr-FR" sz="1200" dirty="0">
                <a:latin typeface="Calibri" charset="0"/>
                <a:cs typeface="Arial" charset="0"/>
              </a:rPr>
              <a:t>  Soigner les vulnérabilités des professionnels de santé – Académie Nationale de Médecine </a:t>
            </a:r>
            <a:r>
              <a:rPr lang="fr-FR" sz="1200" b="0" dirty="0">
                <a:latin typeface="Calibri" charset="0"/>
                <a:cs typeface="Arial" charset="0"/>
              </a:rPr>
              <a:t>– Jeudi 3 décembre 2015</a:t>
            </a:r>
            <a:endParaRPr lang="fr-FR" sz="1200" dirty="0">
              <a:latin typeface="Calibri" charset="0"/>
              <a:cs typeface="Arial" charset="0"/>
            </a:endParaRPr>
          </a:p>
        </p:txBody>
      </p:sp>
      <p:sp>
        <p:nvSpPr>
          <p:cNvPr id="9" name="Espace réservé du numéro de diapositive 3"/>
          <p:cNvSpPr>
            <a:spLocks noGrp="1"/>
          </p:cNvSpPr>
          <p:nvPr>
            <p:ph type="sldNum" sz="quarter" idx="12"/>
          </p:nvPr>
        </p:nvSpPr>
        <p:spPr>
          <a:xfrm>
            <a:off x="8497278" y="2"/>
            <a:ext cx="646723"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F45B831-97CE-534E-B3AB-6115BA44942E}" type="slidenum">
              <a:rPr lang="fr-FR" sz="1400">
                <a:latin typeface="Tahoma" charset="0"/>
              </a:rPr>
              <a:pPr eaLnBrk="1" hangingPunct="1"/>
              <a:t>87</a:t>
            </a:fld>
            <a:endParaRPr lang="fr-FR" sz="1400" dirty="0">
              <a:latin typeface="Tahoma" charset="0"/>
            </a:endParaRPr>
          </a:p>
        </p:txBody>
      </p:sp>
    </p:spTree>
    <p:extLst>
      <p:ext uri="{BB962C8B-B14F-4D97-AF65-F5344CB8AC3E}">
        <p14:creationId xmlns:p14="http://schemas.microsoft.com/office/powerpoint/2010/main" val="2714274311"/>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re 1"/>
          <p:cNvSpPr>
            <a:spLocks noGrp="1"/>
          </p:cNvSpPr>
          <p:nvPr>
            <p:ph type="title"/>
          </p:nvPr>
        </p:nvSpPr>
        <p:spPr>
          <a:xfrm>
            <a:off x="457201" y="1605255"/>
            <a:ext cx="7042975" cy="673533"/>
          </a:xfrm>
        </p:spPr>
        <p:txBody>
          <a:bodyPr/>
          <a:lstStyle/>
          <a:p>
            <a:r>
              <a:rPr lang="fr-FR" dirty="0">
                <a:latin typeface="Arial" charset="0"/>
              </a:rPr>
              <a:t>L</a:t>
            </a:r>
            <a:r>
              <a:rPr lang="ja-JP" altLang="fr-FR" dirty="0">
                <a:latin typeface="Arial" charset="0"/>
              </a:rPr>
              <a:t>’</a:t>
            </a:r>
            <a:r>
              <a:rPr lang="fr-FR" dirty="0">
                <a:latin typeface="Arial" charset="0"/>
              </a:rPr>
              <a:t>entretien</a:t>
            </a:r>
          </a:p>
        </p:txBody>
      </p:sp>
      <p:sp>
        <p:nvSpPr>
          <p:cNvPr id="11267" name="Espace réservé du contenu 2"/>
          <p:cNvSpPr>
            <a:spLocks noGrp="1"/>
          </p:cNvSpPr>
          <p:nvPr>
            <p:ph idx="1"/>
          </p:nvPr>
        </p:nvSpPr>
        <p:spPr>
          <a:xfrm>
            <a:off x="457200" y="2480869"/>
            <a:ext cx="8229600" cy="3645294"/>
          </a:xfrm>
        </p:spPr>
        <p:txBody>
          <a:bodyPr>
            <a:normAutofit fontScale="92500" lnSpcReduction="10000"/>
          </a:bodyPr>
          <a:lstStyle/>
          <a:p>
            <a:pPr>
              <a:lnSpc>
                <a:spcPct val="80000"/>
              </a:lnSpc>
            </a:pPr>
            <a:r>
              <a:rPr lang="fr-FR" dirty="0">
                <a:latin typeface="Arial" charset="0"/>
              </a:rPr>
              <a:t>Identifier les principales vagues de souffrance qui poussent vers les rochers</a:t>
            </a:r>
          </a:p>
          <a:p>
            <a:pPr>
              <a:lnSpc>
                <a:spcPct val="80000"/>
              </a:lnSpc>
            </a:pPr>
            <a:endParaRPr lang="fr-FR" dirty="0">
              <a:latin typeface="Arial" charset="0"/>
            </a:endParaRPr>
          </a:p>
          <a:p>
            <a:pPr>
              <a:lnSpc>
                <a:spcPct val="80000"/>
              </a:lnSpc>
            </a:pPr>
            <a:r>
              <a:rPr lang="fr-FR" dirty="0">
                <a:latin typeface="Arial" charset="0"/>
              </a:rPr>
              <a:t>Investiguer les heures récentes pour imaginer les heures à venir</a:t>
            </a:r>
          </a:p>
          <a:p>
            <a:pPr>
              <a:lnSpc>
                <a:spcPct val="80000"/>
              </a:lnSpc>
            </a:pPr>
            <a:endParaRPr lang="fr-FR" dirty="0">
              <a:latin typeface="Arial" charset="0"/>
            </a:endParaRPr>
          </a:p>
          <a:p>
            <a:pPr>
              <a:lnSpc>
                <a:spcPct val="90000"/>
              </a:lnSpc>
            </a:pPr>
            <a:r>
              <a:rPr lang="fr-FR" dirty="0">
                <a:latin typeface="Arial" charset="0"/>
              </a:rPr>
              <a:t>Ne pas utiliser de la fausse réassurance</a:t>
            </a:r>
          </a:p>
          <a:p>
            <a:pPr>
              <a:lnSpc>
                <a:spcPct val="90000"/>
              </a:lnSpc>
            </a:pPr>
            <a:endParaRPr lang="fr-FR" dirty="0">
              <a:latin typeface="Arial" charset="0"/>
            </a:endParaRPr>
          </a:p>
          <a:p>
            <a:pPr>
              <a:lnSpc>
                <a:spcPct val="90000"/>
              </a:lnSpc>
            </a:pPr>
            <a:r>
              <a:rPr lang="fr-FR" dirty="0">
                <a:latin typeface="Arial" charset="0"/>
              </a:rPr>
              <a:t>Ne pas penser aux solutions trop tôt pour être réellement à </a:t>
            </a:r>
            <a:r>
              <a:rPr lang="fr-FR" dirty="0" smtClean="0">
                <a:latin typeface="Arial" charset="0"/>
              </a:rPr>
              <a:t>l’écoute</a:t>
            </a:r>
            <a:endParaRPr lang="fr-FR" dirty="0">
              <a:latin typeface="Arial" charset="0"/>
            </a:endParaRPr>
          </a:p>
        </p:txBody>
      </p:sp>
      <p:sp>
        <p:nvSpPr>
          <p:cNvPr id="7" name="Titre 1"/>
          <p:cNvSpPr txBox="1">
            <a:spLocks/>
          </p:cNvSpPr>
          <p:nvPr/>
        </p:nvSpPr>
        <p:spPr>
          <a:xfrm>
            <a:off x="107951" y="144465"/>
            <a:ext cx="7042150" cy="67468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cs typeface="Helvetica" charset="0"/>
              </a:rPr>
              <a:t>Les risques induits par les vulnérabilités des professionnels de santé : Le suicide</a:t>
            </a:r>
            <a:endParaRPr lang="fr-FR" dirty="0">
              <a:latin typeface="Helvetica" charset="0"/>
              <a:cs typeface="Helvetica" charset="0"/>
            </a:endParaRPr>
          </a:p>
        </p:txBody>
      </p:sp>
      <p:sp>
        <p:nvSpPr>
          <p:cNvPr id="8" name="Espace réservé du pied de page 4"/>
          <p:cNvSpPr>
            <a:spLocks noGrp="1"/>
          </p:cNvSpPr>
          <p:nvPr>
            <p:ph type="ftr" sz="quarter" idx="4294967295"/>
          </p:nvPr>
        </p:nvSpPr>
        <p:spPr bwMode="auto">
          <a:xfrm>
            <a:off x="92076" y="6450015"/>
            <a:ext cx="891698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Helvetica" charset="0"/>
                <a:ea typeface="ＭＳ Ｐゴシック" charset="0"/>
                <a:cs typeface="Helvetica" charset="0"/>
              </a:defRPr>
            </a:lvl1pPr>
            <a:lvl2pPr>
              <a:defRPr sz="2800">
                <a:solidFill>
                  <a:schemeClr val="tx1"/>
                </a:solidFill>
                <a:latin typeface="Helvetica" charset="0"/>
                <a:ea typeface="Helvetica" charset="0"/>
                <a:cs typeface="Helvetica" charset="0"/>
              </a:defRPr>
            </a:lvl2pPr>
            <a:lvl3pPr>
              <a:defRPr sz="2400">
                <a:solidFill>
                  <a:schemeClr val="tx1"/>
                </a:solidFill>
                <a:latin typeface="Helvetica" charset="0"/>
                <a:ea typeface="Helvetica" charset="0"/>
                <a:cs typeface="Helvetica" charset="0"/>
              </a:defRPr>
            </a:lvl3pPr>
            <a:lvl4pPr>
              <a:defRPr sz="2000">
                <a:solidFill>
                  <a:schemeClr val="tx1"/>
                </a:solidFill>
                <a:latin typeface="Helvetica" charset="0"/>
                <a:ea typeface="Helvetica" charset="0"/>
                <a:cs typeface="Helvetica" charset="0"/>
              </a:defRPr>
            </a:lvl4pPr>
            <a:lvl5pPr>
              <a:defRPr sz="2000">
                <a:solidFill>
                  <a:schemeClr val="tx1"/>
                </a:solidFill>
                <a:latin typeface="Helvetica" charset="0"/>
                <a:ea typeface="Helvetica" charset="0"/>
                <a:cs typeface="Helvetica" charset="0"/>
              </a:defRPr>
            </a:lvl5pPr>
            <a:lvl6pPr eaLnBrk="0" fontAlgn="base" hangingPunct="0">
              <a:spcAft>
                <a:spcPct val="0"/>
              </a:spcAft>
              <a:buFont typeface="Arial" charset="0"/>
              <a:buChar char="»"/>
              <a:defRPr sz="2000">
                <a:solidFill>
                  <a:schemeClr val="tx1"/>
                </a:solidFill>
                <a:latin typeface="Helvetica" charset="0"/>
                <a:ea typeface="Helvetica" charset="0"/>
                <a:cs typeface="Helvetica" charset="0"/>
              </a:defRPr>
            </a:lvl6pPr>
            <a:lvl7pPr eaLnBrk="0" fontAlgn="base" hangingPunct="0">
              <a:spcAft>
                <a:spcPct val="0"/>
              </a:spcAft>
              <a:buFont typeface="Arial" charset="0"/>
              <a:buChar char="»"/>
              <a:defRPr sz="2000">
                <a:solidFill>
                  <a:schemeClr val="tx1"/>
                </a:solidFill>
                <a:latin typeface="Helvetica" charset="0"/>
                <a:ea typeface="Helvetica" charset="0"/>
                <a:cs typeface="Helvetica" charset="0"/>
              </a:defRPr>
            </a:lvl7pPr>
            <a:lvl8pPr eaLnBrk="0" fontAlgn="base" hangingPunct="0">
              <a:spcAft>
                <a:spcPct val="0"/>
              </a:spcAft>
              <a:buFont typeface="Arial" charset="0"/>
              <a:buChar char="»"/>
              <a:defRPr sz="2000">
                <a:solidFill>
                  <a:schemeClr val="tx1"/>
                </a:solidFill>
                <a:latin typeface="Helvetica" charset="0"/>
                <a:ea typeface="Helvetica" charset="0"/>
                <a:cs typeface="Helvetica" charset="0"/>
              </a:defRPr>
            </a:lvl8pPr>
            <a:lvl9pPr eaLnBrk="0" fontAlgn="base" hangingPunct="0">
              <a:spcAft>
                <a:spcPct val="0"/>
              </a:spcAft>
              <a:buFont typeface="Arial" charset="0"/>
              <a:buChar char="»"/>
              <a:defRPr sz="2000">
                <a:solidFill>
                  <a:schemeClr val="tx1"/>
                </a:solidFill>
                <a:latin typeface="Helvetica" charset="0"/>
                <a:ea typeface="Helvetica" charset="0"/>
                <a:cs typeface="Helvetica" charset="0"/>
              </a:defRPr>
            </a:lvl9pPr>
          </a:lstStyle>
          <a:p>
            <a:r>
              <a:rPr lang="fr-FR" sz="1200" b="0" dirty="0">
                <a:latin typeface="Calibri" charset="0"/>
                <a:cs typeface="Arial" charset="0"/>
              </a:rPr>
              <a:t>1er Colloque National</a:t>
            </a:r>
            <a:r>
              <a:rPr lang="fr-FR" sz="1200" dirty="0">
                <a:latin typeface="Calibri" charset="0"/>
                <a:cs typeface="Arial" charset="0"/>
              </a:rPr>
              <a:t>  Soigner les vulnérabilités des professionnels de santé – Académie Nationale de Médecine </a:t>
            </a:r>
            <a:r>
              <a:rPr lang="fr-FR" sz="1200" b="0" dirty="0">
                <a:latin typeface="Calibri" charset="0"/>
                <a:cs typeface="Arial" charset="0"/>
              </a:rPr>
              <a:t>– Jeudi 3 décembre 2015</a:t>
            </a:r>
            <a:endParaRPr lang="fr-FR" sz="1200" dirty="0">
              <a:latin typeface="Calibri" charset="0"/>
              <a:cs typeface="Arial" charset="0"/>
            </a:endParaRPr>
          </a:p>
        </p:txBody>
      </p:sp>
      <p:sp>
        <p:nvSpPr>
          <p:cNvPr id="9" name="Espace réservé du numéro de diapositive 3"/>
          <p:cNvSpPr>
            <a:spLocks noGrp="1"/>
          </p:cNvSpPr>
          <p:nvPr>
            <p:ph type="sldNum" sz="quarter" idx="12"/>
          </p:nvPr>
        </p:nvSpPr>
        <p:spPr>
          <a:xfrm>
            <a:off x="8497278" y="2"/>
            <a:ext cx="646723"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F45B831-97CE-534E-B3AB-6115BA44942E}" type="slidenum">
              <a:rPr lang="fr-FR" sz="1400">
                <a:latin typeface="Tahoma" charset="0"/>
              </a:rPr>
              <a:pPr eaLnBrk="1" hangingPunct="1"/>
              <a:t>88</a:t>
            </a:fld>
            <a:endParaRPr lang="fr-FR" sz="1400" dirty="0">
              <a:latin typeface="Tahoma" charset="0"/>
            </a:endParaRPr>
          </a:p>
        </p:txBody>
      </p:sp>
    </p:spTree>
    <p:extLst>
      <p:ext uri="{BB962C8B-B14F-4D97-AF65-F5344CB8AC3E}">
        <p14:creationId xmlns:p14="http://schemas.microsoft.com/office/powerpoint/2010/main" val="2930379436"/>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re 1"/>
          <p:cNvSpPr>
            <a:spLocks noGrp="1"/>
          </p:cNvSpPr>
          <p:nvPr>
            <p:ph type="title"/>
          </p:nvPr>
        </p:nvSpPr>
        <p:spPr>
          <a:xfrm>
            <a:off x="611188" y="1692275"/>
            <a:ext cx="8229600" cy="1143000"/>
          </a:xfrm>
        </p:spPr>
        <p:txBody>
          <a:bodyPr/>
          <a:lstStyle/>
          <a:p>
            <a:r>
              <a:rPr lang="fr-FR" sz="3600" dirty="0">
                <a:latin typeface="Arial" charset="0"/>
              </a:rPr>
              <a:t>Aborder directement </a:t>
            </a:r>
            <a:br>
              <a:rPr lang="fr-FR" sz="3600" dirty="0">
                <a:latin typeface="Arial" charset="0"/>
              </a:rPr>
            </a:br>
            <a:r>
              <a:rPr lang="fr-FR" sz="3600" dirty="0">
                <a:latin typeface="Arial" charset="0"/>
              </a:rPr>
              <a:t>les intentions suicidaires</a:t>
            </a:r>
            <a:br>
              <a:rPr lang="fr-FR" sz="3600" dirty="0">
                <a:latin typeface="Arial" charset="0"/>
              </a:rPr>
            </a:br>
            <a:endParaRPr lang="fr-FR" sz="3600" dirty="0">
              <a:latin typeface="Arial" charset="0"/>
            </a:endParaRPr>
          </a:p>
        </p:txBody>
      </p:sp>
      <p:sp>
        <p:nvSpPr>
          <p:cNvPr id="13315" name="Espace réservé du contenu 2"/>
          <p:cNvSpPr>
            <a:spLocks noGrp="1"/>
          </p:cNvSpPr>
          <p:nvPr>
            <p:ph idx="1"/>
          </p:nvPr>
        </p:nvSpPr>
        <p:spPr>
          <a:xfrm>
            <a:off x="611188" y="2955676"/>
            <a:ext cx="8229600" cy="3414962"/>
          </a:xfrm>
        </p:spPr>
        <p:txBody>
          <a:bodyPr/>
          <a:lstStyle/>
          <a:p>
            <a:pPr eaLnBrk="1" hangingPunct="1">
              <a:lnSpc>
                <a:spcPct val="90000"/>
              </a:lnSpc>
              <a:buFontTx/>
              <a:buNone/>
            </a:pPr>
            <a:r>
              <a:rPr lang="fr-FR" dirty="0">
                <a:latin typeface="Arial" charset="0"/>
              </a:rPr>
              <a:t>« Est-ce que vous souffrez au point de penser de mettre fin à vos jours ? »</a:t>
            </a:r>
          </a:p>
          <a:p>
            <a:pPr eaLnBrk="1" hangingPunct="1">
              <a:lnSpc>
                <a:spcPct val="90000"/>
              </a:lnSpc>
              <a:buFontTx/>
              <a:buNone/>
            </a:pPr>
            <a:r>
              <a:rPr lang="fr-FR" dirty="0">
                <a:latin typeface="Arial" charset="0"/>
              </a:rPr>
              <a:t>« Est-ce que vous avez pensé à la manière dont vous </a:t>
            </a:r>
            <a:r>
              <a:rPr lang="fr-FR" dirty="0" smtClean="0">
                <a:latin typeface="Arial" charset="0"/>
              </a:rPr>
              <a:t>pourriez </a:t>
            </a:r>
            <a:r>
              <a:rPr lang="fr-FR" dirty="0">
                <a:latin typeface="Arial" charset="0"/>
              </a:rPr>
              <a:t>le faire ? » </a:t>
            </a:r>
          </a:p>
          <a:p>
            <a:pPr eaLnBrk="1" hangingPunct="1">
              <a:lnSpc>
                <a:spcPct val="90000"/>
              </a:lnSpc>
              <a:buFontTx/>
              <a:buNone/>
            </a:pPr>
            <a:r>
              <a:rPr lang="fr-FR" dirty="0">
                <a:latin typeface="Arial" charset="0"/>
              </a:rPr>
              <a:t>« Avez-vous pensé quand le faire ? »</a:t>
            </a:r>
          </a:p>
          <a:p>
            <a:r>
              <a:rPr lang="fr-FR" b="1" dirty="0" smtClean="0">
                <a:latin typeface="Arial" charset="0"/>
              </a:rPr>
              <a:t>Si oui</a:t>
            </a:r>
            <a:r>
              <a:rPr lang="fr-FR" dirty="0" smtClean="0">
                <a:latin typeface="Arial" charset="0"/>
              </a:rPr>
              <a:t> : explorer le « couloir de la mort » et rechercher les « pensées Velcro</a:t>
            </a:r>
            <a:r>
              <a:rPr lang="en-US" baseline="30000" dirty="0" smtClean="0">
                <a:latin typeface="Arial" charset="0"/>
                <a:cs typeface="Tahoma" charset="0"/>
              </a:rPr>
              <a:t>®</a:t>
            </a:r>
            <a:r>
              <a:rPr lang="fr-FR" dirty="0" smtClean="0">
                <a:latin typeface="Arial" charset="0"/>
              </a:rPr>
              <a:t> »</a:t>
            </a:r>
          </a:p>
          <a:p>
            <a:endParaRPr lang="fr-FR" dirty="0">
              <a:latin typeface="Arial" charset="0"/>
            </a:endParaRPr>
          </a:p>
        </p:txBody>
      </p:sp>
      <p:sp>
        <p:nvSpPr>
          <p:cNvPr id="7" name="Titre 1"/>
          <p:cNvSpPr txBox="1">
            <a:spLocks/>
          </p:cNvSpPr>
          <p:nvPr/>
        </p:nvSpPr>
        <p:spPr>
          <a:xfrm>
            <a:off x="107951" y="144465"/>
            <a:ext cx="7042150" cy="67468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cs typeface="Helvetica" charset="0"/>
              </a:rPr>
              <a:t>Les risques induits par les vulnérabilités des professionnels de santé : Le suicide</a:t>
            </a:r>
            <a:endParaRPr lang="fr-FR" dirty="0">
              <a:latin typeface="Helvetica" charset="0"/>
              <a:cs typeface="Helvetica" charset="0"/>
            </a:endParaRPr>
          </a:p>
        </p:txBody>
      </p:sp>
      <p:sp>
        <p:nvSpPr>
          <p:cNvPr id="8" name="Espace réservé du pied de page 4"/>
          <p:cNvSpPr>
            <a:spLocks noGrp="1"/>
          </p:cNvSpPr>
          <p:nvPr>
            <p:ph type="ftr" sz="quarter" idx="4294967295"/>
          </p:nvPr>
        </p:nvSpPr>
        <p:spPr bwMode="auto">
          <a:xfrm>
            <a:off x="92076" y="6450015"/>
            <a:ext cx="891698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Helvetica" charset="0"/>
                <a:ea typeface="ＭＳ Ｐゴシック" charset="0"/>
                <a:cs typeface="Helvetica" charset="0"/>
              </a:defRPr>
            </a:lvl1pPr>
            <a:lvl2pPr>
              <a:defRPr sz="2800">
                <a:solidFill>
                  <a:schemeClr val="tx1"/>
                </a:solidFill>
                <a:latin typeface="Helvetica" charset="0"/>
                <a:ea typeface="Helvetica" charset="0"/>
                <a:cs typeface="Helvetica" charset="0"/>
              </a:defRPr>
            </a:lvl2pPr>
            <a:lvl3pPr>
              <a:defRPr sz="2400">
                <a:solidFill>
                  <a:schemeClr val="tx1"/>
                </a:solidFill>
                <a:latin typeface="Helvetica" charset="0"/>
                <a:ea typeface="Helvetica" charset="0"/>
                <a:cs typeface="Helvetica" charset="0"/>
              </a:defRPr>
            </a:lvl3pPr>
            <a:lvl4pPr>
              <a:defRPr sz="2000">
                <a:solidFill>
                  <a:schemeClr val="tx1"/>
                </a:solidFill>
                <a:latin typeface="Helvetica" charset="0"/>
                <a:ea typeface="Helvetica" charset="0"/>
                <a:cs typeface="Helvetica" charset="0"/>
              </a:defRPr>
            </a:lvl4pPr>
            <a:lvl5pPr>
              <a:defRPr sz="2000">
                <a:solidFill>
                  <a:schemeClr val="tx1"/>
                </a:solidFill>
                <a:latin typeface="Helvetica" charset="0"/>
                <a:ea typeface="Helvetica" charset="0"/>
                <a:cs typeface="Helvetica" charset="0"/>
              </a:defRPr>
            </a:lvl5pPr>
            <a:lvl6pPr eaLnBrk="0" fontAlgn="base" hangingPunct="0">
              <a:spcAft>
                <a:spcPct val="0"/>
              </a:spcAft>
              <a:buFont typeface="Arial" charset="0"/>
              <a:buChar char="»"/>
              <a:defRPr sz="2000">
                <a:solidFill>
                  <a:schemeClr val="tx1"/>
                </a:solidFill>
                <a:latin typeface="Helvetica" charset="0"/>
                <a:ea typeface="Helvetica" charset="0"/>
                <a:cs typeface="Helvetica" charset="0"/>
              </a:defRPr>
            </a:lvl6pPr>
            <a:lvl7pPr eaLnBrk="0" fontAlgn="base" hangingPunct="0">
              <a:spcAft>
                <a:spcPct val="0"/>
              </a:spcAft>
              <a:buFont typeface="Arial" charset="0"/>
              <a:buChar char="»"/>
              <a:defRPr sz="2000">
                <a:solidFill>
                  <a:schemeClr val="tx1"/>
                </a:solidFill>
                <a:latin typeface="Helvetica" charset="0"/>
                <a:ea typeface="Helvetica" charset="0"/>
                <a:cs typeface="Helvetica" charset="0"/>
              </a:defRPr>
            </a:lvl7pPr>
            <a:lvl8pPr eaLnBrk="0" fontAlgn="base" hangingPunct="0">
              <a:spcAft>
                <a:spcPct val="0"/>
              </a:spcAft>
              <a:buFont typeface="Arial" charset="0"/>
              <a:buChar char="»"/>
              <a:defRPr sz="2000">
                <a:solidFill>
                  <a:schemeClr val="tx1"/>
                </a:solidFill>
                <a:latin typeface="Helvetica" charset="0"/>
                <a:ea typeface="Helvetica" charset="0"/>
                <a:cs typeface="Helvetica" charset="0"/>
              </a:defRPr>
            </a:lvl8pPr>
            <a:lvl9pPr eaLnBrk="0" fontAlgn="base" hangingPunct="0">
              <a:spcAft>
                <a:spcPct val="0"/>
              </a:spcAft>
              <a:buFont typeface="Arial" charset="0"/>
              <a:buChar char="»"/>
              <a:defRPr sz="2000">
                <a:solidFill>
                  <a:schemeClr val="tx1"/>
                </a:solidFill>
                <a:latin typeface="Helvetica" charset="0"/>
                <a:ea typeface="Helvetica" charset="0"/>
                <a:cs typeface="Helvetica" charset="0"/>
              </a:defRPr>
            </a:lvl9pPr>
          </a:lstStyle>
          <a:p>
            <a:r>
              <a:rPr lang="fr-FR" sz="1200" b="0" dirty="0">
                <a:latin typeface="Calibri" charset="0"/>
                <a:cs typeface="Arial" charset="0"/>
              </a:rPr>
              <a:t>1er Colloque National</a:t>
            </a:r>
            <a:r>
              <a:rPr lang="fr-FR" sz="1200" dirty="0">
                <a:latin typeface="Calibri" charset="0"/>
                <a:cs typeface="Arial" charset="0"/>
              </a:rPr>
              <a:t>  Soigner les vulnérabilités des professionnels de santé – Académie Nationale de Médecine </a:t>
            </a:r>
            <a:r>
              <a:rPr lang="fr-FR" sz="1200" b="0" dirty="0">
                <a:latin typeface="Calibri" charset="0"/>
                <a:cs typeface="Arial" charset="0"/>
              </a:rPr>
              <a:t>– Jeudi 3 décembre 2015</a:t>
            </a:r>
            <a:endParaRPr lang="fr-FR" sz="1200" dirty="0">
              <a:latin typeface="Calibri" charset="0"/>
              <a:cs typeface="Arial" charset="0"/>
            </a:endParaRPr>
          </a:p>
        </p:txBody>
      </p:sp>
      <p:sp>
        <p:nvSpPr>
          <p:cNvPr id="9" name="Espace réservé du numéro de diapositive 3"/>
          <p:cNvSpPr>
            <a:spLocks noGrp="1"/>
          </p:cNvSpPr>
          <p:nvPr>
            <p:ph type="sldNum" sz="quarter" idx="12"/>
          </p:nvPr>
        </p:nvSpPr>
        <p:spPr>
          <a:xfrm>
            <a:off x="8497278" y="2"/>
            <a:ext cx="646723"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F45B831-97CE-534E-B3AB-6115BA44942E}" type="slidenum">
              <a:rPr lang="fr-FR" sz="1400">
                <a:latin typeface="Tahoma" charset="0"/>
              </a:rPr>
              <a:pPr eaLnBrk="1" hangingPunct="1"/>
              <a:t>89</a:t>
            </a:fld>
            <a:endParaRPr lang="fr-FR" sz="1400" dirty="0">
              <a:latin typeface="Tahoma" charset="0"/>
            </a:endParaRPr>
          </a:p>
        </p:txBody>
      </p:sp>
    </p:spTree>
    <p:extLst>
      <p:ext uri="{BB962C8B-B14F-4D97-AF65-F5344CB8AC3E}">
        <p14:creationId xmlns:p14="http://schemas.microsoft.com/office/powerpoint/2010/main" val="321917869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298" name="Group 2"/>
          <p:cNvGraphicFramePr>
            <a:graphicFrameLocks noGrp="1"/>
          </p:cNvGraphicFramePr>
          <p:nvPr/>
        </p:nvGraphicFramePr>
        <p:xfrm>
          <a:off x="684214" y="2057400"/>
          <a:ext cx="7544117" cy="4399282"/>
        </p:xfrm>
        <a:graphic>
          <a:graphicData uri="http://schemas.openxmlformats.org/drawingml/2006/table">
            <a:tbl>
              <a:tblPr/>
              <a:tblGrid>
                <a:gridCol w="3546475"/>
                <a:gridCol w="739775"/>
                <a:gridCol w="1017587"/>
                <a:gridCol w="1176338"/>
                <a:gridCol w="855662"/>
                <a:gridCol w="208280"/>
              </a:tblGrid>
              <a:tr h="274638">
                <a:tc>
                  <a:txBody>
                    <a:bodyPr/>
                    <a:lstStyle/>
                    <a:p>
                      <a:pPr marL="0" marR="0" lvl="0" indent="0" algn="l" defTabSz="914400" rtl="0" eaLnBrk="1" fontAlgn="base" latinLnBrk="0" hangingPunct="1">
                        <a:lnSpc>
                          <a:spcPct val="100000"/>
                        </a:lnSpc>
                        <a:spcBef>
                          <a:spcPts val="300"/>
                        </a:spcBef>
                        <a:spcAft>
                          <a:spcPct val="0"/>
                        </a:spcAft>
                        <a:buClr>
                          <a:srgbClr val="0BD0D9"/>
                        </a:buClr>
                        <a:buSzTx/>
                        <a:buFont typeface="Georgia" pitchFamily="18" charset="0"/>
                        <a:buNone/>
                        <a:tabLst/>
                      </a:pPr>
                      <a:endParaRPr kumimoji="0" lang="fr-FR" sz="1800" b="0" i="0" u="none" strike="noStrike" cap="none" normalizeH="0" baseline="0" smtClean="0">
                        <a:ln>
                          <a:noFill/>
                        </a:ln>
                        <a:solidFill>
                          <a:schemeClr val="tx1"/>
                        </a:solidFill>
                        <a:effectLst/>
                        <a:latin typeface="Georgia"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Epuisement émotionnel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c gridSpan="3">
                  <a:txBody>
                    <a:bodyPr/>
                    <a:lstStyle/>
                    <a:p>
                      <a:pPr marL="0" marR="0" lvl="0" indent="0" algn="l"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Dépersonnalis.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c hMerge="1">
                  <a:txBody>
                    <a:bodyPr/>
                    <a:lstStyle/>
                    <a:p>
                      <a:endParaRPr lang="fr-FR"/>
                    </a:p>
                  </a:txBody>
                  <a:tcPr/>
                </a:tc>
              </a:tr>
              <a:tr h="393700">
                <a:tc>
                  <a:txBody>
                    <a:bodyPr/>
                    <a:lstStyle/>
                    <a:p>
                      <a:pPr marL="0" marR="0" lvl="0" indent="0" algn="l" defTabSz="914400" rtl="0" eaLnBrk="1" fontAlgn="base" latinLnBrk="0" hangingPunct="1">
                        <a:lnSpc>
                          <a:spcPct val="100000"/>
                        </a:lnSpc>
                        <a:spcBef>
                          <a:spcPts val="300"/>
                        </a:spcBef>
                        <a:spcAft>
                          <a:spcPct val="0"/>
                        </a:spcAft>
                        <a:buClr>
                          <a:srgbClr val="0BD0D9"/>
                        </a:buClr>
                        <a:buSzTx/>
                        <a:buFont typeface="Georgia" pitchFamily="18" charset="0"/>
                        <a:buNone/>
                        <a:tabLst/>
                      </a:pPr>
                      <a:endParaRPr kumimoji="0" lang="fr-FR" sz="1800" b="0" i="0" u="none" strike="noStrike" cap="none" normalizeH="0" baseline="0" smtClean="0">
                        <a:ln>
                          <a:noFill/>
                        </a:ln>
                        <a:solidFill>
                          <a:schemeClr val="tx1"/>
                        </a:solidFill>
                        <a:effectLst/>
                        <a:latin typeface="Georgia"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Beta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p&lt;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30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Beta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30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p&lt;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 </a:t>
                      </a:r>
                      <a:endParaRPr kumimoji="0" lang="fr-FR" sz="1800" b="0" i="0" u="none" strike="noStrike" cap="none" normalizeH="0" baseline="0" smtClean="0">
                        <a:ln>
                          <a:noFill/>
                        </a:ln>
                        <a:solidFill>
                          <a:schemeClr val="tx1"/>
                        </a:solidFill>
                        <a:effectLst/>
                        <a:latin typeface="Georgia" pitchFamily="18"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436563">
                <a:tc>
                  <a:txBody>
                    <a:bodyPr/>
                    <a:lstStyle/>
                    <a:p>
                      <a:pPr marL="0" marR="0" lvl="0" indent="0" algn="l"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Santé générale perçue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.364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1" i="1" u="none" strike="noStrike" cap="none" normalizeH="0" baseline="0" smtClean="0">
                          <a:ln>
                            <a:noFill/>
                          </a:ln>
                          <a:solidFill>
                            <a:srgbClr val="FF0000"/>
                          </a:solidFill>
                          <a:effectLst/>
                          <a:latin typeface="Arial" charset="0"/>
                        </a:rPr>
                        <a:t>.000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.031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.707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 </a:t>
                      </a:r>
                      <a:endParaRPr kumimoji="0" lang="fr-FR" sz="1800" b="0" i="0" u="none" strike="noStrike" cap="none" normalizeH="0" baseline="0" smtClean="0">
                        <a:ln>
                          <a:noFill/>
                        </a:ln>
                        <a:solidFill>
                          <a:schemeClr val="tx1"/>
                        </a:solidFill>
                        <a:effectLst/>
                        <a:latin typeface="Georgia" pitchFamily="18"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Troubles du sommeil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.595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1" i="1" u="none" strike="noStrike" cap="none" normalizeH="0" baseline="0" smtClean="0">
                          <a:ln>
                            <a:noFill/>
                          </a:ln>
                          <a:solidFill>
                            <a:srgbClr val="FF0000"/>
                          </a:solidFill>
                          <a:effectLst/>
                          <a:latin typeface="Arial" charset="0"/>
                        </a:rPr>
                        <a:t>.000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-1.67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.095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 </a:t>
                      </a:r>
                      <a:endParaRPr kumimoji="0" lang="fr-FR" sz="1800" b="0" i="0" u="none" strike="noStrike" cap="none" normalizeH="0" baseline="0" smtClean="0">
                        <a:ln>
                          <a:noFill/>
                        </a:ln>
                        <a:solidFill>
                          <a:schemeClr val="tx1"/>
                        </a:solidFill>
                        <a:effectLst/>
                        <a:latin typeface="Georgia" pitchFamily="18"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Manque d’appétit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.379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1" i="1" u="none" strike="noStrike" cap="none" normalizeH="0" baseline="0" smtClean="0">
                          <a:ln>
                            <a:noFill/>
                          </a:ln>
                          <a:solidFill>
                            <a:srgbClr val="FF0000"/>
                          </a:solidFill>
                          <a:effectLst/>
                          <a:latin typeface="Arial" charset="0"/>
                        </a:rPr>
                        <a:t>.000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.054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.49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 </a:t>
                      </a:r>
                      <a:endParaRPr kumimoji="0" lang="fr-FR" sz="1800" b="0" i="0" u="none" strike="noStrike" cap="none" normalizeH="0" baseline="0" smtClean="0">
                        <a:ln>
                          <a:noFill/>
                        </a:ln>
                        <a:solidFill>
                          <a:schemeClr val="tx1"/>
                        </a:solidFill>
                        <a:effectLst/>
                        <a:latin typeface="Georgia" pitchFamily="18"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Problèmes d’estomac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.201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1" i="1" u="none" strike="noStrike" cap="none" normalizeH="0" baseline="0" smtClean="0">
                          <a:ln>
                            <a:noFill/>
                          </a:ln>
                          <a:solidFill>
                            <a:srgbClr val="FF0000"/>
                          </a:solidFill>
                          <a:effectLst/>
                          <a:latin typeface="Arial" charset="0"/>
                        </a:rPr>
                        <a:t>.02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.122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.15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 </a:t>
                      </a:r>
                      <a:endParaRPr kumimoji="0" lang="fr-FR" sz="1800" b="0" i="0" u="none" strike="noStrike" cap="none" normalizeH="0" baseline="0" smtClean="0">
                        <a:ln>
                          <a:noFill/>
                        </a:ln>
                        <a:solidFill>
                          <a:schemeClr val="tx1"/>
                        </a:solidFill>
                        <a:effectLst/>
                        <a:latin typeface="Georgia" pitchFamily="18"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Palpitation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.427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1" i="1" u="none" strike="noStrike" cap="none" normalizeH="0" baseline="0" smtClean="0">
                          <a:ln>
                            <a:noFill/>
                          </a:ln>
                          <a:solidFill>
                            <a:srgbClr val="FF0000"/>
                          </a:solidFill>
                          <a:effectLst/>
                          <a:latin typeface="Arial" charset="0"/>
                        </a:rPr>
                        <a:t>.000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 .06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.45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 </a:t>
                      </a:r>
                      <a:endParaRPr kumimoji="0" lang="fr-FR" sz="1800" b="0" i="0" u="none" strike="noStrike" cap="none" normalizeH="0" baseline="0" smtClean="0">
                        <a:ln>
                          <a:noFill/>
                        </a:ln>
                        <a:solidFill>
                          <a:schemeClr val="tx1"/>
                        </a:solidFill>
                        <a:effectLst/>
                        <a:latin typeface="Georgia" pitchFamily="18"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Malaises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.466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1" i="1" u="none" strike="noStrike" cap="none" normalizeH="0" baseline="0" smtClean="0">
                          <a:ln>
                            <a:noFill/>
                          </a:ln>
                          <a:solidFill>
                            <a:srgbClr val="FF0000"/>
                          </a:solidFill>
                          <a:effectLst/>
                          <a:latin typeface="Arial" charset="0"/>
                        </a:rPr>
                        <a:t>.000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-.081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.308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 </a:t>
                      </a:r>
                      <a:endParaRPr kumimoji="0" lang="fr-FR" sz="1800" b="0" i="0" u="none" strike="noStrike" cap="none" normalizeH="0" baseline="0" smtClean="0">
                        <a:ln>
                          <a:noFill/>
                        </a:ln>
                        <a:solidFill>
                          <a:schemeClr val="tx1"/>
                        </a:solidFill>
                        <a:effectLst/>
                        <a:latin typeface="Georgia" pitchFamily="18"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Essoufflements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.365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1" i="1" u="none" strike="noStrike" cap="none" normalizeH="0" baseline="0" smtClean="0">
                          <a:ln>
                            <a:noFill/>
                          </a:ln>
                          <a:solidFill>
                            <a:srgbClr val="FF0000"/>
                          </a:solidFill>
                          <a:effectLst/>
                          <a:latin typeface="Arial" charset="0"/>
                        </a:rPr>
                        <a:t>.000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-.076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.360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 </a:t>
                      </a:r>
                      <a:endParaRPr kumimoji="0" lang="fr-FR" sz="1800" b="0" i="0" u="none" strike="noStrike" cap="none" normalizeH="0" baseline="0" smtClean="0">
                        <a:ln>
                          <a:noFill/>
                        </a:ln>
                        <a:solidFill>
                          <a:schemeClr val="tx1"/>
                        </a:solidFill>
                        <a:effectLst/>
                        <a:latin typeface="Georgia" pitchFamily="18"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Colites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.397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1" i="1" u="none" strike="noStrike" cap="none" normalizeH="0" baseline="0" smtClean="0">
                          <a:ln>
                            <a:noFill/>
                          </a:ln>
                          <a:solidFill>
                            <a:srgbClr val="FF0000"/>
                          </a:solidFill>
                          <a:effectLst/>
                          <a:latin typeface="Arial" charset="0"/>
                        </a:rPr>
                        <a:t>.000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-.014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.865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 </a:t>
                      </a:r>
                      <a:endParaRPr kumimoji="0" lang="fr-FR" sz="1800" b="0" i="0" u="none" strike="noStrike" cap="none" normalizeH="0" baseline="0" smtClean="0">
                        <a:ln>
                          <a:noFill/>
                        </a:ln>
                        <a:solidFill>
                          <a:schemeClr val="tx1"/>
                        </a:solidFill>
                        <a:effectLst/>
                        <a:latin typeface="Georgia" pitchFamily="18"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Indicateur global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.610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1" i="1" u="none" strike="noStrike" cap="none" normalizeH="0" baseline="0" smtClean="0">
                          <a:ln>
                            <a:noFill/>
                          </a:ln>
                          <a:solidFill>
                            <a:srgbClr val="FF0000"/>
                          </a:solidFill>
                          <a:effectLst/>
                          <a:latin typeface="Arial" charset="0"/>
                        </a:rPr>
                        <a:t>.000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-.021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.764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BD0D9"/>
                        </a:buClr>
                        <a:buSzTx/>
                        <a:buFont typeface="Georgia" pitchFamily="18" charset="0"/>
                        <a:buNone/>
                        <a:tabLst/>
                      </a:pPr>
                      <a:r>
                        <a:rPr kumimoji="0" lang="fr-FR" sz="1800" b="0" i="0" u="none" strike="noStrike" cap="none" normalizeH="0" baseline="0" smtClean="0">
                          <a:ln>
                            <a:noFill/>
                          </a:ln>
                          <a:solidFill>
                            <a:schemeClr val="tx1"/>
                          </a:solidFill>
                          <a:effectLst/>
                          <a:latin typeface="Arial" charset="0"/>
                        </a:rPr>
                        <a:t> </a:t>
                      </a:r>
                      <a:endParaRPr kumimoji="0" lang="fr-FR" sz="1800" b="0" i="0" u="none" strike="noStrike" cap="none" normalizeH="0" baseline="0" smtClean="0">
                        <a:ln>
                          <a:noFill/>
                        </a:ln>
                        <a:solidFill>
                          <a:schemeClr val="tx1"/>
                        </a:solidFill>
                        <a:effectLst/>
                        <a:latin typeface="Georgia" pitchFamily="18"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5456" name="Text Box 96"/>
          <p:cNvSpPr txBox="1">
            <a:spLocks noChangeArrowheads="1"/>
          </p:cNvSpPr>
          <p:nvPr/>
        </p:nvSpPr>
        <p:spPr bwMode="auto">
          <a:xfrm>
            <a:off x="107497" y="1039859"/>
            <a:ext cx="5985082" cy="461665"/>
          </a:xfrm>
          <a:prstGeom prst="rect">
            <a:avLst/>
          </a:prstGeom>
          <a:noFill/>
          <a:ln w="9525">
            <a:noFill/>
            <a:miter lim="800000"/>
            <a:headEnd/>
            <a:tailEnd/>
          </a:ln>
        </p:spPr>
        <p:txBody>
          <a:bodyPr wrap="none">
            <a:spAutoFit/>
          </a:bodyPr>
          <a:lstStyle/>
          <a:p>
            <a:r>
              <a:rPr lang="fr-FR" sz="2400" dirty="0" smtClean="0">
                <a:solidFill>
                  <a:srgbClr val="1F497D"/>
                </a:solidFill>
                <a:latin typeface="Helvetica"/>
                <a:cs typeface="Helvetica"/>
              </a:rPr>
              <a:t>Influence du </a:t>
            </a:r>
            <a:r>
              <a:rPr lang="fr-FR" sz="2400" dirty="0" err="1" smtClean="0">
                <a:solidFill>
                  <a:srgbClr val="1F497D"/>
                </a:solidFill>
                <a:latin typeface="Helvetica"/>
                <a:cs typeface="Helvetica"/>
              </a:rPr>
              <a:t>burnout</a:t>
            </a:r>
            <a:r>
              <a:rPr lang="fr-FR" sz="2400" dirty="0" smtClean="0">
                <a:solidFill>
                  <a:srgbClr val="1F497D"/>
                </a:solidFill>
                <a:latin typeface="Helvetica"/>
                <a:cs typeface="Helvetica"/>
              </a:rPr>
              <a:t> </a:t>
            </a:r>
            <a:r>
              <a:rPr lang="fr-FR" sz="2400" dirty="0">
                <a:solidFill>
                  <a:srgbClr val="1F497D"/>
                </a:solidFill>
                <a:latin typeface="Helvetica"/>
                <a:cs typeface="Helvetica"/>
              </a:rPr>
              <a:t>sur la santé physique</a:t>
            </a:r>
          </a:p>
        </p:txBody>
      </p:sp>
      <p:sp>
        <p:nvSpPr>
          <p:cNvPr id="15457" name="Rectangle 97"/>
          <p:cNvSpPr>
            <a:spLocks noChangeArrowheads="1"/>
          </p:cNvSpPr>
          <p:nvPr/>
        </p:nvSpPr>
        <p:spPr bwMode="auto">
          <a:xfrm>
            <a:off x="107498" y="1563944"/>
            <a:ext cx="8899733" cy="461665"/>
          </a:xfrm>
          <a:prstGeom prst="rect">
            <a:avLst/>
          </a:prstGeom>
          <a:noFill/>
          <a:ln w="9525">
            <a:noFill/>
            <a:miter lim="800000"/>
            <a:headEnd/>
            <a:tailEnd/>
          </a:ln>
        </p:spPr>
        <p:txBody>
          <a:bodyPr wrap="square" anchor="ctr">
            <a:spAutoFit/>
          </a:bodyPr>
          <a:lstStyle/>
          <a:p>
            <a:pPr algn="just"/>
            <a:r>
              <a:rPr lang="fr-FR" sz="1200" b="1" dirty="0"/>
              <a:t>Blanchard, P. </a:t>
            </a:r>
            <a:r>
              <a:rPr lang="fr-FR" sz="1200" b="1" dirty="0" err="1"/>
              <a:t>Truchot</a:t>
            </a:r>
            <a:r>
              <a:rPr lang="fr-FR" sz="1200" b="1" dirty="0"/>
              <a:t>, D., </a:t>
            </a:r>
            <a:r>
              <a:rPr lang="fr-FR" sz="1200" b="1" dirty="0" err="1"/>
              <a:t>Albiges-Sauvin</a:t>
            </a:r>
            <a:r>
              <a:rPr lang="fr-FR" sz="1200" b="1" dirty="0"/>
              <a:t>, L., </a:t>
            </a:r>
            <a:r>
              <a:rPr lang="fr-FR" sz="1200" b="1" dirty="0" err="1"/>
              <a:t>Dewas</a:t>
            </a:r>
            <a:r>
              <a:rPr lang="fr-FR" sz="1200" b="1" dirty="0"/>
              <a:t>, S., </a:t>
            </a:r>
            <a:r>
              <a:rPr lang="fr-FR" sz="1200" b="1" dirty="0" err="1"/>
              <a:t>Pointreau</a:t>
            </a:r>
            <a:r>
              <a:rPr lang="fr-FR" sz="1200" b="1" dirty="0"/>
              <a:t>, Y., Rodrigues (2010). </a:t>
            </a:r>
            <a:r>
              <a:rPr lang="en-GB" sz="1200" dirty="0" smtClean="0"/>
              <a:t>Prevalence </a:t>
            </a:r>
            <a:r>
              <a:rPr lang="en-GB" sz="1200" dirty="0"/>
              <a:t>and causes of burnout amongst oncology residents : A comprehensive </a:t>
            </a:r>
            <a:r>
              <a:rPr lang="en-GB" sz="1200" dirty="0" smtClean="0"/>
              <a:t>nationwide </a:t>
            </a:r>
            <a:r>
              <a:rPr lang="en-GB" sz="1200" dirty="0"/>
              <a:t>cross-sectional study. </a:t>
            </a:r>
            <a:r>
              <a:rPr lang="en-GB" sz="1200" i="1" dirty="0"/>
              <a:t>European Journal of Cancer, 46, </a:t>
            </a:r>
            <a:r>
              <a:rPr lang="en-GB" sz="1200" dirty="0"/>
              <a:t>2708-2715. </a:t>
            </a:r>
          </a:p>
        </p:txBody>
      </p:sp>
      <p:sp>
        <p:nvSpPr>
          <p:cNvPr id="5" name="Espace réservé du pied de page 4"/>
          <p:cNvSpPr>
            <a:spLocks noGrp="1"/>
          </p:cNvSpPr>
          <p:nvPr>
            <p:ph type="ftr" sz="quarter" idx="4294967295"/>
          </p:nvPr>
        </p:nvSpPr>
        <p:spPr>
          <a:xfrm>
            <a:off x="107498" y="6497761"/>
            <a:ext cx="8899733"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6" name="Titre 1"/>
          <p:cNvSpPr txBox="1">
            <a:spLocks/>
          </p:cNvSpPr>
          <p:nvPr/>
        </p:nvSpPr>
        <p:spPr>
          <a:xfrm>
            <a:off x="125902" y="78712"/>
            <a:ext cx="7510040" cy="96114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fr-FR" sz="2400" b="1" dirty="0" smtClean="0"/>
              <a:t>Enquêtes épidémiologiques et études récentes sur les souffrances des professionnels de santé</a:t>
            </a:r>
            <a:endParaRPr lang="fr-FR" sz="2400" b="1" dirty="0"/>
          </a:p>
        </p:txBody>
      </p:sp>
      <p:sp>
        <p:nvSpPr>
          <p:cNvPr id="7" name="Espace réservé du numéro de diapositive 7"/>
          <p:cNvSpPr>
            <a:spLocks noGrp="1"/>
          </p:cNvSpPr>
          <p:nvPr>
            <p:ph type="sldNum" sz="quarter" idx="12"/>
          </p:nvPr>
        </p:nvSpPr>
        <p:spPr>
          <a:xfrm>
            <a:off x="8497278" y="2"/>
            <a:ext cx="646723" cy="365125"/>
          </a:xfrm>
        </p:spPr>
        <p:txBody>
          <a:bodyPr/>
          <a:lstStyle/>
          <a:p>
            <a:fld id="{91DE38A6-BC19-A249-8091-FB07CD57C52B}" type="slidenum">
              <a:rPr lang="fr-FR" smtClean="0"/>
              <a:pPr/>
              <a:t>9</a:t>
            </a:fld>
            <a:endParaRPr lang="fr-FR" dirty="0"/>
          </a:p>
        </p:txBody>
      </p:sp>
    </p:spTree>
    <p:extLst>
      <p:ext uri="{BB962C8B-B14F-4D97-AF65-F5344CB8AC3E}">
        <p14:creationId xmlns:p14="http://schemas.microsoft.com/office/powerpoint/2010/main" val="1654761151"/>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title"/>
          </p:nvPr>
        </p:nvSpPr>
        <p:spPr>
          <a:xfrm>
            <a:off x="564025" y="1135998"/>
            <a:ext cx="8229600" cy="906462"/>
          </a:xfrm>
        </p:spPr>
        <p:txBody>
          <a:bodyPr>
            <a:normAutofit fontScale="90000"/>
          </a:bodyPr>
          <a:lstStyle/>
          <a:p>
            <a:pPr eaLnBrk="1" hangingPunct="1"/>
            <a:r>
              <a:rPr lang="fr-FR" sz="2800" dirty="0">
                <a:solidFill>
                  <a:schemeClr val="tx2"/>
                </a:solidFill>
                <a:latin typeface="Arial" charset="0"/>
              </a:rPr>
              <a:t>Gradation de </a:t>
            </a:r>
            <a:r>
              <a:rPr lang="fr-FR" sz="2800" dirty="0" smtClean="0">
                <a:solidFill>
                  <a:schemeClr val="tx2"/>
                </a:solidFill>
                <a:latin typeface="Arial" charset="0"/>
              </a:rPr>
              <a:t>l’urgence </a:t>
            </a:r>
            <a:r>
              <a:rPr lang="fr-FR" sz="2800" dirty="0">
                <a:solidFill>
                  <a:schemeClr val="tx2"/>
                </a:solidFill>
                <a:latin typeface="Arial" charset="0"/>
              </a:rPr>
              <a:t>suicidaire</a:t>
            </a:r>
            <a:r>
              <a:rPr lang="fr-FR" sz="2800" dirty="0">
                <a:latin typeface="Arial" charset="0"/>
              </a:rPr>
              <a:t/>
            </a:r>
            <a:br>
              <a:rPr lang="fr-FR" sz="2800" dirty="0">
                <a:latin typeface="Arial" charset="0"/>
              </a:rPr>
            </a:br>
            <a:r>
              <a:rPr lang="fr-FR" sz="1200" dirty="0">
                <a:latin typeface="Arial" charset="0"/>
              </a:rPr>
              <a:t>Source : Terra J L. (2003) Prévention du suicide des personnes détenues, évaluation des actions mises en place et propositions pour développer un programme complet de prévention Rapport de mission à la demande du garde des Sceaux, ministre de la Justice et du ministre de la Santé, de la Famille et des Personnes, 222 p.</a:t>
            </a:r>
            <a:br>
              <a:rPr lang="fr-FR" sz="1200" dirty="0">
                <a:latin typeface="Arial" charset="0"/>
              </a:rPr>
            </a:br>
            <a:endParaRPr lang="fr-FR" sz="1200" dirty="0">
              <a:latin typeface="Arial" charset="0"/>
            </a:endParaRPr>
          </a:p>
        </p:txBody>
      </p:sp>
      <p:graphicFrame>
        <p:nvGraphicFramePr>
          <p:cNvPr id="54275" name="Group 3"/>
          <p:cNvGraphicFramePr>
            <a:graphicFrameLocks noGrp="1"/>
          </p:cNvGraphicFramePr>
          <p:nvPr>
            <p:ph type="tbl" idx="1"/>
            <p:extLst>
              <p:ext uri="{D42A27DB-BD31-4B8C-83A1-F6EECF244321}">
                <p14:modId xmlns:p14="http://schemas.microsoft.com/office/powerpoint/2010/main" val="1379048061"/>
              </p:ext>
            </p:extLst>
          </p:nvPr>
        </p:nvGraphicFramePr>
        <p:xfrm>
          <a:off x="152400" y="2235548"/>
          <a:ext cx="8802688" cy="4316003"/>
        </p:xfrm>
        <a:graphic>
          <a:graphicData uri="http://schemas.openxmlformats.org/drawingml/2006/table">
            <a:tbl>
              <a:tblPr/>
              <a:tblGrid>
                <a:gridCol w="990600"/>
                <a:gridCol w="914400"/>
                <a:gridCol w="762000"/>
                <a:gridCol w="838200"/>
                <a:gridCol w="914400"/>
                <a:gridCol w="762000"/>
                <a:gridCol w="746125"/>
                <a:gridCol w="717550"/>
                <a:gridCol w="974725"/>
                <a:gridCol w="762000"/>
                <a:gridCol w="420688"/>
              </a:tblGrid>
              <a:tr h="64918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1200" b="1" i="0" u="none" strike="noStrike" cap="none" normalizeH="0" baseline="0">
                        <a:ln>
                          <a:noFill/>
                        </a:ln>
                        <a:solidFill>
                          <a:schemeClr val="tx1"/>
                        </a:solidFill>
                        <a:effectLst/>
                        <a:latin typeface="Arial" charset="0"/>
                        <a:ea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a:ln>
                            <a:noFill/>
                          </a:ln>
                          <a:solidFill>
                            <a:schemeClr val="tx1"/>
                          </a:solidFill>
                          <a:effectLst/>
                          <a:latin typeface="Arial" charset="0"/>
                          <a:ea typeface="ＭＳ Ｐゴシック" charset="0"/>
                        </a:rPr>
                        <a:t>URGENCE</a:t>
                      </a:r>
                    </a:p>
                  </a:txBody>
                  <a:tcPr marT="45723" marB="45723"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a:ln>
                            <a:noFill/>
                          </a:ln>
                          <a:solidFill>
                            <a:schemeClr val="tx1"/>
                          </a:solidFill>
                          <a:effectLst/>
                          <a:latin typeface="Arial" charset="0"/>
                          <a:ea typeface="ＭＳ Ｐゴシック" charset="0"/>
                        </a:rPr>
                        <a:t>1</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a:ln>
                            <a:noFill/>
                          </a:ln>
                          <a:solidFill>
                            <a:schemeClr val="tx1"/>
                          </a:solidFill>
                          <a:effectLst/>
                          <a:latin typeface="Arial" charset="0"/>
                          <a:ea typeface="ＭＳ Ｐゴシック" charset="0"/>
                        </a:rPr>
                        <a:t>2</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a:ln>
                            <a:noFill/>
                          </a:ln>
                          <a:solidFill>
                            <a:schemeClr val="tx1"/>
                          </a:solidFill>
                          <a:effectLst/>
                          <a:latin typeface="Arial" charset="0"/>
                          <a:ea typeface="ＭＳ Ｐゴシック" charset="0"/>
                        </a:rPr>
                        <a:t>3</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a:ln>
                            <a:noFill/>
                          </a:ln>
                          <a:solidFill>
                            <a:schemeClr val="tx1"/>
                          </a:solidFill>
                          <a:effectLst/>
                          <a:latin typeface="Arial" charset="0"/>
                          <a:ea typeface="ＭＳ Ｐゴシック" charset="0"/>
                        </a:rPr>
                        <a:t>4</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a:ln>
                            <a:noFill/>
                          </a:ln>
                          <a:solidFill>
                            <a:schemeClr val="tx1"/>
                          </a:solidFill>
                          <a:effectLst/>
                          <a:latin typeface="Arial" charset="0"/>
                          <a:ea typeface="ＭＳ Ｐゴシック" charset="0"/>
                        </a:rPr>
                        <a:t>5</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a:ln>
                            <a:noFill/>
                          </a:ln>
                          <a:solidFill>
                            <a:schemeClr val="tx1"/>
                          </a:solidFill>
                          <a:effectLst/>
                          <a:latin typeface="Arial" charset="0"/>
                          <a:ea typeface="ＭＳ Ｐゴシック" charset="0"/>
                        </a:rPr>
                        <a:t>6</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a:ln>
                            <a:noFill/>
                          </a:ln>
                          <a:solidFill>
                            <a:schemeClr val="tx1"/>
                          </a:solidFill>
                          <a:effectLst/>
                          <a:latin typeface="Arial" charset="0"/>
                          <a:ea typeface="ＭＳ Ｐゴシック" charset="0"/>
                        </a:rPr>
                        <a:t>7</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a:ln>
                            <a:noFill/>
                          </a:ln>
                          <a:solidFill>
                            <a:schemeClr val="tx1"/>
                          </a:solidFill>
                          <a:effectLst/>
                          <a:latin typeface="Arial" charset="0"/>
                          <a:ea typeface="ＭＳ Ｐゴシック" charset="0"/>
                        </a:rPr>
                        <a:t>8</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a:ln>
                            <a:noFill/>
                          </a:ln>
                          <a:solidFill>
                            <a:schemeClr val="tx1"/>
                          </a:solidFill>
                          <a:effectLst/>
                          <a:latin typeface="Arial" charset="0"/>
                          <a:ea typeface="ＭＳ Ｐゴシック" charset="0"/>
                        </a:rPr>
                        <a:t>9</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Arial" charset="0"/>
                          <a:ea typeface="ＭＳ Ｐゴシック" charset="0"/>
                        </a:rPr>
                        <a:t>NE</a:t>
                      </a:r>
                    </a:p>
                  </a:txBody>
                  <a:tcPr marT="45723" marB="45723"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14282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a:ln>
                            <a:noFill/>
                          </a:ln>
                          <a:solidFill>
                            <a:schemeClr val="tx1"/>
                          </a:solidFill>
                          <a:effectLst/>
                          <a:latin typeface="Arial" charset="0"/>
                          <a:ea typeface="ＭＳ Ｐゴシック" charset="0"/>
                        </a:rPr>
                        <a:t>CONTENU</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1200" b="1" i="0" u="none" strike="noStrike" cap="none" normalizeH="0" baseline="0">
                        <a:ln>
                          <a:noFill/>
                        </a:ln>
                        <a:solidFill>
                          <a:schemeClr val="tx1"/>
                        </a:solidFill>
                        <a:effectLst/>
                        <a:latin typeface="Arial" charset="0"/>
                        <a:ea typeface="ＭＳ Ｐゴシック" charset="0"/>
                      </a:endParaRPr>
                    </a:p>
                  </a:txBody>
                  <a:tcPr marT="45723" marB="45723"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dirty="0">
                          <a:ln>
                            <a:noFill/>
                          </a:ln>
                          <a:solidFill>
                            <a:schemeClr val="tx1"/>
                          </a:solidFill>
                          <a:effectLst/>
                          <a:latin typeface="Arial" charset="0"/>
                          <a:ea typeface="ＭＳ Ｐゴシック" charset="0"/>
                        </a:rPr>
                        <a:t>Idées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dirty="0">
                          <a:ln>
                            <a:noFill/>
                          </a:ln>
                          <a:solidFill>
                            <a:schemeClr val="tx1"/>
                          </a:solidFill>
                          <a:effectLst/>
                          <a:latin typeface="Arial" charset="0"/>
                          <a:ea typeface="ＭＳ Ｐゴシック" charset="0"/>
                        </a:rPr>
                        <a:t>diffuses</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dirty="0">
                          <a:ln>
                            <a:noFill/>
                          </a:ln>
                          <a:solidFill>
                            <a:schemeClr val="tx1"/>
                          </a:solidFill>
                          <a:effectLst/>
                          <a:latin typeface="Arial" charset="0"/>
                          <a:ea typeface="ＭＳ Ｐゴシック" charset="0"/>
                        </a:rPr>
                        <a:t>Idées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dirty="0">
                          <a:ln>
                            <a:noFill/>
                          </a:ln>
                          <a:solidFill>
                            <a:schemeClr val="tx1"/>
                          </a:solidFill>
                          <a:effectLst/>
                          <a:latin typeface="Arial" charset="0"/>
                          <a:ea typeface="ＭＳ Ｐゴシック" charset="0"/>
                        </a:rPr>
                        <a:t>fréquentes</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dirty="0">
                          <a:ln>
                            <a:noFill/>
                          </a:ln>
                          <a:solidFill>
                            <a:schemeClr val="tx1"/>
                          </a:solidFill>
                          <a:effectLst/>
                          <a:latin typeface="Arial" charset="0"/>
                          <a:ea typeface="ＭＳ Ｐゴシック" charset="0"/>
                        </a:rPr>
                        <a:t>Idées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dirty="0" err="1">
                          <a:ln>
                            <a:noFill/>
                          </a:ln>
                          <a:solidFill>
                            <a:schemeClr val="tx1"/>
                          </a:solidFill>
                          <a:effectLst/>
                          <a:latin typeface="Arial" charset="0"/>
                          <a:ea typeface="ＭＳ Ｐゴシック" charset="0"/>
                        </a:rPr>
                        <a:t>Fréqu</a:t>
                      </a:r>
                      <a:endParaRPr kumimoji="0" lang="fr-FR" sz="1400" b="1" i="0" u="none" strike="noStrike" cap="none" normalizeH="0" baseline="0" dirty="0">
                        <a:ln>
                          <a:noFill/>
                        </a:ln>
                        <a:solidFill>
                          <a:schemeClr val="tx1"/>
                        </a:solidFill>
                        <a:effectLst/>
                        <a:latin typeface="Arial" charset="0"/>
                        <a:ea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dirty="0">
                          <a:ln>
                            <a:noFill/>
                          </a:ln>
                          <a:solidFill>
                            <a:schemeClr val="tx1"/>
                          </a:solidFill>
                          <a:effectLst/>
                          <a:latin typeface="Arial" charset="0"/>
                          <a:ea typeface="ＭＳ Ｐゴシック" charset="0"/>
                        </a:rPr>
                        <a:t>entes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dirty="0">
                          <a:ln>
                            <a:noFill/>
                          </a:ln>
                          <a:solidFill>
                            <a:schemeClr val="tx1"/>
                          </a:solidFill>
                          <a:effectLst/>
                          <a:latin typeface="Arial" charset="0"/>
                          <a:ea typeface="ＭＳ Ｐゴシック" charset="0"/>
                        </a:rPr>
                        <a:t>et quotidiennes</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a:ln>
                            <a:noFill/>
                          </a:ln>
                          <a:solidFill>
                            <a:schemeClr val="tx1"/>
                          </a:solidFill>
                          <a:effectLst/>
                          <a:latin typeface="Arial" charset="0"/>
                          <a:ea typeface="ＭＳ Ｐゴシック" charset="0"/>
                        </a:rPr>
                        <a:t>Seule ou</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a:ln>
                            <a:noFill/>
                          </a:ln>
                          <a:solidFill>
                            <a:schemeClr val="tx1"/>
                          </a:solidFill>
                          <a:effectLst/>
                          <a:latin typeface="Arial" charset="0"/>
                          <a:ea typeface="ＭＳ Ｐゴシック" charset="0"/>
                        </a:rPr>
                        <a:t>principale solu</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a:ln>
                            <a:noFill/>
                          </a:ln>
                          <a:solidFill>
                            <a:schemeClr val="tx1"/>
                          </a:solidFill>
                          <a:effectLst/>
                          <a:latin typeface="Arial" charset="0"/>
                          <a:ea typeface="ＭＳ Ｐゴシック" charset="0"/>
                        </a:rPr>
                        <a:t>tion</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14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a:ln>
                            <a:noFill/>
                          </a:ln>
                          <a:solidFill>
                            <a:schemeClr val="tx1"/>
                          </a:solidFill>
                          <a:effectLst/>
                          <a:latin typeface="Arial" charset="0"/>
                          <a:ea typeface="ＭＳ Ｐゴシック" charset="0"/>
                        </a:rPr>
                        <a:t>Projet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a:ln>
                            <a:noFill/>
                          </a:ln>
                          <a:solidFill>
                            <a:schemeClr val="tx1"/>
                          </a:solidFill>
                          <a:effectLst/>
                          <a:latin typeface="Arial" charset="0"/>
                          <a:ea typeface="ＭＳ Ｐゴシック" charset="0"/>
                        </a:rPr>
                        <a:t>&gt; 48h</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a:ln>
                            <a:noFill/>
                          </a:ln>
                          <a:solidFill>
                            <a:schemeClr val="tx1"/>
                          </a:solidFill>
                          <a:effectLst/>
                          <a:latin typeface="Arial" charset="0"/>
                          <a:ea typeface="ＭＳ Ｐゴシック" charset="0"/>
                        </a:rPr>
                        <a:t>Projet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a:ln>
                            <a:noFill/>
                          </a:ln>
                          <a:solidFill>
                            <a:schemeClr val="tx1"/>
                          </a:solidFill>
                          <a:effectLst/>
                          <a:latin typeface="Arial" charset="0"/>
                          <a:ea typeface="ＭＳ Ｐゴシック" charset="0"/>
                        </a:rPr>
                        <a:t>&lt; 48h</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a:ln>
                            <a:noFill/>
                          </a:ln>
                          <a:solidFill>
                            <a:schemeClr val="tx1"/>
                          </a:solidFill>
                          <a:effectLst/>
                          <a:latin typeface="Arial" charset="0"/>
                          <a:ea typeface="ＭＳ Ｐゴシック" charset="0"/>
                        </a:rPr>
                        <a:t>Pro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a:ln>
                            <a:noFill/>
                          </a:ln>
                          <a:solidFill>
                            <a:schemeClr val="tx1"/>
                          </a:solidFill>
                          <a:effectLst/>
                          <a:latin typeface="Arial" charset="0"/>
                          <a:ea typeface="ＭＳ Ｐゴシック" charset="0"/>
                        </a:rPr>
                        <a:t>jet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a:ln>
                            <a:noFill/>
                          </a:ln>
                          <a:solidFill>
                            <a:schemeClr val="tx1"/>
                          </a:solidFill>
                          <a:effectLst/>
                          <a:latin typeface="Arial" charset="0"/>
                          <a:ea typeface="ＭＳ Ｐゴシック" charset="0"/>
                        </a:rPr>
                        <a:t>immédiat</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a:ln>
                            <a:noFill/>
                          </a:ln>
                          <a:solidFill>
                            <a:schemeClr val="tx1"/>
                          </a:solidFill>
                          <a:effectLst/>
                          <a:latin typeface="Arial" charset="0"/>
                          <a:ea typeface="ＭＳ Ｐゴシック" charset="0"/>
                        </a:rPr>
                        <a:t>Tenta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a:ln>
                            <a:noFill/>
                          </a:ln>
                          <a:solidFill>
                            <a:schemeClr val="tx1"/>
                          </a:solidFill>
                          <a:effectLst/>
                          <a:latin typeface="Arial" charset="0"/>
                          <a:ea typeface="ＭＳ Ｐゴシック" charset="0"/>
                        </a:rPr>
                        <a:t>tive en cours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a:ln>
                            <a:noFill/>
                          </a:ln>
                          <a:solidFill>
                            <a:schemeClr val="tx1"/>
                          </a:solidFill>
                          <a:effectLst/>
                          <a:latin typeface="Arial" charset="0"/>
                          <a:ea typeface="ＭＳ Ｐゴシック" charset="0"/>
                        </a:rPr>
                        <a:t>ou</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a:ln>
                            <a:noFill/>
                          </a:ln>
                          <a:solidFill>
                            <a:schemeClr val="tx1"/>
                          </a:solidFill>
                          <a:effectLst/>
                          <a:latin typeface="Arial" charset="0"/>
                          <a:ea typeface="ＭＳ Ｐゴシック" charset="0"/>
                        </a:rPr>
                        <a:t>stoppée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1400" b="1"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a:ln>
                            <a:noFill/>
                          </a:ln>
                          <a:solidFill>
                            <a:schemeClr val="tx1"/>
                          </a:solidFill>
                          <a:effectLst/>
                          <a:latin typeface="Arial" charset="0"/>
                          <a:ea typeface="ＭＳ Ｐゴシック" charset="0"/>
                        </a:rPr>
                        <a:t>Décès</a:t>
                      </a: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dirty="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878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Arial" charset="0"/>
                          <a:ea typeface="ＭＳ Ｐゴシック" charset="0"/>
                        </a:rPr>
                        <a:t>C1</a:t>
                      </a:r>
                    </a:p>
                  </a:txBody>
                  <a:tcPr marT="45723" marB="45723"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682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Arial" charset="0"/>
                          <a:ea typeface="ＭＳ Ｐゴシック" charset="0"/>
                        </a:rPr>
                        <a:t>C2</a:t>
                      </a:r>
                    </a:p>
                  </a:txBody>
                  <a:tcPr marT="45723" marB="45723"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47983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Arial" charset="0"/>
                          <a:ea typeface="ＭＳ Ｐゴシック" charset="0"/>
                        </a:rPr>
                        <a:t>C3</a:t>
                      </a:r>
                    </a:p>
                  </a:txBody>
                  <a:tcPr marT="45723" marB="45723"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47983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a:ln>
                            <a:noFill/>
                          </a:ln>
                          <a:solidFill>
                            <a:schemeClr val="tx1"/>
                          </a:solidFill>
                          <a:effectLst/>
                          <a:latin typeface="Arial" charset="0"/>
                          <a:ea typeface="ＭＳ Ｐゴシック" charset="0"/>
                        </a:rPr>
                        <a:t>C4</a:t>
                      </a:r>
                    </a:p>
                  </a:txBody>
                  <a:tcPr marT="45723" marB="45723"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dirty="0">
                        <a:ln>
                          <a:noFill/>
                        </a:ln>
                        <a:solidFill>
                          <a:schemeClr val="tx1"/>
                        </a:solidFill>
                        <a:effectLst/>
                        <a:latin typeface="Arial" charset="0"/>
                        <a:ea typeface="ＭＳ Ｐゴシック" charset="0"/>
                      </a:endParaRPr>
                    </a:p>
                  </a:txBody>
                  <a:tcPr marT="45723" marB="45723"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
        <p:nvSpPr>
          <p:cNvPr id="14427" name="AutoShape 89"/>
          <p:cNvSpPr>
            <a:spLocks noChangeArrowheads="1"/>
          </p:cNvSpPr>
          <p:nvPr/>
        </p:nvSpPr>
        <p:spPr bwMode="auto">
          <a:xfrm rot="10800000">
            <a:off x="3995738" y="4594226"/>
            <a:ext cx="1066800" cy="228600"/>
          </a:xfrm>
          <a:prstGeom prst="rightArrow">
            <a:avLst>
              <a:gd name="adj1" fmla="val 50000"/>
              <a:gd name="adj2" fmla="val 116667"/>
            </a:avLst>
          </a:prstGeom>
          <a:solidFill>
            <a:schemeClr val="accent1"/>
          </a:solidFill>
          <a:ln w="9525">
            <a:solidFill>
              <a:schemeClr val="tx1"/>
            </a:solidFill>
            <a:miter lim="800000"/>
            <a:headEnd/>
            <a:tailEnd/>
          </a:ln>
        </p:spPr>
        <p:txBody>
          <a:bodyPr wrap="none" anchor="ctr"/>
          <a:lstStyle/>
          <a:p>
            <a:endParaRPr lang="fr-FR"/>
          </a:p>
        </p:txBody>
      </p:sp>
      <p:sp>
        <p:nvSpPr>
          <p:cNvPr id="14428" name="AutoShape 90"/>
          <p:cNvSpPr>
            <a:spLocks noChangeArrowheads="1"/>
          </p:cNvSpPr>
          <p:nvPr/>
        </p:nvSpPr>
        <p:spPr bwMode="auto">
          <a:xfrm rot="10800000">
            <a:off x="2590799" y="5140322"/>
            <a:ext cx="1524000" cy="228600"/>
          </a:xfrm>
          <a:prstGeom prst="rightArrow">
            <a:avLst>
              <a:gd name="adj1" fmla="val 50000"/>
              <a:gd name="adj2" fmla="val 166667"/>
            </a:avLst>
          </a:prstGeom>
          <a:solidFill>
            <a:schemeClr val="accent1"/>
          </a:solidFill>
          <a:ln w="9525">
            <a:solidFill>
              <a:schemeClr val="tx1"/>
            </a:solidFill>
            <a:miter lim="800000"/>
            <a:headEnd/>
            <a:tailEnd/>
          </a:ln>
        </p:spPr>
        <p:txBody>
          <a:bodyPr wrap="none" anchor="ctr"/>
          <a:lstStyle/>
          <a:p>
            <a:endParaRPr lang="fr-FR"/>
          </a:p>
        </p:txBody>
      </p:sp>
      <p:sp>
        <p:nvSpPr>
          <p:cNvPr id="14429" name="AutoShape 91"/>
          <p:cNvSpPr>
            <a:spLocks noChangeArrowheads="1"/>
          </p:cNvSpPr>
          <p:nvPr/>
        </p:nvSpPr>
        <p:spPr bwMode="auto">
          <a:xfrm>
            <a:off x="1763713" y="5673725"/>
            <a:ext cx="1219200" cy="228600"/>
          </a:xfrm>
          <a:prstGeom prst="leftArrow">
            <a:avLst>
              <a:gd name="adj1" fmla="val 50000"/>
              <a:gd name="adj2" fmla="val 133333"/>
            </a:avLst>
          </a:prstGeom>
          <a:solidFill>
            <a:schemeClr val="accent1"/>
          </a:solidFill>
          <a:ln w="9525">
            <a:solidFill>
              <a:schemeClr val="tx1"/>
            </a:solidFill>
            <a:miter lim="800000"/>
            <a:headEnd/>
            <a:tailEnd/>
          </a:ln>
        </p:spPr>
        <p:txBody>
          <a:bodyPr wrap="none" anchor="ctr"/>
          <a:lstStyle/>
          <a:p>
            <a:endParaRPr lang="fr-FR"/>
          </a:p>
        </p:txBody>
      </p:sp>
      <p:sp>
        <p:nvSpPr>
          <p:cNvPr id="14430" name="AutoShape 92"/>
          <p:cNvSpPr>
            <a:spLocks noChangeArrowheads="1"/>
          </p:cNvSpPr>
          <p:nvPr/>
        </p:nvSpPr>
        <p:spPr bwMode="auto">
          <a:xfrm>
            <a:off x="900113" y="6178550"/>
            <a:ext cx="990600" cy="228600"/>
          </a:xfrm>
          <a:prstGeom prst="leftArrow">
            <a:avLst>
              <a:gd name="adj1" fmla="val 50000"/>
              <a:gd name="adj2" fmla="val 108333"/>
            </a:avLst>
          </a:prstGeom>
          <a:solidFill>
            <a:schemeClr val="accent1"/>
          </a:solidFill>
          <a:ln w="9525">
            <a:solidFill>
              <a:schemeClr val="tx1"/>
            </a:solidFill>
            <a:miter lim="800000"/>
            <a:headEnd/>
            <a:tailEnd/>
          </a:ln>
        </p:spPr>
        <p:txBody>
          <a:bodyPr wrap="none" anchor="ctr"/>
          <a:lstStyle/>
          <a:p>
            <a:endParaRPr lang="fr-FR"/>
          </a:p>
        </p:txBody>
      </p:sp>
      <p:sp>
        <p:nvSpPr>
          <p:cNvPr id="12" name="Espace réservé du pied de page 4"/>
          <p:cNvSpPr>
            <a:spLocks noGrp="1"/>
          </p:cNvSpPr>
          <p:nvPr>
            <p:ph type="ftr" sz="quarter" idx="4294967295"/>
          </p:nvPr>
        </p:nvSpPr>
        <p:spPr bwMode="auto">
          <a:xfrm>
            <a:off x="92076" y="6556845"/>
            <a:ext cx="891698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Helvetica" charset="0"/>
                <a:ea typeface="ＭＳ Ｐゴシック" charset="0"/>
                <a:cs typeface="Helvetica" charset="0"/>
              </a:defRPr>
            </a:lvl1pPr>
            <a:lvl2pPr>
              <a:defRPr sz="2800">
                <a:solidFill>
                  <a:schemeClr val="tx1"/>
                </a:solidFill>
                <a:latin typeface="Helvetica" charset="0"/>
                <a:ea typeface="Helvetica" charset="0"/>
                <a:cs typeface="Helvetica" charset="0"/>
              </a:defRPr>
            </a:lvl2pPr>
            <a:lvl3pPr>
              <a:defRPr sz="2400">
                <a:solidFill>
                  <a:schemeClr val="tx1"/>
                </a:solidFill>
                <a:latin typeface="Helvetica" charset="0"/>
                <a:ea typeface="Helvetica" charset="0"/>
                <a:cs typeface="Helvetica" charset="0"/>
              </a:defRPr>
            </a:lvl3pPr>
            <a:lvl4pPr>
              <a:defRPr sz="2000">
                <a:solidFill>
                  <a:schemeClr val="tx1"/>
                </a:solidFill>
                <a:latin typeface="Helvetica" charset="0"/>
                <a:ea typeface="Helvetica" charset="0"/>
                <a:cs typeface="Helvetica" charset="0"/>
              </a:defRPr>
            </a:lvl4pPr>
            <a:lvl5pPr>
              <a:defRPr sz="2000">
                <a:solidFill>
                  <a:schemeClr val="tx1"/>
                </a:solidFill>
                <a:latin typeface="Helvetica" charset="0"/>
                <a:ea typeface="Helvetica" charset="0"/>
                <a:cs typeface="Helvetica" charset="0"/>
              </a:defRPr>
            </a:lvl5pPr>
            <a:lvl6pPr eaLnBrk="0" fontAlgn="base" hangingPunct="0">
              <a:spcAft>
                <a:spcPct val="0"/>
              </a:spcAft>
              <a:buFont typeface="Arial" charset="0"/>
              <a:buChar char="»"/>
              <a:defRPr sz="2000">
                <a:solidFill>
                  <a:schemeClr val="tx1"/>
                </a:solidFill>
                <a:latin typeface="Helvetica" charset="0"/>
                <a:ea typeface="Helvetica" charset="0"/>
                <a:cs typeface="Helvetica" charset="0"/>
              </a:defRPr>
            </a:lvl6pPr>
            <a:lvl7pPr eaLnBrk="0" fontAlgn="base" hangingPunct="0">
              <a:spcAft>
                <a:spcPct val="0"/>
              </a:spcAft>
              <a:buFont typeface="Arial" charset="0"/>
              <a:buChar char="»"/>
              <a:defRPr sz="2000">
                <a:solidFill>
                  <a:schemeClr val="tx1"/>
                </a:solidFill>
                <a:latin typeface="Helvetica" charset="0"/>
                <a:ea typeface="Helvetica" charset="0"/>
                <a:cs typeface="Helvetica" charset="0"/>
              </a:defRPr>
            </a:lvl7pPr>
            <a:lvl8pPr eaLnBrk="0" fontAlgn="base" hangingPunct="0">
              <a:spcAft>
                <a:spcPct val="0"/>
              </a:spcAft>
              <a:buFont typeface="Arial" charset="0"/>
              <a:buChar char="»"/>
              <a:defRPr sz="2000">
                <a:solidFill>
                  <a:schemeClr val="tx1"/>
                </a:solidFill>
                <a:latin typeface="Helvetica" charset="0"/>
                <a:ea typeface="Helvetica" charset="0"/>
                <a:cs typeface="Helvetica" charset="0"/>
              </a:defRPr>
            </a:lvl8pPr>
            <a:lvl9pPr eaLnBrk="0" fontAlgn="base" hangingPunct="0">
              <a:spcAft>
                <a:spcPct val="0"/>
              </a:spcAft>
              <a:buFont typeface="Arial" charset="0"/>
              <a:buChar char="»"/>
              <a:defRPr sz="2000">
                <a:solidFill>
                  <a:schemeClr val="tx1"/>
                </a:solidFill>
                <a:latin typeface="Helvetica" charset="0"/>
                <a:ea typeface="Helvetica" charset="0"/>
                <a:cs typeface="Helvetica" charset="0"/>
              </a:defRPr>
            </a:lvl9pPr>
          </a:lstStyle>
          <a:p>
            <a:r>
              <a:rPr lang="fr-FR" sz="1200" b="0" dirty="0">
                <a:latin typeface="Calibri" charset="0"/>
                <a:cs typeface="Arial" charset="0"/>
              </a:rPr>
              <a:t>1er Colloque National</a:t>
            </a:r>
            <a:r>
              <a:rPr lang="fr-FR" sz="1200" dirty="0">
                <a:latin typeface="Calibri" charset="0"/>
                <a:cs typeface="Arial" charset="0"/>
              </a:rPr>
              <a:t>  Soigner les vulnérabilités des professionnels de santé – Académie Nationale de Médecine </a:t>
            </a:r>
            <a:r>
              <a:rPr lang="fr-FR" sz="1200" b="0" dirty="0">
                <a:latin typeface="Calibri" charset="0"/>
                <a:cs typeface="Arial" charset="0"/>
              </a:rPr>
              <a:t>– Jeudi 3 décembre 2015</a:t>
            </a:r>
            <a:endParaRPr lang="fr-FR" sz="1200" dirty="0">
              <a:latin typeface="Calibri" charset="0"/>
              <a:cs typeface="Arial" charset="0"/>
            </a:endParaRPr>
          </a:p>
        </p:txBody>
      </p:sp>
      <p:sp>
        <p:nvSpPr>
          <p:cNvPr id="13" name="Titre 1"/>
          <p:cNvSpPr txBox="1">
            <a:spLocks/>
          </p:cNvSpPr>
          <p:nvPr/>
        </p:nvSpPr>
        <p:spPr>
          <a:xfrm>
            <a:off x="107951" y="144465"/>
            <a:ext cx="7042150" cy="67468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cs typeface="Helvetica" charset="0"/>
              </a:rPr>
              <a:t>Les risques induits par les vulnérabilités des professionnels de santé : Le suicide</a:t>
            </a:r>
            <a:endParaRPr lang="fr-FR" dirty="0">
              <a:latin typeface="Helvetica" charset="0"/>
              <a:cs typeface="Helvetica" charset="0"/>
            </a:endParaRPr>
          </a:p>
        </p:txBody>
      </p:sp>
      <p:sp>
        <p:nvSpPr>
          <p:cNvPr id="11" name="Espace réservé du numéro de diapositive 3"/>
          <p:cNvSpPr>
            <a:spLocks noGrp="1"/>
          </p:cNvSpPr>
          <p:nvPr>
            <p:ph type="sldNum" sz="quarter" idx="12"/>
          </p:nvPr>
        </p:nvSpPr>
        <p:spPr>
          <a:xfrm>
            <a:off x="8497278" y="2"/>
            <a:ext cx="646723"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F45B831-97CE-534E-B3AB-6115BA44942E}" type="slidenum">
              <a:rPr lang="fr-FR" sz="1400">
                <a:latin typeface="Tahoma" charset="0"/>
              </a:rPr>
              <a:pPr eaLnBrk="1" hangingPunct="1"/>
              <a:t>90</a:t>
            </a:fld>
            <a:endParaRPr lang="fr-FR" sz="1400" dirty="0">
              <a:latin typeface="Tahoma" charset="0"/>
            </a:endParaRPr>
          </a:p>
        </p:txBody>
      </p:sp>
    </p:spTree>
    <p:extLst>
      <p:ext uri="{BB962C8B-B14F-4D97-AF65-F5344CB8AC3E}">
        <p14:creationId xmlns:p14="http://schemas.microsoft.com/office/powerpoint/2010/main" val="835321095"/>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a:xfrm>
            <a:off x="107499" y="1272889"/>
            <a:ext cx="7042975" cy="673533"/>
          </a:xfrm>
        </p:spPr>
        <p:txBody>
          <a:bodyPr/>
          <a:lstStyle/>
          <a:p>
            <a:pPr eaLnBrk="1" hangingPunct="1"/>
            <a:r>
              <a:rPr lang="fr-FR" sz="3200">
                <a:latin typeface="Arial" charset="0"/>
              </a:rPr>
              <a:t>Les facteurs de protection</a:t>
            </a:r>
          </a:p>
        </p:txBody>
      </p:sp>
      <p:sp>
        <p:nvSpPr>
          <p:cNvPr id="29701" name="Rectangle 3"/>
          <p:cNvSpPr>
            <a:spLocks noGrp="1" noChangeArrowheads="1"/>
          </p:cNvSpPr>
          <p:nvPr>
            <p:ph type="body" idx="1"/>
          </p:nvPr>
        </p:nvSpPr>
        <p:spPr>
          <a:xfrm>
            <a:off x="827088" y="2290946"/>
            <a:ext cx="7859712" cy="3638474"/>
          </a:xfrm>
        </p:spPr>
        <p:txBody>
          <a:bodyPr>
            <a:normAutofit fontScale="92500" lnSpcReduction="10000"/>
          </a:bodyPr>
          <a:lstStyle/>
          <a:p>
            <a:pPr marL="0" indent="0" eaLnBrk="1" hangingPunct="1">
              <a:buFontTx/>
              <a:buNone/>
            </a:pPr>
            <a:r>
              <a:rPr lang="fr-FR" sz="2400" dirty="0">
                <a:latin typeface="Arial" charset="0"/>
              </a:rPr>
              <a:t>Bien moins connus</a:t>
            </a:r>
          </a:p>
          <a:p>
            <a:pPr marL="0" indent="0" eaLnBrk="1" hangingPunct="1"/>
            <a:r>
              <a:rPr lang="fr-FR" sz="2400" dirty="0" smtClean="0">
                <a:latin typeface="Arial" charset="0"/>
              </a:rPr>
              <a:t> Les </a:t>
            </a:r>
            <a:r>
              <a:rPr lang="fr-FR" sz="2400" dirty="0">
                <a:latin typeface="Arial" charset="0"/>
              </a:rPr>
              <a:t>enfants en bas âge pour une femme</a:t>
            </a:r>
          </a:p>
          <a:p>
            <a:pPr marL="0" indent="0" eaLnBrk="1" hangingPunct="1"/>
            <a:r>
              <a:rPr lang="fr-FR" sz="2400" dirty="0" smtClean="0">
                <a:latin typeface="Arial" charset="0"/>
              </a:rPr>
              <a:t> La </a:t>
            </a:r>
            <a:r>
              <a:rPr lang="fr-FR" sz="2400" dirty="0">
                <a:latin typeface="Arial" charset="0"/>
              </a:rPr>
              <a:t>présence </a:t>
            </a:r>
            <a:r>
              <a:rPr lang="fr-FR" sz="2400" dirty="0" smtClean="0">
                <a:latin typeface="Arial" charset="0"/>
              </a:rPr>
              <a:t>d’un </a:t>
            </a:r>
            <a:r>
              <a:rPr lang="fr-FR" sz="2400" dirty="0">
                <a:latin typeface="Arial" charset="0"/>
              </a:rPr>
              <a:t>confident</a:t>
            </a:r>
          </a:p>
          <a:p>
            <a:pPr marL="0" indent="0" eaLnBrk="1" hangingPunct="1"/>
            <a:r>
              <a:rPr lang="fr-FR" sz="2400" dirty="0" smtClean="0">
                <a:latin typeface="Arial" charset="0"/>
              </a:rPr>
              <a:t> Les </a:t>
            </a:r>
            <a:r>
              <a:rPr lang="fr-FR" sz="2400" dirty="0">
                <a:latin typeface="Arial" charset="0"/>
              </a:rPr>
              <a:t>capacités de </a:t>
            </a:r>
            <a:r>
              <a:rPr lang="fr-FR" sz="2400" dirty="0" err="1">
                <a:latin typeface="Arial" charset="0"/>
              </a:rPr>
              <a:t>coping</a:t>
            </a:r>
            <a:endParaRPr lang="fr-FR" sz="2400" dirty="0">
              <a:latin typeface="Arial" charset="0"/>
            </a:endParaRPr>
          </a:p>
          <a:p>
            <a:pPr marL="0" indent="0" eaLnBrk="1" hangingPunct="1"/>
            <a:r>
              <a:rPr lang="fr-FR" sz="2400" dirty="0" smtClean="0">
                <a:latin typeface="Arial" charset="0"/>
              </a:rPr>
              <a:t> Les </a:t>
            </a:r>
            <a:r>
              <a:rPr lang="fr-FR" sz="2400" dirty="0">
                <a:latin typeface="Arial" charset="0"/>
              </a:rPr>
              <a:t>capacité de réflexion et de recul</a:t>
            </a:r>
          </a:p>
          <a:p>
            <a:pPr marL="0" indent="0" eaLnBrk="1" hangingPunct="1"/>
            <a:r>
              <a:rPr lang="fr-FR" sz="2400" dirty="0" smtClean="0">
                <a:latin typeface="Arial" charset="0"/>
              </a:rPr>
              <a:t> Un </a:t>
            </a:r>
            <a:r>
              <a:rPr lang="fr-FR" sz="2400" dirty="0">
                <a:latin typeface="Arial" charset="0"/>
              </a:rPr>
              <a:t>entourage qui soutient</a:t>
            </a:r>
          </a:p>
          <a:p>
            <a:pPr marL="0" indent="0" eaLnBrk="1" hangingPunct="1"/>
            <a:r>
              <a:rPr lang="fr-FR" sz="2400" b="1" dirty="0" smtClean="0">
                <a:latin typeface="Arial" charset="0"/>
              </a:rPr>
              <a:t> La </a:t>
            </a:r>
            <a:r>
              <a:rPr lang="fr-FR" sz="2400" b="1" dirty="0">
                <a:latin typeface="Arial" charset="0"/>
              </a:rPr>
              <a:t>capacité de demander de </a:t>
            </a:r>
            <a:r>
              <a:rPr lang="fr-FR" sz="2400" b="1" dirty="0" smtClean="0">
                <a:latin typeface="Arial" charset="0"/>
              </a:rPr>
              <a:t>l’aide </a:t>
            </a:r>
            <a:endParaRPr lang="fr-FR" sz="2400" b="1" dirty="0">
              <a:latin typeface="Arial" charset="0"/>
            </a:endParaRPr>
          </a:p>
          <a:p>
            <a:pPr marL="0" indent="0" eaLnBrk="1" hangingPunct="1">
              <a:buFontTx/>
              <a:buNone/>
            </a:pPr>
            <a:endParaRPr lang="fr-FR" sz="2000" b="1" dirty="0">
              <a:latin typeface="Arial" charset="0"/>
            </a:endParaRPr>
          </a:p>
          <a:p>
            <a:pPr marL="0" indent="0" eaLnBrk="1" hangingPunct="1">
              <a:buFontTx/>
              <a:buNone/>
            </a:pPr>
            <a:r>
              <a:rPr lang="fr-FR" sz="2000" b="1" dirty="0">
                <a:latin typeface="Arial" charset="0"/>
              </a:rPr>
              <a:t> </a:t>
            </a:r>
            <a:r>
              <a:rPr lang="fr-FR" b="1" dirty="0" smtClean="0">
                <a:latin typeface="Arial" charset="0"/>
              </a:rPr>
              <a:t>Ê</a:t>
            </a:r>
            <a:r>
              <a:rPr lang="fr-FR" sz="2800" b="1" dirty="0" smtClean="0">
                <a:latin typeface="Arial" charset="0"/>
              </a:rPr>
              <a:t>TRE </a:t>
            </a:r>
            <a:r>
              <a:rPr lang="fr-FR" sz="2800" b="1" dirty="0">
                <a:latin typeface="Arial" charset="0"/>
              </a:rPr>
              <a:t>FORT : </a:t>
            </a:r>
            <a:r>
              <a:rPr lang="fr-FR" sz="2800" b="1" dirty="0" smtClean="0">
                <a:latin typeface="Arial" charset="0"/>
              </a:rPr>
              <a:t>C</a:t>
            </a:r>
            <a:r>
              <a:rPr lang="fr-FR" b="1" dirty="0" smtClean="0">
                <a:latin typeface="Arial" charset="0"/>
              </a:rPr>
              <a:t>’</a:t>
            </a:r>
            <a:r>
              <a:rPr lang="fr-FR" sz="2800" b="1" dirty="0" smtClean="0">
                <a:latin typeface="Arial" charset="0"/>
              </a:rPr>
              <a:t>EST </a:t>
            </a:r>
            <a:r>
              <a:rPr lang="fr-FR" sz="2800" b="1" dirty="0">
                <a:latin typeface="Arial" charset="0"/>
              </a:rPr>
              <a:t>DEMANDER DE </a:t>
            </a:r>
            <a:r>
              <a:rPr lang="fr-FR" sz="2800" b="1" dirty="0" smtClean="0">
                <a:latin typeface="Arial" charset="0"/>
              </a:rPr>
              <a:t>L</a:t>
            </a:r>
            <a:r>
              <a:rPr lang="fr-FR" b="1" dirty="0" smtClean="0">
                <a:latin typeface="Arial" charset="0"/>
              </a:rPr>
              <a:t>’</a:t>
            </a:r>
            <a:r>
              <a:rPr lang="fr-FR" sz="2800" b="1" dirty="0" smtClean="0">
                <a:latin typeface="Arial" charset="0"/>
              </a:rPr>
              <a:t>AIDE</a:t>
            </a:r>
            <a:endParaRPr lang="fr-FR" sz="2000" dirty="0">
              <a:latin typeface="Arial" charset="0"/>
            </a:endParaRPr>
          </a:p>
          <a:p>
            <a:pPr marL="0" indent="0" eaLnBrk="1" hangingPunct="1"/>
            <a:endParaRPr lang="fr-FR" sz="2000" dirty="0">
              <a:latin typeface="Arial" charset="0"/>
            </a:endParaRPr>
          </a:p>
        </p:txBody>
      </p:sp>
      <p:sp>
        <p:nvSpPr>
          <p:cNvPr id="8" name="Titre 1"/>
          <p:cNvSpPr txBox="1">
            <a:spLocks/>
          </p:cNvSpPr>
          <p:nvPr/>
        </p:nvSpPr>
        <p:spPr>
          <a:xfrm>
            <a:off x="107951" y="144465"/>
            <a:ext cx="7042150" cy="67468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cs typeface="Helvetica" charset="0"/>
              </a:rPr>
              <a:t>Les risques induits par les vulnérabilités des professionnels de santé : Le suicide</a:t>
            </a:r>
            <a:endParaRPr lang="fr-FR" dirty="0">
              <a:latin typeface="Helvetica" charset="0"/>
              <a:cs typeface="Helvetica" charset="0"/>
            </a:endParaRPr>
          </a:p>
        </p:txBody>
      </p:sp>
      <p:sp>
        <p:nvSpPr>
          <p:cNvPr id="9" name="Espace réservé du pied de page 4"/>
          <p:cNvSpPr>
            <a:spLocks noGrp="1"/>
          </p:cNvSpPr>
          <p:nvPr>
            <p:ph type="ftr" sz="quarter" idx="4294967295"/>
          </p:nvPr>
        </p:nvSpPr>
        <p:spPr bwMode="auto">
          <a:xfrm>
            <a:off x="92076" y="6450015"/>
            <a:ext cx="891698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Helvetica" charset="0"/>
                <a:ea typeface="ＭＳ Ｐゴシック" charset="0"/>
                <a:cs typeface="Helvetica" charset="0"/>
              </a:defRPr>
            </a:lvl1pPr>
            <a:lvl2pPr>
              <a:defRPr sz="2800">
                <a:solidFill>
                  <a:schemeClr val="tx1"/>
                </a:solidFill>
                <a:latin typeface="Helvetica" charset="0"/>
                <a:ea typeface="Helvetica" charset="0"/>
                <a:cs typeface="Helvetica" charset="0"/>
              </a:defRPr>
            </a:lvl2pPr>
            <a:lvl3pPr>
              <a:defRPr sz="2400">
                <a:solidFill>
                  <a:schemeClr val="tx1"/>
                </a:solidFill>
                <a:latin typeface="Helvetica" charset="0"/>
                <a:ea typeface="Helvetica" charset="0"/>
                <a:cs typeface="Helvetica" charset="0"/>
              </a:defRPr>
            </a:lvl3pPr>
            <a:lvl4pPr>
              <a:defRPr sz="2000">
                <a:solidFill>
                  <a:schemeClr val="tx1"/>
                </a:solidFill>
                <a:latin typeface="Helvetica" charset="0"/>
                <a:ea typeface="Helvetica" charset="0"/>
                <a:cs typeface="Helvetica" charset="0"/>
              </a:defRPr>
            </a:lvl4pPr>
            <a:lvl5pPr>
              <a:defRPr sz="2000">
                <a:solidFill>
                  <a:schemeClr val="tx1"/>
                </a:solidFill>
                <a:latin typeface="Helvetica" charset="0"/>
                <a:ea typeface="Helvetica" charset="0"/>
                <a:cs typeface="Helvetica" charset="0"/>
              </a:defRPr>
            </a:lvl5pPr>
            <a:lvl6pPr eaLnBrk="0" fontAlgn="base" hangingPunct="0">
              <a:spcAft>
                <a:spcPct val="0"/>
              </a:spcAft>
              <a:buFont typeface="Arial" charset="0"/>
              <a:buChar char="»"/>
              <a:defRPr sz="2000">
                <a:solidFill>
                  <a:schemeClr val="tx1"/>
                </a:solidFill>
                <a:latin typeface="Helvetica" charset="0"/>
                <a:ea typeface="Helvetica" charset="0"/>
                <a:cs typeface="Helvetica" charset="0"/>
              </a:defRPr>
            </a:lvl6pPr>
            <a:lvl7pPr eaLnBrk="0" fontAlgn="base" hangingPunct="0">
              <a:spcAft>
                <a:spcPct val="0"/>
              </a:spcAft>
              <a:buFont typeface="Arial" charset="0"/>
              <a:buChar char="»"/>
              <a:defRPr sz="2000">
                <a:solidFill>
                  <a:schemeClr val="tx1"/>
                </a:solidFill>
                <a:latin typeface="Helvetica" charset="0"/>
                <a:ea typeface="Helvetica" charset="0"/>
                <a:cs typeface="Helvetica" charset="0"/>
              </a:defRPr>
            </a:lvl7pPr>
            <a:lvl8pPr eaLnBrk="0" fontAlgn="base" hangingPunct="0">
              <a:spcAft>
                <a:spcPct val="0"/>
              </a:spcAft>
              <a:buFont typeface="Arial" charset="0"/>
              <a:buChar char="»"/>
              <a:defRPr sz="2000">
                <a:solidFill>
                  <a:schemeClr val="tx1"/>
                </a:solidFill>
                <a:latin typeface="Helvetica" charset="0"/>
                <a:ea typeface="Helvetica" charset="0"/>
                <a:cs typeface="Helvetica" charset="0"/>
              </a:defRPr>
            </a:lvl8pPr>
            <a:lvl9pPr eaLnBrk="0" fontAlgn="base" hangingPunct="0">
              <a:spcAft>
                <a:spcPct val="0"/>
              </a:spcAft>
              <a:buFont typeface="Arial" charset="0"/>
              <a:buChar char="»"/>
              <a:defRPr sz="2000">
                <a:solidFill>
                  <a:schemeClr val="tx1"/>
                </a:solidFill>
                <a:latin typeface="Helvetica" charset="0"/>
                <a:ea typeface="Helvetica" charset="0"/>
                <a:cs typeface="Helvetica" charset="0"/>
              </a:defRPr>
            </a:lvl9pPr>
          </a:lstStyle>
          <a:p>
            <a:r>
              <a:rPr lang="fr-FR" sz="1200" b="0" dirty="0">
                <a:latin typeface="Calibri" charset="0"/>
                <a:cs typeface="Arial" charset="0"/>
              </a:rPr>
              <a:t>1er Colloque National</a:t>
            </a:r>
            <a:r>
              <a:rPr lang="fr-FR" sz="1200" dirty="0">
                <a:latin typeface="Calibri" charset="0"/>
                <a:cs typeface="Arial" charset="0"/>
              </a:rPr>
              <a:t>  Soigner les vulnérabilités des professionnels de santé – Académie Nationale de Médecine </a:t>
            </a:r>
            <a:r>
              <a:rPr lang="fr-FR" sz="1200" b="0" dirty="0">
                <a:latin typeface="Calibri" charset="0"/>
                <a:cs typeface="Arial" charset="0"/>
              </a:rPr>
              <a:t>– Jeudi 3 décembre 2015</a:t>
            </a:r>
            <a:endParaRPr lang="fr-FR" sz="1200" dirty="0">
              <a:latin typeface="Calibri" charset="0"/>
              <a:cs typeface="Arial" charset="0"/>
            </a:endParaRPr>
          </a:p>
        </p:txBody>
      </p:sp>
      <p:sp>
        <p:nvSpPr>
          <p:cNvPr id="7" name="Espace réservé du numéro de diapositive 3"/>
          <p:cNvSpPr>
            <a:spLocks noGrp="1"/>
          </p:cNvSpPr>
          <p:nvPr>
            <p:ph type="sldNum" sz="quarter" idx="12"/>
          </p:nvPr>
        </p:nvSpPr>
        <p:spPr>
          <a:xfrm>
            <a:off x="8497278" y="2"/>
            <a:ext cx="646723"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F45B831-97CE-534E-B3AB-6115BA44942E}" type="slidenum">
              <a:rPr lang="fr-FR" sz="1400">
                <a:latin typeface="Tahoma" charset="0"/>
              </a:rPr>
              <a:pPr eaLnBrk="1" hangingPunct="1"/>
              <a:t>91</a:t>
            </a:fld>
            <a:endParaRPr lang="fr-FR" sz="1400" dirty="0">
              <a:latin typeface="Tahoma" charset="0"/>
            </a:endParaRPr>
          </a:p>
        </p:txBody>
      </p:sp>
    </p:spTree>
    <p:extLst>
      <p:ext uri="{BB962C8B-B14F-4D97-AF65-F5344CB8AC3E}">
        <p14:creationId xmlns:p14="http://schemas.microsoft.com/office/powerpoint/2010/main" val="3625905955"/>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u contenu 2"/>
          <p:cNvSpPr>
            <a:spLocks noGrp="1"/>
          </p:cNvSpPr>
          <p:nvPr>
            <p:ph idx="1"/>
          </p:nvPr>
        </p:nvSpPr>
        <p:spPr>
          <a:xfrm>
            <a:off x="457200" y="1697149"/>
            <a:ext cx="8551864" cy="4429015"/>
          </a:xfrm>
        </p:spPr>
        <p:txBody>
          <a:bodyPr>
            <a:normAutofit/>
          </a:bodyPr>
          <a:lstStyle/>
          <a:p>
            <a:pPr>
              <a:spcBef>
                <a:spcPts val="1272"/>
              </a:spcBef>
              <a:spcAft>
                <a:spcPts val="1200"/>
              </a:spcAft>
            </a:pPr>
            <a:r>
              <a:rPr lang="fr-FR" sz="3200" dirty="0">
                <a:latin typeface="Tahoma" charset="0"/>
              </a:rPr>
              <a:t>Savoir exactement où en sont les personnes</a:t>
            </a:r>
          </a:p>
          <a:p>
            <a:pPr>
              <a:spcBef>
                <a:spcPts val="1272"/>
              </a:spcBef>
              <a:spcAft>
                <a:spcPts val="1200"/>
              </a:spcAft>
            </a:pPr>
            <a:r>
              <a:rPr lang="fr-FR" sz="3200" dirty="0">
                <a:latin typeface="Tahoma" charset="0"/>
              </a:rPr>
              <a:t>Favoriser le soin intensif dans la communauté : « </a:t>
            </a:r>
            <a:r>
              <a:rPr lang="fr-FR" sz="3200" b="1" dirty="0" err="1">
                <a:latin typeface="Tahoma" charset="0"/>
              </a:rPr>
              <a:t>nidothérapie</a:t>
            </a:r>
            <a:r>
              <a:rPr lang="fr-FR" sz="3200" dirty="0">
                <a:latin typeface="Tahoma" charset="0"/>
              </a:rPr>
              <a:t> »</a:t>
            </a:r>
          </a:p>
          <a:p>
            <a:pPr>
              <a:spcBef>
                <a:spcPts val="1272"/>
              </a:spcBef>
              <a:spcAft>
                <a:spcPts val="1200"/>
              </a:spcAft>
            </a:pPr>
            <a:r>
              <a:rPr lang="fr-FR" sz="3200" dirty="0">
                <a:latin typeface="Tahoma" charset="0"/>
              </a:rPr>
              <a:t>Sécuriser le domicile : armes, </a:t>
            </a:r>
            <a:r>
              <a:rPr lang="fr-FR" sz="3200" dirty="0" smtClean="0">
                <a:latin typeface="Tahoma" charset="0"/>
              </a:rPr>
              <a:t>médicaments.</a:t>
            </a:r>
            <a:endParaRPr lang="fr-FR" sz="3200" dirty="0">
              <a:latin typeface="Tahoma" charset="0"/>
            </a:endParaRPr>
          </a:p>
        </p:txBody>
      </p:sp>
      <p:sp>
        <p:nvSpPr>
          <p:cNvPr id="16389" name="Titre 1"/>
          <p:cNvSpPr>
            <a:spLocks noGrp="1"/>
          </p:cNvSpPr>
          <p:nvPr>
            <p:ph type="title"/>
          </p:nvPr>
        </p:nvSpPr>
        <p:spPr>
          <a:xfrm>
            <a:off x="457201" y="1023617"/>
            <a:ext cx="7042975" cy="673533"/>
          </a:xfrm>
        </p:spPr>
        <p:txBody>
          <a:bodyPr/>
          <a:lstStyle/>
          <a:p>
            <a:r>
              <a:rPr lang="fr-FR" dirty="0">
                <a:latin typeface="Tahoma" charset="0"/>
              </a:rPr>
              <a:t>Conclusion</a:t>
            </a:r>
          </a:p>
        </p:txBody>
      </p:sp>
      <p:sp>
        <p:nvSpPr>
          <p:cNvPr id="8" name="Espace réservé du pied de page 4"/>
          <p:cNvSpPr>
            <a:spLocks noGrp="1"/>
          </p:cNvSpPr>
          <p:nvPr>
            <p:ph type="ftr" sz="quarter" idx="4294967295"/>
          </p:nvPr>
        </p:nvSpPr>
        <p:spPr bwMode="auto">
          <a:xfrm>
            <a:off x="92076" y="6450015"/>
            <a:ext cx="891698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Helvetica" charset="0"/>
                <a:ea typeface="ＭＳ Ｐゴシック" charset="0"/>
                <a:cs typeface="Helvetica" charset="0"/>
              </a:defRPr>
            </a:lvl1pPr>
            <a:lvl2pPr>
              <a:defRPr sz="2800">
                <a:solidFill>
                  <a:schemeClr val="tx1"/>
                </a:solidFill>
                <a:latin typeface="Helvetica" charset="0"/>
                <a:ea typeface="Helvetica" charset="0"/>
                <a:cs typeface="Helvetica" charset="0"/>
              </a:defRPr>
            </a:lvl2pPr>
            <a:lvl3pPr>
              <a:defRPr sz="2400">
                <a:solidFill>
                  <a:schemeClr val="tx1"/>
                </a:solidFill>
                <a:latin typeface="Helvetica" charset="0"/>
                <a:ea typeface="Helvetica" charset="0"/>
                <a:cs typeface="Helvetica" charset="0"/>
              </a:defRPr>
            </a:lvl3pPr>
            <a:lvl4pPr>
              <a:defRPr sz="2000">
                <a:solidFill>
                  <a:schemeClr val="tx1"/>
                </a:solidFill>
                <a:latin typeface="Helvetica" charset="0"/>
                <a:ea typeface="Helvetica" charset="0"/>
                <a:cs typeface="Helvetica" charset="0"/>
              </a:defRPr>
            </a:lvl4pPr>
            <a:lvl5pPr>
              <a:defRPr sz="2000">
                <a:solidFill>
                  <a:schemeClr val="tx1"/>
                </a:solidFill>
                <a:latin typeface="Helvetica" charset="0"/>
                <a:ea typeface="Helvetica" charset="0"/>
                <a:cs typeface="Helvetica" charset="0"/>
              </a:defRPr>
            </a:lvl5pPr>
            <a:lvl6pPr eaLnBrk="0" fontAlgn="base" hangingPunct="0">
              <a:spcAft>
                <a:spcPct val="0"/>
              </a:spcAft>
              <a:buFont typeface="Arial" charset="0"/>
              <a:buChar char="»"/>
              <a:defRPr sz="2000">
                <a:solidFill>
                  <a:schemeClr val="tx1"/>
                </a:solidFill>
                <a:latin typeface="Helvetica" charset="0"/>
                <a:ea typeface="Helvetica" charset="0"/>
                <a:cs typeface="Helvetica" charset="0"/>
              </a:defRPr>
            </a:lvl6pPr>
            <a:lvl7pPr eaLnBrk="0" fontAlgn="base" hangingPunct="0">
              <a:spcAft>
                <a:spcPct val="0"/>
              </a:spcAft>
              <a:buFont typeface="Arial" charset="0"/>
              <a:buChar char="»"/>
              <a:defRPr sz="2000">
                <a:solidFill>
                  <a:schemeClr val="tx1"/>
                </a:solidFill>
                <a:latin typeface="Helvetica" charset="0"/>
                <a:ea typeface="Helvetica" charset="0"/>
                <a:cs typeface="Helvetica" charset="0"/>
              </a:defRPr>
            </a:lvl7pPr>
            <a:lvl8pPr eaLnBrk="0" fontAlgn="base" hangingPunct="0">
              <a:spcAft>
                <a:spcPct val="0"/>
              </a:spcAft>
              <a:buFont typeface="Arial" charset="0"/>
              <a:buChar char="»"/>
              <a:defRPr sz="2000">
                <a:solidFill>
                  <a:schemeClr val="tx1"/>
                </a:solidFill>
                <a:latin typeface="Helvetica" charset="0"/>
                <a:ea typeface="Helvetica" charset="0"/>
                <a:cs typeface="Helvetica" charset="0"/>
              </a:defRPr>
            </a:lvl8pPr>
            <a:lvl9pPr eaLnBrk="0" fontAlgn="base" hangingPunct="0">
              <a:spcAft>
                <a:spcPct val="0"/>
              </a:spcAft>
              <a:buFont typeface="Arial" charset="0"/>
              <a:buChar char="»"/>
              <a:defRPr sz="2000">
                <a:solidFill>
                  <a:schemeClr val="tx1"/>
                </a:solidFill>
                <a:latin typeface="Helvetica" charset="0"/>
                <a:ea typeface="Helvetica" charset="0"/>
                <a:cs typeface="Helvetica" charset="0"/>
              </a:defRPr>
            </a:lvl9pPr>
          </a:lstStyle>
          <a:p>
            <a:r>
              <a:rPr lang="fr-FR" sz="1200" b="0" dirty="0">
                <a:latin typeface="Calibri" charset="0"/>
                <a:cs typeface="Arial" charset="0"/>
              </a:rPr>
              <a:t>1er Colloque National</a:t>
            </a:r>
            <a:r>
              <a:rPr lang="fr-FR" sz="1200" dirty="0">
                <a:latin typeface="Calibri" charset="0"/>
                <a:cs typeface="Arial" charset="0"/>
              </a:rPr>
              <a:t>  Soigner les vulnérabilités des professionnels de santé – Académie Nationale de Médecine </a:t>
            </a:r>
            <a:r>
              <a:rPr lang="fr-FR" sz="1200" b="0" dirty="0">
                <a:latin typeface="Calibri" charset="0"/>
                <a:cs typeface="Arial" charset="0"/>
              </a:rPr>
              <a:t>– Jeudi 3 décembre 2015</a:t>
            </a:r>
            <a:endParaRPr lang="fr-FR" sz="1200" dirty="0">
              <a:latin typeface="Calibri" charset="0"/>
              <a:cs typeface="Arial" charset="0"/>
            </a:endParaRPr>
          </a:p>
        </p:txBody>
      </p:sp>
      <p:sp>
        <p:nvSpPr>
          <p:cNvPr id="9" name="Titre 1"/>
          <p:cNvSpPr txBox="1">
            <a:spLocks/>
          </p:cNvSpPr>
          <p:nvPr/>
        </p:nvSpPr>
        <p:spPr>
          <a:xfrm>
            <a:off x="107951" y="144465"/>
            <a:ext cx="7042150" cy="67468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cs typeface="Helvetica" charset="0"/>
              </a:rPr>
              <a:t>Les risques induits par les vulnérabilités des professionnels de santé : Le suicide</a:t>
            </a:r>
            <a:endParaRPr lang="fr-FR" dirty="0">
              <a:latin typeface="Helvetica" charset="0"/>
              <a:cs typeface="Helvetica" charset="0"/>
            </a:endParaRPr>
          </a:p>
        </p:txBody>
      </p:sp>
      <p:sp>
        <p:nvSpPr>
          <p:cNvPr id="7" name="Espace réservé du numéro de diapositive 3"/>
          <p:cNvSpPr>
            <a:spLocks noGrp="1"/>
          </p:cNvSpPr>
          <p:nvPr>
            <p:ph type="sldNum" sz="quarter" idx="12"/>
          </p:nvPr>
        </p:nvSpPr>
        <p:spPr>
          <a:xfrm>
            <a:off x="8497278" y="2"/>
            <a:ext cx="646723"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F45B831-97CE-534E-B3AB-6115BA44942E}" type="slidenum">
              <a:rPr lang="fr-FR" sz="1400">
                <a:latin typeface="Tahoma" charset="0"/>
              </a:rPr>
              <a:pPr eaLnBrk="1" hangingPunct="1"/>
              <a:t>92</a:t>
            </a:fld>
            <a:endParaRPr lang="fr-FR" sz="1400" dirty="0">
              <a:latin typeface="Tahoma" charset="0"/>
            </a:endParaRPr>
          </a:p>
        </p:txBody>
      </p:sp>
    </p:spTree>
    <p:extLst>
      <p:ext uri="{BB962C8B-B14F-4D97-AF65-F5344CB8AC3E}">
        <p14:creationId xmlns:p14="http://schemas.microsoft.com/office/powerpoint/2010/main" val="2869568326"/>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u contenu 2"/>
          <p:cNvSpPr>
            <a:spLocks noGrp="1"/>
          </p:cNvSpPr>
          <p:nvPr>
            <p:ph idx="1"/>
          </p:nvPr>
        </p:nvSpPr>
        <p:spPr>
          <a:xfrm>
            <a:off x="457200" y="1697149"/>
            <a:ext cx="8229600" cy="4429015"/>
          </a:xfrm>
        </p:spPr>
        <p:txBody>
          <a:bodyPr>
            <a:normAutofit/>
          </a:bodyPr>
          <a:lstStyle/>
          <a:p>
            <a:pPr>
              <a:spcBef>
                <a:spcPts val="1272"/>
              </a:spcBef>
              <a:spcAft>
                <a:spcPts val="1200"/>
              </a:spcAft>
            </a:pPr>
            <a:r>
              <a:rPr lang="fr-FR" sz="3200" dirty="0">
                <a:latin typeface="Tahoma" charset="0"/>
              </a:rPr>
              <a:t>Détecter, détecter, détecter</a:t>
            </a:r>
          </a:p>
          <a:p>
            <a:pPr>
              <a:spcBef>
                <a:spcPts val="1272"/>
              </a:spcBef>
              <a:spcAft>
                <a:spcPts val="1200"/>
              </a:spcAft>
            </a:pPr>
            <a:r>
              <a:rPr lang="fr-FR" sz="3200" dirty="0">
                <a:latin typeface="Tahoma" charset="0"/>
              </a:rPr>
              <a:t>Voir avec les yeux de la personne      (passé, présent, jours à venir…)</a:t>
            </a:r>
          </a:p>
          <a:p>
            <a:pPr>
              <a:spcBef>
                <a:spcPts val="1272"/>
              </a:spcBef>
              <a:spcAft>
                <a:spcPts val="1200"/>
              </a:spcAft>
            </a:pPr>
            <a:r>
              <a:rPr lang="fr-FR" sz="3200" dirty="0">
                <a:latin typeface="Tahoma" charset="0"/>
              </a:rPr>
              <a:t>Penser la personne sur 168 heures</a:t>
            </a:r>
          </a:p>
          <a:p>
            <a:pPr>
              <a:spcBef>
                <a:spcPts val="1272"/>
              </a:spcBef>
              <a:spcAft>
                <a:spcPts val="1200"/>
              </a:spcAft>
            </a:pPr>
            <a:r>
              <a:rPr lang="fr-FR" sz="3200" dirty="0">
                <a:latin typeface="Tahoma" charset="0"/>
              </a:rPr>
              <a:t>Agence d’avenir : débroussailler demain pour poser des pas japonais </a:t>
            </a:r>
          </a:p>
        </p:txBody>
      </p:sp>
      <p:sp>
        <p:nvSpPr>
          <p:cNvPr id="16389" name="Titre 1"/>
          <p:cNvSpPr>
            <a:spLocks noGrp="1"/>
          </p:cNvSpPr>
          <p:nvPr>
            <p:ph type="title"/>
          </p:nvPr>
        </p:nvSpPr>
        <p:spPr>
          <a:xfrm>
            <a:off x="457201" y="1023617"/>
            <a:ext cx="7042975" cy="673533"/>
          </a:xfrm>
        </p:spPr>
        <p:txBody>
          <a:bodyPr/>
          <a:lstStyle/>
          <a:p>
            <a:r>
              <a:rPr lang="fr-FR" dirty="0">
                <a:latin typeface="Tahoma" charset="0"/>
              </a:rPr>
              <a:t>Conclusion</a:t>
            </a:r>
          </a:p>
        </p:txBody>
      </p:sp>
      <p:sp>
        <p:nvSpPr>
          <p:cNvPr id="8" name="Espace réservé du pied de page 4"/>
          <p:cNvSpPr>
            <a:spLocks noGrp="1"/>
          </p:cNvSpPr>
          <p:nvPr>
            <p:ph type="ftr" sz="quarter" idx="4294967295"/>
          </p:nvPr>
        </p:nvSpPr>
        <p:spPr bwMode="auto">
          <a:xfrm>
            <a:off x="92076" y="6450015"/>
            <a:ext cx="891698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Helvetica" charset="0"/>
                <a:ea typeface="ＭＳ Ｐゴシック" charset="0"/>
                <a:cs typeface="Helvetica" charset="0"/>
              </a:defRPr>
            </a:lvl1pPr>
            <a:lvl2pPr>
              <a:defRPr sz="2800">
                <a:solidFill>
                  <a:schemeClr val="tx1"/>
                </a:solidFill>
                <a:latin typeface="Helvetica" charset="0"/>
                <a:ea typeface="Helvetica" charset="0"/>
                <a:cs typeface="Helvetica" charset="0"/>
              </a:defRPr>
            </a:lvl2pPr>
            <a:lvl3pPr>
              <a:defRPr sz="2400">
                <a:solidFill>
                  <a:schemeClr val="tx1"/>
                </a:solidFill>
                <a:latin typeface="Helvetica" charset="0"/>
                <a:ea typeface="Helvetica" charset="0"/>
                <a:cs typeface="Helvetica" charset="0"/>
              </a:defRPr>
            </a:lvl3pPr>
            <a:lvl4pPr>
              <a:defRPr sz="2000">
                <a:solidFill>
                  <a:schemeClr val="tx1"/>
                </a:solidFill>
                <a:latin typeface="Helvetica" charset="0"/>
                <a:ea typeface="Helvetica" charset="0"/>
                <a:cs typeface="Helvetica" charset="0"/>
              </a:defRPr>
            </a:lvl4pPr>
            <a:lvl5pPr>
              <a:defRPr sz="2000">
                <a:solidFill>
                  <a:schemeClr val="tx1"/>
                </a:solidFill>
                <a:latin typeface="Helvetica" charset="0"/>
                <a:ea typeface="Helvetica" charset="0"/>
                <a:cs typeface="Helvetica" charset="0"/>
              </a:defRPr>
            </a:lvl5pPr>
            <a:lvl6pPr eaLnBrk="0" fontAlgn="base" hangingPunct="0">
              <a:spcAft>
                <a:spcPct val="0"/>
              </a:spcAft>
              <a:buFont typeface="Arial" charset="0"/>
              <a:buChar char="»"/>
              <a:defRPr sz="2000">
                <a:solidFill>
                  <a:schemeClr val="tx1"/>
                </a:solidFill>
                <a:latin typeface="Helvetica" charset="0"/>
                <a:ea typeface="Helvetica" charset="0"/>
                <a:cs typeface="Helvetica" charset="0"/>
              </a:defRPr>
            </a:lvl6pPr>
            <a:lvl7pPr eaLnBrk="0" fontAlgn="base" hangingPunct="0">
              <a:spcAft>
                <a:spcPct val="0"/>
              </a:spcAft>
              <a:buFont typeface="Arial" charset="0"/>
              <a:buChar char="»"/>
              <a:defRPr sz="2000">
                <a:solidFill>
                  <a:schemeClr val="tx1"/>
                </a:solidFill>
                <a:latin typeface="Helvetica" charset="0"/>
                <a:ea typeface="Helvetica" charset="0"/>
                <a:cs typeface="Helvetica" charset="0"/>
              </a:defRPr>
            </a:lvl7pPr>
            <a:lvl8pPr eaLnBrk="0" fontAlgn="base" hangingPunct="0">
              <a:spcAft>
                <a:spcPct val="0"/>
              </a:spcAft>
              <a:buFont typeface="Arial" charset="0"/>
              <a:buChar char="»"/>
              <a:defRPr sz="2000">
                <a:solidFill>
                  <a:schemeClr val="tx1"/>
                </a:solidFill>
                <a:latin typeface="Helvetica" charset="0"/>
                <a:ea typeface="Helvetica" charset="0"/>
                <a:cs typeface="Helvetica" charset="0"/>
              </a:defRPr>
            </a:lvl8pPr>
            <a:lvl9pPr eaLnBrk="0" fontAlgn="base" hangingPunct="0">
              <a:spcAft>
                <a:spcPct val="0"/>
              </a:spcAft>
              <a:buFont typeface="Arial" charset="0"/>
              <a:buChar char="»"/>
              <a:defRPr sz="2000">
                <a:solidFill>
                  <a:schemeClr val="tx1"/>
                </a:solidFill>
                <a:latin typeface="Helvetica" charset="0"/>
                <a:ea typeface="Helvetica" charset="0"/>
                <a:cs typeface="Helvetica" charset="0"/>
              </a:defRPr>
            </a:lvl9pPr>
          </a:lstStyle>
          <a:p>
            <a:r>
              <a:rPr lang="fr-FR" sz="1200" b="0" dirty="0">
                <a:latin typeface="Calibri" charset="0"/>
                <a:cs typeface="Arial" charset="0"/>
              </a:rPr>
              <a:t>1er Colloque National</a:t>
            </a:r>
            <a:r>
              <a:rPr lang="fr-FR" sz="1200" dirty="0">
                <a:latin typeface="Calibri" charset="0"/>
                <a:cs typeface="Arial" charset="0"/>
              </a:rPr>
              <a:t>  Soigner les vulnérabilités des professionnels de santé – Académie Nationale de Médecine </a:t>
            </a:r>
            <a:r>
              <a:rPr lang="fr-FR" sz="1200" b="0" dirty="0">
                <a:latin typeface="Calibri" charset="0"/>
                <a:cs typeface="Arial" charset="0"/>
              </a:rPr>
              <a:t>– Jeudi 3 décembre 2015</a:t>
            </a:r>
            <a:endParaRPr lang="fr-FR" sz="1200" dirty="0">
              <a:latin typeface="Calibri" charset="0"/>
              <a:cs typeface="Arial" charset="0"/>
            </a:endParaRPr>
          </a:p>
        </p:txBody>
      </p:sp>
      <p:sp>
        <p:nvSpPr>
          <p:cNvPr id="9" name="Titre 1"/>
          <p:cNvSpPr txBox="1">
            <a:spLocks/>
          </p:cNvSpPr>
          <p:nvPr/>
        </p:nvSpPr>
        <p:spPr>
          <a:xfrm>
            <a:off x="107951" y="144465"/>
            <a:ext cx="7042150" cy="67468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Helvetica"/>
                <a:ea typeface="+mj-ea"/>
                <a:cs typeface="Helvetica"/>
              </a:defRPr>
            </a:lvl1pPr>
          </a:lstStyle>
          <a:p>
            <a:r>
              <a:rPr lang="fr-FR" dirty="0" smtClean="0">
                <a:latin typeface="Helvetica" charset="0"/>
                <a:cs typeface="Helvetica" charset="0"/>
              </a:rPr>
              <a:t>Les risques induits par les vulnérabilités des professionnels de santé : Le suicide</a:t>
            </a:r>
            <a:endParaRPr lang="fr-FR" dirty="0">
              <a:latin typeface="Helvetica" charset="0"/>
              <a:cs typeface="Helvetica" charset="0"/>
            </a:endParaRPr>
          </a:p>
        </p:txBody>
      </p:sp>
      <p:sp>
        <p:nvSpPr>
          <p:cNvPr id="7" name="Espace réservé du numéro de diapositive 3"/>
          <p:cNvSpPr>
            <a:spLocks noGrp="1"/>
          </p:cNvSpPr>
          <p:nvPr>
            <p:ph type="sldNum" sz="quarter" idx="12"/>
          </p:nvPr>
        </p:nvSpPr>
        <p:spPr>
          <a:xfrm>
            <a:off x="8497278" y="2"/>
            <a:ext cx="646723"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F45B831-97CE-534E-B3AB-6115BA44942E}" type="slidenum">
              <a:rPr lang="fr-FR" sz="1400">
                <a:latin typeface="Tahoma" charset="0"/>
              </a:rPr>
              <a:pPr eaLnBrk="1" hangingPunct="1"/>
              <a:t>93</a:t>
            </a:fld>
            <a:endParaRPr lang="fr-FR" sz="1400" dirty="0">
              <a:latin typeface="Tahoma" charset="0"/>
            </a:endParaRPr>
          </a:p>
        </p:txBody>
      </p:sp>
    </p:spTree>
    <p:extLst>
      <p:ext uri="{BB962C8B-B14F-4D97-AF65-F5344CB8AC3E}">
        <p14:creationId xmlns:p14="http://schemas.microsoft.com/office/powerpoint/2010/main" val="2568376623"/>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1" y="663988"/>
            <a:ext cx="7263837" cy="2280743"/>
          </a:xfrm>
        </p:spPr>
        <p:txBody>
          <a:bodyPr>
            <a:normAutofit fontScale="90000"/>
          </a:bodyPr>
          <a:lstStyle/>
          <a:p>
            <a:r>
              <a:rPr lang="fr-FR" dirty="0" smtClean="0"/>
              <a:t>RÉALITÉS DES SOUFFRANCES VÉCUES ET/OU RAPPORTÉES PAR DES PROFESSIONNELS DE SANTÉ</a:t>
            </a:r>
            <a:endParaRPr lang="fr-FR" dirty="0"/>
          </a:p>
        </p:txBody>
      </p:sp>
      <p:sp>
        <p:nvSpPr>
          <p:cNvPr id="4" name="ZoneTexte 3"/>
          <p:cNvSpPr txBox="1"/>
          <p:nvPr/>
        </p:nvSpPr>
        <p:spPr>
          <a:xfrm>
            <a:off x="846727" y="3758152"/>
            <a:ext cx="7517901" cy="2369880"/>
          </a:xfrm>
          <a:prstGeom prst="rect">
            <a:avLst/>
          </a:prstGeom>
          <a:noFill/>
        </p:spPr>
        <p:txBody>
          <a:bodyPr wrap="square" rtlCol="0">
            <a:spAutoFit/>
          </a:bodyPr>
          <a:lstStyle/>
          <a:p>
            <a:pPr algn="ctr"/>
            <a:r>
              <a:rPr lang="fr-FR" sz="2800" b="1" dirty="0" smtClean="0">
                <a:solidFill>
                  <a:srgbClr val="1F497D"/>
                </a:solidFill>
              </a:rPr>
              <a:t>Présidé et animé par </a:t>
            </a:r>
          </a:p>
          <a:p>
            <a:pPr algn="ctr"/>
            <a:r>
              <a:rPr lang="fr-FR" sz="2800" b="1" dirty="0" smtClean="0">
                <a:solidFill>
                  <a:srgbClr val="1F497D"/>
                </a:solidFill>
              </a:rPr>
              <a:t>Martine DAOUST</a:t>
            </a:r>
          </a:p>
          <a:p>
            <a:pPr algn="ctr"/>
            <a:r>
              <a:rPr lang="fr-FR" sz="3200" b="1" dirty="0" smtClean="0"/>
              <a:t> </a:t>
            </a:r>
          </a:p>
          <a:p>
            <a:pPr algn="ctr"/>
            <a:r>
              <a:rPr lang="fr-FR" sz="2000" dirty="0" smtClean="0"/>
              <a:t>Professeur </a:t>
            </a:r>
            <a:r>
              <a:rPr lang="fr-FR" sz="2000" dirty="0"/>
              <a:t>de Pharmacie à l’Université d’Amiens, Ancien</a:t>
            </a:r>
          </a:p>
          <a:p>
            <a:pPr algn="ctr"/>
            <a:r>
              <a:rPr lang="fr-FR" sz="2000" dirty="0"/>
              <a:t>Recteur des Académies de Limoges puis Poitiers, </a:t>
            </a:r>
            <a:endParaRPr lang="fr-FR" sz="2000" dirty="0" smtClean="0"/>
          </a:p>
          <a:p>
            <a:pPr algn="ctr"/>
            <a:r>
              <a:rPr lang="fr-FR" sz="2000" dirty="0" smtClean="0"/>
              <a:t>Présidente d’Honneur de </a:t>
            </a:r>
            <a:r>
              <a:rPr lang="fr-FR" sz="2000" dirty="0"/>
              <a:t>la Société Française d’Alcoologie</a:t>
            </a:r>
          </a:p>
        </p:txBody>
      </p:sp>
      <p:sp>
        <p:nvSpPr>
          <p:cNvPr id="5" name="Espace réservé du pied de page 4"/>
          <p:cNvSpPr>
            <a:spLocks noGrp="1"/>
          </p:cNvSpPr>
          <p:nvPr>
            <p:ph type="ftr" sz="quarter" idx="11"/>
          </p:nvPr>
        </p:nvSpPr>
        <p:spPr>
          <a:xfrm>
            <a:off x="91829" y="6450137"/>
            <a:ext cx="8917356"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6" name="Espace réservé du numéro de diapositive 3"/>
          <p:cNvSpPr>
            <a:spLocks noGrp="1"/>
          </p:cNvSpPr>
          <p:nvPr>
            <p:ph type="sldNum" sz="quarter" idx="12"/>
          </p:nvPr>
        </p:nvSpPr>
        <p:spPr>
          <a:xfrm>
            <a:off x="8497278" y="2"/>
            <a:ext cx="646723"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F45B831-97CE-534E-B3AB-6115BA44942E}" type="slidenum">
              <a:rPr lang="fr-FR" sz="1400">
                <a:latin typeface="Tahoma" charset="0"/>
              </a:rPr>
              <a:pPr eaLnBrk="1" hangingPunct="1"/>
              <a:t>94</a:t>
            </a:fld>
            <a:endParaRPr lang="fr-FR" sz="1400" dirty="0">
              <a:latin typeface="Tahoma" charset="0"/>
            </a:endParaRPr>
          </a:p>
        </p:txBody>
      </p:sp>
    </p:spTree>
    <p:extLst>
      <p:ext uri="{BB962C8B-B14F-4D97-AF65-F5344CB8AC3E}">
        <p14:creationId xmlns:p14="http://schemas.microsoft.com/office/powerpoint/2010/main" val="3572319567"/>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904" y="78712"/>
            <a:ext cx="6732098" cy="961147"/>
          </a:xfrm>
        </p:spPr>
        <p:txBody>
          <a:bodyPr>
            <a:noAutofit/>
          </a:bodyPr>
          <a:lstStyle/>
          <a:p>
            <a:r>
              <a:rPr lang="fr-FR" dirty="0" smtClean="0"/>
              <a:t>Réalités des souffrances vécues et/ou rapportées par des professionnels de santé</a:t>
            </a:r>
            <a:endParaRPr lang="fr-FR" sz="2400" dirty="0"/>
          </a:p>
        </p:txBody>
      </p:sp>
      <p:sp>
        <p:nvSpPr>
          <p:cNvPr id="3" name="Espace réservé du contenu 2"/>
          <p:cNvSpPr>
            <a:spLocks noGrp="1"/>
          </p:cNvSpPr>
          <p:nvPr>
            <p:ph idx="1"/>
          </p:nvPr>
        </p:nvSpPr>
        <p:spPr>
          <a:xfrm>
            <a:off x="244232" y="1131882"/>
            <a:ext cx="8694615" cy="5401738"/>
          </a:xfrm>
        </p:spPr>
        <p:txBody>
          <a:bodyPr>
            <a:normAutofit lnSpcReduction="10000"/>
          </a:bodyPr>
          <a:lstStyle/>
          <a:p>
            <a:r>
              <a:rPr lang="fr-FR" dirty="0">
                <a:solidFill>
                  <a:srgbClr val="1F497D"/>
                </a:solidFill>
              </a:rPr>
              <a:t>Anne PERRAUT-SOLIVERES, </a:t>
            </a:r>
            <a:endParaRPr lang="fr-FR" dirty="0" smtClean="0">
              <a:solidFill>
                <a:srgbClr val="1F497D"/>
              </a:solidFill>
            </a:endParaRPr>
          </a:p>
          <a:p>
            <a:pPr marL="457200" lvl="1" indent="0">
              <a:spcAft>
                <a:spcPts val="600"/>
              </a:spcAft>
              <a:buNone/>
            </a:pPr>
            <a:r>
              <a:rPr lang="fr-FR" dirty="0" smtClean="0"/>
              <a:t>Cadre </a:t>
            </a:r>
            <a:r>
              <a:rPr lang="fr-FR" dirty="0"/>
              <a:t>supérieur infirmier, auteur de </a:t>
            </a:r>
            <a:r>
              <a:rPr lang="fr-FR" i="1" dirty="0" smtClean="0"/>
              <a:t>Infirmières: </a:t>
            </a:r>
            <a:r>
              <a:rPr lang="fr-FR" i="1" dirty="0"/>
              <a:t>le savoir de la nuit</a:t>
            </a:r>
          </a:p>
          <a:p>
            <a:r>
              <a:rPr lang="fr-FR" dirty="0">
                <a:solidFill>
                  <a:srgbClr val="1F497D"/>
                </a:solidFill>
              </a:rPr>
              <a:t>Pierre-Louis DRUAIS, </a:t>
            </a:r>
            <a:endParaRPr lang="fr-FR" dirty="0" smtClean="0">
              <a:solidFill>
                <a:srgbClr val="1F497D"/>
              </a:solidFill>
            </a:endParaRPr>
          </a:p>
          <a:p>
            <a:pPr marL="457200" lvl="1" indent="0">
              <a:spcAft>
                <a:spcPts val="600"/>
              </a:spcAft>
              <a:buNone/>
            </a:pPr>
            <a:r>
              <a:rPr lang="fr-FR" dirty="0" smtClean="0"/>
              <a:t>Président </a:t>
            </a:r>
            <a:r>
              <a:rPr lang="fr-FR" dirty="0"/>
              <a:t>du Collège de la Médecine générale</a:t>
            </a:r>
          </a:p>
          <a:p>
            <a:r>
              <a:rPr lang="fr-FR" dirty="0" smtClean="0">
                <a:solidFill>
                  <a:srgbClr val="1F497D"/>
                </a:solidFill>
              </a:rPr>
              <a:t>Ségolène ARZALIER-DARET, </a:t>
            </a:r>
          </a:p>
          <a:p>
            <a:pPr marL="457200" lvl="1" indent="0">
              <a:spcAft>
                <a:spcPts val="600"/>
              </a:spcAft>
              <a:buNone/>
            </a:pPr>
            <a:r>
              <a:rPr lang="fr-FR" dirty="0" smtClean="0"/>
              <a:t>Médecin</a:t>
            </a:r>
            <a:r>
              <a:rPr lang="fr-FR" dirty="0"/>
              <a:t>, membre de la Commission SMART (Santé des </a:t>
            </a:r>
            <a:r>
              <a:rPr lang="fr-FR" dirty="0" smtClean="0"/>
              <a:t>Médecins Anesthésistes </a:t>
            </a:r>
            <a:r>
              <a:rPr lang="fr-FR" dirty="0"/>
              <a:t>Réanimateurs au Travail) du Collège Français des Anesthésistes Réanimateurs (CFAR)</a:t>
            </a:r>
          </a:p>
          <a:p>
            <a:r>
              <a:rPr lang="fr-FR" dirty="0" smtClean="0">
                <a:solidFill>
                  <a:srgbClr val="1F497D"/>
                </a:solidFill>
              </a:rPr>
              <a:t>Marie-Noëlle GERAIN BREUZARD, </a:t>
            </a:r>
          </a:p>
          <a:p>
            <a:pPr marL="457200" lvl="1" indent="0">
              <a:buNone/>
            </a:pPr>
            <a:r>
              <a:rPr lang="fr-FR" dirty="0" smtClean="0"/>
              <a:t>Présidente des DRH des CHU, Directrice Générale du CHU de Tours</a:t>
            </a:r>
            <a:endParaRPr lang="fr-FR" dirty="0"/>
          </a:p>
        </p:txBody>
      </p:sp>
      <p:sp>
        <p:nvSpPr>
          <p:cNvPr id="4" name="Espace réservé du pied de page 4"/>
          <p:cNvSpPr>
            <a:spLocks noGrp="1"/>
          </p:cNvSpPr>
          <p:nvPr>
            <p:ph type="ftr" sz="quarter" idx="11"/>
          </p:nvPr>
        </p:nvSpPr>
        <p:spPr>
          <a:xfrm>
            <a:off x="91829" y="6450137"/>
            <a:ext cx="8917356" cy="365125"/>
          </a:xfrm>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6" name="Espace réservé du numéro de diapositive 3"/>
          <p:cNvSpPr>
            <a:spLocks noGrp="1"/>
          </p:cNvSpPr>
          <p:nvPr>
            <p:ph type="sldNum" sz="quarter" idx="12"/>
          </p:nvPr>
        </p:nvSpPr>
        <p:spPr>
          <a:xfrm>
            <a:off x="8497278" y="2"/>
            <a:ext cx="646723"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F45B831-97CE-534E-B3AB-6115BA44942E}" type="slidenum">
              <a:rPr lang="fr-FR" sz="1400">
                <a:latin typeface="Tahoma" charset="0"/>
              </a:rPr>
              <a:pPr eaLnBrk="1" hangingPunct="1"/>
              <a:t>95</a:t>
            </a:fld>
            <a:endParaRPr lang="fr-FR" sz="1400" dirty="0">
              <a:latin typeface="Tahoma" charset="0"/>
            </a:endParaRPr>
          </a:p>
        </p:txBody>
      </p:sp>
    </p:spTree>
    <p:extLst>
      <p:ext uri="{BB962C8B-B14F-4D97-AF65-F5344CB8AC3E}">
        <p14:creationId xmlns:p14="http://schemas.microsoft.com/office/powerpoint/2010/main" val="4154038731"/>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dirty="0"/>
              <a:t>Réalités des souffrances vécues et/ou rapportées par des professionnels de santé</a:t>
            </a:r>
            <a:endParaRPr lang="fr-FR" sz="2400" dirty="0"/>
          </a:p>
        </p:txBody>
      </p:sp>
      <p:sp>
        <p:nvSpPr>
          <p:cNvPr id="7" name="Espace réservé du contenu 6"/>
          <p:cNvSpPr>
            <a:spLocks noGrp="1"/>
          </p:cNvSpPr>
          <p:nvPr>
            <p:ph idx="1"/>
          </p:nvPr>
        </p:nvSpPr>
        <p:spPr>
          <a:xfrm>
            <a:off x="457199" y="1113476"/>
            <a:ext cx="8433882" cy="5012687"/>
          </a:xfrm>
        </p:spPr>
        <p:txBody>
          <a:bodyPr>
            <a:noAutofit/>
          </a:bodyPr>
          <a:lstStyle/>
          <a:p>
            <a:pPr>
              <a:buNone/>
            </a:pPr>
            <a:r>
              <a:rPr lang="fr-FR" sz="2000" b="1" dirty="0" smtClean="0">
                <a:solidFill>
                  <a:schemeClr val="tx1"/>
                </a:solidFill>
              </a:rPr>
              <a:t>Professeur Pierre-Louis DRUAIS, </a:t>
            </a:r>
          </a:p>
          <a:p>
            <a:pPr>
              <a:buNone/>
            </a:pPr>
            <a:r>
              <a:rPr lang="fr-FR" sz="2000" b="1" dirty="0" smtClean="0">
                <a:solidFill>
                  <a:schemeClr val="tx1"/>
                </a:solidFill>
              </a:rPr>
              <a:t>Président du Collège de la Médecine Générale</a:t>
            </a:r>
          </a:p>
          <a:p>
            <a:pPr>
              <a:buNone/>
            </a:pPr>
            <a:endParaRPr lang="fr-FR" sz="2400" b="1" dirty="0" smtClean="0"/>
          </a:p>
          <a:p>
            <a:pPr algn="ctr">
              <a:buNone/>
            </a:pPr>
            <a:r>
              <a:rPr lang="fr-FR" sz="2400" b="1" dirty="0" smtClean="0"/>
              <a:t>Le mal être des médecins généralistes en France</a:t>
            </a:r>
          </a:p>
          <a:p>
            <a:pPr algn="ctr">
              <a:buNone/>
            </a:pPr>
            <a:endParaRPr lang="fr-FR" sz="2400" b="1" dirty="0" smtClean="0"/>
          </a:p>
          <a:p>
            <a:r>
              <a:rPr lang="fr-FR" sz="2400" dirty="0" smtClean="0"/>
              <a:t>Plus d’un généraliste sur 10 est en détresse psychologique </a:t>
            </a:r>
          </a:p>
          <a:p>
            <a:r>
              <a:rPr lang="fr-FR" sz="2400" dirty="0" smtClean="0"/>
              <a:t>Les chiffres varient entre 10 et 17%. </a:t>
            </a:r>
            <a:r>
              <a:rPr lang="fr-FR" sz="1800" dirty="0" smtClean="0">
                <a:solidFill>
                  <a:srgbClr val="000000"/>
                </a:solidFill>
              </a:rPr>
              <a:t>(DRESS 2010) </a:t>
            </a:r>
            <a:r>
              <a:rPr lang="fr-FR" sz="2400" dirty="0" smtClean="0">
                <a:solidFill>
                  <a:srgbClr val="000000"/>
                </a:solidFill>
              </a:rPr>
              <a:t>selon les régions </a:t>
            </a:r>
            <a:r>
              <a:rPr lang="fr-FR" sz="1800" dirty="0" smtClean="0">
                <a:solidFill>
                  <a:srgbClr val="000000"/>
                </a:solidFill>
              </a:rPr>
              <a:t>(Galam 2007)    </a:t>
            </a:r>
            <a:endParaRPr lang="fr-FR" sz="2400" dirty="0" smtClean="0">
              <a:solidFill>
                <a:srgbClr val="000000"/>
              </a:solidFill>
            </a:endParaRPr>
          </a:p>
          <a:p>
            <a:r>
              <a:rPr lang="fr-FR" sz="2400" dirty="0" smtClean="0"/>
              <a:t>60% se déclarent menacés d’épuisement professionnel </a:t>
            </a:r>
          </a:p>
          <a:p>
            <a:r>
              <a:rPr lang="fr-FR" sz="2400" dirty="0" smtClean="0"/>
              <a:t>Le sur-risque de suicide chez les médecins en activité est de 2.3 </a:t>
            </a:r>
            <a:r>
              <a:rPr lang="fr-FR" sz="1800" dirty="0" smtClean="0"/>
              <a:t>(</a:t>
            </a:r>
            <a:r>
              <a:rPr lang="fr-FR" sz="1800" dirty="0" err="1" smtClean="0"/>
              <a:t>Leopold</a:t>
            </a:r>
            <a:r>
              <a:rPr lang="fr-FR" sz="1800" dirty="0" smtClean="0"/>
              <a:t> 2003).</a:t>
            </a:r>
            <a:endParaRPr lang="fr-FR" sz="2400" dirty="0" smtClean="0"/>
          </a:p>
          <a:p>
            <a:pPr>
              <a:buNone/>
            </a:pPr>
            <a:r>
              <a:rPr lang="fr-FR" sz="2400" dirty="0" smtClean="0"/>
              <a:t/>
            </a:r>
            <a:br>
              <a:rPr lang="fr-FR" sz="2400" dirty="0" smtClean="0"/>
            </a:br>
            <a:endParaRPr lang="fr-FR" sz="2400" dirty="0" smtClean="0"/>
          </a:p>
          <a:p>
            <a:endParaRPr lang="fr-FR" sz="2400" dirty="0" smtClean="0"/>
          </a:p>
          <a:p>
            <a:endParaRPr lang="fr-FR" sz="2400" dirty="0"/>
          </a:p>
        </p:txBody>
      </p:sp>
      <p:sp>
        <p:nvSpPr>
          <p:cNvPr id="5"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8" name="Espace réservé du numéro de diapositive 7"/>
          <p:cNvSpPr>
            <a:spLocks noGrp="1"/>
          </p:cNvSpPr>
          <p:nvPr>
            <p:ph type="sldNum" sz="quarter" idx="12"/>
          </p:nvPr>
        </p:nvSpPr>
        <p:spPr/>
        <p:txBody>
          <a:bodyPr/>
          <a:lstStyle/>
          <a:p>
            <a:fld id="{91DE38A6-BC19-A249-8091-FB07CD57C52B}" type="slidenum">
              <a:rPr lang="fr-FR" smtClean="0"/>
              <a:pPr/>
              <a:t>96</a:t>
            </a:fld>
            <a:endParaRPr lang="fr-FR" dirty="0"/>
          </a:p>
        </p:txBody>
      </p:sp>
    </p:spTree>
    <p:extLst>
      <p:ext uri="{BB962C8B-B14F-4D97-AF65-F5344CB8AC3E}">
        <p14:creationId xmlns:p14="http://schemas.microsoft.com/office/powerpoint/2010/main" val="1903577020"/>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dirty="0"/>
              <a:t>Réalités des souffrances vécues et/ou rapportées par des professionnels de santé</a:t>
            </a:r>
            <a:endParaRPr lang="fr-FR" sz="2400" dirty="0"/>
          </a:p>
        </p:txBody>
      </p:sp>
      <p:sp>
        <p:nvSpPr>
          <p:cNvPr id="7" name="Espace réservé du contenu 6"/>
          <p:cNvSpPr>
            <a:spLocks noGrp="1"/>
          </p:cNvSpPr>
          <p:nvPr>
            <p:ph idx="1"/>
          </p:nvPr>
        </p:nvSpPr>
        <p:spPr>
          <a:xfrm>
            <a:off x="457200" y="1113476"/>
            <a:ext cx="8433881" cy="5012687"/>
          </a:xfrm>
        </p:spPr>
        <p:txBody>
          <a:bodyPr>
            <a:noAutofit/>
          </a:bodyPr>
          <a:lstStyle/>
          <a:p>
            <a:r>
              <a:rPr lang="fr-FR" sz="2400" dirty="0" smtClean="0"/>
              <a:t>Les médecins sont particulièrement concernés par le </a:t>
            </a:r>
            <a:r>
              <a:rPr lang="fr-FR" sz="2400" dirty="0" err="1" smtClean="0"/>
              <a:t>burnout</a:t>
            </a:r>
            <a:r>
              <a:rPr lang="fr-FR" sz="2400" dirty="0" smtClean="0"/>
              <a:t> qui associe : </a:t>
            </a:r>
          </a:p>
          <a:p>
            <a:pPr lvl="1"/>
            <a:r>
              <a:rPr lang="fr-FR" sz="2000" b="1" dirty="0" smtClean="0"/>
              <a:t>épuisement émotionnel : 43%</a:t>
            </a:r>
          </a:p>
          <a:p>
            <a:pPr lvl="1"/>
            <a:r>
              <a:rPr lang="fr-FR" sz="2000" b="1" dirty="0" smtClean="0"/>
              <a:t>baisse de l’accomplissement personnel : 33%</a:t>
            </a:r>
          </a:p>
          <a:p>
            <a:pPr lvl="1"/>
            <a:r>
              <a:rPr lang="fr-FR" sz="2000" b="1" dirty="0" smtClean="0"/>
              <a:t>dépersonnalisation des patients : 40%</a:t>
            </a:r>
          </a:p>
          <a:p>
            <a:r>
              <a:rPr lang="fr-FR" sz="2400" dirty="0" smtClean="0"/>
              <a:t>Au moins 30% </a:t>
            </a:r>
            <a:r>
              <a:rPr lang="fr-FR" sz="2400" dirty="0" smtClean="0">
                <a:solidFill>
                  <a:srgbClr val="000000"/>
                </a:solidFill>
              </a:rPr>
              <a:t>des médecins frappés par l’un ou plusieurs de ces 3 aspects en France </a:t>
            </a:r>
            <a:r>
              <a:rPr lang="fr-FR" sz="1800" dirty="0" smtClean="0">
                <a:solidFill>
                  <a:srgbClr val="000000"/>
                </a:solidFill>
              </a:rPr>
              <a:t>(</a:t>
            </a:r>
            <a:r>
              <a:rPr lang="fr-FR" sz="1800" dirty="0" err="1" smtClean="0">
                <a:solidFill>
                  <a:srgbClr val="000000"/>
                </a:solidFill>
              </a:rPr>
              <a:t>Truchot</a:t>
            </a:r>
            <a:r>
              <a:rPr lang="fr-FR" sz="1800" dirty="0" smtClean="0">
                <a:solidFill>
                  <a:srgbClr val="000000"/>
                </a:solidFill>
              </a:rPr>
              <a:t> 2006) </a:t>
            </a:r>
            <a:r>
              <a:rPr lang="fr-FR" sz="2400" dirty="0" smtClean="0">
                <a:solidFill>
                  <a:srgbClr val="000000"/>
                </a:solidFill>
              </a:rPr>
              <a:t>comme en Europe </a:t>
            </a:r>
            <a:r>
              <a:rPr lang="fr-FR" sz="1800" dirty="0" smtClean="0">
                <a:solidFill>
                  <a:srgbClr val="000000"/>
                </a:solidFill>
              </a:rPr>
              <a:t>(EGPRN 2008)</a:t>
            </a:r>
          </a:p>
          <a:p>
            <a:r>
              <a:rPr lang="fr-FR" sz="2400" dirty="0" smtClean="0"/>
              <a:t>Les internes de médecine générale ne sont pas épargnés</a:t>
            </a:r>
          </a:p>
          <a:p>
            <a:pPr lvl="1"/>
            <a:r>
              <a:rPr lang="fr-FR" sz="2000" b="1" dirty="0" smtClean="0"/>
              <a:t>58% présentent au moins l’un des 3 critères </a:t>
            </a:r>
            <a:r>
              <a:rPr lang="fr-FR" sz="2000" dirty="0" smtClean="0"/>
              <a:t>(Galam 2011) </a:t>
            </a:r>
            <a:endParaRPr lang="fr-FR" sz="2000" b="1" dirty="0" smtClean="0"/>
          </a:p>
          <a:p>
            <a:r>
              <a:rPr lang="fr-FR" sz="2400" dirty="0" smtClean="0"/>
              <a:t>Les troubles psychiatriques ou assimilés représentent la principales affection des médecins en invalidité définitive</a:t>
            </a:r>
            <a:r>
              <a:rPr lang="fr-FR" sz="1800" dirty="0" smtClean="0"/>
              <a:t>.(CARMF 2009)</a:t>
            </a:r>
            <a:endParaRPr lang="fr-FR" sz="2400" dirty="0" smtClean="0"/>
          </a:p>
          <a:p>
            <a:endParaRPr lang="fr-FR" sz="2400" dirty="0"/>
          </a:p>
        </p:txBody>
      </p:sp>
      <p:sp>
        <p:nvSpPr>
          <p:cNvPr id="5"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8" name="Espace réservé du numéro de diapositive 7"/>
          <p:cNvSpPr>
            <a:spLocks noGrp="1"/>
          </p:cNvSpPr>
          <p:nvPr>
            <p:ph type="sldNum" sz="quarter" idx="12"/>
          </p:nvPr>
        </p:nvSpPr>
        <p:spPr/>
        <p:txBody>
          <a:bodyPr/>
          <a:lstStyle/>
          <a:p>
            <a:fld id="{91DE38A6-BC19-A249-8091-FB07CD57C52B}" type="slidenum">
              <a:rPr lang="fr-FR" smtClean="0"/>
              <a:pPr/>
              <a:t>97</a:t>
            </a:fld>
            <a:endParaRPr lang="fr-FR" dirty="0"/>
          </a:p>
        </p:txBody>
      </p:sp>
    </p:spTree>
    <p:extLst>
      <p:ext uri="{BB962C8B-B14F-4D97-AF65-F5344CB8AC3E}">
        <p14:creationId xmlns:p14="http://schemas.microsoft.com/office/powerpoint/2010/main" val="2750712536"/>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dirty="0"/>
              <a:t>Réalités des souffrances vécues et/ou rapportées par des professionnels de santé</a:t>
            </a:r>
            <a:endParaRPr lang="fr-FR" sz="2400" dirty="0"/>
          </a:p>
        </p:txBody>
      </p:sp>
      <p:sp>
        <p:nvSpPr>
          <p:cNvPr id="7" name="Espace réservé du contenu 6"/>
          <p:cNvSpPr>
            <a:spLocks noGrp="1"/>
          </p:cNvSpPr>
          <p:nvPr>
            <p:ph idx="1"/>
          </p:nvPr>
        </p:nvSpPr>
        <p:spPr/>
        <p:txBody>
          <a:bodyPr>
            <a:normAutofit fontScale="85000" lnSpcReduction="20000"/>
          </a:bodyPr>
          <a:lstStyle/>
          <a:p>
            <a:pPr>
              <a:buNone/>
            </a:pPr>
            <a:r>
              <a:rPr lang="fr-FR" sz="3300" b="1" dirty="0" smtClean="0"/>
              <a:t>Les réalités</a:t>
            </a:r>
          </a:p>
          <a:p>
            <a:pPr>
              <a:spcAft>
                <a:spcPts val="600"/>
              </a:spcAft>
              <a:buNone/>
            </a:pPr>
            <a:endParaRPr lang="fr-FR" b="1" dirty="0" smtClean="0"/>
          </a:p>
          <a:p>
            <a:pPr>
              <a:spcAft>
                <a:spcPts val="600"/>
              </a:spcAft>
            </a:pPr>
            <a:r>
              <a:rPr lang="fr-FR" dirty="0" smtClean="0"/>
              <a:t>Investissement croissant </a:t>
            </a:r>
            <a:r>
              <a:rPr lang="fr-FR" dirty="0" smtClean="0">
                <a:solidFill>
                  <a:srgbClr val="000000"/>
                </a:solidFill>
              </a:rPr>
              <a:t>d’une fonction médico-psycho-sociale indispensable au suivi des patients, </a:t>
            </a:r>
            <a:r>
              <a:rPr lang="fr-FR" dirty="0" smtClean="0"/>
              <a:t>de plus en plus complexe à assurer</a:t>
            </a:r>
            <a:r>
              <a:rPr lang="fr-FR" dirty="0"/>
              <a:t>.</a:t>
            </a:r>
            <a:endParaRPr lang="fr-FR" dirty="0" smtClean="0"/>
          </a:p>
          <a:p>
            <a:pPr>
              <a:spcAft>
                <a:spcPts val="600"/>
              </a:spcAft>
            </a:pPr>
            <a:r>
              <a:rPr lang="fr-FR" dirty="0" smtClean="0">
                <a:solidFill>
                  <a:srgbClr val="000000"/>
                </a:solidFill>
              </a:rPr>
              <a:t>Besoin de mesures permettant de se concentrer sur le cœur de métier qui est </a:t>
            </a:r>
            <a:r>
              <a:rPr lang="fr-FR" b="1" dirty="0" smtClean="0"/>
              <a:t>d’écouter, soigner et accompagner </a:t>
            </a:r>
            <a:r>
              <a:rPr lang="fr-FR" dirty="0" smtClean="0"/>
              <a:t>les patients.</a:t>
            </a:r>
          </a:p>
          <a:p>
            <a:pPr>
              <a:spcAft>
                <a:spcPts val="600"/>
              </a:spcAft>
            </a:pPr>
            <a:r>
              <a:rPr lang="fr-FR" dirty="0" smtClean="0"/>
              <a:t>Aggravation des contraintes administratives </a:t>
            </a:r>
            <a:r>
              <a:rPr lang="fr-FR" dirty="0" smtClean="0">
                <a:solidFill>
                  <a:srgbClr val="000000"/>
                </a:solidFill>
              </a:rPr>
              <a:t>vécues comme d’autant plus intrusives voire humiliantes, qu’elles entravent un temps clinique déjà restreint.</a:t>
            </a:r>
          </a:p>
          <a:p>
            <a:pPr>
              <a:spcAft>
                <a:spcPts val="600"/>
              </a:spcAft>
            </a:pPr>
            <a:r>
              <a:rPr lang="fr-FR" dirty="0" smtClean="0"/>
              <a:t>Perte progressive </a:t>
            </a:r>
            <a:r>
              <a:rPr lang="fr-FR" dirty="0" smtClean="0">
                <a:solidFill>
                  <a:srgbClr val="000000"/>
                </a:solidFill>
              </a:rPr>
              <a:t>d’un processus identitaire, à préserver au bénéfice de la sécurité et de la qualité des soins dues à la population. </a:t>
            </a:r>
            <a:endParaRPr lang="fr-FR" dirty="0">
              <a:solidFill>
                <a:srgbClr val="000000"/>
              </a:solidFill>
            </a:endParaRPr>
          </a:p>
        </p:txBody>
      </p:sp>
      <p:sp>
        <p:nvSpPr>
          <p:cNvPr id="5"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8" name="Espace réservé du numéro de diapositive 7"/>
          <p:cNvSpPr>
            <a:spLocks noGrp="1"/>
          </p:cNvSpPr>
          <p:nvPr>
            <p:ph type="sldNum" sz="quarter" idx="12"/>
          </p:nvPr>
        </p:nvSpPr>
        <p:spPr/>
        <p:txBody>
          <a:bodyPr/>
          <a:lstStyle/>
          <a:p>
            <a:fld id="{91DE38A6-BC19-A249-8091-FB07CD57C52B}" type="slidenum">
              <a:rPr lang="fr-FR" smtClean="0"/>
              <a:pPr/>
              <a:t>98</a:t>
            </a:fld>
            <a:endParaRPr lang="fr-FR" dirty="0"/>
          </a:p>
        </p:txBody>
      </p:sp>
    </p:spTree>
    <p:extLst>
      <p:ext uri="{BB962C8B-B14F-4D97-AF65-F5344CB8AC3E}">
        <p14:creationId xmlns:p14="http://schemas.microsoft.com/office/powerpoint/2010/main" val="4081087061"/>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dirty="0"/>
              <a:t>Réalités des souffrances vécues et/ou rapportées par des professionnels de santé</a:t>
            </a:r>
            <a:endParaRPr lang="fr-FR" sz="2400" dirty="0"/>
          </a:p>
        </p:txBody>
      </p:sp>
      <p:sp>
        <p:nvSpPr>
          <p:cNvPr id="7" name="Espace réservé du contenu 6"/>
          <p:cNvSpPr>
            <a:spLocks noGrp="1"/>
          </p:cNvSpPr>
          <p:nvPr>
            <p:ph idx="1"/>
          </p:nvPr>
        </p:nvSpPr>
        <p:spPr/>
        <p:txBody>
          <a:bodyPr>
            <a:normAutofit fontScale="92500"/>
          </a:bodyPr>
          <a:lstStyle/>
          <a:p>
            <a:pPr>
              <a:buNone/>
            </a:pPr>
            <a:r>
              <a:rPr lang="fr-FR" b="1" dirty="0" smtClean="0"/>
              <a:t>Propositions</a:t>
            </a:r>
          </a:p>
          <a:p>
            <a:pPr>
              <a:buNone/>
            </a:pPr>
            <a:endParaRPr lang="fr-FR" b="1" dirty="0" smtClean="0"/>
          </a:p>
          <a:p>
            <a:pPr>
              <a:spcAft>
                <a:spcPts val="600"/>
              </a:spcAft>
            </a:pPr>
            <a:r>
              <a:rPr lang="fr-FR" dirty="0" smtClean="0"/>
              <a:t>Anticipation forte des risques </a:t>
            </a:r>
            <a:r>
              <a:rPr lang="fr-FR" dirty="0" smtClean="0">
                <a:solidFill>
                  <a:srgbClr val="000000"/>
                </a:solidFill>
              </a:rPr>
              <a:t>en favorisant les différents dispositifs de soins aux médecins en difficulté. </a:t>
            </a:r>
          </a:p>
          <a:p>
            <a:pPr>
              <a:spcAft>
                <a:spcPts val="600"/>
              </a:spcAft>
            </a:pPr>
            <a:r>
              <a:rPr lang="fr-FR" dirty="0" smtClean="0"/>
              <a:t>Formations aux aspects relationnels de la pratique </a:t>
            </a:r>
          </a:p>
          <a:p>
            <a:pPr>
              <a:spcAft>
                <a:spcPts val="600"/>
              </a:spcAft>
            </a:pPr>
            <a:r>
              <a:rPr lang="fr-FR" dirty="0" smtClean="0"/>
              <a:t>Formations à la gestion de l’incertitude en médecine </a:t>
            </a:r>
            <a:r>
              <a:rPr lang="fr-FR" dirty="0" smtClean="0">
                <a:solidFill>
                  <a:srgbClr val="000000"/>
                </a:solidFill>
              </a:rPr>
              <a:t>avec des moyens humains encore largement insuffisants, y compris dans le champ de la formation initiale</a:t>
            </a:r>
            <a:r>
              <a:rPr lang="fr-FR" dirty="0" smtClean="0"/>
              <a:t>.</a:t>
            </a:r>
            <a:br>
              <a:rPr lang="fr-FR" dirty="0" smtClean="0"/>
            </a:br>
            <a:endParaRPr lang="fr-FR" dirty="0"/>
          </a:p>
        </p:txBody>
      </p:sp>
      <p:sp>
        <p:nvSpPr>
          <p:cNvPr id="5" name="Espace réservé du pied de page 4"/>
          <p:cNvSpPr>
            <a:spLocks noGrp="1"/>
          </p:cNvSpPr>
          <p:nvPr>
            <p:ph type="ftr" sz="quarter" idx="11"/>
          </p:nvPr>
        </p:nvSpPr>
        <p:spPr>
          <a:prstGeom prst="rect">
            <a:avLst/>
          </a:prstGeom>
        </p:spPr>
        <p:txBody>
          <a:bodyPr/>
          <a:lstStyle>
            <a:lvl1pPr algn="l">
              <a:defRPr lang="fr-FR" sz="1200" b="1" smtClean="0"/>
            </a:lvl1pPr>
          </a:lstStyle>
          <a:p>
            <a:r>
              <a:rPr lang="fr-FR" b="0" dirty="0" smtClean="0"/>
              <a:t>1er Colloque National</a:t>
            </a:r>
            <a:r>
              <a:rPr lang="fr-FR" dirty="0" smtClean="0"/>
              <a:t>  Soigner les vulnérabilités des professionnels de santé </a:t>
            </a:r>
            <a:r>
              <a:rPr lang="fr-FR" b="0" dirty="0" smtClean="0"/>
              <a:t>– Académie Nationale de Médecine – Jeudi 3 décembre 2015</a:t>
            </a:r>
            <a:endParaRPr lang="fr-FR" dirty="0"/>
          </a:p>
        </p:txBody>
      </p:sp>
      <p:sp>
        <p:nvSpPr>
          <p:cNvPr id="8" name="Espace réservé du numéro de diapositive 7"/>
          <p:cNvSpPr>
            <a:spLocks noGrp="1"/>
          </p:cNvSpPr>
          <p:nvPr>
            <p:ph type="sldNum" sz="quarter" idx="12"/>
          </p:nvPr>
        </p:nvSpPr>
        <p:spPr/>
        <p:txBody>
          <a:bodyPr/>
          <a:lstStyle/>
          <a:p>
            <a:fld id="{91DE38A6-BC19-A249-8091-FB07CD57C52B}" type="slidenum">
              <a:rPr lang="fr-FR" smtClean="0"/>
              <a:pPr/>
              <a:t>99</a:t>
            </a:fld>
            <a:endParaRPr lang="fr-FR" dirty="0"/>
          </a:p>
        </p:txBody>
      </p:sp>
    </p:spTree>
    <p:extLst>
      <p:ext uri="{BB962C8B-B14F-4D97-AF65-F5344CB8AC3E}">
        <p14:creationId xmlns:p14="http://schemas.microsoft.com/office/powerpoint/2010/main" val="115325931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1568</TotalTime>
  <Words>16422</Words>
  <Application>Microsoft Macintosh PowerPoint</Application>
  <PresentationFormat>Présentation à l'écran (4:3)</PresentationFormat>
  <Paragraphs>3719</Paragraphs>
  <Slides>278</Slides>
  <Notes>101</Notes>
  <HiddenSlides>0</HiddenSlides>
  <MMClips>0</MMClips>
  <ScaleCrop>false</ScaleCrop>
  <HeadingPairs>
    <vt:vector size="6" baseType="variant">
      <vt:variant>
        <vt:lpstr>Thème</vt:lpstr>
      </vt:variant>
      <vt:variant>
        <vt:i4>1</vt:i4>
      </vt:variant>
      <vt:variant>
        <vt:lpstr>Serveurs OLE incorporés</vt:lpstr>
      </vt:variant>
      <vt:variant>
        <vt:i4>3</vt:i4>
      </vt:variant>
      <vt:variant>
        <vt:lpstr>Titres des diapositives</vt:lpstr>
      </vt:variant>
      <vt:variant>
        <vt:i4>278</vt:i4>
      </vt:variant>
    </vt:vector>
  </HeadingPairs>
  <TitlesOfParts>
    <vt:vector size="282" baseType="lpstr">
      <vt:lpstr>Thème Office</vt:lpstr>
      <vt:lpstr>Graphique STATISTICA </vt:lpstr>
      <vt:lpstr>Photo Editor Photo</vt:lpstr>
      <vt:lpstr>Feuille de calcul</vt:lpstr>
      <vt:lpstr>Présentation PowerPoint</vt:lpstr>
      <vt:lpstr>Présentation PowerPoint</vt:lpstr>
      <vt:lpstr>RÉALITÉS DES VULNÉRABILITÉS DES PROFESSIONNELS DE SANTÉ : DU STRESS, ÉPUISEMENT AU SUICIDE</vt:lpstr>
      <vt:lpstr>Enquêtes épidémiologiques et études récentes sur les souffrances des professionnels de santé</vt:lpstr>
      <vt:lpstr>Enquêtes épidémiologiques et études récentes sur les souffrances des professionnels de santé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Participants</vt:lpstr>
      <vt:lpstr>Enquêtes épidémiologiques et études récentes  sur les souffrances des professionnels de santé</vt:lpstr>
      <vt:lpstr>Prévalence des idéations suicidaires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RÉSULTATS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risques induits par les vulnérabilités des professionnels de santé</vt:lpstr>
      <vt:lpstr>Les risques induits par les vulnérabilités des professionnels de santé : Stress et épuisement </vt:lpstr>
      <vt:lpstr>Les risques induits par les vulnérabilités des professionnels de santé : Stress et épuisement </vt:lpstr>
      <vt:lpstr>Les risques induits par les vulnérabilités des professionnels de santé : Stress et épuisement </vt:lpstr>
      <vt:lpstr>Les risques induits par les vulnérabilités des professionnels de santé : Stress et épuisement </vt:lpstr>
      <vt:lpstr>Les risques induits par les vulnérabilités des professionnels de santé : Stress et épuisement </vt:lpstr>
      <vt:lpstr>Les risques induits par les vulnérabilités des professionnels de santé : Stress et épuisement </vt:lpstr>
      <vt:lpstr>Les risques induits par les vulnérabilités des professionnels de santé : Stress et épuisement </vt:lpstr>
      <vt:lpstr>Les risques induits par les vulnérabilités des professionnels de santé : Stress et épuisement</vt:lpstr>
      <vt:lpstr>Les risques induits par les vulnérabilités des professionnels de santé : Les addictions</vt:lpstr>
      <vt:lpstr>Les risques induits par les vulnérabilités des professionnels de santé : Les addictions</vt:lpstr>
      <vt:lpstr>Les risques induits par les vulnérabilités des professionnels de santé : Les addictions</vt:lpstr>
      <vt:lpstr>Les risques induits par les vulnérabilités des professionnels de santé : Les addictions</vt:lpstr>
      <vt:lpstr>Les risques induits par les vulnérabilités des professionnels de santé : Les addictions</vt:lpstr>
      <vt:lpstr>Les risques induits par les vulnérabilités des professionnels de santé : Les addictions</vt:lpstr>
      <vt:lpstr>Les risques induits par les vulnérabilités des professionnels de santé : Les addictions</vt:lpstr>
      <vt:lpstr>Les risques induits par les vulnérabilités des professionnels de santé : Les addictions</vt:lpstr>
      <vt:lpstr>Les risques induits par les vulnérabilités des professionnels de santé : Les addictions</vt:lpstr>
      <vt:lpstr>Les risques induits par les vulnérabilités des professionnels de santé : Les addictions</vt:lpstr>
      <vt:lpstr>Les risques induits par les vulnérabilités des professionnels de santé : Les addictions</vt:lpstr>
      <vt:lpstr>Les risques induits par les vulnérabilités des professionnels de santé : Les addictions</vt:lpstr>
      <vt:lpstr>Les risques induits par les vulnérabilités des professionnels de santé : Les addictions</vt:lpstr>
      <vt:lpstr>Les risques induits par les vulnérabilités des professionnels de santé : Les addictions</vt:lpstr>
      <vt:lpstr>Les risques induits par les vulnérabilités des professionnels de santé : Les addictions</vt:lpstr>
      <vt:lpstr>Les risques induits par les vulnérabilités des professionnels de santé : Les addictions</vt:lpstr>
      <vt:lpstr>Les risques induits par les vulnérabilités des professionnels de santé : Les addictions</vt:lpstr>
      <vt:lpstr>Les risques induits par les vulnérabilités des professionnels de santé : Les addictions</vt:lpstr>
      <vt:lpstr>Les risques induits par les vulnérabilités des professionnels de santé : Les addictions</vt:lpstr>
      <vt:lpstr>Les risques induits par les vulnérabilités des professionnels de santé : Les addictions</vt:lpstr>
      <vt:lpstr>Les risques induits par les vulnérabilités des professionnels de santé : Le suicide</vt:lpstr>
      <vt:lpstr>Les risques induits par les vulnérabilités des professionnels de santé : Le suicide</vt:lpstr>
      <vt:lpstr>Présentation PowerPoint</vt:lpstr>
      <vt:lpstr>Présentation PowerPoint</vt:lpstr>
      <vt:lpstr>Présentation PowerPoint</vt:lpstr>
      <vt:lpstr>Représentation des facteurs de risque  selon leur poids respectif et leur risque relatif</vt:lpstr>
      <vt:lpstr>Les bases de la prévention</vt:lpstr>
      <vt:lpstr>L’entretien</vt:lpstr>
      <vt:lpstr>L’entretien</vt:lpstr>
      <vt:lpstr>Aborder directement  les intentions suicidaires </vt:lpstr>
      <vt:lpstr>Gradation de l’urgence suicidaire Source : Terra J L. (2003) Prévention du suicide des personnes détenues, évaluation des actions mises en place et propositions pour développer un programme complet de prévention Rapport de mission à la demande du garde des Sceaux, ministre de la Justice et du ministre de la Santé, de la Famille et des Personnes, 222 p. </vt:lpstr>
      <vt:lpstr>Les facteurs de protection</vt:lpstr>
      <vt:lpstr>Conclusion</vt:lpstr>
      <vt:lpstr>Conclusion</vt:lpstr>
      <vt:lpstr>RÉALITÉS DES SOUFFRANCES VÉCUES ET/OU RAPPORTÉES PAR DES PROFESSIONNELS DE SANTÉ</vt:lpstr>
      <vt:lpstr>Réalités des souffrances vécues et/ou rapportées par des professionnels de santé</vt:lpstr>
      <vt:lpstr>Réalités des souffrances vécues et/ou rapportées par des professionnels de santé</vt:lpstr>
      <vt:lpstr>Réalités des souffrances vécues et/ou rapportées par des professionnels de santé</vt:lpstr>
      <vt:lpstr>Réalités des souffrances vécues et/ou rapportées par des professionnels de santé</vt:lpstr>
      <vt:lpstr>Réalités des souffrances vécues et/ou rapportées par des professionnels de santé</vt:lpstr>
      <vt:lpstr>Réalités des souffrances vécues et/ou rapportées par des professionnels de santé</vt:lpstr>
      <vt:lpstr>Réalités des souffrances vécues et/ou rapportées par des professionnels de santé</vt:lpstr>
      <vt:lpstr>Réalité des souffrances : Autotests en ligne</vt:lpstr>
      <vt:lpstr>Souffrances : réalité sur la sécurité des soins</vt:lpstr>
      <vt:lpstr>Souffrances : Quelles solutions? Besoins des professionnels : 1000 répondants </vt:lpstr>
      <vt:lpstr>Présentation PowerPoint</vt:lpstr>
      <vt:lpstr>Présentation PowerPoint</vt:lpstr>
      <vt:lpstr>Présentation PowerPoint</vt:lpstr>
      <vt:lpstr>Répondre aux souffrances : SMART</vt:lpstr>
      <vt:lpstr>Présentation PowerPoint</vt:lpstr>
      <vt:lpstr>Comment l’équipe peut-elle faire face à :</vt:lpstr>
      <vt:lpstr>Présentation PowerPoint</vt:lpstr>
      <vt:lpstr>Présentation PowerPoint</vt:lpstr>
      <vt:lpstr>Présentation PowerPoint</vt:lpstr>
      <vt:lpstr>DPC en équipe</vt:lpstr>
      <vt:lpstr>Répondre aux souffrances : SMART</vt:lpstr>
      <vt:lpstr>Conclusion : Bien-être au travail et Prévention</vt:lpstr>
      <vt:lpstr> Le directeur d’hôpital en prise avec les RPS </vt:lpstr>
      <vt:lpstr>De l’école à la pratique</vt:lpstr>
      <vt:lpstr>Les principales évolutions marquant l’exercice du métier</vt:lpstr>
      <vt:lpstr>Les facteurs de RPS des DH</vt:lpstr>
      <vt:lpstr>Qui pour prendre soin des DH ?</vt:lpstr>
      <vt:lpstr>Des propositions pour aller plus loin (D Cigan- mémoire EHESP)</vt:lpstr>
      <vt:lpstr>En guise de conclusion…</vt:lpstr>
      <vt:lpstr>LE REPÉRAGE DES PROFESSIONNELS DE SANTÉ VULNÉRABLES</vt:lpstr>
      <vt:lpstr>Le repérage des professionnels de santé vulnérables</vt:lpstr>
      <vt:lpstr>     Expérience de l‘ARENE et Projet ESCULAPE                            Dr LANG Jean-Philippe  CHRU Strasbourg</vt:lpstr>
      <vt:lpstr>                                         ARENE</vt:lpstr>
      <vt:lpstr>                                         ARENE</vt:lpstr>
      <vt:lpstr>                                         ARENE</vt:lpstr>
      <vt:lpstr>                                    ESCULAPE</vt:lpstr>
      <vt:lpstr>                                    ESCULAPE</vt:lpstr>
      <vt:lpstr>                                    ESCULAPE</vt:lpstr>
      <vt:lpstr>                                    ESCULAPE</vt:lpstr>
      <vt:lpstr>                                CONCLUSIONS</vt:lpstr>
      <vt:lpstr>Les professionnels de santé :  tous vulnérables !   </vt:lpstr>
      <vt:lpstr>Association d’Aide Professionnelle aux Médecins et soignants Libéraux : 10 ans </vt:lpstr>
      <vt:lpstr>04 décembre 2008 </vt:lpstr>
      <vt:lpstr>Colloques et dispositifs en France </vt:lpstr>
      <vt:lpstr>LE MASLACH BURNOUT INVENTORY (MBI)</vt:lpstr>
      <vt:lpstr>Présentation PowerPoint</vt:lpstr>
      <vt:lpstr>HORIZON : Europe Avril 2017 </vt:lpstr>
      <vt:lpstr>Situations</vt:lpstr>
      <vt:lpstr>Comment s’organiser ? </vt:lpstr>
      <vt:lpstr>Problématiques et enjeux</vt:lpstr>
      <vt:lpstr>Présentation PowerPoint</vt:lpstr>
      <vt:lpstr>Présentation PowerPoint</vt:lpstr>
      <vt:lpstr>Présentation PowerPoint</vt:lpstr>
      <vt:lpstr>Présentation PowerPoint</vt:lpstr>
      <vt:lpstr>Statistiques de l’observatoire</vt:lpstr>
      <vt:lpstr>Données statistiques fournies par la CARCDSF </vt:lpstr>
      <vt:lpstr>Données statistiques fournies par la CARCDSF </vt:lpstr>
      <vt:lpstr>Ordre National  Commission de solidarité</vt:lpstr>
      <vt:lpstr>Présentation PowerPoint</vt:lpstr>
      <vt:lpstr>Le repérage des professionnels de santé vulnérables</vt:lpstr>
      <vt:lpstr>Présentation PowerPoint</vt:lpstr>
      <vt:lpstr>Présentation PowerPoint</vt:lpstr>
      <vt:lpstr>Présentation PowerPoint</vt:lpstr>
      <vt:lpstr>Présentation PowerPoint</vt:lpstr>
      <vt:lpstr>Présentation PowerPoint</vt:lpstr>
      <vt:lpstr>Présentation PowerPoint</vt:lpstr>
      <vt:lpstr>Le repérage des professionnels de santé vulnérables</vt:lpstr>
      <vt:lpstr>Le repérage des professionnels de santé vulnérables</vt:lpstr>
      <vt:lpstr>Le repérage des professionnels de santé vulnérables</vt:lpstr>
      <vt:lpstr>Le repérage des professionnels de santé vulnérables</vt:lpstr>
      <vt:lpstr>Le repérage des professionnels de santé vulnérables</vt:lpstr>
      <vt:lpstr>Le repérage des professionnels de santé vulnérables</vt:lpstr>
      <vt:lpstr>Le repérage des professionnels de santé vulnérables</vt:lpstr>
      <vt:lpstr>Le repérage des professionnels de santé vulnérables</vt:lpstr>
      <vt:lpstr>Le repérage des professionnels de santé vulnérables</vt:lpstr>
      <vt:lpstr>Le repérage des professionnels de santé vulnérables</vt:lpstr>
      <vt:lpstr>Le repérage des professionnels de santé vulnérables</vt:lpstr>
      <vt:lpstr>Le repérage des professionnels de santé vulnérables</vt:lpstr>
      <vt:lpstr>Le repérage des professionnels de santé vulnérables</vt:lpstr>
      <vt:lpstr>Le repérage des professionnels de santé vulnérables</vt:lpstr>
      <vt:lpstr>NÉCESSITÉ ET DIFFICULTÉS DE MISE EN PLACE DE STRUCTURES DE SOINS RÉSIDENTIELS DÉDIÉS EN FRANCE</vt:lpstr>
      <vt:lpstr>Nécessité et difficultés de mise en place de structures de soins résidentiels dédiés en France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Nécessité et difficultés de mise en place de structures de soins résidentiels dédiés en France</vt:lpstr>
      <vt:lpstr>Présentation PowerPoint</vt:lpstr>
      <vt:lpstr>Présentation PowerPoint</vt:lpstr>
      <vt:lpstr>Nécessité et difficultés de mise en place de structures de soins résidentiels dédiés en France</vt:lpstr>
      <vt:lpstr>Nécessité et difficultés de mise en place de structures de soins résidentiels dédiés en France</vt:lpstr>
      <vt:lpstr>Nécessité et difficultés de mise en place de structures de soins résidentiels dédiés en France</vt:lpstr>
      <vt:lpstr>Nécessité et difficultés de mise en place de structures de soins résidentiels dédiés en France</vt:lpstr>
      <vt:lpstr>Nécessité et difficultés de mise en place de structures de soins résidentiels dédiés en France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RÉALISATIONS ET SUIVI D’EXPÉRIENCES RÉGIONALES ET INTERNATIONALES</vt:lpstr>
      <vt:lpstr>Réalisations et suivi d’expériences régionales et internationales</vt:lpstr>
      <vt:lpstr>Unités Interrégionales de Soins  pour Professionnels de Santé  (U.I.S.P.S.)  </vt:lpstr>
      <vt:lpstr>Présentation PowerPoint</vt:lpstr>
      <vt:lpstr>PROBLÉMATIQUE</vt:lpstr>
      <vt:lpstr>POUR QUI ?</vt:lpstr>
      <vt:lpstr>La création des UISPS Un projet né de la rencontre de deux parcours</vt:lpstr>
      <vt:lpstr>POUR FAIRE QUOI ? (1) Une prise en charge spécialisée intensive, focalisée, pluridimensionnelle et coordonnée </vt:lpstr>
      <vt:lpstr>Réalisations et suivi d’expériences régionales et internationales : (U.I.S.P.S.)</vt:lpstr>
      <vt:lpstr>POUR FAIRE QUOI ? (1) </vt:lpstr>
      <vt:lpstr>POUR FAIRE QUOI ? (2) Une prise en charge spécialisée intensive, focalisée, pluridimensionnelle et coordonnée </vt:lpstr>
      <vt:lpstr>POUR FAIRE QUOI ? (3) Une prise en charge spécialisée intensive, focalisée, pluridimensionnelle et coordonnée </vt:lpstr>
      <vt:lpstr>AVEC QUI ? (1) Une prise en charge spécialisée intensive, focalisée, pluridimensionnelle et coordonnée </vt:lpstr>
      <vt:lpstr>AVEC QUI ? (2) Une prise en charge spécialisée intensive, focalisée, pluridimensionnelle et coordonnée </vt:lpstr>
      <vt:lpstr>DANS QUELS RÉSEAUX ?  Tous établissements, professionnels de santé et réseaux de soutien aux professionnels de santé</vt:lpstr>
      <vt:lpstr>Présentation PowerPoint</vt:lpstr>
      <vt:lpstr>Présentation PowerPoint</vt:lpstr>
      <vt:lpstr>Présentation PowerPoint</vt:lpstr>
      <vt:lpstr>Présentation PowerPoint</vt:lpstr>
      <vt:lpstr>Présentation PowerPoint</vt:lpstr>
      <vt:lpstr>Présentation PowerPoint</vt:lpstr>
      <vt:lpstr>Étude comparant différentes données du PAIMM des années 2002 et 2008 (Arteman et al. 2008)     N 2002 = 443;   N 2008 = 1.358</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Réalisations et suivi d’expériences régionales et internationales : Le Courbat</vt:lpstr>
      <vt:lpstr>Réalisations et suivi d’expériences régionales et internationales : Le Courbat</vt:lpstr>
      <vt:lpstr>Réalisations et suivi d’expériences régionales et internationales : Le Courbat</vt:lpstr>
      <vt:lpstr>Réalisations et suivi d’expériences régionales et internationales : Le Courbat</vt:lpstr>
      <vt:lpstr>Réalisations et suivi d’expériences régionales et internationales : Le Courbat</vt:lpstr>
      <vt:lpstr>Réalisations et suivi d’expériences régionales et internationales : Le Courbat</vt:lpstr>
      <vt:lpstr>Réalisations et suivi d’expériences régionales et internationales : Le Courbat</vt:lpstr>
      <vt:lpstr>Réalisations et suivi d’expériences régionales et internationales : Le Courbat</vt:lpstr>
      <vt:lpstr>Réalisations et suivi d’expériences régionales et internationales : Le Courbat</vt:lpstr>
      <vt:lpstr>Réalisations et suivi d’expériences régionales et internationales : Le Courbat</vt:lpstr>
      <vt:lpstr>Importance du Suivi</vt:lpstr>
      <vt:lpstr>Ce que l’on sait   Comment cela évolue-t-il sous traitement ?</vt:lpstr>
      <vt:lpstr>Les faits</vt:lpstr>
      <vt:lpstr>Présentation PowerPoint</vt:lpstr>
      <vt:lpstr>Les conséquences thérapeutiques</vt:lpstr>
      <vt:lpstr>Présentation PowerPoint</vt:lpstr>
      <vt:lpstr>Changer est difficile !!</vt:lpstr>
      <vt:lpstr>Présentation PowerPoint</vt:lpstr>
      <vt:lpstr>Présentation PowerPoint</vt:lpstr>
      <vt:lpstr>Présentation PowerPoint</vt:lpstr>
      <vt:lpstr>Présentation PowerPoint</vt:lpstr>
      <vt:lpstr>Présentation PowerPoint</vt:lpstr>
      <vt:lpstr>La motivation peut être…</vt:lpstr>
      <vt:lpstr>intrinsèque…</vt:lpstr>
      <vt:lpstr>Ou la motivation peut être…</vt:lpstr>
      <vt:lpstr>extrinsèque…</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avec les titres en première page du programme + colloque présidé par Didier SICARD </dc:title>
  <dc:creator>AJEH</dc:creator>
  <cp:lastModifiedBy>Catherine CORNIBERT</cp:lastModifiedBy>
  <cp:revision>123</cp:revision>
  <dcterms:created xsi:type="dcterms:W3CDTF">2015-07-07T14:11:21Z</dcterms:created>
  <dcterms:modified xsi:type="dcterms:W3CDTF">2015-12-03T12:47:31Z</dcterms:modified>
</cp:coreProperties>
</file>