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73" r:id="rId2"/>
  </p:sldMasterIdLst>
  <p:notesMasterIdLst>
    <p:notesMasterId r:id="rId45"/>
  </p:notesMasterIdLst>
  <p:handoutMasterIdLst>
    <p:handoutMasterId r:id="rId46"/>
  </p:handoutMasterIdLst>
  <p:sldIdLst>
    <p:sldId id="256" r:id="rId3"/>
    <p:sldId id="323" r:id="rId4"/>
    <p:sldId id="258" r:id="rId5"/>
    <p:sldId id="260" r:id="rId6"/>
    <p:sldId id="324" r:id="rId7"/>
    <p:sldId id="268" r:id="rId8"/>
    <p:sldId id="298" r:id="rId9"/>
    <p:sldId id="301" r:id="rId10"/>
    <p:sldId id="295" r:id="rId11"/>
    <p:sldId id="326" r:id="rId12"/>
    <p:sldId id="286" r:id="rId13"/>
    <p:sldId id="287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3" r:id="rId23"/>
    <p:sldId id="315" r:id="rId24"/>
    <p:sldId id="316" r:id="rId25"/>
    <p:sldId id="289" r:id="rId26"/>
    <p:sldId id="290" r:id="rId27"/>
    <p:sldId id="291" r:id="rId28"/>
    <p:sldId id="292" r:id="rId29"/>
    <p:sldId id="293" r:id="rId30"/>
    <p:sldId id="325" r:id="rId31"/>
    <p:sldId id="263" r:id="rId32"/>
    <p:sldId id="266" r:id="rId33"/>
    <p:sldId id="271" r:id="rId34"/>
    <p:sldId id="300" r:id="rId35"/>
    <p:sldId id="317" r:id="rId36"/>
    <p:sldId id="272" r:id="rId37"/>
    <p:sldId id="274" r:id="rId38"/>
    <p:sldId id="302" r:id="rId39"/>
    <p:sldId id="275" r:id="rId40"/>
    <p:sldId id="318" r:id="rId41"/>
    <p:sldId id="321" r:id="rId42"/>
    <p:sldId id="328" r:id="rId43"/>
    <p:sldId id="329" r:id="rId4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7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6" y="200"/>
      </p:cViewPr>
      <p:guideLst>
        <p:guide orient="horz" pos="32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D0F0D-3CFF-4F32-9655-F1A14689D58A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94C9-B7C9-4744-A858-88C12DF3D0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70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C0CB-59A8-417C-B078-89718F6228FB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51AFF-DCB8-4A45-8FA8-1C9BC83C8A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98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51AFF-DCB8-4A45-8FA8-1C9BC83C8A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25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51AFF-DCB8-4A45-8FA8-1C9BC83C8A7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0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B8234-7D0D-435F-8A81-7869B6E2C54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AF8E-ACE6-402D-A7DE-6EB3905010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40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23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834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AB97F-37C3-4570-8AC1-70A017DB4A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163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596F0-FA6C-4C78-9A1D-026822EBAC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89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5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73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60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01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22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6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16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B5C18C-A341-48B7-AB82-F29873E35A77}" type="datetimeFigureOut">
              <a:rPr lang="fr-FR" smtClean="0"/>
              <a:t>06/10/2018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7EB75E-9C2C-44F5-920C-654FB9FC4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8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A9B8234-7D0D-435F-8A81-7869B6E2C54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06/10/2018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F9AF8E-ACE6-402D-A7DE-6EB3905010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914400"/>
            <a:fld id="{DA9B8234-7D0D-435F-8A81-7869B6E2C54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06/10/2018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9144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914400"/>
            <a:fld id="{B0F9AF8E-ACE6-402D-A7DE-6EB39050102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75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7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955" y="3260034"/>
            <a:ext cx="10993864" cy="80627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4400" b="1" dirty="0">
                <a:latin typeface="Arial Black" panose="020B0A04020102020204" pitchFamily="34" charset="0"/>
              </a:rPr>
              <a:t>Efficacité de la médecine thermale</a:t>
            </a:r>
            <a:br>
              <a:rPr lang="fr-FR" sz="4400" b="1" dirty="0">
                <a:latin typeface="Arial Black" panose="020B0A04020102020204" pitchFamily="34" charset="0"/>
              </a:rPr>
            </a:br>
            <a:br>
              <a:rPr lang="fr-FR" sz="4400" b="1" dirty="0">
                <a:latin typeface="Arial Black" panose="020B0A04020102020204" pitchFamily="34" charset="0"/>
              </a:rPr>
            </a:br>
            <a:endParaRPr lang="fr-FR" sz="4400" b="1" dirty="0">
              <a:latin typeface="Arial Black" panose="020B0A040201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488059" y="5192713"/>
            <a:ext cx="11029615" cy="600556"/>
          </a:xfrm>
        </p:spPr>
        <p:txBody>
          <a:bodyPr>
            <a:normAutofit fontScale="25000" lnSpcReduction="20000"/>
          </a:bodyPr>
          <a:lstStyle/>
          <a:p>
            <a:endParaRPr lang="fr-FR" sz="4800" b="1" dirty="0">
              <a:solidFill>
                <a:schemeClr val="bg1"/>
              </a:solidFill>
            </a:endParaRPr>
          </a:p>
          <a:p>
            <a:r>
              <a:rPr lang="fr-FR" sz="4800" b="1" dirty="0">
                <a:solidFill>
                  <a:schemeClr val="bg1"/>
                </a:solidFill>
              </a:rPr>
              <a:t>1</a:t>
            </a:r>
            <a:r>
              <a:rPr lang="fr-FR" sz="4800" b="1" baseline="30000" dirty="0">
                <a:solidFill>
                  <a:schemeClr val="bg1"/>
                </a:solidFill>
              </a:rPr>
              <a:t>re</a:t>
            </a:r>
            <a:r>
              <a:rPr lang="fr-FR" sz="4800" b="1" dirty="0">
                <a:solidFill>
                  <a:schemeClr val="bg1"/>
                </a:solidFill>
              </a:rPr>
              <a:t> journée d’ateliers et d’échanges</a:t>
            </a:r>
          </a:p>
          <a:p>
            <a:r>
              <a:rPr lang="fr-FR" sz="4800" i="1" dirty="0">
                <a:solidFill>
                  <a:schemeClr val="bg1"/>
                </a:solidFill>
              </a:rPr>
              <a:t>Dédiée aux professionnels en santé</a:t>
            </a:r>
          </a:p>
          <a:p>
            <a:endParaRPr lang="fr-FR" sz="4800" i="1" dirty="0">
              <a:solidFill>
                <a:schemeClr val="bg1"/>
              </a:solidFill>
            </a:endParaRPr>
          </a:p>
          <a:p>
            <a:endParaRPr lang="fr-FR" sz="7200" i="1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pPr algn="r"/>
            <a:endParaRPr lang="fr-FR" sz="8000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6400" dirty="0"/>
          </a:p>
        </p:txBody>
      </p:sp>
      <p:sp>
        <p:nvSpPr>
          <p:cNvPr id="4" name="ZoneTexte 3"/>
          <p:cNvSpPr txBox="1"/>
          <p:nvPr/>
        </p:nvSpPr>
        <p:spPr>
          <a:xfrm>
            <a:off x="8576734" y="5195359"/>
            <a:ext cx="3122084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>
                <a:solidFill>
                  <a:schemeClr val="bg1"/>
                </a:solidFill>
              </a:rPr>
              <a:t>Paris, le 6 </a:t>
            </a:r>
            <a:r>
              <a:rPr lang="fr-FR" sz="1600" dirty="0">
                <a:solidFill>
                  <a:schemeClr val="bg1"/>
                </a:solidFill>
              </a:rPr>
              <a:t>OCTOBRE 2018</a:t>
            </a:r>
          </a:p>
          <a:p>
            <a:pPr algn="r"/>
            <a:endParaRPr lang="fr-FR" sz="1050" dirty="0">
              <a:solidFill>
                <a:schemeClr val="bg1"/>
              </a:solidFill>
            </a:endParaRPr>
          </a:p>
          <a:p>
            <a:pPr algn="r"/>
            <a:r>
              <a:rPr lang="fr-FR" sz="1400" dirty="0">
                <a:solidFill>
                  <a:schemeClr val="bg1"/>
                </a:solidFill>
              </a:rPr>
              <a:t>Docteur Olivier DUBOIS, psychiatre et Directeur</a:t>
            </a:r>
          </a:p>
          <a:p>
            <a:pPr algn="r"/>
            <a:r>
              <a:rPr lang="fr-FR" sz="1400" dirty="0">
                <a:solidFill>
                  <a:schemeClr val="bg1"/>
                </a:solidFill>
              </a:rPr>
              <a:t>aux Thermes de saujon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734" y="3498334"/>
            <a:ext cx="1154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				DANS LES TROUBLES ANXIEUX</a:t>
            </a:r>
            <a:endParaRPr lang="fr-F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00826" y="3717700"/>
            <a:ext cx="11152508" cy="147501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Traitement du burn-out 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5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577850"/>
            <a:ext cx="11029950" cy="1014413"/>
          </a:xfrm>
        </p:spPr>
        <p:txBody>
          <a:bodyPr>
            <a:normAutofit/>
          </a:bodyPr>
          <a:lstStyle/>
          <a:p>
            <a:r>
              <a:rPr lang="fr-FR" sz="3600" dirty="0"/>
              <a:t>Traitement du burn-out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5666" y="1368425"/>
            <a:ext cx="11029950" cy="36782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200" dirty="0"/>
              <a:t>Éloignement du travail</a:t>
            </a:r>
          </a:p>
          <a:p>
            <a:pPr>
              <a:lnSpc>
                <a:spcPct val="200000"/>
              </a:lnSpc>
            </a:pPr>
            <a:r>
              <a:rPr lang="fr-FR" sz="2200" dirty="0"/>
              <a:t>Traitement de crise et/ou antidépresseur </a:t>
            </a:r>
          </a:p>
          <a:p>
            <a:pPr>
              <a:lnSpc>
                <a:spcPct val="200000"/>
              </a:lnSpc>
            </a:pPr>
            <a:r>
              <a:rPr lang="fr-FR" sz="2200" dirty="0"/>
              <a:t>Thérapie Cognitive et Comportementale/thérapie de soutien</a:t>
            </a:r>
          </a:p>
        </p:txBody>
      </p:sp>
    </p:spTree>
    <p:extLst>
      <p:ext uri="{BB962C8B-B14F-4D97-AF65-F5344CB8AC3E}">
        <p14:creationId xmlns:p14="http://schemas.microsoft.com/office/powerpoint/2010/main" val="206201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66959" y="4455206"/>
            <a:ext cx="11152508" cy="1475013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Traitement du burn-out :</a:t>
            </a:r>
            <a:br>
              <a:rPr lang="fr-FR" sz="4400" b="1" dirty="0">
                <a:solidFill>
                  <a:schemeClr val="bg1"/>
                </a:solidFill>
              </a:rPr>
            </a:br>
            <a:br>
              <a:rPr lang="fr-FR" sz="4400" b="1" dirty="0">
                <a:solidFill>
                  <a:schemeClr val="bg1"/>
                </a:solidFill>
              </a:rPr>
            </a:br>
            <a:r>
              <a:rPr lang="fr-FR" sz="4400" dirty="0">
                <a:solidFill>
                  <a:schemeClr val="bg1"/>
                </a:solidFill>
              </a:rPr>
              <a:t>la médecine thermale ; une alternative  spécifique</a:t>
            </a:r>
          </a:p>
        </p:txBody>
      </p:sp>
    </p:spTree>
    <p:extLst>
      <p:ext uri="{BB962C8B-B14F-4D97-AF65-F5344CB8AC3E}">
        <p14:creationId xmlns:p14="http://schemas.microsoft.com/office/powerpoint/2010/main" val="224287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41290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Étude STOP TAG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>
          <a:xfrm>
            <a:off x="454191" y="1872868"/>
            <a:ext cx="11060475" cy="4866600"/>
          </a:xfrm>
        </p:spPr>
        <p:txBody>
          <a:bodyPr>
            <a:normAutofit fontScale="85000" lnSpcReduction="20000"/>
          </a:bodyPr>
          <a:lstStyle/>
          <a:p>
            <a:pPr marL="263525" indent="-263525">
              <a:lnSpc>
                <a:spcPct val="80000"/>
              </a:lnSpc>
              <a:tabLst>
                <a:tab pos="263525" algn="l"/>
              </a:tabLst>
              <a:defRPr/>
            </a:pPr>
            <a:endParaRPr lang="fr-FR" sz="2400" b="1" u="sng" dirty="0">
              <a:solidFill>
                <a:schemeClr val="tx1"/>
              </a:solidFill>
            </a:endParaRPr>
          </a:p>
          <a:p>
            <a:pPr marL="263525" indent="-263525">
              <a:lnSpc>
                <a:spcPct val="80000"/>
              </a:lnSpc>
              <a:tabLst>
                <a:tab pos="263525" algn="l"/>
              </a:tabLst>
              <a:defRPr/>
            </a:pPr>
            <a:r>
              <a:rPr lang="fr-FR" sz="2600" b="1" dirty="0">
                <a:solidFill>
                  <a:schemeClr val="accent2"/>
                </a:solidFill>
              </a:rPr>
              <a:t>Promoteur : </a:t>
            </a:r>
          </a:p>
          <a:p>
            <a:pPr marL="274320" lvl="1" indent="0">
              <a:lnSpc>
                <a:spcPct val="80000"/>
              </a:lnSpc>
              <a:buNone/>
              <a:tabLst>
                <a:tab pos="263525" algn="l"/>
              </a:tabLst>
              <a:defRPr/>
            </a:pPr>
            <a:r>
              <a:rPr lang="fr-FR" sz="2100" dirty="0"/>
              <a:t>AFRETh</a:t>
            </a:r>
            <a:endParaRPr lang="fr-FR" sz="2100" u="sng" dirty="0"/>
          </a:p>
          <a:p>
            <a:pPr marL="263525" indent="-263525">
              <a:lnSpc>
                <a:spcPct val="80000"/>
              </a:lnSpc>
              <a:tabLst>
                <a:tab pos="263525" algn="l"/>
              </a:tabLst>
              <a:defRPr/>
            </a:pPr>
            <a:endParaRPr lang="fr-FR" sz="1600" b="1" u="sng" dirty="0"/>
          </a:p>
          <a:p>
            <a:pPr marL="263525" indent="-263525">
              <a:lnSpc>
                <a:spcPct val="80000"/>
              </a:lnSpc>
              <a:tabLst>
                <a:tab pos="263525" algn="l"/>
              </a:tabLst>
              <a:defRPr/>
            </a:pPr>
            <a:r>
              <a:rPr lang="fr-FR" sz="2600" b="1" dirty="0">
                <a:solidFill>
                  <a:schemeClr val="accent2"/>
                </a:solidFill>
              </a:rPr>
              <a:t>Conseil scientifique </a:t>
            </a:r>
            <a:r>
              <a:rPr lang="fr-FR" sz="2000" dirty="0">
                <a:solidFill>
                  <a:schemeClr val="accent2"/>
                </a:solidFill>
              </a:rPr>
              <a:t>: </a:t>
            </a:r>
          </a:p>
          <a:p>
            <a:pPr marL="274320" lvl="1" indent="0">
              <a:lnSpc>
                <a:spcPct val="160000"/>
              </a:lnSpc>
              <a:buNone/>
              <a:tabLst>
                <a:tab pos="263525" algn="l"/>
              </a:tabLst>
              <a:defRPr/>
            </a:pPr>
            <a:r>
              <a:rPr lang="fr-FR" sz="2100" dirty="0"/>
              <a:t>Pr </a:t>
            </a:r>
            <a:r>
              <a:rPr lang="fr-FR" sz="2100" u="sng" dirty="0"/>
              <a:t>Jean-Pierre OLIE</a:t>
            </a:r>
            <a:r>
              <a:rPr lang="fr-FR" sz="2100" dirty="0"/>
              <a:t>, Drs </a:t>
            </a:r>
            <a:r>
              <a:rPr lang="fr-FR" sz="2100" u="sng" dirty="0"/>
              <a:t>Marie-France POIRIER</a:t>
            </a:r>
            <a:r>
              <a:rPr lang="fr-FR" sz="2100" dirty="0"/>
              <a:t> et </a:t>
            </a:r>
            <a:r>
              <a:rPr lang="fr-FR" sz="2100" u="sng" dirty="0"/>
              <a:t>André GALINOWSKI</a:t>
            </a:r>
            <a:r>
              <a:rPr lang="fr-FR" sz="2100" dirty="0"/>
              <a:t> </a:t>
            </a:r>
            <a:br>
              <a:rPr lang="fr-FR" sz="2100" dirty="0"/>
            </a:br>
            <a:r>
              <a:rPr lang="fr-FR" sz="2100" dirty="0"/>
              <a:t>(Unité INSERM en psychiatrie du SHU Sainte-Anne)</a:t>
            </a:r>
          </a:p>
          <a:p>
            <a:pPr marL="274320" lvl="1" indent="0">
              <a:lnSpc>
                <a:spcPct val="160000"/>
              </a:lnSpc>
              <a:buNone/>
              <a:tabLst>
                <a:tab pos="263525" algn="l"/>
              </a:tabLst>
              <a:defRPr/>
            </a:pPr>
            <a:r>
              <a:rPr lang="fr-FR" sz="2100" dirty="0"/>
              <a:t>Pr </a:t>
            </a:r>
            <a:r>
              <a:rPr lang="fr-FR" sz="2100" u="sng" dirty="0"/>
              <a:t>Roger SALAMON</a:t>
            </a:r>
            <a:r>
              <a:rPr lang="fr-FR" sz="2100" dirty="0"/>
              <a:t>, Mme </a:t>
            </a:r>
            <a:r>
              <a:rPr lang="fr-FR" sz="2100" u="sng" dirty="0"/>
              <a:t>Christine GERMAIN</a:t>
            </a:r>
            <a:r>
              <a:rPr lang="fr-FR" sz="2100" dirty="0"/>
              <a:t> </a:t>
            </a:r>
            <a:br>
              <a:rPr lang="fr-FR" sz="2100" dirty="0"/>
            </a:br>
            <a:r>
              <a:rPr lang="fr-FR" sz="2100" dirty="0"/>
              <a:t>(Institut de Santé Publique, d‘Épidémiologie et de Développement de Bordeaux 2)</a:t>
            </a:r>
          </a:p>
          <a:p>
            <a:pPr marL="274320" lvl="1" indent="0">
              <a:lnSpc>
                <a:spcPct val="160000"/>
              </a:lnSpc>
              <a:buNone/>
              <a:tabLst>
                <a:tab pos="263525" algn="l"/>
              </a:tabLst>
              <a:defRPr/>
            </a:pPr>
            <a:r>
              <a:rPr lang="fr-FR" sz="2100" dirty="0"/>
              <a:t>Pr </a:t>
            </a:r>
            <a:r>
              <a:rPr lang="fr-FR" sz="2100" u="sng" dirty="0"/>
              <a:t>QUENEAU</a:t>
            </a:r>
            <a:r>
              <a:rPr lang="fr-FR" sz="2100" dirty="0"/>
              <a:t>, Pr </a:t>
            </a:r>
            <a:r>
              <a:rPr lang="fr-FR" sz="2100" u="sng" dirty="0"/>
              <a:t>BANNWARTH</a:t>
            </a:r>
            <a:r>
              <a:rPr lang="fr-FR" sz="2100" dirty="0"/>
              <a:t>, Dr FRANÇON et Dr FORESTIER (</a:t>
            </a:r>
            <a:r>
              <a:rPr lang="fr-FR" sz="2100" dirty="0" err="1"/>
              <a:t>SFMTh</a:t>
            </a:r>
            <a:r>
              <a:rPr lang="fr-FR" sz="2100" dirty="0"/>
              <a:t>) </a:t>
            </a:r>
          </a:p>
          <a:p>
            <a:pPr marL="263525" indent="-263525">
              <a:lnSpc>
                <a:spcPct val="80000"/>
              </a:lnSpc>
              <a:buFontTx/>
              <a:buChar char="•"/>
              <a:tabLst>
                <a:tab pos="263525" algn="l"/>
              </a:tabLst>
              <a:defRPr/>
            </a:pPr>
            <a:endParaRPr lang="fr-FR" sz="105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3525" algn="l"/>
              </a:tabLst>
              <a:defRPr/>
            </a:pPr>
            <a:r>
              <a:rPr lang="fr-FR" sz="2600" b="1" dirty="0">
                <a:solidFill>
                  <a:schemeClr val="accent2"/>
                </a:solidFill>
              </a:rPr>
              <a:t>Coordonnateur</a:t>
            </a:r>
            <a:r>
              <a:rPr lang="fr-FR" sz="26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tabLst>
                <a:tab pos="263525" algn="l"/>
              </a:tabLst>
              <a:defRPr/>
            </a:pPr>
            <a:r>
              <a:rPr lang="fr-FR" sz="1600" dirty="0"/>
              <a:t>	</a:t>
            </a:r>
            <a:r>
              <a:rPr lang="fr-FR" sz="2100" dirty="0"/>
              <a:t>Dr Olivier DUBOIS , Saujon</a:t>
            </a:r>
          </a:p>
          <a:p>
            <a:pPr marL="263525" indent="-263525">
              <a:lnSpc>
                <a:spcPct val="80000"/>
              </a:lnSpc>
              <a:tabLst>
                <a:tab pos="263525" algn="l"/>
              </a:tabLst>
              <a:defRPr/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1192" y="507423"/>
            <a:ext cx="11029616" cy="101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fr-FR" sz="3600" dirty="0"/>
              <a:t>Méthode</a:t>
            </a:r>
            <a:endParaRPr lang="fr-FR" sz="24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24479" y="1816607"/>
            <a:ext cx="11308485" cy="48006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Étude </a:t>
            </a:r>
            <a:r>
              <a:rPr lang="fr-FR" sz="2200" b="1" dirty="0"/>
              <a:t>multicentrique, prospective, comparative, </a:t>
            </a:r>
            <a:r>
              <a:rPr lang="fr-FR" sz="2200" dirty="0"/>
              <a:t>avec bénéfice individuel direct</a:t>
            </a:r>
            <a:r>
              <a:rPr lang="fr-FR" sz="2200" b="1" dirty="0"/>
              <a:t>, randomisée et sans insu</a:t>
            </a:r>
            <a:r>
              <a:rPr lang="fr-FR" sz="2200" dirty="0"/>
              <a:t>, entre deux cohortes de patients présentant un TAG selon les critères du DSM IV.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fr-FR" sz="2200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Un groupe traité par </a:t>
            </a:r>
            <a:r>
              <a:rPr lang="fr-FR" sz="2200" b="1" dirty="0"/>
              <a:t>Paroxétine </a:t>
            </a:r>
            <a:r>
              <a:rPr lang="fr-FR" sz="2200" dirty="0"/>
              <a:t>(2 mois), l'autre par </a:t>
            </a:r>
            <a:r>
              <a:rPr lang="fr-FR" sz="2200" b="1" dirty="0"/>
              <a:t>cure thermale </a:t>
            </a:r>
            <a:r>
              <a:rPr lang="fr-FR" sz="2200" dirty="0"/>
              <a:t>(3 semaines)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fr-FR" sz="2200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Évaluation principale : </a:t>
            </a:r>
            <a:r>
              <a:rPr lang="fr-FR" sz="2200" b="1" dirty="0"/>
              <a:t>HAM-A à S</a:t>
            </a:r>
            <a:r>
              <a:rPr lang="fr-FR" sz="2200" b="1" baseline="-25000" dirty="0"/>
              <a:t>8</a:t>
            </a:r>
            <a:r>
              <a:rPr lang="fr-FR" sz="2200" dirty="0"/>
              <a:t> (2 mois)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fr-FR" sz="2200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fr-FR" sz="2200" b="1" dirty="0"/>
              <a:t>Suivi observationnel </a:t>
            </a:r>
            <a:r>
              <a:rPr lang="fr-FR" sz="2200" dirty="0"/>
              <a:t>jusqu'à S</a:t>
            </a:r>
            <a:r>
              <a:rPr lang="fr-FR" sz="2200" baseline="-25000" dirty="0"/>
              <a:t>24</a:t>
            </a:r>
            <a:r>
              <a:rPr lang="fr-FR" sz="2200" dirty="0"/>
              <a:t> (6 mois)</a:t>
            </a:r>
            <a:endParaRPr lang="fr-FR" sz="2200" b="1" dirty="0"/>
          </a:p>
        </p:txBody>
      </p:sp>
    </p:spTree>
    <p:extLst>
      <p:ext uri="{BB962C8B-B14F-4D97-AF65-F5344CB8AC3E}">
        <p14:creationId xmlns:p14="http://schemas.microsoft.com/office/powerpoint/2010/main" val="232756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46667" y="397934"/>
            <a:ext cx="9144000" cy="11115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fr-FR" sz="3600" dirty="0">
                <a:latin typeface="+mn-lt"/>
              </a:rPr>
              <a:t>Critère de jugement principal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366843" y="2104451"/>
            <a:ext cx="11258706" cy="86836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fr-FR" sz="24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fr-FR" sz="2400" dirty="0"/>
              <a:t>Variation observée au score global de l’échelle HAMA entre S8  et S0.</a:t>
            </a:r>
          </a:p>
        </p:txBody>
      </p:sp>
    </p:spTree>
    <p:extLst>
      <p:ext uri="{BB962C8B-B14F-4D97-AF65-F5344CB8AC3E}">
        <p14:creationId xmlns:p14="http://schemas.microsoft.com/office/powerpoint/2010/main" val="724151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64" name="Rectangle 64"/>
          <p:cNvSpPr>
            <a:spLocks noGrp="1" noChangeArrowheads="1"/>
          </p:cNvSpPr>
          <p:nvPr>
            <p:ph type="title"/>
          </p:nvPr>
        </p:nvSpPr>
        <p:spPr>
          <a:xfrm>
            <a:off x="453944" y="347133"/>
            <a:ext cx="8229600" cy="11398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/>
              <a:t>Résultats score HAMA à S</a:t>
            </a:r>
            <a:r>
              <a:rPr lang="fr-FR" sz="3600" baseline="-25000" dirty="0">
                <a:latin typeface="Verdana" charset="0"/>
              </a:rPr>
              <a:t>8</a:t>
            </a:r>
            <a:r>
              <a:rPr lang="fr-FR" sz="3600" dirty="0"/>
              <a:t> et S</a:t>
            </a:r>
            <a:r>
              <a:rPr lang="fr-FR" sz="3600" baseline="-25000" dirty="0">
                <a:latin typeface="Verdana" charset="0"/>
              </a:rPr>
              <a:t>4</a:t>
            </a:r>
          </a:p>
        </p:txBody>
      </p:sp>
      <p:graphicFrame>
        <p:nvGraphicFramePr>
          <p:cNvPr id="1792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66242"/>
              </p:ext>
            </p:extLst>
          </p:nvPr>
        </p:nvGraphicFramePr>
        <p:xfrm>
          <a:off x="1837266" y="1933351"/>
          <a:ext cx="8322736" cy="411184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2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5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CTG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amélioration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PTG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amélioration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Différence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de supériorité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Risques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4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d'erreur</a:t>
                      </a: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S</a:t>
                      </a:r>
                      <a:r>
                        <a:rPr kumimoji="0" lang="fr-FR" sz="1600" u="none" strike="noStrike" cap="none" normalizeH="0" baseline="-1600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0</a:t>
                      </a:r>
                      <a:endParaRPr kumimoji="0" lang="fr-FR" sz="1600" b="1" i="0" u="none" strike="noStrike" cap="none" normalizeH="0" baseline="-16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24,46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23,9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S</a:t>
                      </a:r>
                      <a:r>
                        <a:rPr kumimoji="0" lang="fr-FR" sz="1600" u="none" strike="noStrike" cap="none" normalizeH="0" baseline="-1600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8 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(207)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-12,28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50,20 %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-8,52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35,64 %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+3,76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44 %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P&lt;0,0001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3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Médiane (237)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-12,04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-8,76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+3,29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37 %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P&lt;0,0001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Ho biais max (237)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-11,13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-8,73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+2,40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27 %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P&lt;0,0005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7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S</a:t>
                      </a:r>
                      <a:r>
                        <a:rPr kumimoji="0" lang="fr-FR" sz="1600" u="none" strike="noStrike" cap="none" normalizeH="0" baseline="-1600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4</a:t>
                      </a: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 (217)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sym typeface="Wingdings 2" pitchFamily="18" charset="2"/>
                        </a:rPr>
                        <a:t>-9,65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0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+2,63 entre S4 et S8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0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27 % de + à S8</a:t>
                      </a: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-6,28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+3,37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P&lt;0,0001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134" y="6105739"/>
            <a:ext cx="11218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Supériorité significative de l'activité thérapeutique de la cure thermale à S8 versus </a:t>
            </a:r>
            <a:r>
              <a:rPr lang="fr-FR" dirty="0" err="1">
                <a:solidFill>
                  <a:schemeClr val="tx2"/>
                </a:solidFill>
              </a:rPr>
              <a:t>Paroxétine</a:t>
            </a:r>
            <a:r>
              <a:rPr lang="fr-FR" dirty="0">
                <a:solidFill>
                  <a:schemeClr val="tx2"/>
                </a:solidFill>
              </a:rPr>
              <a:t> dans le TAG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2"/>
                </a:solidFill>
              </a:rPr>
              <a:t>Existence d'une action thérapeutique de la cure thermale dans le TAG à S8</a:t>
            </a:r>
          </a:p>
        </p:txBody>
      </p:sp>
    </p:spTree>
    <p:extLst>
      <p:ext uri="{BB962C8B-B14F-4D97-AF65-F5344CB8AC3E}">
        <p14:creationId xmlns:p14="http://schemas.microsoft.com/office/powerpoint/2010/main" val="1752833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1586158"/>
            <a:ext cx="11029616" cy="1013800"/>
          </a:xfrm>
        </p:spPr>
        <p:txBody>
          <a:bodyPr>
            <a:noAutofit/>
          </a:bodyPr>
          <a:lstStyle/>
          <a:p>
            <a:r>
              <a:rPr lang="fr-FR" sz="3600" dirty="0"/>
              <a:t>Courbe des résultats à S8</a:t>
            </a:r>
            <a:br>
              <a:rPr lang="fr-FR" sz="3600" dirty="0"/>
            </a:br>
            <a:br>
              <a:rPr lang="fr-FR" sz="3600" dirty="0"/>
            </a:br>
            <a:endParaRPr lang="fr-FR" sz="36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0AB8B-8D80-4F70-9D28-9CEBAE5726CA}" type="slidenum">
              <a:rPr lang="fr-FR"/>
              <a:pPr>
                <a:defRPr/>
              </a:pPr>
              <a:t>17</a:t>
            </a:fld>
            <a:endParaRPr lang="fr-FR"/>
          </a:p>
        </p:txBody>
      </p:sp>
      <p:graphicFrame>
        <p:nvGraphicFramePr>
          <p:cNvPr id="430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86580"/>
              </p:ext>
            </p:extLst>
          </p:nvPr>
        </p:nvGraphicFramePr>
        <p:xfrm>
          <a:off x="2253369" y="1929245"/>
          <a:ext cx="7991298" cy="480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3" imgW="8496221" imgH="5105430" progId="MSGraph.Chart.8">
                  <p:embed followColorScheme="full"/>
                </p:oleObj>
              </mc:Choice>
              <mc:Fallback>
                <p:oleObj name="Chart" r:id="rId3" imgW="8496221" imgH="5105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3369" y="1929245"/>
                        <a:ext cx="7991298" cy="4807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393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566689"/>
            <a:ext cx="11029616" cy="1013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/>
              <a:t>Sous groupe HAM-A </a:t>
            </a:r>
            <a:r>
              <a:rPr lang="fr-FR" sz="3600" cap="none" dirty="0"/>
              <a:t>à</a:t>
            </a:r>
            <a:r>
              <a:rPr lang="fr-FR" sz="3600" dirty="0"/>
              <a:t> S</a:t>
            </a:r>
            <a:r>
              <a:rPr lang="fr-FR" sz="3600" baseline="-25000" dirty="0"/>
              <a:t>8</a:t>
            </a:r>
          </a:p>
        </p:txBody>
      </p:sp>
      <p:graphicFrame>
        <p:nvGraphicFramePr>
          <p:cNvPr id="181251" name="Group 3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2181225"/>
          <a:ext cx="11030519" cy="2836863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35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8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CTG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PTG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Différence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HAM-A 20-27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80 %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-11,80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-8,60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+3,20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HAM-A ≥ 28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20 %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-13,90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-8,30</a:t>
                      </a: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u="none" strike="noStrike" cap="none" normalizeH="0" baseline="0" dirty="0">
                          <a:ln>
                            <a:noFill/>
                          </a:ln>
                          <a:effectLst/>
                          <a:sym typeface="Wingdings 2" pitchFamily="18" charset="2"/>
                        </a:rPr>
                        <a:t>+5,60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FF66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30860" marR="13086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70E53-B82D-4D57-94DE-05FA6450A156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44058" name="Text Box 41"/>
          <p:cNvSpPr txBox="1">
            <a:spLocks noChangeArrowheads="1"/>
          </p:cNvSpPr>
          <p:nvPr/>
        </p:nvSpPr>
        <p:spPr bwMode="auto">
          <a:xfrm>
            <a:off x="565202" y="5398030"/>
            <a:ext cx="86549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+ le score HAM-A est élevé + CTG semble active</a:t>
            </a:r>
          </a:p>
          <a:p>
            <a:pPr eaLnBrk="1" hangingPunct="1">
              <a:spcBef>
                <a:spcPct val="50000"/>
              </a:spcBef>
            </a:pPr>
            <a:r>
              <a:rPr lang="fr-FR" sz="2000" dirty="0">
                <a:solidFill>
                  <a:schemeClr val="tx2"/>
                </a:solidFill>
                <a:latin typeface="+mn-lt"/>
              </a:rPr>
              <a:t>+ le score HAM-A est élevé + la différence de résultats est importante</a:t>
            </a:r>
          </a:p>
        </p:txBody>
      </p:sp>
    </p:spTree>
    <p:extLst>
      <p:ext uri="{BB962C8B-B14F-4D97-AF65-F5344CB8AC3E}">
        <p14:creationId xmlns:p14="http://schemas.microsoft.com/office/powerpoint/2010/main" val="87551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524357"/>
            <a:ext cx="11029616" cy="1013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3600" dirty="0"/>
              <a:t>Patients guéris </a:t>
            </a:r>
            <a:r>
              <a:rPr lang="fr-FR" sz="3600" cap="none" dirty="0"/>
              <a:t>à</a:t>
            </a:r>
            <a:r>
              <a:rPr lang="fr-FR" sz="3600" dirty="0"/>
              <a:t> S8 (HAM-A &lt; 7)</a:t>
            </a:r>
          </a:p>
        </p:txBody>
      </p:sp>
      <p:graphicFrame>
        <p:nvGraphicFramePr>
          <p:cNvPr id="183300" name="Group 4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2181225"/>
          <a:ext cx="11030715" cy="1944118"/>
        </p:xfrm>
        <a:graphic>
          <a:graphicData uri="http://schemas.openxmlformats.org/drawingml/2006/table">
            <a:tbl>
              <a:tblPr/>
              <a:tblGrid>
                <a:gridCol w="3676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marL="149032" marR="149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CTG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PTG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Nombre</a:t>
                      </a:r>
                    </a:p>
                  </a:txBody>
                  <a:tcPr marL="149032" marR="149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100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107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</a:t>
                      </a:r>
                      <a:r>
                        <a:rPr kumimoji="0" lang="fr-FR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8</a:t>
                      </a:r>
                    </a:p>
                  </a:txBody>
                  <a:tcPr marL="149032" marR="149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22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8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S</a:t>
                      </a:r>
                      <a:r>
                        <a:rPr kumimoji="0" lang="fr-FR" sz="16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4</a:t>
                      </a:r>
                    </a:p>
                  </a:txBody>
                  <a:tcPr marL="149032" marR="149032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7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2</a:t>
                      </a:r>
                    </a:p>
                  </a:txBody>
                  <a:tcPr marL="149032" marR="149032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9092-7444-4A6A-A56A-D80068444BCC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46103" name="Text Box 36"/>
          <p:cNvSpPr txBox="1">
            <a:spLocks noChangeArrowheads="1"/>
          </p:cNvSpPr>
          <p:nvPr/>
        </p:nvSpPr>
        <p:spPr bwMode="auto">
          <a:xfrm>
            <a:off x="578108" y="4984222"/>
            <a:ext cx="107248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  <a:latin typeface="Verdana" charset="0"/>
              </a:rPr>
              <a:t> 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Près d'un ¼ de patients guéris à S</a:t>
            </a:r>
            <a:r>
              <a:rPr lang="fr-FR" sz="1800" baseline="-25000" dirty="0">
                <a:solidFill>
                  <a:schemeClr val="tx2"/>
                </a:solidFill>
                <a:latin typeface="+mn-lt"/>
              </a:rPr>
              <a:t>8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dans le CTG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Environ 3 fois plus qu'à S</a:t>
            </a:r>
            <a:r>
              <a:rPr lang="fr-FR" sz="1800" baseline="-25000" dirty="0">
                <a:solidFill>
                  <a:schemeClr val="tx2"/>
                </a:solidFill>
                <a:latin typeface="+mn-lt"/>
              </a:rPr>
              <a:t>4</a:t>
            </a:r>
            <a:r>
              <a:rPr lang="fr-FR" sz="1800" dirty="0">
                <a:solidFill>
                  <a:schemeClr val="tx2"/>
                </a:solidFill>
                <a:latin typeface="+mn-lt"/>
              </a:rPr>
              <a:t> et que dans le PTG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chemeClr val="tx2"/>
                </a:solidFill>
                <a:latin typeface="+mn-lt"/>
              </a:rPr>
              <a:t> 56 % améliorés de plus de 50 % (groupe CTG) versus 28 % (groupe PTG)</a:t>
            </a:r>
          </a:p>
        </p:txBody>
      </p:sp>
    </p:spTree>
    <p:extLst>
      <p:ext uri="{BB962C8B-B14F-4D97-AF65-F5344CB8AC3E}">
        <p14:creationId xmlns:p14="http://schemas.microsoft.com/office/powerpoint/2010/main" val="12130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9225" y="3717700"/>
            <a:ext cx="10993549" cy="1475013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Situation du burn-out </a:t>
            </a:r>
          </a:p>
        </p:txBody>
      </p:sp>
    </p:spTree>
    <p:extLst>
      <p:ext uri="{BB962C8B-B14F-4D97-AF65-F5344CB8AC3E}">
        <p14:creationId xmlns:p14="http://schemas.microsoft.com/office/powerpoint/2010/main" val="951917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0659533" y="4648200"/>
            <a:ext cx="1100667" cy="38946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139266" y="4769380"/>
            <a:ext cx="1456267" cy="4090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title"/>
          </p:nvPr>
        </p:nvSpPr>
        <p:spPr>
          <a:xfrm>
            <a:off x="-340809" y="771181"/>
            <a:ext cx="11904133" cy="797655"/>
          </a:xfrm>
        </p:spPr>
        <p:txBody>
          <a:bodyPr anchorCtr="1">
            <a:normAutofit/>
          </a:bodyPr>
          <a:lstStyle/>
          <a:p>
            <a:pPr algn="l" eaLnBrk="1" hangingPunct="1">
              <a:defRPr/>
            </a:pPr>
            <a:r>
              <a:rPr lang="fr-FR" sz="3200" dirty="0"/>
              <a:t>Quelques remarques apportées par cette étude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0578" y="1953981"/>
            <a:ext cx="8218488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800" dirty="0"/>
              <a:t>1 - </a:t>
            </a:r>
            <a:r>
              <a:rPr lang="fr-FR" sz="2800" dirty="0">
                <a:solidFill>
                  <a:schemeClr val="accent2"/>
                </a:solidFill>
              </a:rPr>
              <a:t>Effet thérapeutique retardé et prolongé</a:t>
            </a:r>
            <a:endParaRPr lang="fr-FR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1600" dirty="0"/>
              <a:t>		  </a:t>
            </a:r>
            <a:r>
              <a:rPr lang="fr-FR" dirty="0"/>
              <a:t>Courbe évolutive différente de l’effet placebo</a:t>
            </a:r>
          </a:p>
          <a:p>
            <a:pPr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fr-FR" sz="2000" dirty="0"/>
          </a:p>
        </p:txBody>
      </p:sp>
      <p:graphicFrame>
        <p:nvGraphicFramePr>
          <p:cNvPr id="5" name="Group 7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5128445"/>
              </p:ext>
            </p:extLst>
          </p:nvPr>
        </p:nvGraphicFramePr>
        <p:xfrm>
          <a:off x="3996267" y="2800176"/>
          <a:ext cx="7715697" cy="2392537"/>
        </p:xfrm>
        <a:graphic>
          <a:graphicData uri="http://schemas.openxmlformats.org/drawingml/2006/table">
            <a:tbl>
              <a:tblPr/>
              <a:tblGrid>
                <a:gridCol w="100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1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7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5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+mn-ea"/>
                        <a:cs typeface="+mn-cs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CTG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% amélioration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PTG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% amélioration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Différence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% de supériorité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Risques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d'erreur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</a:t>
                      </a:r>
                      <a:r>
                        <a:rPr kumimoji="0" lang="fr-FR" sz="1600" b="1" i="0" u="none" strike="noStrike" cap="none" normalizeH="0" baseline="-1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24,46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23,9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2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</a:t>
                      </a:r>
                      <a:r>
                        <a:rPr kumimoji="0" lang="fr-FR" sz="1600" b="1" i="0" u="none" strike="noStrike" cap="none" normalizeH="0" baseline="-1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8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(207)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-12,28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50,20 %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-8,52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35,64 %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+3,76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44 %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P&lt;0,0001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S</a:t>
                      </a:r>
                      <a:r>
                        <a:rPr kumimoji="0" lang="fr-FR" sz="1600" b="1" i="0" u="none" strike="noStrike" cap="none" normalizeH="0" baseline="-1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4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(217)</a:t>
                      </a:r>
                      <a:endParaRPr kumimoji="0" lang="fr-FR" sz="1600" b="1" i="0" u="none" strike="noStrike" cap="none" normalizeH="0" baseline="-16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Garamond" pitchFamily="18" charset="0"/>
                        </a:rPr>
                        <a:t>-9,65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+2,63 entre S4 et S8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27 % de + à S8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-6,28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+3,37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P&lt;0,0001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Object 7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002548629"/>
              </p:ext>
            </p:extLst>
          </p:nvPr>
        </p:nvGraphicFramePr>
        <p:xfrm>
          <a:off x="448733" y="4359767"/>
          <a:ext cx="3970866" cy="2498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Graphique" r:id="rId3" imgW="8496221" imgH="5105430" progId="MSGraph.Chart.8">
                  <p:embed followColorScheme="full"/>
                </p:oleObj>
              </mc:Choice>
              <mc:Fallback>
                <p:oleObj name="Graphique" r:id="rId3" imgW="8496221" imgH="51054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33" y="4359767"/>
                        <a:ext cx="3970866" cy="2498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4131734" y="5830359"/>
            <a:ext cx="28871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  <a:latin typeface="+mj-lt"/>
              </a:rPr>
              <a:t>Courbe des résultats à S</a:t>
            </a:r>
            <a:r>
              <a:rPr lang="fr-FR" baseline="-25000" dirty="0">
                <a:solidFill>
                  <a:schemeClr val="tx2"/>
                </a:solidFill>
                <a:latin typeface="+mj-lt"/>
              </a:rPr>
              <a:t>8</a:t>
            </a:r>
          </a:p>
          <a:p>
            <a:pPr eaLnBrk="1" hangingPunct="1">
              <a:spcBef>
                <a:spcPct val="50000"/>
              </a:spcBef>
            </a:pPr>
            <a:endParaRPr lang="fr-FR" sz="1200" baseline="-25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2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1192" y="659822"/>
            <a:ext cx="11029616" cy="1013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FR" dirty="0"/>
              <a:t>Évolution symptomatique de S</a:t>
            </a:r>
            <a:r>
              <a:rPr lang="fr-FR" baseline="-25000" dirty="0"/>
              <a:t>0</a:t>
            </a:r>
            <a:r>
              <a:rPr lang="fr-FR" dirty="0"/>
              <a:t> à S</a:t>
            </a:r>
            <a:r>
              <a:rPr lang="fr-FR" baseline="-25000" dirty="0"/>
              <a:t>24</a:t>
            </a:r>
            <a:r>
              <a:rPr lang="fr-FR" dirty="0"/>
              <a:t> des patients améliorés de plus de 30% à HAMA dans le groupe CTH (83%)</a:t>
            </a:r>
          </a:p>
        </p:txBody>
      </p:sp>
      <p:sp>
        <p:nvSpPr>
          <p:cNvPr id="270340" name="Rectangle 4"/>
          <p:cNvSpPr>
            <a:spLocks noGrp="1" noChangeArrowheads="1"/>
          </p:cNvSpPr>
          <p:nvPr>
            <p:ph idx="1"/>
          </p:nvPr>
        </p:nvSpPr>
        <p:spPr>
          <a:xfrm>
            <a:off x="471126" y="5153026"/>
            <a:ext cx="11407608" cy="1600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fr-FR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300" dirty="0">
                <a:sym typeface="Wingdings" pitchFamily="2" charset="2"/>
              </a:rPr>
              <a:t>Pour 2/3 des patients améliorés dans le groupe cure d'au moins 30% à l’HAM-A à S8,il persiste à 6 mois une amélioration globale de 49%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300" dirty="0">
                <a:sym typeface="Wingdings" pitchFamily="2" charset="2"/>
              </a:rPr>
              <a:t>L'effet cure rencontré à 8 semaines semble se maintenir à 6 mois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2434741796"/>
              </p:ext>
            </p:extLst>
          </p:nvPr>
        </p:nvGraphicFramePr>
        <p:xfrm>
          <a:off x="3178705" y="1906588"/>
          <a:ext cx="5237162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3" imgW="6677146" imgH="4067280" progId="MSGraph.Chart.8">
                  <p:embed followColorScheme="full"/>
                </p:oleObj>
              </mc:Choice>
              <mc:Fallback>
                <p:oleObj name="Chart" r:id="rId3" imgW="6677146" imgH="40672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705" y="1906588"/>
                        <a:ext cx="5237162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0044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11676" y="1556792"/>
            <a:ext cx="4536653" cy="933074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2000" dirty="0"/>
              <a:t>Évolution MADRS à S</a:t>
            </a:r>
            <a:r>
              <a:rPr lang="fr-FR" sz="2000" baseline="-25000" dirty="0"/>
              <a:t>8</a:t>
            </a:r>
            <a:r>
              <a:rPr lang="fr-FR" sz="3200" baseline="-25000" dirty="0"/>
              <a:t> </a:t>
            </a:r>
            <a:r>
              <a:rPr lang="fr-FR" sz="1600" dirty="0"/>
              <a:t>(204 patients)</a:t>
            </a:r>
          </a:p>
        </p:txBody>
      </p:sp>
      <p:graphicFrame>
        <p:nvGraphicFramePr>
          <p:cNvPr id="23449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55400459"/>
              </p:ext>
            </p:extLst>
          </p:nvPr>
        </p:nvGraphicFramePr>
        <p:xfrm>
          <a:off x="2182417" y="2340413"/>
          <a:ext cx="7446086" cy="1944216"/>
        </p:xfrm>
        <a:graphic>
          <a:graphicData uri="http://schemas.openxmlformats.org/drawingml/2006/table">
            <a:tbl>
              <a:tblPr/>
              <a:tblGrid>
                <a:gridCol w="1724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2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8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CTH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PTH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Différence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Risque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MADRS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Globale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-8,54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-6,92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+1,60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&lt;0,036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MADRS = 19-24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-11,9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-8,77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+3,13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+36 %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charset="2"/>
                        <a:buNone/>
                        <a:tabLst/>
                      </a:pP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 2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F5A03-4807-4BCD-B7D3-372EF71B0948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60842" y="1323754"/>
            <a:ext cx="1047031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dirty="0">
                <a:solidFill>
                  <a:schemeClr val="tx2"/>
                </a:solidFill>
              </a:rPr>
              <a:t>Étude STOP TAG,</a:t>
            </a:r>
            <a:r>
              <a:rPr lang="en-US" dirty="0">
                <a:solidFill>
                  <a:schemeClr val="tx2"/>
                </a:solidFill>
              </a:rPr>
              <a:t> Dubois et al, </a:t>
            </a:r>
            <a:r>
              <a:rPr lang="en-US" i="1" dirty="0">
                <a:solidFill>
                  <a:schemeClr val="tx2"/>
                </a:solidFill>
              </a:rPr>
              <a:t>Complementary Therapies in Medicine (2010) 18, 1—7 	(IF = 1,84)</a:t>
            </a:r>
            <a:endParaRPr lang="fr-FR" i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134" y="5093404"/>
            <a:ext cx="107103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tx2"/>
                </a:solidFill>
                <a:latin typeface="+mj-lt"/>
              </a:rPr>
              <a:t>Il existe une différence significative à la MADRS, à S</a:t>
            </a:r>
            <a:r>
              <a:rPr lang="fr-FR" baseline="-25000" dirty="0">
                <a:solidFill>
                  <a:schemeClr val="tx2"/>
                </a:solidFill>
                <a:latin typeface="+mj-lt"/>
              </a:rPr>
              <a:t>8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, en faveur de la cure thermale.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tx2"/>
                </a:solidFill>
                <a:latin typeface="+mj-lt"/>
              </a:rPr>
              <a:t>+ il y a de symptômes à la MADRS, + l'effet cure semble important.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tx2"/>
                </a:solidFill>
                <a:latin typeface="+mj-lt"/>
              </a:rPr>
              <a:t>La cure pourrait être efficace sur les symptômes dépressifs d'intensité moyenne </a:t>
            </a:r>
            <a:r>
              <a:rPr lang="fr-FR" dirty="0" err="1">
                <a:solidFill>
                  <a:schemeClr val="tx2"/>
                </a:solidFill>
                <a:latin typeface="+mj-lt"/>
              </a:rPr>
              <a:t>comorbides</a:t>
            </a:r>
            <a:r>
              <a:rPr lang="fr-FR" dirty="0">
                <a:solidFill>
                  <a:schemeClr val="tx2"/>
                </a:solidFill>
                <a:latin typeface="+mj-lt"/>
              </a:rPr>
              <a:t> du TAG.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364067" y="637456"/>
            <a:ext cx="710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2- </a:t>
            </a:r>
            <a:r>
              <a:rPr lang="fr-FR" sz="28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TAG et symptômes dépressifs</a:t>
            </a:r>
          </a:p>
        </p:txBody>
      </p:sp>
    </p:spTree>
    <p:extLst>
      <p:ext uri="{BB962C8B-B14F-4D97-AF65-F5344CB8AC3E}">
        <p14:creationId xmlns:p14="http://schemas.microsoft.com/office/powerpoint/2010/main" val="778955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C99B2-7E5E-44E7-B782-481D81933CC0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74132" y="620712"/>
            <a:ext cx="11260667" cy="173302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800" dirty="0"/>
              <a:t>Étude STOP TAG,</a:t>
            </a:r>
            <a:r>
              <a:rPr lang="en-US" sz="3800" dirty="0"/>
              <a:t> Dubois et al, </a:t>
            </a:r>
            <a:r>
              <a:rPr lang="en-US" sz="3800" i="1" dirty="0"/>
              <a:t>Complementary Therapies in Medicine (2010) 18, 1-7    (IF = 1,84) </a:t>
            </a:r>
          </a:p>
          <a:p>
            <a:pPr marL="93663" lvl="1" indent="-93663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800" i="1" dirty="0"/>
              <a:t>Salamon R. et al, Santé Publique 2008, volume 20, p 105-112  </a:t>
            </a:r>
          </a:p>
          <a:p>
            <a:pPr eaLnBrk="1" hangingPunct="1">
              <a:lnSpc>
                <a:spcPct val="80000"/>
              </a:lnSpc>
            </a:pPr>
            <a:endParaRPr lang="fr-FR" sz="2400" i="1" dirty="0"/>
          </a:p>
          <a:p>
            <a:pPr eaLnBrk="1" hangingPunct="1">
              <a:lnSpc>
                <a:spcPct val="80000"/>
              </a:lnSpc>
            </a:pPr>
            <a:endParaRPr lang="fr-FR" sz="24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fr-FR" sz="2400" dirty="0"/>
              <a:t>	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4" b="22662"/>
          <a:stretch/>
        </p:blipFill>
        <p:spPr>
          <a:xfrm>
            <a:off x="3517901" y="1563324"/>
            <a:ext cx="5156198" cy="52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4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992" y="835506"/>
            <a:ext cx="11029616" cy="1013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4100" dirty="0"/>
              <a:t>Étude SPECTh</a:t>
            </a:r>
            <a:br>
              <a:rPr lang="fr-FR" sz="4100" dirty="0"/>
            </a:br>
            <a:r>
              <a:rPr lang="fr-FR" sz="2200" dirty="0"/>
              <a:t>Sevrage de Benzodiazépines par Éducation psychothérapique en Cure Thermale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498474" y="2407093"/>
            <a:ext cx="1125652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2"/>
                </a:solidFill>
              </a:rPr>
              <a:t>Promoteur :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	</a:t>
            </a:r>
            <a:r>
              <a:rPr lang="fr-FR" sz="2400" dirty="0">
                <a:solidFill>
                  <a:schemeClr val="tx2"/>
                </a:solidFill>
              </a:rPr>
              <a:t>AFRETh (Association Française pour la Recherche Thermale)</a:t>
            </a:r>
          </a:p>
          <a:p>
            <a:pPr>
              <a:lnSpc>
                <a:spcPct val="80000"/>
              </a:lnSpc>
            </a:pPr>
            <a:endParaRPr lang="fr-FR" sz="24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fr-FR" sz="2400" dirty="0"/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2"/>
                </a:solidFill>
              </a:rPr>
              <a:t>Conseil scientifique :</a:t>
            </a:r>
          </a:p>
          <a:p>
            <a:pPr lvl="1">
              <a:lnSpc>
                <a:spcPct val="80000"/>
              </a:lnSpc>
            </a:pPr>
            <a:r>
              <a:rPr lang="fr-FR" sz="2400" dirty="0">
                <a:solidFill>
                  <a:schemeClr val="tx2"/>
                </a:solidFill>
              </a:rPr>
              <a:t>Pr Philip </a:t>
            </a:r>
            <a:r>
              <a:rPr lang="fr-FR" sz="2400" dirty="0" err="1">
                <a:solidFill>
                  <a:schemeClr val="tx2"/>
                </a:solidFill>
              </a:rPr>
              <a:t>Gorwood</a:t>
            </a:r>
            <a:r>
              <a:rPr lang="fr-FR" sz="2400" dirty="0">
                <a:solidFill>
                  <a:schemeClr val="tx2"/>
                </a:solidFill>
              </a:rPr>
              <a:t> - Pr Jean Pierre Olié – Pr Jean Pierre Lépine – M. Thierry </a:t>
            </a:r>
            <a:r>
              <a:rPr lang="fr-FR" sz="2400" dirty="0" err="1">
                <a:solidFill>
                  <a:schemeClr val="tx2"/>
                </a:solidFill>
              </a:rPr>
              <a:t>Hergueta</a:t>
            </a:r>
            <a:r>
              <a:rPr lang="fr-FR" sz="2400" dirty="0">
                <a:solidFill>
                  <a:schemeClr val="tx2"/>
                </a:solidFill>
              </a:rPr>
              <a:t> - Pr Roger Salamon – Dr Olivier Dubois</a:t>
            </a:r>
          </a:p>
          <a:p>
            <a:pPr>
              <a:lnSpc>
                <a:spcPct val="80000"/>
              </a:lnSpc>
            </a:pPr>
            <a:endParaRPr lang="fr-FR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accent4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accent2"/>
                </a:solidFill>
              </a:rPr>
              <a:t>Coordonnateur :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	</a:t>
            </a:r>
            <a:r>
              <a:rPr lang="fr-FR" sz="2400" dirty="0">
                <a:solidFill>
                  <a:schemeClr val="tx2"/>
                </a:solidFill>
              </a:rPr>
              <a:t>Dr Olivier Dubois </a:t>
            </a:r>
          </a:p>
          <a:p>
            <a:pPr>
              <a:lnSpc>
                <a:spcPct val="80000"/>
              </a:lnSpc>
            </a:pPr>
            <a:r>
              <a:rPr lang="fr-FR" sz="2400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6127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180" y="608293"/>
            <a:ext cx="11187640" cy="81728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/>
              <a:t>Pourcentage de patients </a:t>
            </a:r>
            <a:r>
              <a:rPr lang="en-GB" sz="2800" dirty="0" err="1"/>
              <a:t>ayant</a:t>
            </a:r>
            <a:r>
              <a:rPr lang="en-GB" sz="2800" dirty="0"/>
              <a:t> </a:t>
            </a:r>
            <a:r>
              <a:rPr lang="en-GB" sz="2800" dirty="0" err="1"/>
              <a:t>arrêté</a:t>
            </a:r>
            <a:r>
              <a:rPr lang="en-GB" sz="2800" dirty="0"/>
              <a:t> </a:t>
            </a:r>
            <a:r>
              <a:rPr lang="en-GB" sz="2800" dirty="0" err="1"/>
              <a:t>totalement</a:t>
            </a:r>
            <a:r>
              <a:rPr lang="en-GB" sz="2800" dirty="0"/>
              <a:t> les BZD</a:t>
            </a:r>
            <a:endParaRPr lang="fr-FR" sz="28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497590"/>
              </p:ext>
            </p:extLst>
          </p:nvPr>
        </p:nvGraphicFramePr>
        <p:xfrm>
          <a:off x="1649942" y="2214563"/>
          <a:ext cx="7924800" cy="153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3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Arrêt des benzodiazépines</a:t>
                      </a: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</a:rPr>
                        <a:t>%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 err="1">
                          <a:effectLst/>
                          <a:latin typeface="+mj-lt"/>
                        </a:rPr>
                        <a:t>Nb</a:t>
                      </a:r>
                      <a:r>
                        <a:rPr lang="en-GB" sz="1400" dirty="0">
                          <a:effectLst/>
                          <a:latin typeface="+mj-lt"/>
                        </a:rPr>
                        <a:t>*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Oui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41,42</a:t>
                      </a: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29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Non</a:t>
                      </a:r>
                      <a:r>
                        <a:rPr lang="en-GB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kumimoji="0"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58,58</a:t>
                      </a:r>
                    </a:p>
                  </a:txBody>
                  <a:tcPr marL="104823" marR="1048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fr-FR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4823" marR="10482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6" name="ZoneTexte 5"/>
          <p:cNvSpPr txBox="1">
            <a:spLocks noChangeArrowheads="1"/>
          </p:cNvSpPr>
          <p:nvPr/>
        </p:nvSpPr>
        <p:spPr bwMode="auto">
          <a:xfrm>
            <a:off x="527051" y="5648326"/>
            <a:ext cx="112172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28E6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625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2000" dirty="0">
                <a:solidFill>
                  <a:schemeClr val="tx2"/>
                </a:solidFill>
                <a:latin typeface="+mn-lt"/>
              </a:rPr>
              <a:t>41,4 % ont arrêté leur consommation de BZD de manière stable à compter du 3</a:t>
            </a:r>
            <a:r>
              <a:rPr lang="fr-FR" altLang="fr-FR" sz="2000" baseline="30000" dirty="0">
                <a:solidFill>
                  <a:schemeClr val="tx2"/>
                </a:solidFill>
                <a:latin typeface="+mn-lt"/>
              </a:rPr>
              <a:t>ème</a:t>
            </a:r>
            <a:r>
              <a:rPr lang="fr-FR" altLang="fr-FR" sz="2000" dirty="0">
                <a:solidFill>
                  <a:schemeClr val="tx2"/>
                </a:solidFill>
                <a:latin typeface="+mn-lt"/>
              </a:rPr>
              <a:t> mois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1285" y="4807482"/>
            <a:ext cx="10585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fr-FR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 patient est classé en arrêt dès lors qu'il n'a plus pris de BZD à la visite du 3ème et 6ème mois</a:t>
            </a:r>
          </a:p>
        </p:txBody>
      </p:sp>
    </p:spTree>
    <p:extLst>
      <p:ext uri="{BB962C8B-B14F-4D97-AF65-F5344CB8AC3E}">
        <p14:creationId xmlns:p14="http://schemas.microsoft.com/office/powerpoint/2010/main" val="416813140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5FF329-37F2-4FAE-8229-9FA24190883F}" type="slidenum">
              <a:rPr lang="fr-FR" altLang="fr-F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 idx="4294967295"/>
          </p:nvPr>
        </p:nvSpPr>
        <p:spPr>
          <a:xfrm>
            <a:off x="314325" y="382588"/>
            <a:ext cx="11331575" cy="711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>
                <a:solidFill>
                  <a:schemeClr val="tx2"/>
                </a:solidFill>
              </a:rPr>
              <a:t>Évolution clinique </a:t>
            </a:r>
            <a:r>
              <a:rPr lang="fr-FR" sz="2400" dirty="0">
                <a:solidFill>
                  <a:schemeClr val="tx2"/>
                </a:solidFill>
              </a:rPr>
              <a:t>(dépendance, anxiété, dépression)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6396819"/>
              </p:ext>
            </p:extLst>
          </p:nvPr>
        </p:nvGraphicFramePr>
        <p:xfrm>
          <a:off x="409575" y="1057275"/>
          <a:ext cx="10657417" cy="229126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33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67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Résultats  par échelle</a:t>
                      </a:r>
                      <a:endParaRPr lang="fr-FR" sz="1600" b="0" dirty="0"/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Arrêt des BZD à 6 mois</a:t>
                      </a:r>
                    </a:p>
                    <a:p>
                      <a:pPr algn="ctr"/>
                      <a:r>
                        <a:rPr lang="fr-FR" sz="1600" dirty="0"/>
                        <a:t>(pts)</a:t>
                      </a:r>
                      <a:endParaRPr lang="fr-FR" sz="1600" b="0" dirty="0"/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BZD</a:t>
                      </a:r>
                      <a:r>
                        <a:rPr lang="fr-FR" sz="1600" baseline="0" dirty="0"/>
                        <a:t> non totalement arrêtés à 6 mois (pts)</a:t>
                      </a:r>
                      <a:endParaRPr lang="fr-FR" sz="1600" b="0" dirty="0"/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77">
                <a:tc>
                  <a:txBody>
                    <a:bodyPr/>
                    <a:lstStyle/>
                    <a:p>
                      <a:r>
                        <a:rPr lang="fr-FR" sz="1200" kern="1200" dirty="0"/>
                        <a:t>Score HAD total </a:t>
                      </a:r>
                      <a:r>
                        <a:rPr lang="fr-FR" sz="1200" dirty="0"/>
                        <a:t>J</a:t>
                      </a:r>
                      <a:r>
                        <a:rPr lang="fr-FR" sz="1100" dirty="0"/>
                        <a:t>0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23,8</a:t>
                      </a:r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20,38</a:t>
                      </a:r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002">
                <a:tc>
                  <a:txBody>
                    <a:bodyPr/>
                    <a:lstStyle/>
                    <a:p>
                      <a:r>
                        <a:rPr lang="fr-FR" sz="1200" kern="1200" dirty="0"/>
                        <a:t>Score HAD total </a:t>
                      </a:r>
                      <a:r>
                        <a:rPr lang="fr-FR" sz="1200" kern="1200" baseline="0" dirty="0"/>
                        <a:t>à 6 mois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11,89 </a:t>
                      </a:r>
                      <a:r>
                        <a:rPr kumimoji="0" lang="fr-FR" sz="1600" kern="1200" dirty="0"/>
                        <a:t>(-50%)</a:t>
                      </a:r>
                      <a:endParaRPr kumimoji="0"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15,40</a:t>
                      </a:r>
                      <a:r>
                        <a:rPr lang="fr-FR" sz="1400" baseline="0" dirty="0"/>
                        <a:t> </a:t>
                      </a:r>
                      <a:r>
                        <a:rPr kumimoji="0" lang="fr-FR" sz="1600" kern="1200" dirty="0"/>
                        <a:t>(-24,4%)</a:t>
                      </a:r>
                      <a:endParaRPr kumimoji="0"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63">
                <a:tc>
                  <a:txBody>
                    <a:bodyPr/>
                    <a:lstStyle/>
                    <a:p>
                      <a:endParaRPr lang="fr-FR" sz="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002">
                <a:tc>
                  <a:txBody>
                    <a:bodyPr/>
                    <a:lstStyle/>
                    <a:p>
                      <a:r>
                        <a:rPr lang="fr-FR" sz="1200" kern="1200" dirty="0"/>
                        <a:t>Score échelle de Beck </a:t>
                      </a:r>
                      <a:r>
                        <a:rPr lang="fr-FR" sz="1200" dirty="0"/>
                        <a:t>J</a:t>
                      </a:r>
                      <a:r>
                        <a:rPr lang="fr-FR" sz="1100" dirty="0"/>
                        <a:t>0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</a:t>
                      </a:r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10,78</a:t>
                      </a:r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46">
                <a:tc>
                  <a:txBody>
                    <a:bodyPr/>
                    <a:lstStyle/>
                    <a:p>
                      <a:r>
                        <a:rPr lang="fr-FR" sz="1200" kern="1200" dirty="0"/>
                        <a:t>Score échelle de Beck </a:t>
                      </a:r>
                      <a:r>
                        <a:rPr lang="fr-FR" sz="1200" kern="1200" baseline="0" dirty="0"/>
                        <a:t>à 6 mois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lang="fr-FR" sz="1400" dirty="0"/>
                        <a:t>6,22 </a:t>
                      </a:r>
                      <a:r>
                        <a:rPr kumimoji="0" lang="fr-FR" sz="1600" kern="1200" dirty="0"/>
                        <a:t>(-58%)</a:t>
                      </a:r>
                      <a:endParaRPr kumimoji="0"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7,93 </a:t>
                      </a:r>
                      <a:r>
                        <a:rPr kumimoji="0" lang="fr-FR" sz="1600" kern="1200" dirty="0"/>
                        <a:t>(-26%)</a:t>
                      </a:r>
                      <a:endParaRPr kumimoji="0" lang="fr-F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149" marR="115149" marT="45733" marB="4573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4" name="ZoneTexte 1"/>
          <p:cNvSpPr txBox="1">
            <a:spLocks noChangeArrowheads="1"/>
          </p:cNvSpPr>
          <p:nvPr/>
        </p:nvSpPr>
        <p:spPr bwMode="auto">
          <a:xfrm>
            <a:off x="268818" y="3402014"/>
            <a:ext cx="6505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28E6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625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tx2"/>
                </a:solidFill>
              </a:rPr>
              <a:t>Les deux groupes de patients sont globalement améliorés cliniquement.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tx2"/>
                </a:solidFill>
              </a:rPr>
              <a:t>2 fois plus d’amélioration pour le groupe « arrêt total ».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87867" y="4087813"/>
            <a:ext cx="10363200" cy="66675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/>
              <a:t>ÉVOLUTION CLINIQUE (SOMMEIL)</a:t>
            </a:r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806154"/>
              </p:ext>
            </p:extLst>
          </p:nvPr>
        </p:nvGraphicFramePr>
        <p:xfrm>
          <a:off x="412751" y="4687889"/>
          <a:ext cx="10693399" cy="16144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1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04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121923" marR="12192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Arrêt des BZD à 6 mois</a:t>
                      </a:r>
                      <a:endParaRPr lang="fr-FR" sz="1600" b="0" dirty="0"/>
                    </a:p>
                  </a:txBody>
                  <a:tcPr marL="115148" marR="115148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BZD</a:t>
                      </a:r>
                      <a:r>
                        <a:rPr lang="fr-FR" sz="1600" baseline="0" dirty="0"/>
                        <a:t> non totalement arrêtés à 6 mois</a:t>
                      </a:r>
                      <a:endParaRPr lang="fr-FR" sz="1600" b="0" dirty="0"/>
                    </a:p>
                  </a:txBody>
                  <a:tcPr marL="115148" marR="115148" marT="45706" marB="4570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r>
                        <a:rPr lang="fr-FR" sz="1400" dirty="0"/>
                        <a:t>Score moyen échelle</a:t>
                      </a:r>
                      <a:r>
                        <a:rPr lang="fr-FR" sz="1400" baseline="0" dirty="0"/>
                        <a:t> du sommeil à</a:t>
                      </a:r>
                      <a:r>
                        <a:rPr lang="fr-FR" sz="1400" dirty="0"/>
                        <a:t> J</a:t>
                      </a:r>
                      <a:r>
                        <a:rPr lang="fr-FR" sz="1100" dirty="0"/>
                        <a:t>0</a:t>
                      </a:r>
                    </a:p>
                  </a:txBody>
                  <a:tcPr marL="121923" marR="12192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5,55</a:t>
                      </a:r>
                    </a:p>
                  </a:txBody>
                  <a:tcPr marL="121923" marR="1219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4,99</a:t>
                      </a:r>
                    </a:p>
                  </a:txBody>
                  <a:tcPr marL="121923" marR="121923" marT="45706" marB="4570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13">
                <a:tc>
                  <a:txBody>
                    <a:bodyPr/>
                    <a:lstStyle/>
                    <a:p>
                      <a:r>
                        <a:rPr lang="fr-FR" sz="1400" dirty="0"/>
                        <a:t>Score moyen échelle</a:t>
                      </a:r>
                      <a:r>
                        <a:rPr lang="fr-FR" sz="1400" baseline="0" dirty="0"/>
                        <a:t> du sommeil </a:t>
                      </a:r>
                      <a:r>
                        <a:rPr lang="fr-FR" sz="1400" dirty="0"/>
                        <a:t>à</a:t>
                      </a:r>
                      <a:r>
                        <a:rPr lang="fr-FR" sz="1400" baseline="0" dirty="0"/>
                        <a:t> 6 mois</a:t>
                      </a:r>
                      <a:endParaRPr lang="fr-FR" sz="1400" dirty="0"/>
                    </a:p>
                  </a:txBody>
                  <a:tcPr marL="121923" marR="121923" marT="45706" marB="457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4,05 (-27 %)</a:t>
                      </a:r>
                    </a:p>
                  </a:txBody>
                  <a:tcPr marL="121923" marR="121923" marT="45706" marB="4570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4,59 (-8 %)</a:t>
                      </a:r>
                    </a:p>
                  </a:txBody>
                  <a:tcPr marL="121923" marR="121923" marT="45706" marB="4570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13">
                <a:tc gridSpan="3">
                  <a:txBody>
                    <a:bodyPr/>
                    <a:lstStyle/>
                    <a:p>
                      <a:pPr algn="r"/>
                      <a:r>
                        <a:rPr lang="fr-FR" sz="1200" dirty="0"/>
                        <a:t>+ le score</a:t>
                      </a:r>
                      <a:r>
                        <a:rPr lang="fr-FR" sz="1200" baseline="0" dirty="0"/>
                        <a:t> est élevé, + la performance est mauvaise</a:t>
                      </a:r>
                      <a:endParaRPr lang="fr-FR" sz="1400" dirty="0"/>
                    </a:p>
                  </a:txBody>
                  <a:tcPr marL="121923" marR="121923" marT="45706" marB="45706" anchor="ctr"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84" name="ZoneTexte 6"/>
          <p:cNvSpPr txBox="1">
            <a:spLocks noChangeArrowheads="1"/>
          </p:cNvSpPr>
          <p:nvPr/>
        </p:nvSpPr>
        <p:spPr bwMode="auto">
          <a:xfrm>
            <a:off x="403226" y="6376989"/>
            <a:ext cx="11233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A28E6A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625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485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altLang="fr-FR" sz="1600" dirty="0">
                <a:solidFill>
                  <a:schemeClr val="tx2"/>
                </a:solidFill>
              </a:rPr>
              <a:t>Amélioration globale du sommeil, plus importante dans le groupe « arrêt total »</a:t>
            </a:r>
          </a:p>
        </p:txBody>
      </p:sp>
    </p:spTree>
    <p:extLst>
      <p:ext uri="{BB962C8B-B14F-4D97-AF65-F5344CB8AC3E}">
        <p14:creationId xmlns:p14="http://schemas.microsoft.com/office/powerpoint/2010/main" val="2483111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" r="170" b="38006"/>
          <a:stretch/>
        </p:blipFill>
        <p:spPr>
          <a:xfrm>
            <a:off x="1952625" y="634999"/>
            <a:ext cx="7480300" cy="5977467"/>
          </a:xfrm>
        </p:spPr>
      </p:pic>
    </p:spTree>
    <p:extLst>
      <p:ext uri="{BB962C8B-B14F-4D97-AF65-F5344CB8AC3E}">
        <p14:creationId xmlns:p14="http://schemas.microsoft.com/office/powerpoint/2010/main" val="97231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581192" y="864081"/>
            <a:ext cx="11029616" cy="1013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/>
              <a:t>Étude sur le burn out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32892" y="1837210"/>
            <a:ext cx="10972800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000" dirty="0" err="1"/>
              <a:t>Blasche</a:t>
            </a:r>
            <a:r>
              <a:rPr lang="fr-FR" sz="2000" dirty="0"/>
              <a:t> G et al, </a:t>
            </a:r>
            <a:r>
              <a:rPr lang="fr-FR" sz="2000" i="1" dirty="0" err="1"/>
              <a:t>Forsch</a:t>
            </a:r>
            <a:r>
              <a:rPr lang="fr-FR" sz="2000" i="1" dirty="0"/>
              <a:t> </a:t>
            </a:r>
            <a:r>
              <a:rPr lang="fr-FR" sz="2000" i="1" dirty="0" err="1"/>
              <a:t>Kompl</a:t>
            </a:r>
            <a:r>
              <a:rPr lang="fr-FR" sz="2000" i="1" dirty="0"/>
              <a:t> - </a:t>
            </a:r>
            <a:r>
              <a:rPr lang="fr-FR" sz="2000" i="1" dirty="0" err="1"/>
              <a:t>med</a:t>
            </a:r>
            <a:r>
              <a:rPr lang="fr-FR" sz="2000" i="1" dirty="0"/>
              <a:t> 2010,17:132-6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fr-FR" sz="1600" i="1" dirty="0"/>
              <a:t>     (IF 2010 = 1,059)</a:t>
            </a:r>
          </a:p>
          <a:p>
            <a:pPr eaLnBrk="1" hangingPunct="1">
              <a:lnSpc>
                <a:spcPct val="80000"/>
              </a:lnSpc>
            </a:pPr>
            <a:endParaRPr 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65 patients actifs (2/3 femmes)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/>
          </a:p>
          <a:p>
            <a:pPr lvl="1" eaLnBrk="1" hangingPunct="1">
              <a:lnSpc>
                <a:spcPct val="80000"/>
              </a:lnSpc>
            </a:pPr>
            <a:r>
              <a:rPr lang="fr-FR" sz="1800" dirty="0"/>
              <a:t>Symptômes du Burn out : fatigue, stress, </a:t>
            </a:r>
            <a:r>
              <a:rPr lang="fr-FR" sz="1800" dirty="0">
                <a:sym typeface="Wingdings" charset="2"/>
              </a:rPr>
              <a:t> motivation, troubles du sommeil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>
              <a:sym typeface="Wingdings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>
                <a:sym typeface="Wingdings" charset="2"/>
              </a:rPr>
              <a:t>En fin du traitement hydrothérapique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" charset="2"/>
              </a:rPr>
              <a:t> des 4 symptômes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800" dirty="0">
                <a:sym typeface="Wingdings" charset="2"/>
              </a:rPr>
              <a:t>Maintien à 3 mois</a:t>
            </a:r>
          </a:p>
          <a:p>
            <a:pPr lvl="1" eaLnBrk="1" hangingPunct="1">
              <a:lnSpc>
                <a:spcPct val="80000"/>
              </a:lnSpc>
            </a:pPr>
            <a:endParaRPr lang="fr-FR" sz="1800" dirty="0">
              <a:sym typeface="Wingdings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fr-FR" sz="1800" dirty="0">
                <a:sym typeface="Wingdings" charset="2"/>
              </a:rPr>
              <a:t>Résultat comparable pour burn out modéré / sévère</a:t>
            </a:r>
          </a:p>
        </p:txBody>
      </p:sp>
    </p:spTree>
    <p:extLst>
      <p:ext uri="{BB962C8B-B14F-4D97-AF65-F5344CB8AC3E}">
        <p14:creationId xmlns:p14="http://schemas.microsoft.com/office/powerpoint/2010/main" val="287862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66959" y="4285873"/>
            <a:ext cx="11152508" cy="1475013"/>
          </a:xfrm>
        </p:spPr>
        <p:txBody>
          <a:bodyPr>
            <a:normAutofit fontScale="90000"/>
          </a:bodyPr>
          <a:lstStyle/>
          <a:p>
            <a:r>
              <a:rPr lang="fr-FR" sz="6000" b="1" dirty="0">
                <a:solidFill>
                  <a:schemeClr val="bg1"/>
                </a:solidFill>
              </a:rPr>
              <a:t>École thermale du stress</a:t>
            </a:r>
            <a:br>
              <a:rPr lang="fr-FR" sz="6000" b="1" dirty="0">
                <a:solidFill>
                  <a:schemeClr val="bg1"/>
                </a:solidFill>
              </a:rPr>
            </a:br>
            <a:r>
              <a:rPr lang="fr-FR" sz="6000" b="1" dirty="0">
                <a:solidFill>
                  <a:schemeClr val="bg1"/>
                </a:solidFill>
              </a:rPr>
              <a:t>(</a:t>
            </a:r>
            <a:r>
              <a:rPr lang="fr-FR" sz="6000" b="1" dirty="0" err="1">
                <a:solidFill>
                  <a:schemeClr val="bg1"/>
                </a:solidFill>
              </a:rPr>
              <a:t>ets</a:t>
            </a:r>
            <a:r>
              <a:rPr lang="fr-FR" sz="6000" b="1" dirty="0">
                <a:solidFill>
                  <a:schemeClr val="bg1"/>
                </a:solidFill>
              </a:rPr>
              <a:t>)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21181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Un problème de santé évident (2)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507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fr-FR" sz="2400" dirty="0"/>
              <a:t>Baromètre santé (2005) : plaintes principales:</a:t>
            </a:r>
          </a:p>
          <a:p>
            <a:pPr lvl="1"/>
            <a:r>
              <a:rPr lang="fr-FR" sz="2400" dirty="0"/>
              <a:t>tension musculaire (45%)</a:t>
            </a:r>
          </a:p>
          <a:p>
            <a:pPr lvl="1"/>
            <a:r>
              <a:rPr lang="fr-FR" sz="2200" dirty="0"/>
              <a:t>troubles du sommeil (44%)</a:t>
            </a:r>
          </a:p>
          <a:p>
            <a:pPr lvl="1"/>
            <a:r>
              <a:rPr lang="fr-FR" sz="2200" dirty="0"/>
              <a:t>anxiété (42%)</a:t>
            </a:r>
          </a:p>
          <a:p>
            <a:pPr lvl="1"/>
            <a:r>
              <a:rPr lang="fr-FR" sz="2200" dirty="0"/>
              <a:t>développement des addictions (38%)</a:t>
            </a:r>
          </a:p>
          <a:p>
            <a:pPr lvl="1"/>
            <a:endParaRPr lang="fr-FR" sz="2200" dirty="0"/>
          </a:p>
          <a:p>
            <a:pPr lvl="1"/>
            <a:endParaRPr lang="fr-FR" sz="2200" dirty="0"/>
          </a:p>
          <a:p>
            <a:r>
              <a:rPr lang="fr-FR" sz="2400" dirty="0"/>
              <a:t>Pour 60% d’entre eux leur état de stress est lié au travail</a:t>
            </a:r>
          </a:p>
          <a:p>
            <a:pPr marL="457200" lvl="1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7550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49756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un programme pour la prévention du burn-out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697" y="2082187"/>
            <a:ext cx="11300606" cy="4974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1) </a:t>
            </a:r>
            <a:r>
              <a:rPr lang="fr-FR" sz="2000" dirty="0">
                <a:solidFill>
                  <a:schemeClr val="accent2"/>
                </a:solidFill>
              </a:rPr>
              <a:t>Comprendre le burn-out </a:t>
            </a:r>
            <a:endParaRPr lang="fr-FR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Auto-évaluation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Identification des situations stressantes au travail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Les composantes de la spirale du stress et de l’échec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Les différentes méthodes de relaxation (contrôle respiratoire, relaxation musculaire, </a:t>
            </a:r>
            <a:r>
              <a:rPr lang="fr-FR" sz="1000" dirty="0" err="1"/>
              <a:t>auto-hypnose</a:t>
            </a:r>
            <a:r>
              <a:rPr lang="fr-FR" sz="1000" dirty="0"/>
              <a:t>)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2) </a:t>
            </a:r>
            <a:r>
              <a:rPr lang="fr-FR" sz="2000" dirty="0">
                <a:solidFill>
                  <a:schemeClr val="accent2"/>
                </a:solidFill>
              </a:rPr>
              <a:t>Comprendre les processus mentaux (émotions, pensées…)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Identifier les pensées stressantes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Apprendre à raisonner autrement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Expérimenter la détente du corps</a:t>
            </a:r>
          </a:p>
          <a:p>
            <a:pPr marL="0" lvl="0" indent="0">
              <a:buClr>
                <a:srgbClr val="C0504D"/>
              </a:buClr>
              <a:buNone/>
            </a:pPr>
            <a:r>
              <a:rPr lang="fr-FR" dirty="0">
                <a:solidFill>
                  <a:srgbClr val="C0504D"/>
                </a:solidFill>
              </a:rPr>
              <a:t>3) </a:t>
            </a:r>
            <a:r>
              <a:rPr lang="fr-FR" sz="2000" dirty="0">
                <a:solidFill>
                  <a:srgbClr val="C0504D"/>
                </a:solidFill>
              </a:rPr>
              <a:t>Méditer pour ne plus stresser </a:t>
            </a:r>
            <a:endParaRPr lang="fr-FR" sz="2000" dirty="0">
              <a:solidFill>
                <a:srgbClr val="1F497D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Découvrir la pleine conscience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Etre attentif au moment présent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Prendre du recul/ses pensées stressantes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Exercice: pleine conscience sur sa respiration</a:t>
            </a:r>
          </a:p>
          <a:p>
            <a:pPr marL="0" lvl="0" indent="0">
              <a:buClr>
                <a:srgbClr val="C0504D"/>
              </a:buClr>
              <a:buNone/>
            </a:pPr>
            <a:r>
              <a:rPr lang="fr-FR" dirty="0">
                <a:solidFill>
                  <a:srgbClr val="C0504D"/>
                </a:solidFill>
              </a:rPr>
              <a:t>4) </a:t>
            </a:r>
            <a:r>
              <a:rPr lang="fr-FR" sz="2000" dirty="0">
                <a:solidFill>
                  <a:srgbClr val="C0504D"/>
                </a:solidFill>
              </a:rPr>
              <a:t>S’exposer et s’engager dans l’action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Surmonter les situations difficiles : la résolution de problème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S’exposer au stress pour le dépasser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Planifier le changement de comportement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1000" dirty="0">
                <a:solidFill>
                  <a:srgbClr val="1F497D"/>
                </a:solidFill>
              </a:rPr>
              <a:t>Agir par soi-même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2"/>
                </a:solidFill>
              </a:rPr>
              <a:t>5) </a:t>
            </a:r>
            <a:r>
              <a:rPr lang="fr-FR" sz="2000" dirty="0">
                <a:solidFill>
                  <a:schemeClr val="accent2"/>
                </a:solidFill>
              </a:rPr>
              <a:t>Adopter des attitudes et des comportements positifs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Générer des émotions positives pour soi et les autres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Développer l’estime et la confiance en soi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Travail en visualisation mentale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1000" dirty="0"/>
              <a:t>Elaborer son programme individuel de développement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endParaRPr lang="fr-FR" sz="1100" dirty="0">
              <a:solidFill>
                <a:srgbClr val="1F497D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endParaRPr lang="fr-FR" sz="1000" dirty="0">
              <a:solidFill>
                <a:srgbClr val="1F497D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31285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864081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Ets &amp; médecine thermale :     </a:t>
            </a:r>
            <a:br>
              <a:rPr lang="fr-FR" sz="3600" dirty="0"/>
            </a:br>
            <a:r>
              <a:rPr lang="fr-FR" sz="2700" dirty="0"/>
              <a:t>les atouts d’une prise en charge complémentaire (1)</a:t>
            </a:r>
            <a:br>
              <a:rPr lang="fr-FR" sz="2200" dirty="0"/>
            </a:b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317" y="2237646"/>
            <a:ext cx="11029615" cy="36783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Un cadre institutionnel moins stigmatisant et régressant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Une unité de temps (3 semaines) et de lieu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Un corps médical compétent et diversifié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Une équipe pluridisciplinaire et formée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2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Des techniques psychocorporelles éprouvées et validées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01160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517" y="959331"/>
            <a:ext cx="11029616" cy="1013800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Ets &amp; médecine thermale :       </a:t>
            </a:r>
            <a:br>
              <a:rPr lang="fr-FR" sz="2800" dirty="0"/>
            </a:br>
            <a:r>
              <a:rPr lang="fr-FR" sz="2700" dirty="0"/>
              <a:t>les atouts d’une prise en charge complémentaire (2)</a:t>
            </a:r>
            <a:br>
              <a:rPr lang="fr-FR" sz="2700" dirty="0"/>
            </a:b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400" dirty="0"/>
              <a:t>Une prise en charge sociale avec des patients présentant  des pathologies homogènes</a:t>
            </a:r>
          </a:p>
          <a:p>
            <a:endParaRPr lang="fr-FR" sz="2400" dirty="0"/>
          </a:p>
          <a:p>
            <a:r>
              <a:rPr lang="fr-FR" sz="2400" dirty="0"/>
              <a:t>Une dynamique favorisée par les groupes de patients</a:t>
            </a:r>
          </a:p>
          <a:p>
            <a:pPr marL="0" indent="0">
              <a:buNone/>
            </a:pPr>
            <a:r>
              <a:rPr lang="fr-FR" sz="2400" dirty="0"/>
              <a:t> </a:t>
            </a:r>
          </a:p>
          <a:p>
            <a:r>
              <a:rPr lang="fr-FR" sz="2400" dirty="0"/>
              <a:t>Un projet de soin individualisé</a:t>
            </a:r>
          </a:p>
          <a:p>
            <a:endParaRPr lang="fr-FR" sz="2400" dirty="0"/>
          </a:p>
          <a:p>
            <a:r>
              <a:rPr lang="fr-FR" sz="2400" dirty="0"/>
              <a:t>Un processus d’évaluation et de suivi des acquisitions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563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99225" y="4734719"/>
            <a:ext cx="10993549" cy="9159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5400" b="1" dirty="0">
                <a:solidFill>
                  <a:schemeClr val="bg1"/>
                </a:solidFill>
              </a:rPr>
              <a:t>Thermalisme &amp; burn-out </a:t>
            </a:r>
            <a:br>
              <a:rPr lang="fr-FR" sz="5400" b="1" dirty="0">
                <a:solidFill>
                  <a:schemeClr val="bg1"/>
                </a:solidFill>
              </a:rPr>
            </a:br>
            <a:r>
              <a:rPr lang="fr-FR" sz="5400" b="1" cap="none" dirty="0">
                <a:solidFill>
                  <a:schemeClr val="bg1"/>
                </a:solidFill>
              </a:rPr>
              <a:t>à</a:t>
            </a:r>
            <a:r>
              <a:rPr lang="fr-FR" sz="5400" b="1" dirty="0">
                <a:solidFill>
                  <a:schemeClr val="bg1"/>
                </a:solidFill>
              </a:rPr>
              <a:t> saujon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51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487003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Centre spécialisé en psy depuis 1860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933" y="2099814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150 lits hospitaliers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4500 curistes psy annuels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10 psychiatres, 4 médecins généralistes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Référent international en thermalisme psychiatrique (troubles anxieux- burn-out)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Spécialisé dans la prise en charge du burn out</a:t>
            </a:r>
          </a:p>
        </p:txBody>
      </p:sp>
    </p:spTree>
    <p:extLst>
      <p:ext uri="{BB962C8B-B14F-4D97-AF65-F5344CB8AC3E}">
        <p14:creationId xmlns:p14="http://schemas.microsoft.com/office/powerpoint/2010/main" val="4249768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39616" y="116635"/>
            <a:ext cx="72008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2400" b="1" dirty="0">
                <a:solidFill>
                  <a:prstClr val="white"/>
                </a:solidFill>
              </a:rPr>
              <a:t>Centre dédié au burn out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15680" y="764704"/>
            <a:ext cx="1728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Deniker </a:t>
            </a:r>
          </a:p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Paris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35968" y="764704"/>
            <a:ext cx="1728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Plateforme SPS</a:t>
            </a:r>
          </a:p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Prof. de santé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327915" y="764704"/>
            <a:ext cx="1728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URC</a:t>
            </a:r>
          </a:p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Poitiers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5360" y="2368045"/>
            <a:ext cx="17280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Médecine du Travail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7800" y="3110010"/>
            <a:ext cx="1728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Directeur de </a:t>
            </a:r>
          </a:p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Santé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35360" y="3954359"/>
            <a:ext cx="17280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D.R.H.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35360" y="1503951"/>
            <a:ext cx="17280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914400"/>
            <a:r>
              <a:rPr lang="fr-FR" dirty="0">
                <a:solidFill>
                  <a:prstClr val="white"/>
                </a:solidFill>
              </a:rPr>
              <a:t>Filière Travail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27800" y="873038"/>
            <a:ext cx="172800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Filière Santé</a:t>
            </a:r>
          </a:p>
        </p:txBody>
      </p:sp>
      <p:sp>
        <p:nvSpPr>
          <p:cNvPr id="16" name="Flèche droite rayée 15"/>
          <p:cNvSpPr/>
          <p:nvPr/>
        </p:nvSpPr>
        <p:spPr>
          <a:xfrm rot="5400000">
            <a:off x="972441" y="1935999"/>
            <a:ext cx="288035" cy="288035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129459" y="2659486"/>
            <a:ext cx="3168000" cy="64633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b="1" dirty="0">
                <a:solidFill>
                  <a:prstClr val="white"/>
                </a:solidFill>
              </a:rPr>
              <a:t>Centre dédié </a:t>
            </a:r>
          </a:p>
          <a:p>
            <a:pPr algn="ctr" defTabSz="914400"/>
            <a:r>
              <a:rPr lang="fr-FR" b="1" dirty="0">
                <a:solidFill>
                  <a:prstClr val="white"/>
                </a:solidFill>
              </a:rPr>
              <a:t>Saujon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001435" y="2747530"/>
            <a:ext cx="273311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b="1" dirty="0">
                <a:solidFill>
                  <a:prstClr val="white"/>
                </a:solidFill>
              </a:rPr>
              <a:t>Plateforme régionale</a:t>
            </a:r>
          </a:p>
          <a:p>
            <a:pPr algn="ctr" defTabSz="914400"/>
            <a:r>
              <a:rPr lang="fr-FR" b="1" dirty="0">
                <a:solidFill>
                  <a:prstClr val="white"/>
                </a:solidFill>
              </a:rPr>
              <a:t>« Saujon expertise »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499997" y="4873257"/>
            <a:ext cx="268829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Hospitalisation </a:t>
            </a:r>
          </a:p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Lits spécifiques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378150" y="5884981"/>
            <a:ext cx="268829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Cure thermale « classique » </a:t>
            </a:r>
          </a:p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de 3 semaines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3791744" y="4869163"/>
            <a:ext cx="2640000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Cure thermale </a:t>
            </a:r>
          </a:p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de 3 semaines avec programme psycho-éducatif sur le burn out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566528" y="4891103"/>
            <a:ext cx="2640000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Mini cures (5 jours)</a:t>
            </a:r>
          </a:p>
          <a:p>
            <a:pPr algn="ctr" defTabSz="914400"/>
            <a:r>
              <a:rPr lang="fr-FR" sz="1400" dirty="0">
                <a:solidFill>
                  <a:prstClr val="black"/>
                </a:solidFill>
              </a:rPr>
              <a:t>(professionnels de santé, militaires, RH, …)</a:t>
            </a:r>
          </a:p>
        </p:txBody>
      </p:sp>
      <p:sp>
        <p:nvSpPr>
          <p:cNvPr id="73" name="Flèche droite rayée 72"/>
          <p:cNvSpPr/>
          <p:nvPr/>
        </p:nvSpPr>
        <p:spPr>
          <a:xfrm>
            <a:off x="2447595" y="960482"/>
            <a:ext cx="384047" cy="216026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338200" y="6311085"/>
            <a:ext cx="5134352" cy="36933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b="1" dirty="0">
                <a:solidFill>
                  <a:prstClr val="white"/>
                </a:solidFill>
                <a:latin typeface="Cambria" panose="02040503050406030204" pitchFamily="18" charset="0"/>
              </a:rPr>
              <a:t>École thermale du stress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9407988" y="4998825"/>
            <a:ext cx="2640000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Cure de 2 jours</a:t>
            </a:r>
          </a:p>
          <a:p>
            <a:pPr algn="ctr" defTabSz="914400"/>
            <a:r>
              <a:rPr lang="fr-FR" sz="1400" dirty="0">
                <a:solidFill>
                  <a:prstClr val="black"/>
                </a:solidFill>
              </a:rPr>
              <a:t>(pour professionnels de santé)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10144124" y="2102799"/>
            <a:ext cx="1778079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Consultation externe</a:t>
            </a:r>
          </a:p>
          <a:p>
            <a:pPr algn="ctr" defTabSz="914400"/>
            <a:r>
              <a:rPr lang="fr-FR" sz="1400" dirty="0">
                <a:solidFill>
                  <a:prstClr val="black"/>
                </a:solidFill>
              </a:rPr>
              <a:t>(avis / orientation)</a:t>
            </a:r>
          </a:p>
        </p:txBody>
      </p:sp>
      <p:cxnSp>
        <p:nvCxnSpPr>
          <p:cNvPr id="80" name="Connecteur en angle 79"/>
          <p:cNvCxnSpPr>
            <a:stCxn id="71" idx="2"/>
          </p:cNvCxnSpPr>
          <p:nvPr/>
        </p:nvCxnSpPr>
        <p:spPr>
          <a:xfrm rot="16200000" flipH="1">
            <a:off x="7741036" y="2978535"/>
            <a:ext cx="383401" cy="5641984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>
            <a:off x="8016213" y="5823270"/>
            <a:ext cx="0" cy="15330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eur droit 84"/>
          <p:cNvCxnSpPr>
            <a:stCxn id="77" idx="2"/>
          </p:cNvCxnSpPr>
          <p:nvPr/>
        </p:nvCxnSpPr>
        <p:spPr>
          <a:xfrm>
            <a:off x="10727988" y="5522045"/>
            <a:ext cx="16212" cy="46918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7" name="Flèche droite rayée 86"/>
          <p:cNvSpPr/>
          <p:nvPr/>
        </p:nvSpPr>
        <p:spPr>
          <a:xfrm rot="5400000">
            <a:off x="7909489" y="6034579"/>
            <a:ext cx="213448" cy="192021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90" name="Connecteur droit avec flèche 89"/>
          <p:cNvCxnSpPr/>
          <p:nvPr/>
        </p:nvCxnSpPr>
        <p:spPr>
          <a:xfrm flipV="1">
            <a:off x="8395505" y="2354884"/>
            <a:ext cx="1777194" cy="383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 flipH="1">
            <a:off x="2139422" y="3343275"/>
            <a:ext cx="1346728" cy="1549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flipH="1">
            <a:off x="3133725" y="3343275"/>
            <a:ext cx="752475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Connecteur en angle 109"/>
          <p:cNvCxnSpPr/>
          <p:nvPr/>
        </p:nvCxnSpPr>
        <p:spPr>
          <a:xfrm rot="5400000" flipH="1" flipV="1">
            <a:off x="7463961" y="1904496"/>
            <a:ext cx="144017" cy="5777279"/>
          </a:xfrm>
          <a:prstGeom prst="bentConnector2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10416480" y="4725144"/>
            <a:ext cx="13395" cy="20880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7824192" y="4715744"/>
            <a:ext cx="0" cy="153416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5457825" y="3314700"/>
            <a:ext cx="2362200" cy="1400175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Connecteur en angle 119"/>
          <p:cNvCxnSpPr/>
          <p:nvPr/>
        </p:nvCxnSpPr>
        <p:spPr>
          <a:xfrm rot="10800000">
            <a:off x="4079680" y="1333194"/>
            <a:ext cx="6308301" cy="295609"/>
          </a:xfrm>
          <a:prstGeom prst="bentConnector2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8400256" y="1325620"/>
            <a:ext cx="0" cy="30318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6108629" y="1303600"/>
            <a:ext cx="0" cy="32520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2238375" y="2533650"/>
            <a:ext cx="17198" cy="161543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2055800" y="3371620"/>
            <a:ext cx="19977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2055800" y="4149080"/>
            <a:ext cx="19977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9744597" y="865464"/>
            <a:ext cx="1728000" cy="30777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400" dirty="0">
                <a:solidFill>
                  <a:prstClr val="white"/>
                </a:solidFill>
              </a:rPr>
              <a:t>Thermalisme</a:t>
            </a:r>
          </a:p>
        </p:txBody>
      </p:sp>
      <p:cxnSp>
        <p:nvCxnSpPr>
          <p:cNvPr id="44" name="Connecteur droit 43"/>
          <p:cNvCxnSpPr/>
          <p:nvPr/>
        </p:nvCxnSpPr>
        <p:spPr>
          <a:xfrm>
            <a:off x="10387981" y="1303600"/>
            <a:ext cx="0" cy="32520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758480" y="1635962"/>
            <a:ext cx="727670" cy="30777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schemeClr val="bg1"/>
                </a:solidFill>
              </a:rPr>
              <a:t>ARS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2046275" y="2533420"/>
            <a:ext cx="19977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0210799" y="3617274"/>
            <a:ext cx="1739979" cy="73866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>
                <a:solidFill>
                  <a:prstClr val="black"/>
                </a:solidFill>
              </a:rPr>
              <a:t>Formation prévention entreprise</a:t>
            </a:r>
            <a:endParaRPr lang="fr-FR" sz="1400" dirty="0">
              <a:solidFill>
                <a:prstClr val="black"/>
              </a:solidFill>
            </a:endParaRPr>
          </a:p>
        </p:txBody>
      </p:sp>
      <p:cxnSp>
        <p:nvCxnSpPr>
          <p:cNvPr id="58" name="Connecteur droit avec flèche 57"/>
          <p:cNvCxnSpPr>
            <a:endCxn id="57" idx="1"/>
          </p:cNvCxnSpPr>
          <p:nvPr/>
        </p:nvCxnSpPr>
        <p:spPr>
          <a:xfrm>
            <a:off x="8448675" y="3390900"/>
            <a:ext cx="1762124" cy="595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Flèche courbée vers la droite 37"/>
          <p:cNvSpPr/>
          <p:nvPr/>
        </p:nvSpPr>
        <p:spPr>
          <a:xfrm rot="13057066">
            <a:off x="4102424" y="5637875"/>
            <a:ext cx="365548" cy="806096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5" name="Flèche courbée vers la droite 74"/>
          <p:cNvSpPr/>
          <p:nvPr/>
        </p:nvSpPr>
        <p:spPr>
          <a:xfrm rot="2867567">
            <a:off x="3292615" y="5106193"/>
            <a:ext cx="378522" cy="744018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Flèche droite rayée 47"/>
          <p:cNvSpPr/>
          <p:nvPr/>
        </p:nvSpPr>
        <p:spPr>
          <a:xfrm rot="2477584">
            <a:off x="2104886" y="1279475"/>
            <a:ext cx="704076" cy="13625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49" name="Flèche droite rayée 48"/>
          <p:cNvSpPr/>
          <p:nvPr/>
        </p:nvSpPr>
        <p:spPr>
          <a:xfrm>
            <a:off x="2214282" y="1668693"/>
            <a:ext cx="438067" cy="14217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Flèche droite rayée 49"/>
          <p:cNvSpPr/>
          <p:nvPr/>
        </p:nvSpPr>
        <p:spPr>
          <a:xfrm rot="2635541">
            <a:off x="3135825" y="2220769"/>
            <a:ext cx="704076" cy="13625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2245099" y="3112994"/>
            <a:ext cx="856689" cy="6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3" name="Flèche droite rayée 52"/>
          <p:cNvSpPr/>
          <p:nvPr/>
        </p:nvSpPr>
        <p:spPr>
          <a:xfrm rot="16200000">
            <a:off x="7890916" y="5739389"/>
            <a:ext cx="242463" cy="20182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4823013" y="1642533"/>
            <a:ext cx="883520" cy="975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Double flèche horizontale 23"/>
          <p:cNvSpPr/>
          <p:nvPr/>
        </p:nvSpPr>
        <p:spPr>
          <a:xfrm>
            <a:off x="6400799" y="2963537"/>
            <a:ext cx="506776" cy="176270"/>
          </a:xfrm>
          <a:prstGeom prst="left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157133" y="3335867"/>
            <a:ext cx="11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Sanitaire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848600" y="3412067"/>
            <a:ext cx="118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Préventif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5740400" y="1733018"/>
            <a:ext cx="1761067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914400"/>
            <a:r>
              <a:rPr lang="fr-FR" sz="1600" b="1" dirty="0">
                <a:solidFill>
                  <a:prstClr val="white"/>
                </a:solidFill>
              </a:rPr>
              <a:t>Cabinet Stimulus</a:t>
            </a: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6773333" y="2082800"/>
            <a:ext cx="982134" cy="635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5613402" y="2091267"/>
            <a:ext cx="846665" cy="5418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 rot="1887916">
            <a:off x="7023124" y="2217588"/>
            <a:ext cx="814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formation</a:t>
            </a:r>
          </a:p>
        </p:txBody>
      </p:sp>
      <p:sp>
        <p:nvSpPr>
          <p:cNvPr id="76" name="ZoneTexte 75"/>
          <p:cNvSpPr txBox="1"/>
          <p:nvPr/>
        </p:nvSpPr>
        <p:spPr>
          <a:xfrm rot="19729264">
            <a:off x="5444067" y="208663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6"/>
                </a:solidFill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1742414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fr-FR" sz="3600" dirty="0">
                <a:effectLst/>
              </a:rPr>
              <a:t>Développement de 2 programmes pour burn-out soignants de 5 jours et 2 jours</a:t>
            </a:r>
            <a:endParaRPr lang="fr-FR" sz="2400" dirty="0">
              <a:effectLst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3610" y="2205969"/>
            <a:ext cx="5422390" cy="3633047"/>
          </a:xfrm>
          <a:ln>
            <a:solidFill>
              <a:schemeClr val="accent4"/>
            </a:solidFill>
          </a:ln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endParaRPr lang="fr-FR" sz="2400" dirty="0"/>
          </a:p>
          <a:p>
            <a:pPr marL="0" indent="0" algn="just" eaLnBrk="1" hangingPunct="1">
              <a:buNone/>
              <a:defRPr/>
            </a:pPr>
            <a:r>
              <a:rPr lang="fr-FR" sz="2400" dirty="0">
                <a:solidFill>
                  <a:schemeClr val="accent2"/>
                </a:solidFill>
              </a:rPr>
              <a:t>Programme 5 jours :</a:t>
            </a:r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accent2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4 ateliers psychoéducatifs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Sport adapté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Relaxation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15 séances de balnéothérapie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Approches complémentaires (à la carte)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fr-FR" sz="2400" dirty="0"/>
          </a:p>
          <a:p>
            <a:pPr algn="just" eaLnBrk="1" hangingPunct="1">
              <a:buFont typeface="Wingdings" pitchFamily="2" charset="2"/>
              <a:buNone/>
              <a:defRPr/>
            </a:pPr>
            <a:endParaRPr lang="fr-FR" sz="2400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096000" y="2205969"/>
            <a:ext cx="5422392" cy="3633047"/>
          </a:xfrm>
          <a:ln>
            <a:solidFill>
              <a:schemeClr val="accent4"/>
            </a:solidFill>
          </a:ln>
        </p:spPr>
        <p:txBody>
          <a:bodyPr anchor="t">
            <a:normAutofit fontScale="92500" lnSpcReduction="10000"/>
          </a:bodyPr>
          <a:lstStyle/>
          <a:p>
            <a:pPr marL="0" indent="0" algn="just">
              <a:buNone/>
              <a:defRPr/>
            </a:pPr>
            <a:endParaRPr lang="fr-FR" sz="100" dirty="0">
              <a:solidFill>
                <a:schemeClr val="accent2"/>
              </a:solidFill>
            </a:endParaRPr>
          </a:p>
          <a:p>
            <a:pPr marL="0" indent="0" algn="just">
              <a:buNone/>
              <a:defRPr/>
            </a:pPr>
            <a:r>
              <a:rPr lang="fr-FR" sz="2400" dirty="0">
                <a:solidFill>
                  <a:schemeClr val="accent2"/>
                </a:solidFill>
              </a:rPr>
              <a:t>Programme 2 jours :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fr-FR" sz="2400" dirty="0">
              <a:solidFill>
                <a:schemeClr val="accent2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4 ateliers psychoéducatifs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Relaxation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6 séances de balnéothérapie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33849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1085849"/>
            <a:ext cx="11029616" cy="696781"/>
          </a:xfrm>
        </p:spPr>
        <p:txBody>
          <a:bodyPr anchor="ctr">
            <a:noAutofit/>
          </a:bodyPr>
          <a:lstStyle/>
          <a:p>
            <a:r>
              <a:rPr lang="fr-FR" sz="3600" dirty="0"/>
              <a:t>Ateliers psychoéducatifs POUR SOIGNANTS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792" y="2170971"/>
            <a:ext cx="11029615" cy="3678303"/>
          </a:xfrm>
        </p:spPr>
        <p:txBody>
          <a:bodyPr/>
          <a:lstStyle/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Comprendre le syndrome d’épuisement professionnel des soignants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Définir une vision personnalisée du soin (valeurs, rôle, missions, ...)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Sympathie, empathie, antipathie : trouver son fonctionnement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2200" dirty="0"/>
              <a:t>Soigner et se soigner : deux réalités antinomiques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718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3525" indent="-263525" algn="l" eaLnBrk="1" hangingPunct="1">
              <a:lnSpc>
                <a:spcPct val="150000"/>
              </a:lnSpc>
              <a:tabLst>
                <a:tab pos="263525" algn="l"/>
              </a:tabLst>
              <a:defRPr/>
            </a:pPr>
            <a:r>
              <a:rPr lang="fr-FR" sz="2400" dirty="0"/>
              <a:t>Identifier et repérer le processus du SEPS</a:t>
            </a:r>
          </a:p>
          <a:p>
            <a:pPr marL="263525" indent="-263525" algn="l" eaLnBrk="1" hangingPunct="1">
              <a:lnSpc>
                <a:spcPct val="150000"/>
              </a:lnSpc>
              <a:tabLst>
                <a:tab pos="263525" algn="l"/>
              </a:tabLst>
              <a:defRPr/>
            </a:pPr>
            <a:r>
              <a:rPr lang="fr-FR" sz="2400" dirty="0"/>
              <a:t>Réduire les tensions musculaires</a:t>
            </a:r>
          </a:p>
          <a:p>
            <a:pPr marL="263525" indent="-263525" algn="l" eaLnBrk="1" hangingPunct="1">
              <a:lnSpc>
                <a:spcPct val="150000"/>
              </a:lnSpc>
              <a:tabLst>
                <a:tab pos="263525" algn="l"/>
              </a:tabLst>
              <a:defRPr/>
            </a:pPr>
            <a:r>
              <a:rPr lang="fr-FR" sz="2400" dirty="0"/>
              <a:t>Se reconnecter au corps</a:t>
            </a:r>
          </a:p>
          <a:p>
            <a:pPr marL="263525" indent="-263525" algn="l" eaLnBrk="1" hangingPunct="1">
              <a:lnSpc>
                <a:spcPct val="150000"/>
              </a:lnSpc>
              <a:tabLst>
                <a:tab pos="263525" algn="l"/>
              </a:tabLst>
              <a:defRPr/>
            </a:pPr>
            <a:r>
              <a:rPr lang="fr-FR" sz="2400" dirty="0"/>
              <a:t>Partager l’émotion retrouvée</a:t>
            </a: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581192" y="530706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Autres objectifs </a:t>
            </a:r>
            <a:r>
              <a:rPr lang="fr-FR" sz="3600" dirty="0" err="1"/>
              <a:t>deS</a:t>
            </a:r>
            <a:r>
              <a:rPr lang="fr-FR" sz="3600" dirty="0"/>
              <a:t> groupes</a:t>
            </a:r>
          </a:p>
        </p:txBody>
      </p:sp>
    </p:spTree>
    <p:extLst>
      <p:ext uri="{BB962C8B-B14F-4D97-AF65-F5344CB8AC3E}">
        <p14:creationId xmlns:p14="http://schemas.microsoft.com/office/powerpoint/2010/main" val="35494324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99225" y="3717700"/>
            <a:ext cx="10993549" cy="1475013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5630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483081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Baromètre santé 2018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133" y="2129117"/>
            <a:ext cx="11311467" cy="41954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35% ont des difficultés à concilier vie profession et vie familiale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40% manquent de reconnaissance/autonomie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La part des salariés très engagés est passée de 41% (2009) à 29% (2018)</a:t>
            </a:r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1 salarié sur 2 est en grande fragilité: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Situation financière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Aidants familiaux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Recherche de sens</a:t>
            </a:r>
          </a:p>
          <a:p>
            <a:pPr lvl="2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Niveau de compétence</a:t>
            </a:r>
          </a:p>
          <a:p>
            <a:pPr lv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</a:pPr>
            <a:r>
              <a:rPr lang="fr-FR" sz="2400" dirty="0">
                <a:solidFill>
                  <a:srgbClr val="1F497D"/>
                </a:solidFill>
              </a:rPr>
              <a:t>22% craignent d’être techniquement dépassés d’ici 10 ans</a:t>
            </a:r>
            <a:endParaRPr lang="fr-FR" sz="2400" dirty="0"/>
          </a:p>
          <a:p>
            <a:pPr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485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465089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Conclusion (1)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idx="1"/>
          </p:nvPr>
        </p:nvSpPr>
        <p:spPr>
          <a:xfrm>
            <a:off x="581192" y="2536096"/>
            <a:ext cx="11029615" cy="3678303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endParaRPr lang="fr-FR" sz="1800" dirty="0">
              <a:solidFill>
                <a:schemeClr val="accent2"/>
              </a:solidFill>
            </a:endParaRPr>
          </a:p>
          <a:p>
            <a:pPr lvl="1"/>
            <a:r>
              <a:rPr lang="fr-FR" sz="1900" dirty="0"/>
              <a:t>Indications à visée curative:</a:t>
            </a:r>
          </a:p>
          <a:p>
            <a:pPr lvl="2"/>
            <a:r>
              <a:rPr lang="fr-FR" sz="1900" dirty="0"/>
              <a:t>Troubles anxieux</a:t>
            </a:r>
          </a:p>
          <a:p>
            <a:pPr lvl="2"/>
            <a:r>
              <a:rPr lang="fr-FR" sz="1900" dirty="0"/>
              <a:t>Burn-out</a:t>
            </a:r>
          </a:p>
          <a:p>
            <a:pPr lvl="2"/>
            <a:r>
              <a:rPr lang="fr-FR" sz="1900" dirty="0"/>
              <a:t>Troubles du sommeil</a:t>
            </a:r>
          </a:p>
          <a:p>
            <a:pPr lvl="2"/>
            <a:r>
              <a:rPr lang="fr-FR" sz="1900" dirty="0"/>
              <a:t>Troubles psychosomatiques (fibromyalgie, colon irritable …)</a:t>
            </a:r>
          </a:p>
          <a:p>
            <a:pPr lvl="2"/>
            <a:endParaRPr lang="fr-FR" sz="1900" dirty="0"/>
          </a:p>
          <a:p>
            <a:pPr lvl="1"/>
            <a:r>
              <a:rPr lang="fr-FR" sz="1900" dirty="0"/>
              <a:t>Indications à visée préventive:</a:t>
            </a:r>
          </a:p>
          <a:p>
            <a:pPr lvl="2"/>
            <a:r>
              <a:rPr lang="fr-FR" sz="1900" dirty="0"/>
              <a:t>Dépression réactionnelle</a:t>
            </a:r>
          </a:p>
          <a:p>
            <a:pPr lvl="2"/>
            <a:r>
              <a:rPr lang="fr-FR" sz="1900" dirty="0"/>
              <a:t>Épuisement </a:t>
            </a:r>
          </a:p>
          <a:p>
            <a:pPr lvl="2"/>
            <a:r>
              <a:rPr lang="fr-FR" sz="1900" dirty="0"/>
              <a:t>Sevrage anxiolytiques et hypnotiques</a:t>
            </a:r>
          </a:p>
          <a:p>
            <a:pPr marL="324000" lvl="1" indent="0">
              <a:buNone/>
            </a:pPr>
            <a:endParaRPr lang="fr-FR" sz="1900" dirty="0"/>
          </a:p>
          <a:p>
            <a:pPr lvl="1"/>
            <a:endParaRPr lang="fr-FR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39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81192" y="465089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Conclusion (2)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idx="1"/>
          </p:nvPr>
        </p:nvSpPr>
        <p:spPr>
          <a:xfrm>
            <a:off x="581192" y="2536096"/>
            <a:ext cx="11029615" cy="367830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sz="2400" dirty="0"/>
          </a:p>
          <a:p>
            <a:endParaRPr lang="fr-FR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58031"/>
              </p:ext>
            </p:extLst>
          </p:nvPr>
        </p:nvGraphicFramePr>
        <p:xfrm>
          <a:off x="817033" y="3186114"/>
          <a:ext cx="10557934" cy="200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046">
                <a:tc>
                  <a:txBody>
                    <a:bodyPr/>
                    <a:lstStyle/>
                    <a:p>
                      <a:r>
                        <a:rPr lang="fr-FR" dirty="0"/>
                        <a:t>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Modèle biopsychosocial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4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Balnéothérapie - soins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Biologique (sédation, anxiolyse)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Psychothérapie - psychoéducation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psychologique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831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institutionnel</a:t>
                      </a:r>
                      <a:r>
                        <a:rPr lang="fr-FR" baseline="0" dirty="0">
                          <a:solidFill>
                            <a:schemeClr val="tx2"/>
                          </a:solidFill>
                        </a:rPr>
                        <a:t> – suivi, ateliers, programmes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2"/>
                          </a:solidFill>
                        </a:rPr>
                        <a:t>sociologique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80999" y="2032000"/>
            <a:ext cx="730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</a:rPr>
              <a:t>Thermalisme: une alternative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187333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AC3756-DB99-4666-8FCF-62394DF8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Conclusion (3)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A2503-618B-40C8-8A58-DCBC8D11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La cure thermale, c’est:</a:t>
            </a:r>
          </a:p>
          <a:p>
            <a:pPr lvl="1"/>
            <a:r>
              <a:rPr lang="fr-FR" sz="1800" dirty="0"/>
              <a:t>une approche institutionnelle de 3 semaine peu coûteuse et non stigmatisante</a:t>
            </a:r>
          </a:p>
          <a:p>
            <a:pPr lvl="1"/>
            <a:r>
              <a:rPr lang="fr-FR" sz="1800" dirty="0"/>
              <a:t>intermédiaire entre médecine ambulatoire et hospitalière</a:t>
            </a:r>
          </a:p>
          <a:p>
            <a:pPr lvl="1"/>
            <a:r>
              <a:rPr lang="fr-FR" sz="1800" dirty="0"/>
              <a:t>structurée, médicalisée, à valeur socio-</a:t>
            </a:r>
            <a:r>
              <a:rPr lang="fr-FR" sz="1800" dirty="0" err="1"/>
              <a:t>thérapique</a:t>
            </a:r>
            <a:endParaRPr lang="fr-FR" sz="1800" dirty="0"/>
          </a:p>
          <a:p>
            <a:pPr lvl="1"/>
            <a:r>
              <a:rPr lang="fr-FR" sz="1800" dirty="0"/>
              <a:t>combinant plusieurs approches psychothérapiques (Ecole Thermale, Ateliers spécifiques, entretiens individuels…)</a:t>
            </a:r>
          </a:p>
          <a:p>
            <a:pPr lvl="1"/>
            <a:r>
              <a:rPr lang="fr-FR" sz="1800" dirty="0"/>
              <a:t>une efficacité thérapeutique démontrée dans le trouble anxieux, le burn-out ou encore le sevrage des anxiolytiques et hypnotiques</a:t>
            </a:r>
          </a:p>
        </p:txBody>
      </p:sp>
    </p:spTree>
    <p:extLst>
      <p:ext uri="{BB962C8B-B14F-4D97-AF65-F5344CB8AC3E}">
        <p14:creationId xmlns:p14="http://schemas.microsoft.com/office/powerpoint/2010/main" val="130848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541289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UN problème de santé mal pris en charge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859" y="2273629"/>
            <a:ext cx="11029615" cy="367830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Interface de la personne et de son environnement professionnel et social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Personne n’est responsable: les employeurs considérant qu’il s’agit d’un problème médical; les médecins ne pouvant intervenir dans l’entreprise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sz="13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Gestion humaine au travail dépend de ses responsables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Médecine française doit proposer des réponses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sz="11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dirty="0"/>
              <a:t>Réseau structuré par des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174213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9225" y="3908200"/>
            <a:ext cx="10993549" cy="1475013"/>
          </a:xfrm>
        </p:spPr>
        <p:txBody>
          <a:bodyPr>
            <a:no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Spécificité  des professionnels de santé</a:t>
            </a:r>
          </a:p>
        </p:txBody>
      </p:sp>
    </p:spTree>
    <p:extLst>
      <p:ext uri="{BB962C8B-B14F-4D97-AF65-F5344CB8AC3E}">
        <p14:creationId xmlns:p14="http://schemas.microsoft.com/office/powerpoint/2010/main" val="3140456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483081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Stresseurs spécifiques des soignants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417" y="2180496"/>
            <a:ext cx="11277433" cy="3678303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/>
              <a:t>Stress lié à la charge du travail : manque de temps, de personnel, perturbations dans le travail et sur la vie privée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/>
              <a:t>Stresseurs émotionnels: confrontation à la souffrance, à la douleur, la plainte, la mort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/>
              <a:t>Problèmes relationnels avec les patients : patients non </a:t>
            </a:r>
            <a:r>
              <a:rPr lang="fr-FR" sz="2200" dirty="0" err="1"/>
              <a:t>compliants</a:t>
            </a:r>
            <a:r>
              <a:rPr lang="fr-FR" sz="2200" dirty="0"/>
              <a:t>, exigeants, agressifs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200" dirty="0"/>
              <a:t>Conflits organisationnels</a:t>
            </a:r>
          </a:p>
        </p:txBody>
      </p:sp>
    </p:spTree>
    <p:extLst>
      <p:ext uri="{BB962C8B-B14F-4D97-AF65-F5344CB8AC3E}">
        <p14:creationId xmlns:p14="http://schemas.microsoft.com/office/powerpoint/2010/main" val="418283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454506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Burn-out des soignants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367" y="2123346"/>
            <a:ext cx="11029615" cy="3678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200" dirty="0"/>
              <a:t>Morbidité élevée (jusqu’à 50%)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Comorbidité :</a:t>
            </a:r>
          </a:p>
          <a:p>
            <a:pPr lvl="1"/>
            <a:r>
              <a:rPr lang="fr-FR" sz="2200" dirty="0"/>
              <a:t>Alcool (5%)</a:t>
            </a:r>
          </a:p>
          <a:p>
            <a:pPr lvl="1"/>
            <a:r>
              <a:rPr lang="fr-FR" sz="2200" dirty="0"/>
              <a:t>Anxiolytiques (8,5%)</a:t>
            </a:r>
          </a:p>
          <a:p>
            <a:pPr lvl="1"/>
            <a:r>
              <a:rPr lang="fr-FR" sz="2200" dirty="0"/>
              <a:t>Stupéfiants (1%)</a:t>
            </a:r>
          </a:p>
        </p:txBody>
      </p:sp>
    </p:spTree>
    <p:extLst>
      <p:ext uri="{BB962C8B-B14F-4D97-AF65-F5344CB8AC3E}">
        <p14:creationId xmlns:p14="http://schemas.microsoft.com/office/powerpoint/2010/main" val="84524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454506"/>
            <a:ext cx="11029616" cy="1013800"/>
          </a:xfrm>
        </p:spPr>
        <p:txBody>
          <a:bodyPr>
            <a:normAutofit/>
          </a:bodyPr>
          <a:lstStyle/>
          <a:p>
            <a:r>
              <a:rPr lang="fr-FR" sz="3600" dirty="0"/>
              <a:t>Burn-out et suicide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817" y="2236424"/>
            <a:ext cx="11286181" cy="473725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accent2"/>
                </a:solidFill>
              </a:rPr>
              <a:t>Idéation suicidaire</a:t>
            </a:r>
          </a:p>
          <a:p>
            <a:pPr>
              <a:lnSpc>
                <a:spcPct val="150000"/>
              </a:lnSpc>
            </a:pPr>
            <a:r>
              <a:rPr lang="fr-FR" sz="2200" dirty="0" err="1"/>
              <a:t>Fridner</a:t>
            </a:r>
            <a:r>
              <a:rPr lang="fr-FR" sz="2200" dirty="0"/>
              <a:t> et al (2011): 456 médecins hospitaliers suédois et 241 italiens : 12%</a:t>
            </a:r>
          </a:p>
          <a:p>
            <a:pPr>
              <a:lnSpc>
                <a:spcPct val="150000"/>
              </a:lnSpc>
            </a:pPr>
            <a:r>
              <a:rPr lang="fr-FR" sz="2200" dirty="0" err="1"/>
              <a:t>Wada</a:t>
            </a:r>
            <a:r>
              <a:rPr lang="fr-FR" sz="2200" dirty="0"/>
              <a:t> et al (2011): 3862 médecins japonais : 5,7% hommes et 5,8% femmes</a:t>
            </a:r>
          </a:p>
          <a:p>
            <a:pPr>
              <a:lnSpc>
                <a:spcPct val="150000"/>
              </a:lnSpc>
            </a:pPr>
            <a:endParaRPr lang="fr-FR" sz="2200" dirty="0"/>
          </a:p>
          <a:p>
            <a:pPr marL="0" indent="0">
              <a:lnSpc>
                <a:spcPct val="150000"/>
              </a:lnSpc>
              <a:buNone/>
            </a:pPr>
            <a:r>
              <a:rPr lang="fr-FR" sz="2400" b="1" dirty="0">
                <a:solidFill>
                  <a:schemeClr val="accent2"/>
                </a:solidFill>
              </a:rPr>
              <a:t>Suicide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5 études internationales entre 2000 et 2011 montrent que le taux de suicide des médecins est plus élevé que celui de la population générale :</a:t>
            </a:r>
          </a:p>
          <a:p>
            <a:pPr>
              <a:lnSpc>
                <a:spcPct val="150000"/>
              </a:lnSpc>
            </a:pPr>
            <a:r>
              <a:rPr lang="fr-FR" sz="2200" dirty="0"/>
              <a:t>D’après plusieurs études en Australie, GB et USA, le risque de suicide chez les hommes est de 1,5 à 2 fois supérieur à celui de la population générale et 3 à 5 fois supérieur pour les femmes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200" dirty="0"/>
          </a:p>
          <a:p>
            <a:pPr>
              <a:lnSpc>
                <a:spcPct val="150000"/>
              </a:lnSpc>
            </a:pP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0057277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2405</TotalTime>
  <Words>1999</Words>
  <Application>Microsoft Macintosh PowerPoint</Application>
  <PresentationFormat>Grand écran</PresentationFormat>
  <Paragraphs>456</Paragraphs>
  <Slides>42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57" baseType="lpstr">
      <vt:lpstr>Arial</vt:lpstr>
      <vt:lpstr>Arial Black</vt:lpstr>
      <vt:lpstr>Calibri</vt:lpstr>
      <vt:lpstr>Cambria</vt:lpstr>
      <vt:lpstr>Garamond</vt:lpstr>
      <vt:lpstr>Gill Sans MT</vt:lpstr>
      <vt:lpstr>Tahoma</vt:lpstr>
      <vt:lpstr>Times New Roman</vt:lpstr>
      <vt:lpstr>Verdana</vt:lpstr>
      <vt:lpstr>Wingdings</vt:lpstr>
      <vt:lpstr>Wingdings 2</vt:lpstr>
      <vt:lpstr>1_Thème Office</vt:lpstr>
      <vt:lpstr>Dividende</vt:lpstr>
      <vt:lpstr>Chart</vt:lpstr>
      <vt:lpstr>Graphique</vt:lpstr>
      <vt:lpstr>Efficacité de la médecine thermale  </vt:lpstr>
      <vt:lpstr>Situation du burn-out </vt:lpstr>
      <vt:lpstr>Un problème de santé évident (2)</vt:lpstr>
      <vt:lpstr>Baromètre santé 2018</vt:lpstr>
      <vt:lpstr>UN problème de santé mal pris en charge</vt:lpstr>
      <vt:lpstr>Spécificité  des professionnels de santé</vt:lpstr>
      <vt:lpstr>Stresseurs spécifiques des soignants</vt:lpstr>
      <vt:lpstr>Burn-out des soignants</vt:lpstr>
      <vt:lpstr>Burn-out et suicide</vt:lpstr>
      <vt:lpstr>Traitement du burn-out </vt:lpstr>
      <vt:lpstr>Traitement du burn-out </vt:lpstr>
      <vt:lpstr>Traitement du burn-out :  la médecine thermale ; une alternative  spécifique</vt:lpstr>
      <vt:lpstr>Étude STOP TAG</vt:lpstr>
      <vt:lpstr>Méthode</vt:lpstr>
      <vt:lpstr>Critère de jugement principal</vt:lpstr>
      <vt:lpstr>Résultats score HAMA à S8 et S4</vt:lpstr>
      <vt:lpstr>Courbe des résultats à S8  </vt:lpstr>
      <vt:lpstr>Sous groupe HAM-A à S8</vt:lpstr>
      <vt:lpstr>Patients guéris à S8 (HAM-A &lt; 7)</vt:lpstr>
      <vt:lpstr>Quelques remarques apportées par cette étude</vt:lpstr>
      <vt:lpstr>Évolution symptomatique de S0 à S24 des patients améliorés de plus de 30% à HAMA dans le groupe CTH (83%)</vt:lpstr>
      <vt:lpstr>Évolution MADRS à S8 (204 patients)</vt:lpstr>
      <vt:lpstr>Présentation PowerPoint</vt:lpstr>
      <vt:lpstr>Étude SPECTh Sevrage de Benzodiazépines par Éducation psychothérapique en Cure Thermale</vt:lpstr>
      <vt:lpstr>Pourcentage de patients ayant arrêté totalement les BZD</vt:lpstr>
      <vt:lpstr>Évolution clinique (dépendance, anxiété, dépression)</vt:lpstr>
      <vt:lpstr>Présentation PowerPoint</vt:lpstr>
      <vt:lpstr>Étude sur le burn out </vt:lpstr>
      <vt:lpstr>École thermale du stress (ets)</vt:lpstr>
      <vt:lpstr>un programme pour la prévention du burn-out </vt:lpstr>
      <vt:lpstr>Ets &amp; médecine thermale :      les atouts d’une prise en charge complémentaire (1) </vt:lpstr>
      <vt:lpstr>Ets &amp; médecine thermale :        les atouts d’une prise en charge complémentaire (2) </vt:lpstr>
      <vt:lpstr>Thermalisme &amp; burn-out  à saujon</vt:lpstr>
      <vt:lpstr>Centre spécialisé en psy depuis 1860</vt:lpstr>
      <vt:lpstr>Présentation PowerPoint</vt:lpstr>
      <vt:lpstr>Développement de 2 programmes pour burn-out soignants de 5 jours et 2 jours</vt:lpstr>
      <vt:lpstr>Ateliers psychoéducatifs POUR SOIGNANTS </vt:lpstr>
      <vt:lpstr>Autres objectifs deS groupes</vt:lpstr>
      <vt:lpstr>conclusion</vt:lpstr>
      <vt:lpstr>Conclusion (1)</vt:lpstr>
      <vt:lpstr>Conclusion (2)</vt:lpstr>
      <vt:lpstr>Conclusion (3)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Medecine Thermale: une approche bio-psycho-sociale du burn out</dc:title>
  <dc:creator>ODubois</dc:creator>
  <cp:lastModifiedBy>Catherine CORNIBERT</cp:lastModifiedBy>
  <cp:revision>83</cp:revision>
  <cp:lastPrinted>2018-10-04T10:21:02Z</cp:lastPrinted>
  <dcterms:created xsi:type="dcterms:W3CDTF">2016-06-05T13:19:52Z</dcterms:created>
  <dcterms:modified xsi:type="dcterms:W3CDTF">2018-10-07T09:12:27Z</dcterms:modified>
</cp:coreProperties>
</file>