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420" r:id="rId3"/>
    <p:sldId id="416" r:id="rId4"/>
    <p:sldId id="417" r:id="rId5"/>
    <p:sldId id="418" r:id="rId6"/>
    <p:sldId id="423" r:id="rId7"/>
    <p:sldId id="424" r:id="rId8"/>
    <p:sldId id="422" r:id="rId9"/>
    <p:sldId id="419" r:id="rId10"/>
    <p:sldId id="273" r:id="rId11"/>
    <p:sldId id="410" r:id="rId12"/>
    <p:sldId id="426" r:id="rId13"/>
    <p:sldId id="411" r:id="rId14"/>
    <p:sldId id="414" r:id="rId15"/>
    <p:sldId id="412" r:id="rId16"/>
    <p:sldId id="415" r:id="rId17"/>
    <p:sldId id="413" r:id="rId18"/>
    <p:sldId id="425" r:id="rId19"/>
    <p:sldId id="427" r:id="rId20"/>
    <p:sldId id="397" r:id="rId21"/>
    <p:sldId id="409" r:id="rId22"/>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99"/>
    <a:srgbClr val="006666"/>
    <a:srgbClr val="90283B"/>
    <a:srgbClr val="FF3300"/>
    <a:srgbClr val="0033CC"/>
    <a:srgbClr val="003399"/>
    <a:srgbClr val="164194"/>
    <a:srgbClr val="00FF00"/>
    <a:srgbClr val="FFC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8" autoAdjust="0"/>
    <p:restoredTop sz="94679" autoAdjust="0"/>
  </p:normalViewPr>
  <p:slideViewPr>
    <p:cSldViewPr>
      <p:cViewPr varScale="1">
        <p:scale>
          <a:sx n="84" d="100"/>
          <a:sy n="84" d="100"/>
        </p:scale>
        <p:origin x="917" y="82"/>
      </p:cViewPr>
      <p:guideLst>
        <p:guide orient="horz" pos="2160"/>
        <p:guide pos="2880"/>
      </p:guideLst>
    </p:cSldViewPr>
  </p:slideViewPr>
  <p:outlineViewPr>
    <p:cViewPr>
      <p:scale>
        <a:sx n="33" d="100"/>
        <a:sy n="33" d="100"/>
      </p:scale>
      <p:origin x="0" y="22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BB6759E-F80C-42A1-8BDB-112043CB6F33}" type="datetimeFigureOut">
              <a:rPr lang="fr-FR" smtClean="0"/>
              <a:t>06/10/2018</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EC388B4-98A7-44AB-BBBF-075E7553B328}" type="slidenum">
              <a:rPr lang="fr-FR" smtClean="0"/>
              <a:t>‹N°›</a:t>
            </a:fld>
            <a:endParaRPr lang="fr-FR"/>
          </a:p>
        </p:txBody>
      </p:sp>
    </p:spTree>
    <p:extLst>
      <p:ext uri="{BB962C8B-B14F-4D97-AF65-F5344CB8AC3E}">
        <p14:creationId xmlns:p14="http://schemas.microsoft.com/office/powerpoint/2010/main" val="291762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388B4-98A7-44AB-BBBF-075E7553B328}" type="slidenum">
              <a:rPr lang="fr-FR" smtClean="0"/>
              <a:t>1</a:t>
            </a:fld>
            <a:endParaRPr lang="fr-FR"/>
          </a:p>
        </p:txBody>
      </p:sp>
    </p:spTree>
    <p:extLst>
      <p:ext uri="{BB962C8B-B14F-4D97-AF65-F5344CB8AC3E}">
        <p14:creationId xmlns:p14="http://schemas.microsoft.com/office/powerpoint/2010/main" val="290461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Pourquoi faut-il des points d </a:t>
            </a:r>
            <a:r>
              <a:rPr lang="fr-FR" dirty="0" err="1" smtClean="0"/>
              <a:t>evue</a:t>
            </a:r>
            <a:r>
              <a:rPr lang="fr-FR" dirty="0" smtClean="0"/>
              <a:t> différents ?</a:t>
            </a:r>
          </a:p>
          <a:p>
            <a:endParaRPr lang="fr-FR" dirty="0" smtClean="0"/>
          </a:p>
          <a:p>
            <a:r>
              <a:rPr lang="fr-FR" dirty="0" smtClean="0"/>
              <a:t>Pour mieux appréhender ce que l’individu donne à voir et ce qui</a:t>
            </a:r>
            <a:r>
              <a:rPr lang="fr-FR" baseline="0" dirty="0" smtClean="0"/>
              <a:t> se joue du </a:t>
            </a:r>
            <a:r>
              <a:rPr lang="fr-FR" baseline="0" dirty="0" err="1" smtClean="0"/>
              <a:t>signaling</a:t>
            </a:r>
            <a:r>
              <a:rPr lang="fr-FR" baseline="0" dirty="0" smtClean="0"/>
              <a:t> cellulaires réseaux de neurones </a:t>
            </a:r>
            <a:r>
              <a:rPr lang="fr-FR" smtClean="0"/>
              <a:t>qui sous-tendent </a:t>
            </a:r>
            <a:r>
              <a:rPr lang="fr-FR" dirty="0" smtClean="0"/>
              <a:t>un comportement</a:t>
            </a:r>
            <a:endParaRPr lang="fr-FR" dirty="0"/>
          </a:p>
        </p:txBody>
      </p:sp>
      <p:sp>
        <p:nvSpPr>
          <p:cNvPr id="4" name="Espace réservé du numéro de diapositive 3"/>
          <p:cNvSpPr>
            <a:spLocks noGrp="1"/>
          </p:cNvSpPr>
          <p:nvPr>
            <p:ph type="sldNum" sz="quarter" idx="10"/>
          </p:nvPr>
        </p:nvSpPr>
        <p:spPr/>
        <p:txBody>
          <a:bodyPr/>
          <a:lstStyle/>
          <a:p>
            <a:fld id="{3EC388B4-98A7-44AB-BBBF-075E7553B328}" type="slidenum">
              <a:rPr lang="fr-FR" smtClean="0"/>
              <a:t>3</a:t>
            </a:fld>
            <a:endParaRPr lang="fr-FR"/>
          </a:p>
        </p:txBody>
      </p:sp>
    </p:spTree>
    <p:extLst>
      <p:ext uri="{BB962C8B-B14F-4D97-AF65-F5344CB8AC3E}">
        <p14:creationId xmlns:p14="http://schemas.microsoft.com/office/powerpoint/2010/main" val="1774559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Phases dans le développement de troubles mentaux selon la théorie du réseau. Après une phase asymptomatique, dans laquelle le réseau est en sommeil (phase 1), un événement externe (E1) active certains des symptômes (phase 2), qui à leur tour activent les symptômes connectés (phase 3). Si le réseau est fortement connecté, la suppression de l'événement externe ne mène pas à la récupération: le réseau est auto-entretenu et est coincé dans son état actif (phase 4).</a:t>
            </a:r>
            <a:endParaRPr lang="fr-FR" dirty="0"/>
          </a:p>
        </p:txBody>
      </p:sp>
      <p:sp>
        <p:nvSpPr>
          <p:cNvPr id="4" name="Espace réservé du numéro de diapositive 3"/>
          <p:cNvSpPr>
            <a:spLocks noGrp="1"/>
          </p:cNvSpPr>
          <p:nvPr>
            <p:ph type="sldNum" sz="quarter" idx="10"/>
          </p:nvPr>
        </p:nvSpPr>
        <p:spPr/>
        <p:txBody>
          <a:bodyPr/>
          <a:lstStyle/>
          <a:p>
            <a:fld id="{3EC388B4-98A7-44AB-BBBF-075E7553B328}" type="slidenum">
              <a:rPr lang="fr-FR" smtClean="0"/>
              <a:t>6</a:t>
            </a:fld>
            <a:endParaRPr lang="fr-FR"/>
          </a:p>
        </p:txBody>
      </p:sp>
    </p:spTree>
    <p:extLst>
      <p:ext uri="{BB962C8B-B14F-4D97-AF65-F5344CB8AC3E}">
        <p14:creationId xmlns:p14="http://schemas.microsoft.com/office/powerpoint/2010/main" val="60422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Phases dans le développement de troubles mentaux selon la théorie du réseau. Après une phase asymptomatique, dans laquelle le réseau est en sommeil (phase 1), un événement externe (E1) active certains des symptômes (phase 2), qui à leur tour activent les symptômes connectés (phase 3). Si le réseau est fortement connecté, la suppression de l'événement externe ne mène pas à la récupération: le réseau est auto-entretenu et est coincé dans son état actif (phase 4).</a:t>
            </a:r>
            <a:endParaRPr lang="fr-FR" dirty="0"/>
          </a:p>
        </p:txBody>
      </p:sp>
      <p:sp>
        <p:nvSpPr>
          <p:cNvPr id="4" name="Espace réservé du numéro de diapositive 3"/>
          <p:cNvSpPr>
            <a:spLocks noGrp="1"/>
          </p:cNvSpPr>
          <p:nvPr>
            <p:ph type="sldNum" sz="quarter" idx="10"/>
          </p:nvPr>
        </p:nvSpPr>
        <p:spPr/>
        <p:txBody>
          <a:bodyPr/>
          <a:lstStyle/>
          <a:p>
            <a:fld id="{3EC388B4-98A7-44AB-BBBF-075E7553B328}" type="slidenum">
              <a:rPr lang="fr-FR" smtClean="0"/>
              <a:t>7</a:t>
            </a:fld>
            <a:endParaRPr lang="fr-FR"/>
          </a:p>
        </p:txBody>
      </p:sp>
    </p:spTree>
    <p:extLst>
      <p:ext uri="{BB962C8B-B14F-4D97-AF65-F5344CB8AC3E}">
        <p14:creationId xmlns:p14="http://schemas.microsoft.com/office/powerpoint/2010/main" val="4017933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des « traits » cliniques ou biologiques « intermédiaires</a:t>
            </a:r>
          </a:p>
          <a:p>
            <a:r>
              <a:rPr lang="fr-FR" sz="1200" b="0" i="0" u="none" strike="noStrike" kern="1200" baseline="0" dirty="0" smtClean="0">
                <a:solidFill>
                  <a:schemeClr val="tx1"/>
                </a:solidFill>
                <a:latin typeface="+mn-lt"/>
                <a:ea typeface="+mn-ea"/>
                <a:cs typeface="+mn-cs"/>
              </a:rPr>
              <a:t>» dits « endogènes » ou internes, plus simples,</a:t>
            </a:r>
          </a:p>
          <a:p>
            <a:r>
              <a:rPr lang="fr-FR" sz="1200" b="0" i="0" u="none" strike="noStrike" kern="1200" baseline="0" dirty="0" smtClean="0">
                <a:solidFill>
                  <a:schemeClr val="tx1"/>
                </a:solidFill>
                <a:latin typeface="+mn-lt"/>
                <a:ea typeface="+mn-ea"/>
                <a:cs typeface="+mn-cs"/>
              </a:rPr>
              <a:t>plus élémentaires, que les phénotypes cliniques et plus</a:t>
            </a:r>
          </a:p>
          <a:p>
            <a:r>
              <a:rPr lang="fr-FR" sz="1200" b="0" i="0" u="none" strike="noStrike" kern="1200" baseline="0" dirty="0" smtClean="0">
                <a:solidFill>
                  <a:schemeClr val="tx1"/>
                </a:solidFill>
                <a:latin typeface="+mn-lt"/>
                <a:ea typeface="+mn-ea"/>
                <a:cs typeface="+mn-cs"/>
              </a:rPr>
              <a:t>proche des conséquences des gènes et de leurs polymorphismes</a:t>
            </a:r>
          </a:p>
          <a:p>
            <a:r>
              <a:rPr lang="fr-FR" sz="1200" b="0" i="0" u="none" strike="noStrike" kern="1200" baseline="0" dirty="0" smtClean="0">
                <a:solidFill>
                  <a:schemeClr val="tx1"/>
                </a:solidFill>
                <a:latin typeface="+mn-lt"/>
                <a:ea typeface="+mn-ea"/>
                <a:cs typeface="+mn-cs"/>
              </a:rPr>
              <a:t>[7]. Leurs principales caractéristiques théoriques</a:t>
            </a:r>
          </a:p>
          <a:p>
            <a:r>
              <a:rPr lang="fr-FR" sz="1200" b="0" i="0" u="none" strike="noStrike" kern="1200" baseline="0" dirty="0" smtClean="0">
                <a:solidFill>
                  <a:schemeClr val="tx1"/>
                </a:solidFill>
                <a:latin typeface="+mn-lt"/>
                <a:ea typeface="+mn-ea"/>
                <a:cs typeface="+mn-cs"/>
              </a:rPr>
              <a:t>sont d’être :</a:t>
            </a:r>
          </a:p>
          <a:p>
            <a:r>
              <a:rPr lang="fr-FR" sz="1200" b="0" i="0" u="none" strike="noStrike" kern="1200" baseline="0" dirty="0" smtClean="0">
                <a:solidFill>
                  <a:schemeClr val="tx1"/>
                </a:solidFill>
                <a:latin typeface="+mn-lt"/>
                <a:ea typeface="+mn-ea"/>
                <a:cs typeface="+mn-cs"/>
              </a:rPr>
              <a:t>– spécifiques du trouble,</a:t>
            </a:r>
          </a:p>
          <a:p>
            <a:r>
              <a:rPr lang="fr-FR" sz="1200" b="0" i="0" u="none" strike="noStrike" kern="1200" baseline="0" dirty="0" smtClean="0">
                <a:solidFill>
                  <a:schemeClr val="tx1"/>
                </a:solidFill>
                <a:latin typeface="+mn-lt"/>
                <a:ea typeface="+mn-ea"/>
                <a:cs typeface="+mn-cs"/>
              </a:rPr>
              <a:t>– indépendants de l’état (c’est-à-dire sans fluctuation au</a:t>
            </a:r>
          </a:p>
          <a:p>
            <a:r>
              <a:rPr lang="fr-FR" sz="1200" b="0" i="0" u="none" strike="noStrike" kern="1200" baseline="0" dirty="0" smtClean="0">
                <a:solidFill>
                  <a:schemeClr val="tx1"/>
                </a:solidFill>
                <a:latin typeface="+mn-lt"/>
                <a:ea typeface="+mn-ea"/>
                <a:cs typeface="+mn-cs"/>
              </a:rPr>
              <a:t>cours de l’évolution de la maladie),</a:t>
            </a:r>
          </a:p>
          <a:p>
            <a:r>
              <a:rPr lang="fr-FR" sz="1200" b="0" i="0" u="none" strike="noStrike" kern="1200" baseline="0" dirty="0" smtClean="0">
                <a:solidFill>
                  <a:schemeClr val="tx1"/>
                </a:solidFill>
                <a:latin typeface="+mn-lt"/>
                <a:ea typeface="+mn-ea"/>
                <a:cs typeface="+mn-cs"/>
              </a:rPr>
              <a:t>– présents chez les apparentés des malades,</a:t>
            </a:r>
          </a:p>
          <a:p>
            <a:r>
              <a:rPr lang="fr-FR" sz="1200" b="0" i="0" u="none" strike="noStrike" kern="1200" baseline="0" dirty="0" smtClean="0">
                <a:solidFill>
                  <a:schemeClr val="tx1"/>
                </a:solidFill>
                <a:latin typeface="+mn-lt"/>
                <a:ea typeface="+mn-ea"/>
                <a:cs typeface="+mn-cs"/>
              </a:rPr>
              <a:t>– peuvent être hérités : l’</a:t>
            </a:r>
            <a:r>
              <a:rPr lang="fr-FR" sz="1200" b="0" i="0" u="none" strike="noStrike" kern="1200" baseline="0" dirty="0" err="1" smtClean="0">
                <a:solidFill>
                  <a:schemeClr val="tx1"/>
                </a:solidFill>
                <a:latin typeface="+mn-lt"/>
                <a:ea typeface="+mn-ea"/>
                <a:cs typeface="+mn-cs"/>
              </a:rPr>
              <a:t>endophénotype</a:t>
            </a:r>
            <a:r>
              <a:rPr lang="fr-FR" sz="1200" b="0" i="0" u="none" strike="noStrike" kern="1200" baseline="0" dirty="0" smtClean="0">
                <a:solidFill>
                  <a:schemeClr val="tx1"/>
                </a:solidFill>
                <a:latin typeface="+mn-lt"/>
                <a:ea typeface="+mn-ea"/>
                <a:cs typeface="+mn-cs"/>
              </a:rPr>
              <a:t> est associé à une</a:t>
            </a:r>
          </a:p>
          <a:p>
            <a:r>
              <a:rPr lang="fr-FR" sz="1200" b="0" i="0" u="none" strike="noStrike" kern="1200" baseline="0" dirty="0" smtClean="0">
                <a:solidFill>
                  <a:schemeClr val="tx1"/>
                </a:solidFill>
                <a:latin typeface="+mn-lt"/>
                <a:ea typeface="+mn-ea"/>
                <a:cs typeface="+mn-cs"/>
              </a:rPr>
              <a:t>variation génétique et montre une </a:t>
            </a:r>
            <a:r>
              <a:rPr lang="fr-FR" sz="1200" b="0" i="0" u="none" strike="noStrike" kern="1200" baseline="0" dirty="0" err="1" smtClean="0">
                <a:solidFill>
                  <a:schemeClr val="tx1"/>
                </a:solidFill>
                <a:latin typeface="+mn-lt"/>
                <a:ea typeface="+mn-ea"/>
                <a:cs typeface="+mn-cs"/>
              </a:rPr>
              <a:t>coségrégation</a:t>
            </a:r>
            <a:r>
              <a:rPr lang="fr-FR" sz="1200" b="0" i="0" u="none" strike="noStrike" kern="1200" baseline="0" dirty="0" smtClean="0">
                <a:solidFill>
                  <a:schemeClr val="tx1"/>
                </a:solidFill>
                <a:latin typeface="+mn-lt"/>
                <a:ea typeface="+mn-ea"/>
                <a:cs typeface="+mn-cs"/>
              </a:rPr>
              <a:t> avec la</a:t>
            </a:r>
          </a:p>
          <a:p>
            <a:r>
              <a:rPr lang="fr-FR" sz="1200" b="0" i="0" u="none" strike="noStrike" kern="1200" baseline="0" dirty="0" smtClean="0">
                <a:solidFill>
                  <a:schemeClr val="tx1"/>
                </a:solidFill>
                <a:latin typeface="+mn-lt"/>
                <a:ea typeface="+mn-ea"/>
                <a:cs typeface="+mn-cs"/>
              </a:rPr>
              <a:t>maladie,</a:t>
            </a:r>
          </a:p>
          <a:p>
            <a:r>
              <a:rPr lang="fr-FR" sz="1200" b="0" i="0" u="none" strike="noStrike" kern="1200" baseline="0" dirty="0" smtClean="0">
                <a:solidFill>
                  <a:schemeClr val="tx1"/>
                </a:solidFill>
                <a:latin typeface="+mn-lt"/>
                <a:ea typeface="+mn-ea"/>
                <a:cs typeface="+mn-cs"/>
              </a:rPr>
              <a:t>– cohérents d’un point de vue clinique et biologique,</a:t>
            </a:r>
          </a:p>
          <a:p>
            <a:r>
              <a:rPr lang="fr-FR" sz="1200" b="0" i="0" u="none" strike="noStrike" kern="1200" baseline="0" dirty="0" smtClean="0">
                <a:solidFill>
                  <a:schemeClr val="tx1"/>
                </a:solidFill>
                <a:latin typeface="+mn-lt"/>
                <a:ea typeface="+mn-ea"/>
                <a:cs typeface="+mn-cs"/>
              </a:rPr>
              <a:t>– évaluables de façon sensible et spécifique (bien qu’ils ne</a:t>
            </a:r>
          </a:p>
          <a:p>
            <a:r>
              <a:rPr lang="fr-FR" sz="1200" b="0" i="0" u="none" strike="noStrike" kern="1200" baseline="0" dirty="0" smtClean="0">
                <a:solidFill>
                  <a:schemeClr val="tx1"/>
                </a:solidFill>
                <a:latin typeface="+mn-lt"/>
                <a:ea typeface="+mn-ea"/>
                <a:cs typeface="+mn-cs"/>
              </a:rPr>
              <a:t>soient pas forcément quantitatifs),</a:t>
            </a:r>
          </a:p>
          <a:p>
            <a:r>
              <a:rPr lang="fr-FR" sz="1200" b="0" i="0" u="none" strike="noStrike" kern="1200" baseline="0" dirty="0" smtClean="0">
                <a:solidFill>
                  <a:schemeClr val="tx1"/>
                </a:solidFill>
                <a:latin typeface="+mn-lt"/>
                <a:ea typeface="+mn-ea"/>
                <a:cs typeface="+mn-cs"/>
              </a:rPr>
              <a:t>– distribués de façon normale dans la population générale.</a:t>
            </a:r>
          </a:p>
          <a:p>
            <a:r>
              <a:rPr lang="fr-FR" sz="1200" b="0" i="0" u="none" strike="noStrike" kern="1200" baseline="0" dirty="0" smtClean="0">
                <a:solidFill>
                  <a:schemeClr val="tx1"/>
                </a:solidFill>
                <a:latin typeface="+mn-lt"/>
                <a:ea typeface="+mn-ea"/>
                <a:cs typeface="+mn-cs"/>
              </a:rPr>
              <a:t>Le but des </a:t>
            </a:r>
            <a:r>
              <a:rPr lang="fr-FR" sz="1200" b="0" i="0" u="none" strike="noStrike" kern="1200" baseline="0" dirty="0" err="1" smtClean="0">
                <a:solidFill>
                  <a:schemeClr val="tx1"/>
                </a:solidFill>
                <a:latin typeface="+mn-lt"/>
                <a:ea typeface="+mn-ea"/>
                <a:cs typeface="+mn-cs"/>
              </a:rPr>
              <a:t>endophénotypes</a:t>
            </a:r>
            <a:r>
              <a:rPr lang="fr-FR" sz="1200" b="0" i="0" u="none" strike="noStrike" kern="1200" baseline="0" dirty="0" smtClean="0">
                <a:solidFill>
                  <a:schemeClr val="tx1"/>
                </a:solidFill>
                <a:latin typeface="+mn-lt"/>
                <a:ea typeface="+mn-ea"/>
                <a:cs typeface="+mn-cs"/>
              </a:rPr>
              <a:t> est de permettre une « </a:t>
            </a:r>
            <a:r>
              <a:rPr lang="fr-FR" sz="1200" b="0" i="1" u="none" strike="noStrike" kern="1200" baseline="0" dirty="0" smtClean="0">
                <a:solidFill>
                  <a:schemeClr val="tx1"/>
                </a:solidFill>
                <a:latin typeface="+mn-lt"/>
                <a:ea typeface="+mn-ea"/>
                <a:cs typeface="+mn-cs"/>
              </a:rPr>
              <a:t>dissection génétique </a:t>
            </a:r>
            <a:r>
              <a:rPr lang="fr-FR" sz="1200" b="0" i="0" u="none" strike="noStrike" kern="1200" baseline="0" dirty="0" smtClean="0">
                <a:solidFill>
                  <a:schemeClr val="tx1"/>
                </a:solidFill>
                <a:latin typeface="+mn-lt"/>
                <a:ea typeface="+mn-ea"/>
                <a:cs typeface="+mn-cs"/>
              </a:rPr>
              <a:t>» des troubles psychiatriques</a:t>
            </a:r>
            <a:endParaRPr lang="fr-FR" dirty="0"/>
          </a:p>
        </p:txBody>
      </p:sp>
      <p:sp>
        <p:nvSpPr>
          <p:cNvPr id="4" name="Espace réservé du numéro de diapositive 3"/>
          <p:cNvSpPr>
            <a:spLocks noGrp="1"/>
          </p:cNvSpPr>
          <p:nvPr>
            <p:ph type="sldNum" sz="quarter" idx="10"/>
          </p:nvPr>
        </p:nvSpPr>
        <p:spPr/>
        <p:txBody>
          <a:bodyPr/>
          <a:lstStyle/>
          <a:p>
            <a:fld id="{3EC388B4-98A7-44AB-BBBF-075E7553B328}" type="slidenum">
              <a:rPr lang="fr-FR" smtClean="0"/>
              <a:t>8</a:t>
            </a:fld>
            <a:endParaRPr lang="fr-FR"/>
          </a:p>
        </p:txBody>
      </p:sp>
    </p:spTree>
    <p:extLst>
      <p:ext uri="{BB962C8B-B14F-4D97-AF65-F5344CB8AC3E}">
        <p14:creationId xmlns:p14="http://schemas.microsoft.com/office/powerpoint/2010/main" val="161531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Reconnaissance de ses propres émotions ainsi que celles d’autrui + travail de maîtrise des cognitions négatives + travail de renforcement des émotions positives et du sens de la mission. </a:t>
            </a:r>
            <a:endParaRPr lang="fr-FR" dirty="0"/>
          </a:p>
        </p:txBody>
      </p:sp>
      <p:sp>
        <p:nvSpPr>
          <p:cNvPr id="4" name="Espace réservé du numéro de diapositive 3"/>
          <p:cNvSpPr>
            <a:spLocks noGrp="1"/>
          </p:cNvSpPr>
          <p:nvPr>
            <p:ph type="sldNum" sz="quarter" idx="10"/>
          </p:nvPr>
        </p:nvSpPr>
        <p:spPr/>
        <p:txBody>
          <a:bodyPr/>
          <a:lstStyle/>
          <a:p>
            <a:fld id="{3EC388B4-98A7-44AB-BBBF-075E7553B328}" type="slidenum">
              <a:rPr lang="fr-FR" smtClean="0"/>
              <a:t>12</a:t>
            </a:fld>
            <a:endParaRPr lang="fr-FR"/>
          </a:p>
        </p:txBody>
      </p:sp>
    </p:spTree>
    <p:extLst>
      <p:ext uri="{BB962C8B-B14F-4D97-AF65-F5344CB8AC3E}">
        <p14:creationId xmlns:p14="http://schemas.microsoft.com/office/powerpoint/2010/main" val="228819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187624" y="-3675"/>
            <a:ext cx="7772400" cy="912395"/>
          </a:xfrm>
        </p:spPr>
        <p:txBody>
          <a:body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1B06C73-4A0F-4D15-841F-F09AA3732622}" type="datetimeFigureOut">
              <a:rPr lang="fr-FR" smtClean="0"/>
              <a:t>06/10/2018</a:t>
            </a:fld>
            <a:endParaRPr lang="fr-FR"/>
          </a:p>
        </p:txBody>
      </p:sp>
      <p:sp>
        <p:nvSpPr>
          <p:cNvPr id="5" name="Espace réservé du pied de page 4"/>
          <p:cNvSpPr>
            <a:spLocks noGrp="1"/>
          </p:cNvSpPr>
          <p:nvPr>
            <p:ph type="ftr" sz="quarter" idx="11"/>
          </p:nvPr>
        </p:nvSpPr>
        <p:spPr/>
        <p:txBody>
          <a:bodyPr/>
          <a:lstStyle/>
          <a:p>
            <a:r>
              <a:rPr lang="fr-FR" dirty="0" smtClean="0"/>
              <a:t>- </a:t>
            </a:r>
            <a:fld id="{BF5D3CC6-C7B6-4A16-8335-C8DD5AC02BF4}" type="slidenum">
              <a:rPr lang="fr-FR" smtClean="0"/>
              <a:t>‹N°›</a:t>
            </a:fld>
            <a:r>
              <a:rPr lang="fr-FR" dirty="0" smtClean="0"/>
              <a:t> -</a:t>
            </a:r>
            <a:endParaRPr lang="fr-FR" dirty="0"/>
          </a:p>
        </p:txBody>
      </p:sp>
    </p:spTree>
    <p:extLst>
      <p:ext uri="{BB962C8B-B14F-4D97-AF65-F5344CB8AC3E}">
        <p14:creationId xmlns:p14="http://schemas.microsoft.com/office/powerpoint/2010/main" val="260834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B06C73-4A0F-4D15-841F-F09AA3732622}" type="datetimeFigureOut">
              <a:rPr lang="fr-FR" smtClean="0"/>
              <a:t>06/10/2018</a:t>
            </a:fld>
            <a:endParaRPr lang="fr-FR"/>
          </a:p>
        </p:txBody>
      </p:sp>
      <p:sp>
        <p:nvSpPr>
          <p:cNvPr id="5" name="Espace réservé du pied de page 4"/>
          <p:cNvSpPr>
            <a:spLocks noGrp="1"/>
          </p:cNvSpPr>
          <p:nvPr>
            <p:ph type="ftr" sz="quarter" idx="11"/>
          </p:nvPr>
        </p:nvSpPr>
        <p:spPr/>
        <p:txBody>
          <a:bodyPr/>
          <a:lstStyle/>
          <a:p>
            <a:r>
              <a:rPr lang="fr-FR" dirty="0" smtClean="0"/>
              <a:t>- </a:t>
            </a:r>
            <a:fld id="{4442EE62-62E9-46E8-AB28-4D1CD8B0E4A9}" type="slidenum">
              <a:rPr lang="fr-FR" smtClean="0"/>
              <a:t>‹N°›</a:t>
            </a:fld>
            <a:r>
              <a:rPr lang="fr-FR" dirty="0" smtClean="0"/>
              <a:t> -</a:t>
            </a:r>
            <a:endParaRPr lang="fr-FR" dirty="0"/>
          </a:p>
        </p:txBody>
      </p:sp>
    </p:spTree>
    <p:extLst>
      <p:ext uri="{BB962C8B-B14F-4D97-AF65-F5344CB8AC3E}">
        <p14:creationId xmlns:p14="http://schemas.microsoft.com/office/powerpoint/2010/main" val="2717396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1187624" y="44624"/>
            <a:ext cx="7499176" cy="72008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06C73-4A0F-4D15-841F-F09AA3732622}" type="datetimeFigureOut">
              <a:rPr lang="fr-FR" smtClean="0"/>
              <a:t>06/10/2018</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fr-FR" dirty="0" smtClean="0"/>
              <a:t>- </a:t>
            </a:r>
            <a:fld id="{F973B2D3-B197-4CEA-A09C-2A1AE4610CEB}" type="slidenum">
              <a:rPr lang="fr-FR" smtClean="0"/>
              <a:t>‹N°›</a:t>
            </a:fld>
            <a:r>
              <a:rPr lang="fr-FR" dirty="0" smtClean="0"/>
              <a:t> -</a:t>
            </a:r>
            <a:endParaRPr lang="fr-FR" dirty="0"/>
          </a:p>
        </p:txBody>
      </p:sp>
      <p:sp>
        <p:nvSpPr>
          <p:cNvPr id="9" name="Rectangle 8"/>
          <p:cNvSpPr/>
          <p:nvPr userDrawn="1"/>
        </p:nvSpPr>
        <p:spPr>
          <a:xfrm>
            <a:off x="-991682" y="1196752"/>
            <a:ext cx="360040" cy="352489"/>
          </a:xfrm>
          <a:prstGeom prst="rect">
            <a:avLst/>
          </a:prstGeom>
          <a:solidFill>
            <a:srgbClr val="4BB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991682" y="799982"/>
            <a:ext cx="360040" cy="352489"/>
          </a:xfrm>
          <a:prstGeom prst="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991682" y="404664"/>
            <a:ext cx="360040" cy="352489"/>
          </a:xfrm>
          <a:prstGeom prst="rect">
            <a:avLst/>
          </a:prstGeom>
          <a:solidFill>
            <a:srgbClr val="902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991682" y="1628800"/>
            <a:ext cx="360040" cy="3524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084160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600" b="1" kern="1200">
          <a:solidFill>
            <a:srgbClr val="90283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oneTexte 5"/>
          <p:cNvSpPr txBox="1"/>
          <p:nvPr/>
        </p:nvSpPr>
        <p:spPr>
          <a:xfrm>
            <a:off x="0" y="1556792"/>
            <a:ext cx="9108504" cy="1077218"/>
          </a:xfrm>
          <a:prstGeom prst="rect">
            <a:avLst/>
          </a:prstGeom>
          <a:noFill/>
        </p:spPr>
        <p:txBody>
          <a:bodyPr wrap="square" rtlCol="0">
            <a:spAutoFit/>
          </a:bodyPr>
          <a:lstStyle/>
          <a:p>
            <a:pPr algn="r"/>
            <a:r>
              <a:rPr lang="fr-FR" altLang="fr-FR" sz="3200" b="1" dirty="0" smtClean="0">
                <a:solidFill>
                  <a:srgbClr val="002060"/>
                </a:solidFill>
                <a:cs typeface="Times New Roman" charset="0"/>
              </a:rPr>
              <a:t>Prévention primaire de la santé psychique ? </a:t>
            </a:r>
            <a:endParaRPr lang="fr-FR" sz="3200" b="1" dirty="0">
              <a:solidFill>
                <a:srgbClr val="002060"/>
              </a:solidFill>
              <a:cs typeface="Times New Roman" charset="0"/>
            </a:endParaRPr>
          </a:p>
          <a:p>
            <a:pPr algn="r"/>
            <a:endParaRPr lang="fr-FR" sz="3200" dirty="0">
              <a:solidFill>
                <a:srgbClr val="002060"/>
              </a:solidFill>
            </a:endParaRPr>
          </a:p>
        </p:txBody>
      </p:sp>
      <p:grpSp>
        <p:nvGrpSpPr>
          <p:cNvPr id="4" name="Group 3"/>
          <p:cNvGrpSpPr/>
          <p:nvPr/>
        </p:nvGrpSpPr>
        <p:grpSpPr>
          <a:xfrm>
            <a:off x="-180528" y="4149080"/>
            <a:ext cx="3744416" cy="400110"/>
            <a:chOff x="-180528" y="4237057"/>
            <a:chExt cx="3744416" cy="400110"/>
          </a:xfrm>
        </p:grpSpPr>
        <p:sp>
          <p:nvSpPr>
            <p:cNvPr id="9" name="Rectangle 8"/>
            <p:cNvSpPr/>
            <p:nvPr/>
          </p:nvSpPr>
          <p:spPr>
            <a:xfrm>
              <a:off x="-180528" y="4309065"/>
              <a:ext cx="2556284" cy="288032"/>
            </a:xfrm>
            <a:prstGeom prst="rect">
              <a:avLst/>
            </a:prstGeom>
            <a:solidFill>
              <a:srgbClr val="4BB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79512" y="4237057"/>
              <a:ext cx="3384376" cy="400110"/>
            </a:xfrm>
            <a:prstGeom prst="rect">
              <a:avLst/>
            </a:prstGeom>
            <a:noFill/>
          </p:spPr>
          <p:txBody>
            <a:bodyPr wrap="square" rtlCol="0">
              <a:spAutoFit/>
            </a:bodyPr>
            <a:lstStyle/>
            <a:p>
              <a:r>
                <a:rPr lang="fr-FR" sz="2000" i="1" smtClean="0">
                  <a:solidFill>
                    <a:schemeClr val="bg1"/>
                  </a:solidFill>
                </a:rPr>
                <a:t>6 octobre </a:t>
              </a:r>
              <a:r>
                <a:rPr lang="fr-FR" sz="2000" i="1" dirty="0" smtClean="0">
                  <a:solidFill>
                    <a:schemeClr val="bg1"/>
                  </a:solidFill>
                </a:rPr>
                <a:t>2018 </a:t>
              </a:r>
              <a:endParaRPr lang="fr-FR" sz="2000" i="1" dirty="0">
                <a:solidFill>
                  <a:schemeClr val="bg1"/>
                </a:solidFill>
              </a:endParaRPr>
            </a:p>
          </p:txBody>
        </p:sp>
      </p:grpSp>
      <p:grpSp>
        <p:nvGrpSpPr>
          <p:cNvPr id="2" name="Group 1"/>
          <p:cNvGrpSpPr/>
          <p:nvPr/>
        </p:nvGrpSpPr>
        <p:grpSpPr>
          <a:xfrm>
            <a:off x="-180528" y="4525780"/>
            <a:ext cx="3600400" cy="400110"/>
            <a:chOff x="-180528" y="4678610"/>
            <a:chExt cx="3600400" cy="400110"/>
          </a:xfrm>
        </p:grpSpPr>
        <p:sp>
          <p:nvSpPr>
            <p:cNvPr id="11" name="Rectangle 10"/>
            <p:cNvSpPr/>
            <p:nvPr/>
          </p:nvSpPr>
          <p:spPr>
            <a:xfrm>
              <a:off x="-180528" y="4741113"/>
              <a:ext cx="3528392" cy="288032"/>
            </a:xfrm>
            <a:prstGeom prst="rect">
              <a:avLst/>
            </a:prstGeom>
            <a:solidFill>
              <a:srgbClr val="902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298782" y="4678610"/>
              <a:ext cx="2121090" cy="400110"/>
            </a:xfrm>
            <a:prstGeom prst="rect">
              <a:avLst/>
            </a:prstGeom>
            <a:noFill/>
          </p:spPr>
          <p:txBody>
            <a:bodyPr wrap="square" rtlCol="0">
              <a:spAutoFit/>
            </a:bodyPr>
            <a:lstStyle/>
            <a:p>
              <a:r>
                <a:rPr lang="fr-FR" sz="2000" i="1" dirty="0" smtClean="0">
                  <a:solidFill>
                    <a:schemeClr val="bg1"/>
                  </a:solidFill>
                </a:rPr>
                <a:t>MC M Trousselard</a:t>
              </a:r>
              <a:endParaRPr lang="fr-FR" sz="2000" i="1" dirty="0">
                <a:solidFill>
                  <a:schemeClr val="bg1"/>
                </a:solidFill>
              </a:endParaRPr>
            </a:p>
          </p:txBody>
        </p:sp>
      </p:grpSp>
      <p:sp>
        <p:nvSpPr>
          <p:cNvPr id="13" name="ZoneTexte 12"/>
          <p:cNvSpPr txBox="1"/>
          <p:nvPr/>
        </p:nvSpPr>
        <p:spPr>
          <a:xfrm>
            <a:off x="827584" y="4876315"/>
            <a:ext cx="7272808" cy="1015663"/>
          </a:xfrm>
          <a:prstGeom prst="rect">
            <a:avLst/>
          </a:prstGeom>
          <a:noFill/>
        </p:spPr>
        <p:txBody>
          <a:bodyPr wrap="square" rtlCol="0">
            <a:spAutoFit/>
          </a:bodyPr>
          <a:lstStyle/>
          <a:p>
            <a:r>
              <a:rPr lang="fr-FR" sz="2000" i="1" dirty="0" smtClean="0">
                <a:solidFill>
                  <a:srgbClr val="90283B"/>
                </a:solidFill>
              </a:rPr>
              <a:t>Unité Neurophysiologie du Stress (NPS)</a:t>
            </a:r>
          </a:p>
          <a:p>
            <a:r>
              <a:rPr lang="fr-FR" sz="2000" i="1" dirty="0" err="1" smtClean="0">
                <a:solidFill>
                  <a:srgbClr val="90283B"/>
                </a:solidFill>
              </a:rPr>
              <a:t>Département</a:t>
            </a:r>
            <a:r>
              <a:rPr lang="fr-FR" sz="2000" i="1" dirty="0" smtClean="0">
                <a:solidFill>
                  <a:srgbClr val="90283B"/>
                </a:solidFill>
              </a:rPr>
              <a:t> Neurosciences </a:t>
            </a:r>
            <a:r>
              <a:rPr lang="fr-FR" sz="2000" i="1" dirty="0">
                <a:solidFill>
                  <a:srgbClr val="90283B"/>
                </a:solidFill>
              </a:rPr>
              <a:t>et </a:t>
            </a:r>
            <a:r>
              <a:rPr lang="fr-FR" sz="2000" i="1" dirty="0" smtClean="0">
                <a:solidFill>
                  <a:srgbClr val="90283B"/>
                </a:solidFill>
              </a:rPr>
              <a:t>Sciences Cognitives</a:t>
            </a:r>
          </a:p>
          <a:p>
            <a:r>
              <a:rPr lang="fr-FR" sz="2000" i="1" dirty="0" smtClean="0">
                <a:solidFill>
                  <a:srgbClr val="90283B"/>
                </a:solidFill>
              </a:rPr>
              <a:t>Institut de Recherche Biomédicale des Armées </a:t>
            </a:r>
            <a:endParaRPr lang="fr-FR" sz="2000" dirty="0">
              <a:solidFill>
                <a:srgbClr val="90283B"/>
              </a:solidFill>
            </a:endParaRPr>
          </a:p>
        </p:txBody>
      </p:sp>
      <p:pic>
        <p:nvPicPr>
          <p:cNvPr id="1026" name="Picture 2" descr="O:\Commun\Communication\Kit de communication\Logos\logo_IRBA_72dpiRVBSansBoiteExclus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417" y="5949280"/>
            <a:ext cx="677108" cy="67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39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all" dirty="0" err="1" smtClean="0"/>
              <a:t>Prévention</a:t>
            </a:r>
            <a:r>
              <a:rPr lang="en-US" sz="3200" cap="all" dirty="0" smtClean="0"/>
              <a:t> </a:t>
            </a:r>
            <a:r>
              <a:rPr lang="en-US" sz="3200" cap="all" dirty="0" err="1" smtClean="0"/>
              <a:t>primaire</a:t>
            </a:r>
            <a:endParaRPr lang="en-US" sz="3200" cap="all" dirty="0"/>
          </a:p>
        </p:txBody>
      </p:sp>
      <p:sp>
        <p:nvSpPr>
          <p:cNvPr id="4" name="Titre 1"/>
          <p:cNvSpPr>
            <a:spLocks noGrp="1"/>
          </p:cNvSpPr>
          <p:nvPr>
            <p:ph idx="1"/>
          </p:nvPr>
        </p:nvSpPr>
        <p:spPr>
          <a:xfrm>
            <a:off x="211288" y="1052736"/>
            <a:ext cx="8825208" cy="4608511"/>
          </a:xfrm>
          <a:solidFill>
            <a:schemeClr val="bg1">
              <a:lumMod val="95000"/>
            </a:schemeClr>
          </a:solidFill>
          <a:ln>
            <a:noFill/>
            <a:miter lim="800000"/>
            <a:headEnd/>
            <a:tailEnd/>
          </a:ln>
        </p:spPr>
        <p:txBody>
          <a:bodyPr>
            <a:noAutofit/>
          </a:bodyPr>
          <a:lstStyle/>
          <a:p>
            <a:pPr eaLnBrk="0" fontAlgn="base" hangingPunct="0">
              <a:spcBef>
                <a:spcPts val="600"/>
              </a:spcBef>
              <a:spcAft>
                <a:spcPct val="0"/>
              </a:spcAft>
              <a:defRPr/>
            </a:pPr>
            <a:r>
              <a:rPr lang="fr-FR" sz="2400" kern="0" dirty="0">
                <a:solidFill>
                  <a:srgbClr val="0070C0"/>
                </a:solidFill>
              </a:rPr>
              <a:t>La prévention primaire a pour objectif d’intervenir avant tout signe de symptôme ou de maladie afin de les éviter. </a:t>
            </a:r>
          </a:p>
          <a:p>
            <a:pPr lvl="1" eaLnBrk="0" fontAlgn="base" hangingPunct="0">
              <a:spcBef>
                <a:spcPts val="600"/>
              </a:spcBef>
              <a:spcAft>
                <a:spcPct val="0"/>
              </a:spcAft>
              <a:defRPr/>
            </a:pPr>
            <a:r>
              <a:rPr lang="fr-FR" sz="2000" i="1" kern="0" dirty="0">
                <a:solidFill>
                  <a:srgbClr val="002060"/>
                </a:solidFill>
                <a:cs typeface="Arial" pitchFamily="34" charset="0"/>
              </a:rPr>
              <a:t>Une telle démarche d’intervention, pour être efficace, doit reposer sur </a:t>
            </a:r>
            <a:endParaRPr lang="fr-FR" sz="2000" i="1" kern="0" dirty="0" smtClean="0">
              <a:solidFill>
                <a:srgbClr val="002060"/>
              </a:solidFill>
              <a:cs typeface="Arial" pitchFamily="34" charset="0"/>
            </a:endParaRPr>
          </a:p>
          <a:p>
            <a:pPr lvl="2" fontAlgn="base">
              <a:spcBef>
                <a:spcPts val="600"/>
              </a:spcBef>
              <a:spcAft>
                <a:spcPct val="0"/>
              </a:spcAft>
              <a:defRPr/>
            </a:pPr>
            <a:r>
              <a:rPr lang="fr-FR" sz="1600" dirty="0" smtClean="0"/>
              <a:t>Une population cible</a:t>
            </a:r>
          </a:p>
          <a:p>
            <a:pPr lvl="2" fontAlgn="base">
              <a:spcBef>
                <a:spcPts val="600"/>
              </a:spcBef>
              <a:spcAft>
                <a:spcPct val="0"/>
              </a:spcAft>
              <a:defRPr/>
            </a:pPr>
            <a:r>
              <a:rPr lang="fr-FR" sz="1600" dirty="0" smtClean="0"/>
              <a:t>Une </a:t>
            </a:r>
            <a:r>
              <a:rPr lang="fr-FR" sz="1600" dirty="0"/>
              <a:t>analyse processuelle </a:t>
            </a:r>
            <a:r>
              <a:rPr lang="fr-FR" sz="1600" dirty="0" smtClean="0"/>
              <a:t>de la maladie cible</a:t>
            </a:r>
            <a:endParaRPr lang="fr-FR" sz="1600" dirty="0"/>
          </a:p>
          <a:p>
            <a:pPr lvl="2" fontAlgn="base">
              <a:spcBef>
                <a:spcPts val="600"/>
              </a:spcBef>
              <a:spcAft>
                <a:spcPct val="0"/>
              </a:spcAft>
              <a:defRPr/>
            </a:pPr>
            <a:r>
              <a:rPr lang="fr-FR" sz="1600" dirty="0" smtClean="0"/>
              <a:t>L’identification de </a:t>
            </a:r>
            <a:r>
              <a:rPr lang="fr-FR" sz="1600" dirty="0"/>
              <a:t>facteurs de risque et/ou protection universels et spécifiques qui sont en jeux, auprès de la population </a:t>
            </a:r>
            <a:r>
              <a:rPr lang="fr-FR" sz="1600" dirty="0" smtClean="0"/>
              <a:t>d’intérêt</a:t>
            </a:r>
            <a:endParaRPr lang="fr-FR" sz="1600" dirty="0"/>
          </a:p>
          <a:p>
            <a:pPr lvl="1" eaLnBrk="0" fontAlgn="base" hangingPunct="0">
              <a:spcBef>
                <a:spcPts val="600"/>
              </a:spcBef>
              <a:spcAft>
                <a:spcPct val="0"/>
              </a:spcAft>
              <a:defRPr/>
            </a:pPr>
            <a:r>
              <a:rPr lang="fr-FR" sz="2000" i="1" kern="0" dirty="0">
                <a:solidFill>
                  <a:srgbClr val="002060"/>
                </a:solidFill>
                <a:cs typeface="Arial" pitchFamily="34" charset="0"/>
              </a:rPr>
              <a:t>Parallèlement, </a:t>
            </a:r>
            <a:r>
              <a:rPr lang="fr-FR" sz="2000" i="1" kern="0" dirty="0" smtClean="0">
                <a:solidFill>
                  <a:srgbClr val="002060"/>
                </a:solidFill>
                <a:cs typeface="Arial" pitchFamily="34" charset="0"/>
              </a:rPr>
              <a:t>il convient de réaliser un </a:t>
            </a:r>
            <a:r>
              <a:rPr lang="fr-FR" sz="2000" i="1" kern="0" dirty="0">
                <a:solidFill>
                  <a:srgbClr val="002060"/>
                </a:solidFill>
                <a:cs typeface="Arial" pitchFamily="34" charset="0"/>
              </a:rPr>
              <a:t>recensement des interventions ayant fait preuve de leur efficacité dans la prévention </a:t>
            </a:r>
            <a:r>
              <a:rPr lang="fr-FR" sz="2000" i="1" kern="0" dirty="0" smtClean="0">
                <a:solidFill>
                  <a:srgbClr val="002060"/>
                </a:solidFill>
                <a:cs typeface="Arial" pitchFamily="34" charset="0"/>
              </a:rPr>
              <a:t>de la maladie cible </a:t>
            </a:r>
          </a:p>
          <a:p>
            <a:pPr lvl="2" fontAlgn="base">
              <a:spcBef>
                <a:spcPts val="600"/>
              </a:spcBef>
              <a:spcAft>
                <a:spcPct val="0"/>
              </a:spcAft>
              <a:defRPr/>
            </a:pPr>
            <a:r>
              <a:rPr lang="fr-FR" sz="1600" dirty="0"/>
              <a:t>Cette étape permet de comprendre quels sont les leviers d’action utilisables afin de construire une intervention spécifique aux populations étudiées. </a:t>
            </a:r>
          </a:p>
          <a:p>
            <a:pPr marL="342900" lvl="1" indent="-342900" eaLnBrk="0" fontAlgn="base" hangingPunct="0">
              <a:spcBef>
                <a:spcPts val="600"/>
              </a:spcBef>
              <a:spcAft>
                <a:spcPct val="0"/>
              </a:spcAft>
              <a:buFont typeface="Arial" panose="020B0604020202020204" pitchFamily="34" charset="0"/>
              <a:buChar char="•"/>
              <a:defRPr/>
            </a:pPr>
            <a:r>
              <a:rPr lang="fr-FR" sz="2400" kern="0" dirty="0">
                <a:solidFill>
                  <a:srgbClr val="0070C0"/>
                </a:solidFill>
              </a:rPr>
              <a:t>Cette méthodologie de prévention basée sur la preuve </a:t>
            </a:r>
            <a:r>
              <a:rPr lang="fr-FR" sz="2400" i="1" kern="0" dirty="0">
                <a:solidFill>
                  <a:srgbClr val="0070C0"/>
                </a:solidFill>
              </a:rPr>
              <a:t>(Evidence </a:t>
            </a:r>
            <a:r>
              <a:rPr lang="fr-FR" sz="2400" i="1" kern="0" dirty="0" err="1">
                <a:solidFill>
                  <a:srgbClr val="0070C0"/>
                </a:solidFill>
              </a:rPr>
              <a:t>Based</a:t>
            </a:r>
            <a:r>
              <a:rPr lang="fr-FR" sz="2400" i="1" kern="0" dirty="0">
                <a:solidFill>
                  <a:srgbClr val="0070C0"/>
                </a:solidFill>
              </a:rPr>
              <a:t> </a:t>
            </a:r>
            <a:r>
              <a:rPr lang="fr-FR" sz="2400" i="1" kern="0" dirty="0" err="1">
                <a:solidFill>
                  <a:srgbClr val="0070C0"/>
                </a:solidFill>
              </a:rPr>
              <a:t>Prevention</a:t>
            </a:r>
            <a:r>
              <a:rPr lang="fr-FR" sz="2400" i="1" kern="0" dirty="0">
                <a:solidFill>
                  <a:srgbClr val="0070C0"/>
                </a:solidFill>
              </a:rPr>
              <a:t>)</a:t>
            </a:r>
            <a:r>
              <a:rPr lang="fr-FR" sz="2400" kern="0" dirty="0">
                <a:solidFill>
                  <a:srgbClr val="0070C0"/>
                </a:solidFill>
              </a:rPr>
              <a:t> permet de renforcer la probabilité et l’efficacité</a:t>
            </a:r>
          </a:p>
        </p:txBody>
      </p:sp>
      <p:pic>
        <p:nvPicPr>
          <p:cNvPr id="5" name="Image 4">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sp>
        <p:nvSpPr>
          <p:cNvPr id="3" name="ZoneTexte 2"/>
          <p:cNvSpPr txBox="1"/>
          <p:nvPr/>
        </p:nvSpPr>
        <p:spPr>
          <a:xfrm>
            <a:off x="2285684" y="6410291"/>
            <a:ext cx="5303055" cy="338554"/>
          </a:xfrm>
          <a:prstGeom prst="rect">
            <a:avLst/>
          </a:prstGeom>
          <a:noFill/>
        </p:spPr>
        <p:txBody>
          <a:bodyPr wrap="none" rtlCol="0">
            <a:spAutoFit/>
          </a:bodyPr>
          <a:lstStyle/>
          <a:p>
            <a:pPr marL="0" lvl="1"/>
            <a:r>
              <a:rPr lang="fr-FR" sz="1600" i="1" kern="0" dirty="0" err="1" smtClean="0">
                <a:cs typeface="Arial" pitchFamily="34" charset="0"/>
              </a:rPr>
              <a:t>Michie</a:t>
            </a:r>
            <a:r>
              <a:rPr lang="fr-FR" sz="1600" i="1" kern="0" dirty="0" smtClean="0">
                <a:cs typeface="Arial" pitchFamily="34" charset="0"/>
              </a:rPr>
              <a:t> </a:t>
            </a:r>
            <a:r>
              <a:rPr lang="fr-FR" sz="1600" i="1" kern="0" dirty="0">
                <a:cs typeface="Arial" pitchFamily="34" charset="0"/>
              </a:rPr>
              <a:t>&amp; Johnston, 2012; </a:t>
            </a:r>
            <a:r>
              <a:rPr lang="fr-FR" sz="1600" i="1" kern="0" dirty="0" err="1">
                <a:cs typeface="Arial" pitchFamily="34" charset="0"/>
              </a:rPr>
              <a:t>Michie</a:t>
            </a:r>
            <a:r>
              <a:rPr lang="fr-FR" sz="1600" i="1" kern="0" dirty="0">
                <a:cs typeface="Arial" pitchFamily="34" charset="0"/>
              </a:rPr>
              <a:t>, Johnston, &amp; Abraham, </a:t>
            </a:r>
            <a:r>
              <a:rPr lang="fr-FR" sz="1600" i="1" kern="0" dirty="0" smtClean="0">
                <a:cs typeface="Arial" pitchFamily="34" charset="0"/>
              </a:rPr>
              <a:t>2005</a:t>
            </a:r>
            <a:endParaRPr lang="fr-FR" sz="1600" i="1" kern="0" dirty="0">
              <a:cs typeface="Arial" pitchFamily="34" charset="0"/>
            </a:endParaRPr>
          </a:p>
        </p:txBody>
      </p:sp>
    </p:spTree>
    <p:extLst>
      <p:ext uri="{BB962C8B-B14F-4D97-AF65-F5344CB8AC3E}">
        <p14:creationId xmlns:p14="http://schemas.microsoft.com/office/powerpoint/2010/main" val="319823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16632"/>
            <a:ext cx="7956376" cy="720080"/>
          </a:xfrm>
        </p:spPr>
        <p:txBody>
          <a:bodyPr>
            <a:noAutofit/>
          </a:bodyPr>
          <a:lstStyle/>
          <a:p>
            <a:r>
              <a:rPr lang="en-US" sz="2800" dirty="0" smtClean="0"/>
              <a:t>PREVENTION PRIMAIRE du TSPT</a:t>
            </a:r>
            <a:endParaRPr lang="en-US" sz="2800" dirty="0"/>
          </a:p>
        </p:txBody>
      </p:sp>
      <p:pic>
        <p:nvPicPr>
          <p:cNvPr id="5" name="Image 4">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sp>
        <p:nvSpPr>
          <p:cNvPr id="7" name="Rectangle à coins arrondis 6"/>
          <p:cNvSpPr/>
          <p:nvPr/>
        </p:nvSpPr>
        <p:spPr>
          <a:xfrm>
            <a:off x="259224" y="1959176"/>
            <a:ext cx="2632520"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Première étape</a:t>
            </a:r>
            <a:endParaRPr lang="fr-FR" dirty="0">
              <a:solidFill>
                <a:srgbClr val="002060"/>
              </a:solidFill>
            </a:endParaRPr>
          </a:p>
        </p:txBody>
      </p:sp>
      <p:sp>
        <p:nvSpPr>
          <p:cNvPr id="8" name="Rectangle à coins arrondis 7"/>
          <p:cNvSpPr/>
          <p:nvPr/>
        </p:nvSpPr>
        <p:spPr>
          <a:xfrm>
            <a:off x="231808" y="2838104"/>
            <a:ext cx="2659936" cy="20162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Etude de la prévalence du TSPT </a:t>
            </a:r>
            <a:r>
              <a:rPr lang="fr-FR" dirty="0">
                <a:solidFill>
                  <a:srgbClr val="002060"/>
                </a:solidFill>
              </a:rPr>
              <a:t>auprès de </a:t>
            </a:r>
            <a:r>
              <a:rPr lang="fr-FR" dirty="0" smtClean="0">
                <a:solidFill>
                  <a:srgbClr val="002060"/>
                </a:solidFill>
              </a:rPr>
              <a:t>la population cible ainsi </a:t>
            </a:r>
            <a:r>
              <a:rPr lang="fr-FR" dirty="0">
                <a:solidFill>
                  <a:srgbClr val="002060"/>
                </a:solidFill>
              </a:rPr>
              <a:t>que les facteurs de risques et de protection qui y sont associés. </a:t>
            </a:r>
          </a:p>
        </p:txBody>
      </p:sp>
      <p:sp>
        <p:nvSpPr>
          <p:cNvPr id="9" name="Rectangle à coins arrondis 8"/>
          <p:cNvSpPr/>
          <p:nvPr/>
        </p:nvSpPr>
        <p:spPr>
          <a:xfrm>
            <a:off x="3188952" y="1959176"/>
            <a:ext cx="2632520" cy="864096"/>
          </a:xfrm>
          <a:prstGeom prst="roundRect">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Seconde étape</a:t>
            </a:r>
            <a:endParaRPr lang="fr-FR" dirty="0">
              <a:solidFill>
                <a:srgbClr val="002060"/>
              </a:solidFill>
            </a:endParaRPr>
          </a:p>
        </p:txBody>
      </p:sp>
      <p:sp>
        <p:nvSpPr>
          <p:cNvPr id="11" name="Rectangle à coins arrondis 10"/>
          <p:cNvSpPr/>
          <p:nvPr/>
        </p:nvSpPr>
        <p:spPr>
          <a:xfrm>
            <a:off x="6159784" y="1974008"/>
            <a:ext cx="2632520" cy="864096"/>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B050"/>
                </a:solidFill>
              </a:rPr>
              <a:t>Troisième étape</a:t>
            </a:r>
            <a:endParaRPr lang="fr-FR" dirty="0">
              <a:solidFill>
                <a:srgbClr val="00B050"/>
              </a:solidFill>
            </a:endParaRPr>
          </a:p>
        </p:txBody>
      </p:sp>
      <p:sp>
        <p:nvSpPr>
          <p:cNvPr id="14" name="Pensées 13"/>
          <p:cNvSpPr/>
          <p:nvPr/>
        </p:nvSpPr>
        <p:spPr>
          <a:xfrm>
            <a:off x="6228184" y="116632"/>
            <a:ext cx="3074640" cy="1224136"/>
          </a:xfrm>
          <a:prstGeom prst="cloudCallout">
            <a:avLst>
              <a:gd name="adj1" fmla="val -56844"/>
              <a:gd name="adj2" fmla="val -33693"/>
            </a:avLst>
          </a:prstGeom>
          <a:solidFill>
            <a:srgbClr val="902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Professionnels </a:t>
            </a:r>
            <a:r>
              <a:rPr lang="fr-FR" sz="1600" dirty="0"/>
              <a:t>de Secours et de Santé </a:t>
            </a:r>
            <a:r>
              <a:rPr lang="en-US" sz="1600" dirty="0" err="1" smtClean="0"/>
              <a:t>en</a:t>
            </a:r>
            <a:r>
              <a:rPr lang="en-US" sz="1600" dirty="0" smtClean="0"/>
              <a:t> </a:t>
            </a:r>
            <a:r>
              <a:rPr lang="en-US" sz="1600" dirty="0" err="1" smtClean="0"/>
              <a:t>montagne</a:t>
            </a:r>
            <a:endParaRPr lang="fr-FR" sz="1600" dirty="0"/>
          </a:p>
        </p:txBody>
      </p:sp>
      <p:grpSp>
        <p:nvGrpSpPr>
          <p:cNvPr id="18" name="Groupe 17"/>
          <p:cNvGrpSpPr/>
          <p:nvPr/>
        </p:nvGrpSpPr>
        <p:grpSpPr>
          <a:xfrm>
            <a:off x="4882644" y="2852936"/>
            <a:ext cx="3923368" cy="2880320"/>
            <a:chOff x="4882644" y="2852936"/>
            <a:chExt cx="3923368" cy="2880320"/>
          </a:xfrm>
        </p:grpSpPr>
        <p:sp>
          <p:nvSpPr>
            <p:cNvPr id="12" name="Rectangle à coins arrondis 11"/>
            <p:cNvSpPr/>
            <p:nvPr/>
          </p:nvSpPr>
          <p:spPr>
            <a:xfrm>
              <a:off x="6146076" y="2852936"/>
              <a:ext cx="2659936" cy="2016224"/>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B050"/>
                  </a:solidFill>
                </a:rPr>
                <a:t>Essai randomisé contrôlé d’évaluation</a:t>
              </a:r>
              <a:endParaRPr lang="fr-FR" dirty="0">
                <a:solidFill>
                  <a:srgbClr val="00B050"/>
                </a:solidFill>
              </a:endParaRPr>
            </a:p>
          </p:txBody>
        </p:sp>
        <p:sp>
          <p:nvSpPr>
            <p:cNvPr id="15" name="Flèche courbée vers le haut 14"/>
            <p:cNvSpPr/>
            <p:nvPr/>
          </p:nvSpPr>
          <p:spPr>
            <a:xfrm>
              <a:off x="4882644" y="4941168"/>
              <a:ext cx="2592288" cy="792088"/>
            </a:xfrm>
            <a:prstGeom prst="curvedUpArrow">
              <a:avLst/>
            </a:prstGeom>
            <a:gradFill flip="none" rotWithShape="1">
              <a:gsLst>
                <a:gs pos="0">
                  <a:schemeClr val="accent1">
                    <a:lumMod val="60000"/>
                    <a:lumOff val="40000"/>
                  </a:schemeClr>
                </a:gs>
                <a:gs pos="98000">
                  <a:schemeClr val="accent3">
                    <a:lumMod val="60000"/>
                    <a:lumOff val="40000"/>
                  </a:schemeClr>
                </a:gs>
                <a:gs pos="55000">
                  <a:schemeClr val="accent3">
                    <a:lumMod val="60000"/>
                    <a:lumOff val="40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17" name="Groupe 16"/>
          <p:cNvGrpSpPr/>
          <p:nvPr/>
        </p:nvGrpSpPr>
        <p:grpSpPr>
          <a:xfrm>
            <a:off x="1691680" y="2838104"/>
            <a:ext cx="4143500" cy="2944345"/>
            <a:chOff x="1691680" y="2838104"/>
            <a:chExt cx="4143500" cy="2944345"/>
          </a:xfrm>
        </p:grpSpPr>
        <p:sp>
          <p:nvSpPr>
            <p:cNvPr id="10" name="Rectangle à coins arrondis 9"/>
            <p:cNvSpPr/>
            <p:nvPr/>
          </p:nvSpPr>
          <p:spPr>
            <a:xfrm>
              <a:off x="3175244" y="2838104"/>
              <a:ext cx="2659936" cy="2016224"/>
            </a:xfrm>
            <a:prstGeom prst="roundRect">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Détermination d’un </a:t>
              </a:r>
              <a:r>
                <a:rPr lang="fr-FR" dirty="0">
                  <a:solidFill>
                    <a:srgbClr val="002060"/>
                  </a:solidFill>
                </a:rPr>
                <a:t>programme de </a:t>
              </a:r>
              <a:r>
                <a:rPr lang="fr-FR" dirty="0" smtClean="0">
                  <a:solidFill>
                    <a:srgbClr val="002060"/>
                  </a:solidFill>
                </a:rPr>
                <a:t>prévention </a:t>
              </a:r>
              <a:r>
                <a:rPr lang="fr-FR" dirty="0">
                  <a:solidFill>
                    <a:srgbClr val="002060"/>
                  </a:solidFill>
                </a:rPr>
                <a:t>primaire du </a:t>
              </a:r>
              <a:r>
                <a:rPr lang="fr-FR" dirty="0" smtClean="0">
                  <a:solidFill>
                    <a:srgbClr val="002060"/>
                  </a:solidFill>
                </a:rPr>
                <a:t>TSPT en </a:t>
              </a:r>
              <a:r>
                <a:rPr lang="fr-FR" dirty="0">
                  <a:solidFill>
                    <a:srgbClr val="002060"/>
                  </a:solidFill>
                </a:rPr>
                <a:t>milieu de </a:t>
              </a:r>
              <a:r>
                <a:rPr lang="fr-FR" dirty="0" smtClean="0">
                  <a:solidFill>
                    <a:srgbClr val="002060"/>
                  </a:solidFill>
                </a:rPr>
                <a:t>travail</a:t>
              </a:r>
              <a:endParaRPr lang="fr-FR" dirty="0">
                <a:solidFill>
                  <a:srgbClr val="002060"/>
                </a:solidFill>
              </a:endParaRPr>
            </a:p>
          </p:txBody>
        </p:sp>
        <p:sp>
          <p:nvSpPr>
            <p:cNvPr id="16" name="Flèche courbée vers le haut 15"/>
            <p:cNvSpPr/>
            <p:nvPr/>
          </p:nvSpPr>
          <p:spPr>
            <a:xfrm>
              <a:off x="1691680" y="4990361"/>
              <a:ext cx="2592288" cy="792088"/>
            </a:xfrm>
            <a:prstGeom prst="curvedUpArrow">
              <a:avLst/>
            </a:prstGeom>
            <a:gradFill flip="none" rotWithShape="1">
              <a:gsLst>
                <a:gs pos="0">
                  <a:schemeClr val="accent1">
                    <a:lumMod val="20000"/>
                    <a:lumOff val="80000"/>
                  </a:schemeClr>
                </a:gs>
                <a:gs pos="98000">
                  <a:schemeClr val="accent1">
                    <a:lumMod val="60000"/>
                    <a:lumOff val="40000"/>
                  </a:schemeClr>
                </a:gs>
                <a:gs pos="37000">
                  <a:schemeClr val="accent1">
                    <a:lumMod val="20000"/>
                    <a:lumOff val="80000"/>
                  </a:schemeClr>
                </a:gs>
                <a:gs pos="81015">
                  <a:schemeClr val="accent1">
                    <a:lumMod val="60000"/>
                    <a:lumOff val="40000"/>
                  </a:schemeClr>
                </a:gs>
                <a:gs pos="61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19" name="ZoneTexte 18"/>
          <p:cNvSpPr txBox="1"/>
          <p:nvPr/>
        </p:nvSpPr>
        <p:spPr>
          <a:xfrm>
            <a:off x="2285684" y="6410291"/>
            <a:ext cx="5303055" cy="338554"/>
          </a:xfrm>
          <a:prstGeom prst="rect">
            <a:avLst/>
          </a:prstGeom>
          <a:noFill/>
        </p:spPr>
        <p:txBody>
          <a:bodyPr wrap="none" rtlCol="0">
            <a:spAutoFit/>
          </a:bodyPr>
          <a:lstStyle/>
          <a:p>
            <a:pPr marL="0" lvl="1"/>
            <a:r>
              <a:rPr lang="fr-FR" sz="1600" i="1" kern="0" dirty="0" err="1" smtClean="0">
                <a:cs typeface="Arial" pitchFamily="34" charset="0"/>
              </a:rPr>
              <a:t>Michie</a:t>
            </a:r>
            <a:r>
              <a:rPr lang="fr-FR" sz="1600" i="1" kern="0" dirty="0" smtClean="0">
                <a:cs typeface="Arial" pitchFamily="34" charset="0"/>
              </a:rPr>
              <a:t> </a:t>
            </a:r>
            <a:r>
              <a:rPr lang="fr-FR" sz="1600" i="1" kern="0" dirty="0">
                <a:cs typeface="Arial" pitchFamily="34" charset="0"/>
              </a:rPr>
              <a:t>&amp; Johnston, 2012; </a:t>
            </a:r>
            <a:r>
              <a:rPr lang="fr-FR" sz="1600" i="1" kern="0" dirty="0" err="1">
                <a:cs typeface="Arial" pitchFamily="34" charset="0"/>
              </a:rPr>
              <a:t>Michie</a:t>
            </a:r>
            <a:r>
              <a:rPr lang="fr-FR" sz="1600" i="1" kern="0" dirty="0">
                <a:cs typeface="Arial" pitchFamily="34" charset="0"/>
              </a:rPr>
              <a:t>, Johnston, &amp; Abraham, </a:t>
            </a:r>
            <a:r>
              <a:rPr lang="fr-FR" sz="1600" i="1" kern="0" dirty="0" smtClean="0">
                <a:cs typeface="Arial" pitchFamily="34" charset="0"/>
              </a:rPr>
              <a:t>2005</a:t>
            </a:r>
            <a:endParaRPr lang="fr-FR" sz="1600" i="1" kern="0" dirty="0">
              <a:cs typeface="Arial" pitchFamily="34" charset="0"/>
            </a:endParaRPr>
          </a:p>
        </p:txBody>
      </p:sp>
    </p:spTree>
    <p:extLst>
      <p:ext uri="{BB962C8B-B14F-4D97-AF65-F5344CB8AC3E}">
        <p14:creationId xmlns:p14="http://schemas.microsoft.com/office/powerpoint/2010/main" val="379465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16632"/>
            <a:ext cx="7956376" cy="720080"/>
          </a:xfrm>
        </p:spPr>
        <p:txBody>
          <a:bodyPr>
            <a:noAutofit/>
          </a:bodyPr>
          <a:lstStyle/>
          <a:p>
            <a:r>
              <a:rPr lang="en-US" sz="2800" dirty="0" smtClean="0"/>
              <a:t>PREVENTION PRIMAIRE du TSPT</a:t>
            </a:r>
            <a:endParaRPr lang="en-US" sz="2800" dirty="0"/>
          </a:p>
        </p:txBody>
      </p:sp>
      <p:pic>
        <p:nvPicPr>
          <p:cNvPr id="5" name="Image 4">
            <a:extLst>
              <a:ext uri="{FF2B5EF4-FFF2-40B4-BE49-F238E27FC236}">
                <a16:creationId xmlns="" xmlns:a16="http://schemas.microsoft.com/office/drawing/2014/main" id="{ABE487E0-2542-46F6-B782-0AF96BED61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sp>
        <p:nvSpPr>
          <p:cNvPr id="7" name="Rectangle à coins arrondis 6"/>
          <p:cNvSpPr/>
          <p:nvPr/>
        </p:nvSpPr>
        <p:spPr>
          <a:xfrm>
            <a:off x="211288" y="1484784"/>
            <a:ext cx="2888624"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Première étape</a:t>
            </a:r>
            <a:endParaRPr lang="fr-FR" dirty="0">
              <a:solidFill>
                <a:srgbClr val="002060"/>
              </a:solidFill>
            </a:endParaRPr>
          </a:p>
        </p:txBody>
      </p:sp>
      <p:grpSp>
        <p:nvGrpSpPr>
          <p:cNvPr id="3" name="Groupe 2"/>
          <p:cNvGrpSpPr/>
          <p:nvPr/>
        </p:nvGrpSpPr>
        <p:grpSpPr>
          <a:xfrm>
            <a:off x="3118176" y="1484784"/>
            <a:ext cx="2970832" cy="4176464"/>
            <a:chOff x="3118176" y="1484784"/>
            <a:chExt cx="2970832" cy="4176464"/>
          </a:xfrm>
        </p:grpSpPr>
        <p:sp>
          <p:nvSpPr>
            <p:cNvPr id="9" name="Rectangle à coins arrondis 8"/>
            <p:cNvSpPr/>
            <p:nvPr/>
          </p:nvSpPr>
          <p:spPr>
            <a:xfrm>
              <a:off x="3118176" y="1484784"/>
              <a:ext cx="2934304" cy="8640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2060"/>
                  </a:solidFill>
                </a:rPr>
                <a:t>Seconde étape</a:t>
              </a:r>
              <a:endParaRPr lang="fr-FR" dirty="0">
                <a:solidFill>
                  <a:srgbClr val="002060"/>
                </a:solidFill>
              </a:endParaRPr>
            </a:p>
          </p:txBody>
        </p:sp>
        <p:sp>
          <p:nvSpPr>
            <p:cNvPr id="10" name="Rectangle à coins arrondis 9"/>
            <p:cNvSpPr/>
            <p:nvPr/>
          </p:nvSpPr>
          <p:spPr>
            <a:xfrm>
              <a:off x="3136440" y="2363712"/>
              <a:ext cx="2952568" cy="32975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spcBef>
                  <a:spcPts val="600"/>
                </a:spcBef>
                <a:buFont typeface="Arial" panose="020B0604020202020204" pitchFamily="34" charset="0"/>
                <a:buChar char="•"/>
              </a:pPr>
              <a:r>
                <a:rPr lang="fr-FR" b="1" dirty="0" smtClean="0">
                  <a:solidFill>
                    <a:srgbClr val="002060"/>
                  </a:solidFill>
                </a:rPr>
                <a:t>Trois actions cibles</a:t>
              </a:r>
              <a:endParaRPr lang="fr-FR" b="1" dirty="0">
                <a:solidFill>
                  <a:srgbClr val="002060"/>
                </a:solidFill>
              </a:endParaRPr>
            </a:p>
            <a:p>
              <a:pPr indent="-285750">
                <a:buFont typeface="Wingdings" panose="05000000000000000000" pitchFamily="2" charset="2"/>
                <a:buChar char="ü"/>
              </a:pPr>
              <a:r>
                <a:rPr lang="fr-FR" sz="1600" dirty="0" smtClean="0">
                  <a:solidFill>
                    <a:srgbClr val="002060"/>
                  </a:solidFill>
                </a:rPr>
                <a:t>Renforcement du système parasympathique (technique de CBF)</a:t>
              </a:r>
            </a:p>
            <a:p>
              <a:pPr indent="-285750">
                <a:buFont typeface="Wingdings" panose="05000000000000000000" pitchFamily="2" charset="2"/>
                <a:buChar char="ü"/>
              </a:pPr>
              <a:r>
                <a:rPr lang="fr-FR" sz="1600" dirty="0" smtClean="0">
                  <a:solidFill>
                    <a:srgbClr val="002060"/>
                  </a:solidFill>
                </a:rPr>
                <a:t>Remédiation </a:t>
              </a:r>
              <a:r>
                <a:rPr lang="fr-FR" sz="1600" dirty="0" err="1" smtClean="0">
                  <a:solidFill>
                    <a:srgbClr val="002060"/>
                  </a:solidFill>
                </a:rPr>
                <a:t>cognitivo</a:t>
              </a:r>
              <a:r>
                <a:rPr lang="fr-FR" sz="1600" dirty="0" smtClean="0">
                  <a:solidFill>
                    <a:srgbClr val="002060"/>
                  </a:solidFill>
                </a:rPr>
                <a:t>- émotionnelle (émotions, croyances, flexibilité du coping)</a:t>
              </a:r>
            </a:p>
            <a:p>
              <a:pPr indent="-285750">
                <a:buFont typeface="Wingdings" panose="05000000000000000000" pitchFamily="2" charset="2"/>
                <a:buChar char="ü"/>
              </a:pPr>
              <a:r>
                <a:rPr lang="fr-FR" sz="1600" dirty="0" smtClean="0">
                  <a:solidFill>
                    <a:srgbClr val="002060"/>
                  </a:solidFill>
                </a:rPr>
                <a:t>Psychoéducation institutionnelle</a:t>
              </a:r>
              <a:endParaRPr lang="fr-FR" sz="1600" dirty="0">
                <a:solidFill>
                  <a:srgbClr val="002060"/>
                </a:solidFill>
              </a:endParaRPr>
            </a:p>
          </p:txBody>
        </p:sp>
      </p:grpSp>
      <p:sp>
        <p:nvSpPr>
          <p:cNvPr id="13" name="Rectangle à coins arrondis 12"/>
          <p:cNvSpPr/>
          <p:nvPr/>
        </p:nvSpPr>
        <p:spPr>
          <a:xfrm>
            <a:off x="222752" y="2348880"/>
            <a:ext cx="2895424" cy="33123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spcBef>
                <a:spcPts val="600"/>
              </a:spcBef>
              <a:buFont typeface="Arial" panose="020B0604020202020204" pitchFamily="34" charset="0"/>
              <a:buChar char="•"/>
            </a:pPr>
            <a:r>
              <a:rPr lang="fr-FR" b="1" dirty="0" smtClean="0">
                <a:solidFill>
                  <a:srgbClr val="002060"/>
                </a:solidFill>
              </a:rPr>
              <a:t>Prévalence: </a:t>
            </a:r>
            <a:r>
              <a:rPr lang="fr-FR" dirty="0" smtClean="0">
                <a:solidFill>
                  <a:srgbClr val="002060"/>
                </a:solidFill>
              </a:rPr>
              <a:t>10-18 %</a:t>
            </a:r>
          </a:p>
          <a:p>
            <a:pPr indent="-285750">
              <a:spcBef>
                <a:spcPts val="600"/>
              </a:spcBef>
              <a:buFont typeface="Arial" panose="020B0604020202020204" pitchFamily="34" charset="0"/>
              <a:buChar char="•"/>
            </a:pPr>
            <a:r>
              <a:rPr lang="fr-FR" b="1" dirty="0" smtClean="0">
                <a:solidFill>
                  <a:srgbClr val="002060"/>
                </a:solidFill>
              </a:rPr>
              <a:t>Facteurs Biopsychosociaux:</a:t>
            </a:r>
          </a:p>
          <a:p>
            <a:pPr indent="-285750">
              <a:spcBef>
                <a:spcPts val="600"/>
              </a:spcBef>
              <a:buFont typeface="Wingdings" panose="05000000000000000000" pitchFamily="2" charset="2"/>
              <a:buChar char="ü"/>
            </a:pPr>
            <a:r>
              <a:rPr lang="fr-FR" sz="1600" dirty="0" smtClean="0">
                <a:solidFill>
                  <a:srgbClr val="002060"/>
                </a:solidFill>
              </a:rPr>
              <a:t>Altération </a:t>
            </a:r>
            <a:r>
              <a:rPr lang="fr-FR" sz="1600" dirty="0">
                <a:solidFill>
                  <a:srgbClr val="002060"/>
                </a:solidFill>
              </a:rPr>
              <a:t>de la flexibilité parasympathique vagale </a:t>
            </a:r>
            <a:r>
              <a:rPr lang="fr-FR" sz="1600" dirty="0" smtClean="0">
                <a:solidFill>
                  <a:srgbClr val="002060"/>
                </a:solidFill>
              </a:rPr>
              <a:t>(usure physiologique)</a:t>
            </a:r>
          </a:p>
          <a:p>
            <a:pPr indent="-285750">
              <a:spcBef>
                <a:spcPts val="600"/>
              </a:spcBef>
              <a:buFont typeface="Wingdings" panose="05000000000000000000" pitchFamily="2" charset="2"/>
              <a:buChar char="ü"/>
            </a:pPr>
            <a:r>
              <a:rPr lang="fr-FR" sz="1600" dirty="0" smtClean="0">
                <a:solidFill>
                  <a:srgbClr val="002060"/>
                </a:solidFill>
              </a:rPr>
              <a:t>Identification à la victime et sens de la mission</a:t>
            </a:r>
          </a:p>
          <a:p>
            <a:pPr indent="-285750">
              <a:spcBef>
                <a:spcPts val="600"/>
              </a:spcBef>
              <a:buFont typeface="Wingdings" panose="05000000000000000000" pitchFamily="2" charset="2"/>
              <a:buChar char="ü"/>
            </a:pPr>
            <a:r>
              <a:rPr lang="fr-FR" sz="1600" dirty="0" smtClean="0">
                <a:solidFill>
                  <a:srgbClr val="002060"/>
                </a:solidFill>
              </a:rPr>
              <a:t>Pression normative du groupe</a:t>
            </a:r>
            <a:endParaRPr lang="fr-FR" dirty="0">
              <a:solidFill>
                <a:srgbClr val="002060"/>
              </a:solidFill>
            </a:endParaRPr>
          </a:p>
        </p:txBody>
      </p:sp>
      <p:sp>
        <p:nvSpPr>
          <p:cNvPr id="14" name="Pensées 13"/>
          <p:cNvSpPr/>
          <p:nvPr/>
        </p:nvSpPr>
        <p:spPr>
          <a:xfrm>
            <a:off x="6228184" y="116632"/>
            <a:ext cx="3074640" cy="1224136"/>
          </a:xfrm>
          <a:prstGeom prst="cloudCallout">
            <a:avLst>
              <a:gd name="adj1" fmla="val -56844"/>
              <a:gd name="adj2" fmla="val -33693"/>
            </a:avLst>
          </a:prstGeom>
          <a:solidFill>
            <a:srgbClr val="902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Professionnels </a:t>
            </a:r>
            <a:r>
              <a:rPr lang="fr-FR" sz="1600" dirty="0"/>
              <a:t>de Secours et de Santé </a:t>
            </a:r>
            <a:r>
              <a:rPr lang="en-US" sz="1600" dirty="0" err="1" smtClean="0"/>
              <a:t>en</a:t>
            </a:r>
            <a:r>
              <a:rPr lang="en-US" sz="1600" dirty="0" smtClean="0"/>
              <a:t> </a:t>
            </a:r>
            <a:r>
              <a:rPr lang="en-US" sz="1600" dirty="0" err="1" smtClean="0"/>
              <a:t>montagne</a:t>
            </a:r>
            <a:endParaRPr lang="fr-FR" sz="1600" dirty="0"/>
          </a:p>
        </p:txBody>
      </p:sp>
      <p:grpSp>
        <p:nvGrpSpPr>
          <p:cNvPr id="4" name="Groupe 3"/>
          <p:cNvGrpSpPr/>
          <p:nvPr/>
        </p:nvGrpSpPr>
        <p:grpSpPr>
          <a:xfrm>
            <a:off x="6216720" y="1469952"/>
            <a:ext cx="2927280" cy="4567523"/>
            <a:chOff x="6216720" y="1469952"/>
            <a:chExt cx="2927280" cy="4567523"/>
          </a:xfrm>
        </p:grpSpPr>
        <p:sp>
          <p:nvSpPr>
            <p:cNvPr id="15" name="Rectangle à coins arrondis 14"/>
            <p:cNvSpPr/>
            <p:nvPr/>
          </p:nvSpPr>
          <p:spPr>
            <a:xfrm>
              <a:off x="6230428" y="1469952"/>
              <a:ext cx="2632520" cy="864096"/>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B050"/>
                  </a:solidFill>
                </a:rPr>
                <a:t>Troisième étape</a:t>
              </a:r>
              <a:endParaRPr lang="fr-FR" dirty="0">
                <a:solidFill>
                  <a:srgbClr val="00B050"/>
                </a:solidFill>
              </a:endParaRPr>
            </a:p>
          </p:txBody>
        </p:sp>
        <p:sp>
          <p:nvSpPr>
            <p:cNvPr id="16" name="Rectangle à coins arrondis 15"/>
            <p:cNvSpPr/>
            <p:nvPr/>
          </p:nvSpPr>
          <p:spPr>
            <a:xfrm>
              <a:off x="6216720" y="2348880"/>
              <a:ext cx="2659936" cy="2016224"/>
            </a:xfrm>
            <a:prstGeom prst="round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B050"/>
                  </a:solidFill>
                </a:rPr>
                <a:t>Essai randomisé contrôlé d’évaluation</a:t>
              </a:r>
              <a:endParaRPr lang="fr-FR" dirty="0">
                <a:solidFill>
                  <a:srgbClr val="00B050"/>
                </a:solidFill>
              </a:endParaRPr>
            </a:p>
          </p:txBody>
        </p:sp>
        <p:sp>
          <p:nvSpPr>
            <p:cNvPr id="17" name="Pensées 16"/>
            <p:cNvSpPr/>
            <p:nvPr/>
          </p:nvSpPr>
          <p:spPr>
            <a:xfrm>
              <a:off x="6285384" y="4813339"/>
              <a:ext cx="2858616" cy="1224136"/>
            </a:xfrm>
            <a:prstGeom prst="cloudCallout">
              <a:avLst>
                <a:gd name="adj1" fmla="val -9854"/>
                <a:gd name="adj2" fmla="val -7701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00B050"/>
                  </a:solidFill>
                </a:rPr>
                <a:t>Réponse à </a:t>
              </a:r>
              <a:r>
                <a:rPr lang="fr-FR" sz="1600" dirty="0" err="1" smtClean="0">
                  <a:solidFill>
                    <a:srgbClr val="00B050"/>
                  </a:solidFill>
                </a:rPr>
                <a:t>aap</a:t>
              </a:r>
              <a:r>
                <a:rPr lang="fr-FR" sz="1600" dirty="0" smtClean="0">
                  <a:solidFill>
                    <a:srgbClr val="00B050"/>
                  </a:solidFill>
                </a:rPr>
                <a:t> de l’Institut de Recherche en Santé Public (</a:t>
              </a:r>
              <a:r>
                <a:rPr lang="fr-FR" sz="1600" b="1" dirty="0" err="1" smtClean="0">
                  <a:solidFill>
                    <a:srgbClr val="00B050"/>
                  </a:solidFill>
                </a:rPr>
                <a:t>IReSP</a:t>
              </a:r>
              <a:r>
                <a:rPr lang="fr-FR" sz="1600" b="1" dirty="0" smtClean="0">
                  <a:solidFill>
                    <a:srgbClr val="00B050"/>
                  </a:solidFill>
                </a:rPr>
                <a:t>)</a:t>
              </a:r>
              <a:endParaRPr lang="fr-FR" sz="1600" dirty="0">
                <a:solidFill>
                  <a:srgbClr val="00B050"/>
                </a:solidFill>
              </a:endParaRPr>
            </a:p>
          </p:txBody>
        </p:sp>
      </p:grpSp>
    </p:spTree>
    <p:extLst>
      <p:ext uri="{BB962C8B-B14F-4D97-AF65-F5344CB8AC3E}">
        <p14:creationId xmlns:p14="http://schemas.microsoft.com/office/powerpoint/2010/main" val="15862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pic>
        <p:nvPicPr>
          <p:cNvPr id="3" name="Image 2"/>
          <p:cNvPicPr>
            <a:picLocks noChangeAspect="1"/>
          </p:cNvPicPr>
          <p:nvPr/>
        </p:nvPicPr>
        <p:blipFill>
          <a:blip r:embed="rId3"/>
          <a:stretch>
            <a:fillRect/>
          </a:stretch>
        </p:blipFill>
        <p:spPr>
          <a:xfrm>
            <a:off x="2267744" y="529928"/>
            <a:ext cx="5400000" cy="5831507"/>
          </a:xfrm>
          <a:prstGeom prst="rect">
            <a:avLst/>
          </a:prstGeom>
        </p:spPr>
      </p:pic>
      <p:sp>
        <p:nvSpPr>
          <p:cNvPr id="6" name="ZoneTexte 5"/>
          <p:cNvSpPr txBox="1"/>
          <p:nvPr/>
        </p:nvSpPr>
        <p:spPr>
          <a:xfrm>
            <a:off x="1547664" y="332656"/>
            <a:ext cx="6480720" cy="954107"/>
          </a:xfrm>
          <a:prstGeom prst="rect">
            <a:avLst/>
          </a:prstGeom>
          <a:solidFill>
            <a:schemeClr val="bg1"/>
          </a:solidFill>
        </p:spPr>
        <p:txBody>
          <a:bodyPr wrap="square" rtlCol="0">
            <a:spAutoFit/>
          </a:bodyPr>
          <a:lstStyle/>
          <a:p>
            <a:pPr algn="ctr"/>
            <a:r>
              <a:rPr lang="fr-FR" sz="2800" b="1" cap="all" dirty="0" smtClean="0">
                <a:solidFill>
                  <a:srgbClr val="002060"/>
                </a:solidFill>
              </a:rPr>
              <a:t>Continuum entre prévention et promotion de la santé</a:t>
            </a:r>
            <a:endParaRPr lang="fr-FR" sz="2800" b="1" cap="all" dirty="0">
              <a:solidFill>
                <a:srgbClr val="002060"/>
              </a:solidFill>
            </a:endParaRPr>
          </a:p>
        </p:txBody>
      </p:sp>
    </p:spTree>
    <p:extLst>
      <p:ext uri="{BB962C8B-B14F-4D97-AF65-F5344CB8AC3E}">
        <p14:creationId xmlns:p14="http://schemas.microsoft.com/office/powerpoint/2010/main" val="1081553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4" name="Titre 1"/>
          <p:cNvSpPr>
            <a:spLocks noGrp="1"/>
          </p:cNvSpPr>
          <p:nvPr>
            <p:ph idx="1"/>
          </p:nvPr>
        </p:nvSpPr>
        <p:spPr>
          <a:xfrm>
            <a:off x="107504" y="980728"/>
            <a:ext cx="8784976" cy="4752528"/>
          </a:xfrm>
          <a:solidFill>
            <a:schemeClr val="bg1">
              <a:lumMod val="95000"/>
            </a:schemeClr>
          </a:solidFill>
          <a:ln>
            <a:noFill/>
            <a:miter lim="800000"/>
            <a:headEnd/>
            <a:tailEnd/>
          </a:ln>
        </p:spPr>
        <p:txBody>
          <a:bodyPr>
            <a:noAutofit/>
          </a:bodyPr>
          <a:lstStyle/>
          <a:p>
            <a:pPr eaLnBrk="0" fontAlgn="base" hangingPunct="0">
              <a:spcBef>
                <a:spcPts val="600"/>
              </a:spcBef>
              <a:spcAft>
                <a:spcPct val="0"/>
              </a:spcAft>
              <a:defRPr/>
            </a:pPr>
            <a:r>
              <a:rPr lang="fr-FR" sz="2400" kern="0" dirty="0">
                <a:solidFill>
                  <a:srgbClr val="0070C0"/>
                </a:solidFill>
              </a:rPr>
              <a:t>La promotion de la santé a pour but de donner aux individus davantage de maîtrise de leur propre santé et davantage de moyens de l'améliorer. </a:t>
            </a:r>
            <a:endParaRPr lang="fr-FR" sz="2400" kern="0" dirty="0" smtClean="0">
              <a:solidFill>
                <a:srgbClr val="0070C0"/>
              </a:solidFill>
            </a:endParaRPr>
          </a:p>
          <a:p>
            <a:pPr lvl="1" eaLnBrk="0" fontAlgn="base" hangingPunct="0">
              <a:spcBef>
                <a:spcPts val="600"/>
              </a:spcBef>
              <a:spcAft>
                <a:spcPct val="0"/>
              </a:spcAft>
              <a:defRPr/>
            </a:pPr>
            <a:r>
              <a:rPr lang="fr-FR" sz="2000" i="1" kern="0" dirty="0">
                <a:solidFill>
                  <a:srgbClr val="002060"/>
                </a:solidFill>
                <a:cs typeface="Arial" pitchFamily="34" charset="0"/>
              </a:rPr>
              <a:t>Pour parvenir à un état de complet bien-être physique, mental et social, l'individu, ou le groupe, doit pouvoir identifier et réaliser ses ambitions, satisfaire ses besoins et évoluer avec son milieu ou s'y adapter. </a:t>
            </a:r>
          </a:p>
          <a:p>
            <a:pPr lvl="1" eaLnBrk="0" fontAlgn="base" hangingPunct="0">
              <a:spcBef>
                <a:spcPts val="600"/>
              </a:spcBef>
              <a:spcAft>
                <a:spcPct val="0"/>
              </a:spcAft>
              <a:defRPr/>
            </a:pPr>
            <a:r>
              <a:rPr lang="fr-FR" sz="2000" i="1" kern="0" dirty="0">
                <a:solidFill>
                  <a:srgbClr val="002060"/>
                </a:solidFill>
                <a:cs typeface="Arial" pitchFamily="34" charset="0"/>
              </a:rPr>
              <a:t>La santé est donc perçue comme une ressource de la vie quotidienne, et non comme le but de la vie; c'est un concept positif mettant l'accent sur les ressources sociales et personnelles, et sur les capacités physiques. </a:t>
            </a:r>
          </a:p>
          <a:p>
            <a:pPr eaLnBrk="0" fontAlgn="base" hangingPunct="0">
              <a:spcBef>
                <a:spcPts val="600"/>
              </a:spcBef>
              <a:spcAft>
                <a:spcPct val="0"/>
              </a:spcAft>
              <a:defRPr/>
            </a:pPr>
            <a:r>
              <a:rPr lang="fr-FR" sz="2400" kern="0" dirty="0" smtClean="0">
                <a:solidFill>
                  <a:srgbClr val="0070C0"/>
                </a:solidFill>
              </a:rPr>
              <a:t>La </a:t>
            </a:r>
            <a:r>
              <a:rPr lang="fr-FR" sz="2400" kern="0" dirty="0">
                <a:solidFill>
                  <a:srgbClr val="0070C0"/>
                </a:solidFill>
              </a:rPr>
              <a:t>promotion de la santé ne relève donc pas seulement du secteur de la santé : elle ne se borne pas seulement à préconiser l'adoption de modes de vie qui favorisent la bonne santé ; </a:t>
            </a:r>
            <a:endParaRPr lang="fr-FR" sz="2400" kern="0" dirty="0" smtClean="0">
              <a:solidFill>
                <a:srgbClr val="0070C0"/>
              </a:solidFill>
            </a:endParaRPr>
          </a:p>
          <a:p>
            <a:pPr lvl="1" eaLnBrk="0" fontAlgn="base" hangingPunct="0">
              <a:spcBef>
                <a:spcPts val="600"/>
              </a:spcBef>
              <a:spcAft>
                <a:spcPct val="0"/>
              </a:spcAft>
              <a:defRPr/>
            </a:pPr>
            <a:r>
              <a:rPr lang="fr-FR" sz="2000" i="1" kern="0" dirty="0" smtClean="0">
                <a:solidFill>
                  <a:srgbClr val="002060"/>
                </a:solidFill>
                <a:cs typeface="Arial" pitchFamily="34" charset="0"/>
              </a:rPr>
              <a:t>Son </a:t>
            </a:r>
            <a:r>
              <a:rPr lang="fr-FR" sz="2000" i="1" kern="0" dirty="0">
                <a:solidFill>
                  <a:srgbClr val="002060"/>
                </a:solidFill>
                <a:cs typeface="Arial" pitchFamily="34" charset="0"/>
              </a:rPr>
              <a:t>ambition est le bien-être complet de l'individu.</a:t>
            </a:r>
          </a:p>
        </p:txBody>
      </p:sp>
      <p:pic>
        <p:nvPicPr>
          <p:cNvPr id="5" name="Image 4">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sp>
        <p:nvSpPr>
          <p:cNvPr id="3" name="ZoneTexte 2"/>
          <p:cNvSpPr txBox="1"/>
          <p:nvPr/>
        </p:nvSpPr>
        <p:spPr>
          <a:xfrm>
            <a:off x="4211960" y="6352143"/>
            <a:ext cx="3528392" cy="369332"/>
          </a:xfrm>
          <a:prstGeom prst="rect">
            <a:avLst/>
          </a:prstGeom>
          <a:noFill/>
        </p:spPr>
        <p:txBody>
          <a:bodyPr wrap="square" rtlCol="0">
            <a:spAutoFit/>
          </a:bodyPr>
          <a:lstStyle/>
          <a:p>
            <a:r>
              <a:rPr lang="fr-FR" dirty="0" smtClean="0"/>
              <a:t>Charte d’Ottawa, 1986 (OMS)</a:t>
            </a:r>
            <a:endParaRPr lang="fr-FR" dirty="0"/>
          </a:p>
        </p:txBody>
      </p:sp>
    </p:spTree>
    <p:extLst>
      <p:ext uri="{BB962C8B-B14F-4D97-AF65-F5344CB8AC3E}">
        <p14:creationId xmlns:p14="http://schemas.microsoft.com/office/powerpoint/2010/main" val="640228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pic>
        <p:nvPicPr>
          <p:cNvPr id="3" name="Image 2"/>
          <p:cNvPicPr>
            <a:picLocks noChangeAspect="1"/>
          </p:cNvPicPr>
          <p:nvPr/>
        </p:nvPicPr>
        <p:blipFill>
          <a:blip r:embed="rId3"/>
          <a:stretch>
            <a:fillRect/>
          </a:stretch>
        </p:blipFill>
        <p:spPr>
          <a:xfrm>
            <a:off x="2123728" y="0"/>
            <a:ext cx="6162675" cy="6915150"/>
          </a:xfrm>
          <a:prstGeom prst="rect">
            <a:avLst/>
          </a:prstGeom>
        </p:spPr>
      </p:pic>
    </p:spTree>
    <p:extLst>
      <p:ext uri="{BB962C8B-B14F-4D97-AF65-F5344CB8AC3E}">
        <p14:creationId xmlns:p14="http://schemas.microsoft.com/office/powerpoint/2010/main" val="2108483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5 AXES D’ACTION</a:t>
            </a:r>
            <a:endParaRPr lang="en-US" dirty="0"/>
          </a:p>
        </p:txBody>
      </p:sp>
      <p:pic>
        <p:nvPicPr>
          <p:cNvPr id="5" name="Image 4">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pic>
        <p:nvPicPr>
          <p:cNvPr id="6" name="Image 5"/>
          <p:cNvPicPr>
            <a:picLocks noChangeAspect="1"/>
          </p:cNvPicPr>
          <p:nvPr/>
        </p:nvPicPr>
        <p:blipFill>
          <a:blip r:embed="rId3"/>
          <a:stretch>
            <a:fillRect/>
          </a:stretch>
        </p:blipFill>
        <p:spPr>
          <a:xfrm>
            <a:off x="1043608" y="1700808"/>
            <a:ext cx="7200000" cy="3910496"/>
          </a:xfrm>
          <a:prstGeom prst="rect">
            <a:avLst/>
          </a:prstGeom>
          <a:ln w="28575">
            <a:solidFill>
              <a:srgbClr val="006666"/>
            </a:solidFill>
          </a:ln>
        </p:spPr>
      </p:pic>
      <p:sp>
        <p:nvSpPr>
          <p:cNvPr id="7" name="ZoneTexte 6"/>
          <p:cNvSpPr txBox="1"/>
          <p:nvPr/>
        </p:nvSpPr>
        <p:spPr>
          <a:xfrm>
            <a:off x="1025320" y="1302642"/>
            <a:ext cx="7236000" cy="461665"/>
          </a:xfrm>
          <a:prstGeom prst="rect">
            <a:avLst/>
          </a:prstGeom>
          <a:solidFill>
            <a:schemeClr val="bg1"/>
          </a:solidFill>
          <a:ln w="28575">
            <a:solidFill>
              <a:srgbClr val="006666"/>
            </a:solidFill>
          </a:ln>
        </p:spPr>
        <p:txBody>
          <a:bodyPr wrap="square" rtlCol="0">
            <a:spAutoFit/>
          </a:bodyPr>
          <a:lstStyle/>
          <a:p>
            <a:pPr algn="ctr"/>
            <a:r>
              <a:rPr lang="fr-FR" sz="2400" b="1" dirty="0" smtClean="0"/>
              <a:t>Exemple des accidents domestiques de l’enfant</a:t>
            </a:r>
            <a:endParaRPr lang="fr-FR" sz="2400" b="1" dirty="0"/>
          </a:p>
        </p:txBody>
      </p:sp>
      <p:sp>
        <p:nvSpPr>
          <p:cNvPr id="8" name="Rectangle à coins arrondis 7"/>
          <p:cNvSpPr/>
          <p:nvPr/>
        </p:nvSpPr>
        <p:spPr>
          <a:xfrm>
            <a:off x="896144" y="4005064"/>
            <a:ext cx="7492280" cy="1008112"/>
          </a:xfrm>
          <a:prstGeom prst="roundRect">
            <a:avLst/>
          </a:prstGeom>
          <a:noFill/>
          <a:ln w="3810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ensées 8"/>
          <p:cNvSpPr/>
          <p:nvPr/>
        </p:nvSpPr>
        <p:spPr>
          <a:xfrm>
            <a:off x="4067944" y="5667403"/>
            <a:ext cx="3074640" cy="1001957"/>
          </a:xfrm>
          <a:prstGeom prst="cloudCallout">
            <a:avLst>
              <a:gd name="adj1" fmla="val -56844"/>
              <a:gd name="adj2" fmla="val -3369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Paludisme, vaccination</a:t>
            </a:r>
            <a:endParaRPr lang="fr-FR" sz="2000" dirty="0"/>
          </a:p>
        </p:txBody>
      </p:sp>
    </p:spTree>
    <p:extLst>
      <p:ext uri="{BB962C8B-B14F-4D97-AF65-F5344CB8AC3E}">
        <p14:creationId xmlns:p14="http://schemas.microsoft.com/office/powerpoint/2010/main" val="134250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ACQUERIR DES APTITUDES INDIVIDUELLES</a:t>
            </a:r>
            <a:endParaRPr lang="en-US" dirty="0"/>
          </a:p>
        </p:txBody>
      </p:sp>
      <p:pic>
        <p:nvPicPr>
          <p:cNvPr id="5" name="Image 4">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pic>
        <p:nvPicPr>
          <p:cNvPr id="3" name="Image 2"/>
          <p:cNvPicPr>
            <a:picLocks noChangeAspect="1"/>
          </p:cNvPicPr>
          <p:nvPr/>
        </p:nvPicPr>
        <p:blipFill>
          <a:blip r:embed="rId3"/>
          <a:stretch>
            <a:fillRect/>
          </a:stretch>
        </p:blipFill>
        <p:spPr>
          <a:xfrm>
            <a:off x="683568" y="1254173"/>
            <a:ext cx="4356000" cy="3728736"/>
          </a:xfrm>
          <a:prstGeom prst="rect">
            <a:avLst/>
          </a:prstGeom>
        </p:spPr>
      </p:pic>
      <p:grpSp>
        <p:nvGrpSpPr>
          <p:cNvPr id="6" name="Groupe 5"/>
          <p:cNvGrpSpPr/>
          <p:nvPr/>
        </p:nvGrpSpPr>
        <p:grpSpPr>
          <a:xfrm>
            <a:off x="5148064" y="832331"/>
            <a:ext cx="3420152" cy="4316342"/>
            <a:chOff x="5148064" y="832331"/>
            <a:chExt cx="3420152" cy="4316342"/>
          </a:xfrm>
        </p:grpSpPr>
        <p:pic>
          <p:nvPicPr>
            <p:cNvPr id="4" name="Image 3"/>
            <p:cNvPicPr>
              <a:picLocks noChangeAspect="1"/>
            </p:cNvPicPr>
            <p:nvPr/>
          </p:nvPicPr>
          <p:blipFill>
            <a:blip r:embed="rId4"/>
            <a:stretch>
              <a:fillRect/>
            </a:stretch>
          </p:blipFill>
          <p:spPr>
            <a:xfrm>
              <a:off x="5148064" y="832331"/>
              <a:ext cx="3420152" cy="4316342"/>
            </a:xfrm>
            <a:prstGeom prst="rect">
              <a:avLst/>
            </a:prstGeom>
          </p:spPr>
        </p:pic>
        <p:grpSp>
          <p:nvGrpSpPr>
            <p:cNvPr id="9" name="Groupe 8"/>
            <p:cNvGrpSpPr/>
            <p:nvPr/>
          </p:nvGrpSpPr>
          <p:grpSpPr>
            <a:xfrm>
              <a:off x="5453984" y="1662546"/>
              <a:ext cx="2808312" cy="3240360"/>
              <a:chOff x="5954648" y="1907146"/>
              <a:chExt cx="2808312" cy="3240360"/>
            </a:xfrm>
          </p:grpSpPr>
          <p:cxnSp>
            <p:nvCxnSpPr>
              <p:cNvPr id="7" name="Connecteur droit 6"/>
              <p:cNvCxnSpPr/>
              <p:nvPr/>
            </p:nvCxnSpPr>
            <p:spPr>
              <a:xfrm>
                <a:off x="5954648" y="1907146"/>
                <a:ext cx="2808312" cy="324036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5954648" y="1907146"/>
                <a:ext cx="2808312" cy="324036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grpSp>
      </p:grpSp>
      <p:sp>
        <p:nvSpPr>
          <p:cNvPr id="10" name="ZoneTexte 9"/>
          <p:cNvSpPr txBox="1"/>
          <p:nvPr/>
        </p:nvSpPr>
        <p:spPr>
          <a:xfrm>
            <a:off x="179512" y="5949280"/>
            <a:ext cx="8856984" cy="830997"/>
          </a:xfrm>
          <a:prstGeom prst="rect">
            <a:avLst/>
          </a:prstGeom>
          <a:solidFill>
            <a:schemeClr val="bg1"/>
          </a:solidFill>
        </p:spPr>
        <p:txBody>
          <a:bodyPr wrap="square" rtlCol="0">
            <a:spAutoFit/>
          </a:bodyPr>
          <a:lstStyle/>
          <a:p>
            <a:r>
              <a:rPr lang="en-US" sz="1200" i="1" dirty="0"/>
              <a:t>Wallerstein N. What is the evidence on effectiveness of empowerment to improve health ? Copenhagen, WHO Regional Office for Europe (Health Evidence Network report ;http://www.euro.who.int/Document/E88086.pdf), 2006 : 37 p</a:t>
            </a:r>
            <a:r>
              <a:rPr lang="en-US" sz="1200" i="1" dirty="0" smtClean="0"/>
              <a:t>.</a:t>
            </a:r>
          </a:p>
          <a:p>
            <a:r>
              <a:rPr lang="en-US" sz="1200" i="1" dirty="0" err="1" smtClean="0"/>
              <a:t>Traduction</a:t>
            </a:r>
            <a:r>
              <a:rPr lang="en-US" sz="1200" i="1" dirty="0" smtClean="0"/>
              <a:t> </a:t>
            </a:r>
            <a:r>
              <a:rPr lang="en-US" sz="1200" i="1" dirty="0" err="1" smtClean="0"/>
              <a:t>française</a:t>
            </a:r>
            <a:r>
              <a:rPr lang="en-US" sz="1200" i="1" dirty="0" smtClean="0"/>
              <a:t>: “</a:t>
            </a:r>
            <a:r>
              <a:rPr lang="fr-FR" sz="1200" i="1" dirty="0" smtClean="0"/>
              <a:t>Dans </a:t>
            </a:r>
            <a:r>
              <a:rPr lang="fr-FR" sz="1200" i="1" dirty="0"/>
              <a:t>quelle mesure, selon les bases factuelles disponibles, l’autonomisation améliore-t-elle la santé ? disponible sur le site </a:t>
            </a:r>
            <a:r>
              <a:rPr lang="fr-FR" sz="1200" i="1" dirty="0" smtClean="0"/>
              <a:t>http</a:t>
            </a:r>
            <a:r>
              <a:rPr lang="fr-FR" sz="1200" i="1" dirty="0"/>
              <a:t>://www.irepsbretagne.fr/fichiers_attaches/EvidenceEmpowerment_OMS_IREPSBretagne1.pdf</a:t>
            </a:r>
          </a:p>
        </p:txBody>
      </p:sp>
      <p:sp>
        <p:nvSpPr>
          <p:cNvPr id="11" name="ZoneTexte 10"/>
          <p:cNvSpPr txBox="1"/>
          <p:nvPr/>
        </p:nvSpPr>
        <p:spPr>
          <a:xfrm>
            <a:off x="2461484" y="5018309"/>
            <a:ext cx="2254532" cy="646331"/>
          </a:xfrm>
          <a:prstGeom prst="rect">
            <a:avLst/>
          </a:prstGeom>
          <a:solidFill>
            <a:schemeClr val="accent3">
              <a:lumMod val="75000"/>
            </a:schemeClr>
          </a:solidFill>
        </p:spPr>
        <p:txBody>
          <a:bodyPr wrap="square" rtlCol="0">
            <a:spAutoFit/>
          </a:bodyPr>
          <a:lstStyle/>
          <a:p>
            <a:pPr algn="ctr"/>
            <a:r>
              <a:rPr lang="fr-FR" b="1" dirty="0" smtClean="0">
                <a:solidFill>
                  <a:schemeClr val="bg1"/>
                </a:solidFill>
              </a:rPr>
              <a:t>CAPACITATION ou </a:t>
            </a:r>
          </a:p>
          <a:p>
            <a:pPr algn="ctr"/>
            <a:r>
              <a:rPr lang="fr-FR" b="1" dirty="0" smtClean="0">
                <a:solidFill>
                  <a:schemeClr val="bg1"/>
                </a:solidFill>
              </a:rPr>
              <a:t>AUTONOMISATION</a:t>
            </a:r>
            <a:endParaRPr lang="fr-FR" b="1" dirty="0">
              <a:solidFill>
                <a:schemeClr val="bg1"/>
              </a:solidFill>
            </a:endParaRPr>
          </a:p>
        </p:txBody>
      </p:sp>
    </p:spTree>
    <p:extLst>
      <p:ext uri="{BB962C8B-B14F-4D97-AF65-F5344CB8AC3E}">
        <p14:creationId xmlns:p14="http://schemas.microsoft.com/office/powerpoint/2010/main" val="11411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992888" cy="720080"/>
          </a:xfrm>
        </p:spPr>
        <p:txBody>
          <a:bodyPr>
            <a:noAutofit/>
          </a:bodyPr>
          <a:lstStyle/>
          <a:p>
            <a:r>
              <a:rPr lang="en-US" sz="2800" dirty="0" smtClean="0"/>
              <a:t>VERS DES COMPORTEMENTS </a:t>
            </a:r>
            <a:r>
              <a:rPr lang="en-US" sz="2800" dirty="0" smtClean="0"/>
              <a:t>DE SANTE ? </a:t>
            </a:r>
            <a:endParaRPr lang="en-US" sz="2800" dirty="0"/>
          </a:p>
        </p:txBody>
      </p:sp>
      <p:pic>
        <p:nvPicPr>
          <p:cNvPr id="5" name="Image 4">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sp>
        <p:nvSpPr>
          <p:cNvPr id="14" name="Rectangle 13"/>
          <p:cNvSpPr/>
          <p:nvPr/>
        </p:nvSpPr>
        <p:spPr>
          <a:xfrm>
            <a:off x="395536" y="1556792"/>
            <a:ext cx="8280920" cy="3693319"/>
          </a:xfrm>
          <a:prstGeom prst="rect">
            <a:avLst/>
          </a:prstGeom>
          <a:solidFill>
            <a:schemeClr val="bg1">
              <a:lumMod val="95000"/>
            </a:schemeClr>
          </a:solidFill>
        </p:spPr>
        <p:txBody>
          <a:bodyPr wrap="square">
            <a:spAutoFit/>
          </a:bodyPr>
          <a:lstStyle/>
          <a:p>
            <a:pPr marL="342900" indent="-342900" eaLnBrk="0" fontAlgn="base" hangingPunct="0">
              <a:spcAft>
                <a:spcPct val="0"/>
              </a:spcAft>
              <a:buFont typeface="Arial" panose="020B0604020202020204" pitchFamily="34" charset="0"/>
              <a:buChar char="•"/>
              <a:defRPr/>
            </a:pPr>
            <a:r>
              <a:rPr lang="fr-FR" sz="2400" kern="0" dirty="0" smtClean="0">
                <a:solidFill>
                  <a:srgbClr val="0070C0"/>
                </a:solidFill>
              </a:rPr>
              <a:t>Modèle </a:t>
            </a:r>
            <a:r>
              <a:rPr lang="fr-FR" sz="2400" kern="0" dirty="0" smtClean="0">
                <a:solidFill>
                  <a:srgbClr val="0070C0"/>
                </a:solidFill>
              </a:rPr>
              <a:t>du </a:t>
            </a:r>
            <a:r>
              <a:rPr lang="fr-FR" sz="2400" kern="0" dirty="0">
                <a:solidFill>
                  <a:srgbClr val="0070C0"/>
                </a:solidFill>
              </a:rPr>
              <a:t>processus d’action en </a:t>
            </a:r>
            <a:r>
              <a:rPr lang="fr-FR" sz="2400" kern="0" dirty="0" smtClean="0">
                <a:solidFill>
                  <a:srgbClr val="0070C0"/>
                </a:solidFill>
              </a:rPr>
              <a:t>santé (modèle HAPA): </a:t>
            </a:r>
            <a:endParaRPr lang="fr-FR" sz="2400" kern="0" dirty="0" smtClean="0">
              <a:solidFill>
                <a:srgbClr val="0070C0"/>
              </a:solidFill>
            </a:endParaRPr>
          </a:p>
          <a:p>
            <a:pPr marL="742950" lvl="1" indent="-285750" eaLnBrk="0" fontAlgn="base" hangingPunct="0">
              <a:spcBef>
                <a:spcPts val="600"/>
              </a:spcBef>
              <a:spcAft>
                <a:spcPct val="0"/>
              </a:spcAft>
              <a:buFont typeface="Arial" panose="020B0604020202020204" pitchFamily="34" charset="0"/>
              <a:buChar char="–"/>
              <a:defRPr/>
            </a:pPr>
            <a:r>
              <a:rPr lang="fr-FR" sz="2000" i="1" kern="0" dirty="0">
                <a:solidFill>
                  <a:srgbClr val="002060"/>
                </a:solidFill>
                <a:cs typeface="Arial" pitchFamily="34" charset="0"/>
              </a:rPr>
              <a:t>conceptualisation </a:t>
            </a:r>
            <a:r>
              <a:rPr lang="fr-FR" sz="2000" i="1" kern="0" dirty="0">
                <a:solidFill>
                  <a:srgbClr val="002060"/>
                </a:solidFill>
                <a:cs typeface="Arial" pitchFamily="34" charset="0"/>
              </a:rPr>
              <a:t>des processus entre l’intention et la mise en pratique d’un comportement de </a:t>
            </a:r>
            <a:r>
              <a:rPr lang="fr-FR" sz="2000" i="1" kern="0" dirty="0" smtClean="0">
                <a:solidFill>
                  <a:srgbClr val="002060"/>
                </a:solidFill>
                <a:cs typeface="Arial" pitchFamily="34" charset="0"/>
              </a:rPr>
              <a:t>santé </a:t>
            </a:r>
            <a:endParaRPr lang="fr-FR" sz="2000" i="1" kern="0" dirty="0">
              <a:solidFill>
                <a:srgbClr val="002060"/>
              </a:solidFill>
              <a:cs typeface="Arial" pitchFamily="34" charset="0"/>
            </a:endParaRPr>
          </a:p>
          <a:p>
            <a:pPr marL="342900" indent="-342900" eaLnBrk="0" fontAlgn="base" hangingPunct="0">
              <a:spcBef>
                <a:spcPts val="600"/>
              </a:spcBef>
              <a:spcAft>
                <a:spcPct val="0"/>
              </a:spcAft>
              <a:buFont typeface="Arial" panose="020B0604020202020204" pitchFamily="34" charset="0"/>
              <a:buChar char="•"/>
              <a:defRPr/>
            </a:pPr>
            <a:r>
              <a:rPr lang="fr-FR" sz="2400" kern="0" dirty="0" smtClean="0">
                <a:solidFill>
                  <a:srgbClr val="0070C0"/>
                </a:solidFill>
              </a:rPr>
              <a:t>Il </a:t>
            </a:r>
            <a:r>
              <a:rPr lang="fr-FR" sz="2400" kern="0" dirty="0">
                <a:solidFill>
                  <a:srgbClr val="0070C0"/>
                </a:solidFill>
              </a:rPr>
              <a:t>se décompose en trois grandes étapes : </a:t>
            </a:r>
            <a:endParaRPr lang="fr-FR" sz="2400" kern="0" dirty="0" smtClean="0">
              <a:solidFill>
                <a:srgbClr val="0070C0"/>
              </a:solidFill>
            </a:endParaRPr>
          </a:p>
          <a:p>
            <a:pPr marL="742950" lvl="1" indent="-285750" eaLnBrk="0" fontAlgn="base" hangingPunct="0">
              <a:spcBef>
                <a:spcPts val="600"/>
              </a:spcBef>
              <a:spcAft>
                <a:spcPct val="0"/>
              </a:spcAft>
              <a:buFont typeface="Arial" panose="020B0604020202020204" pitchFamily="34" charset="0"/>
              <a:buChar char="–"/>
              <a:defRPr/>
            </a:pPr>
            <a:r>
              <a:rPr lang="fr-FR" sz="2000" i="1" kern="0" dirty="0">
                <a:solidFill>
                  <a:srgbClr val="002060"/>
                </a:solidFill>
                <a:cs typeface="Arial" pitchFamily="34" charset="0"/>
              </a:rPr>
              <a:t>la phase motivationnelle</a:t>
            </a:r>
          </a:p>
          <a:p>
            <a:pPr marL="742950" lvl="1" indent="-285750" eaLnBrk="0" fontAlgn="base" hangingPunct="0">
              <a:spcBef>
                <a:spcPts val="600"/>
              </a:spcBef>
              <a:spcAft>
                <a:spcPct val="0"/>
              </a:spcAft>
              <a:buFont typeface="Arial" panose="020B0604020202020204" pitchFamily="34" charset="0"/>
              <a:buChar char="–"/>
              <a:defRPr/>
            </a:pPr>
            <a:r>
              <a:rPr lang="fr-FR" sz="2000" i="1" kern="0" dirty="0">
                <a:solidFill>
                  <a:srgbClr val="002060"/>
                </a:solidFill>
                <a:cs typeface="Arial" pitchFamily="34" charset="0"/>
              </a:rPr>
              <a:t>la phase </a:t>
            </a:r>
            <a:r>
              <a:rPr lang="fr-FR" sz="2000" i="1" kern="0" dirty="0" err="1">
                <a:solidFill>
                  <a:srgbClr val="002060"/>
                </a:solidFill>
                <a:cs typeface="Arial" pitchFamily="34" charset="0"/>
              </a:rPr>
              <a:t>volitionnelle</a:t>
            </a:r>
            <a:r>
              <a:rPr lang="fr-FR" sz="2000" i="1" kern="0" dirty="0">
                <a:solidFill>
                  <a:srgbClr val="002060"/>
                </a:solidFill>
                <a:cs typeface="Arial" pitchFamily="34" charset="0"/>
              </a:rPr>
              <a:t> </a:t>
            </a:r>
          </a:p>
          <a:p>
            <a:pPr marL="742950" lvl="1" indent="-285750" eaLnBrk="0" fontAlgn="base" hangingPunct="0">
              <a:spcBef>
                <a:spcPts val="600"/>
              </a:spcBef>
              <a:spcAft>
                <a:spcPct val="0"/>
              </a:spcAft>
              <a:buFont typeface="Arial" panose="020B0604020202020204" pitchFamily="34" charset="0"/>
              <a:buChar char="–"/>
              <a:defRPr/>
            </a:pPr>
            <a:r>
              <a:rPr lang="fr-FR" sz="2000" i="1" kern="0" dirty="0">
                <a:solidFill>
                  <a:srgbClr val="002060"/>
                </a:solidFill>
                <a:cs typeface="Arial" pitchFamily="34" charset="0"/>
              </a:rPr>
              <a:t>la phase </a:t>
            </a:r>
            <a:r>
              <a:rPr lang="fr-FR" sz="2000" i="1" kern="0" dirty="0" smtClean="0">
                <a:solidFill>
                  <a:srgbClr val="002060"/>
                </a:solidFill>
                <a:cs typeface="Arial" pitchFamily="34" charset="0"/>
              </a:rPr>
              <a:t>d’action</a:t>
            </a:r>
            <a:endParaRPr lang="fr-FR" sz="2000" i="1" kern="0" dirty="0">
              <a:solidFill>
                <a:srgbClr val="002060"/>
              </a:solidFill>
              <a:cs typeface="Arial" pitchFamily="34" charset="0"/>
            </a:endParaRPr>
          </a:p>
          <a:p>
            <a:pPr marL="342900" indent="-342900" eaLnBrk="0" fontAlgn="base" hangingPunct="0">
              <a:spcBef>
                <a:spcPts val="600"/>
              </a:spcBef>
              <a:spcAft>
                <a:spcPct val="0"/>
              </a:spcAft>
              <a:buFont typeface="Arial" panose="020B0604020202020204" pitchFamily="34" charset="0"/>
              <a:buChar char="•"/>
              <a:defRPr/>
            </a:pPr>
            <a:r>
              <a:rPr lang="fr-FR" sz="2400" kern="0" dirty="0" smtClean="0">
                <a:solidFill>
                  <a:srgbClr val="0070C0"/>
                </a:solidFill>
              </a:rPr>
              <a:t>Ces </a:t>
            </a:r>
            <a:r>
              <a:rPr lang="fr-FR" sz="2400" kern="0" dirty="0">
                <a:solidFill>
                  <a:srgbClr val="0070C0"/>
                </a:solidFill>
              </a:rPr>
              <a:t>trois phases </a:t>
            </a:r>
            <a:r>
              <a:rPr lang="fr-FR" sz="2400" kern="0" dirty="0" smtClean="0">
                <a:solidFill>
                  <a:srgbClr val="0070C0"/>
                </a:solidFill>
              </a:rPr>
              <a:t>impliquent de développer/renforcer le senti</a:t>
            </a:r>
            <a:r>
              <a:rPr lang="fr-FR" sz="2400" kern="0" dirty="0" smtClean="0">
                <a:solidFill>
                  <a:srgbClr val="0070C0"/>
                </a:solidFill>
              </a:rPr>
              <a:t>ment d’auto-efficacité </a:t>
            </a:r>
            <a:endParaRPr lang="fr-FR" sz="2400" kern="0" dirty="0">
              <a:solidFill>
                <a:srgbClr val="0070C0"/>
              </a:solidFill>
            </a:endParaRPr>
          </a:p>
        </p:txBody>
      </p:sp>
    </p:spTree>
    <p:extLst>
      <p:ext uri="{BB962C8B-B14F-4D97-AF65-F5344CB8AC3E}">
        <p14:creationId xmlns:p14="http://schemas.microsoft.com/office/powerpoint/2010/main" val="2803439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7992888" cy="720080"/>
          </a:xfrm>
        </p:spPr>
        <p:txBody>
          <a:bodyPr>
            <a:noAutofit/>
          </a:bodyPr>
          <a:lstStyle/>
          <a:p>
            <a:r>
              <a:rPr lang="en-US" sz="2800" dirty="0" smtClean="0"/>
              <a:t>COMPORTEMENTS DE SANTE ? </a:t>
            </a:r>
            <a:endParaRPr lang="en-US" sz="28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40" y="1052736"/>
            <a:ext cx="8136000" cy="5588322"/>
          </a:xfrm>
          <a:prstGeom prst="rect">
            <a:avLst/>
          </a:prstGeom>
        </p:spPr>
      </p:pic>
      <p:grpSp>
        <p:nvGrpSpPr>
          <p:cNvPr id="12" name="Groupe 11"/>
          <p:cNvGrpSpPr/>
          <p:nvPr/>
        </p:nvGrpSpPr>
        <p:grpSpPr>
          <a:xfrm>
            <a:off x="323528" y="1106456"/>
            <a:ext cx="8136904" cy="5400600"/>
            <a:chOff x="323528" y="1124744"/>
            <a:chExt cx="8136904" cy="5400600"/>
          </a:xfrm>
        </p:grpSpPr>
        <p:sp>
          <p:nvSpPr>
            <p:cNvPr id="9" name="Rectangle 8"/>
            <p:cNvSpPr/>
            <p:nvPr/>
          </p:nvSpPr>
          <p:spPr>
            <a:xfrm>
              <a:off x="323528" y="1124744"/>
              <a:ext cx="8136904"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771800" y="4437112"/>
              <a:ext cx="5688632"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444208" y="4320528"/>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651728" y="4303094"/>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Pensées 14"/>
          <p:cNvSpPr/>
          <p:nvPr/>
        </p:nvSpPr>
        <p:spPr>
          <a:xfrm>
            <a:off x="6228184" y="116632"/>
            <a:ext cx="3074640" cy="1224136"/>
          </a:xfrm>
          <a:prstGeom prst="cloudCallout">
            <a:avLst>
              <a:gd name="adj1" fmla="val -56844"/>
              <a:gd name="adj2" fmla="val -33693"/>
            </a:avLst>
          </a:prstGeom>
          <a:solidFill>
            <a:srgbClr val="902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Intérêt de la pleine conscience</a:t>
            </a:r>
            <a:endParaRPr lang="fr-FR" sz="2000" dirty="0"/>
          </a:p>
        </p:txBody>
      </p:sp>
      <p:pic>
        <p:nvPicPr>
          <p:cNvPr id="5" name="Image 4">
            <a:extLst>
              <a:ext uri="{FF2B5EF4-FFF2-40B4-BE49-F238E27FC236}">
                <a16:creationId xmlns="" xmlns:a16="http://schemas.microsoft.com/office/drawing/2014/main" id="{ABE487E0-2542-46F6-B782-0AF96BED61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pic>
        <p:nvPicPr>
          <p:cNvPr id="3" name="Image 2"/>
          <p:cNvPicPr>
            <a:picLocks noChangeAspect="1"/>
          </p:cNvPicPr>
          <p:nvPr/>
        </p:nvPicPr>
        <p:blipFill>
          <a:blip r:embed="rId4"/>
          <a:stretch>
            <a:fillRect/>
          </a:stretch>
        </p:blipFill>
        <p:spPr>
          <a:xfrm>
            <a:off x="323528" y="2496043"/>
            <a:ext cx="1008000" cy="1319998"/>
          </a:xfrm>
          <a:prstGeom prst="rect">
            <a:avLst/>
          </a:prstGeom>
        </p:spPr>
      </p:pic>
    </p:spTree>
    <p:extLst>
      <p:ext uri="{BB962C8B-B14F-4D97-AF65-F5344CB8AC3E}">
        <p14:creationId xmlns:p14="http://schemas.microsoft.com/office/powerpoint/2010/main" val="39803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nodeType="clickEffect">
                                  <p:stCondLst>
                                    <p:cond delay="0"/>
                                  </p:stCondLst>
                                  <p:childTnLst>
                                    <p:animEffect transition="out" filter="wipe(left)">
                                      <p:cBhvr>
                                        <p:cTn id="14" dur="1000"/>
                                        <p:tgtEl>
                                          <p:spTgt spid="12"/>
                                        </p:tgtEl>
                                      </p:cBhvr>
                                    </p:animEffect>
                                    <p:set>
                                      <p:cBhvr>
                                        <p:cTn id="15"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
          <p:cNvSpPr>
            <a:spLocks noGrp="1"/>
          </p:cNvSpPr>
          <p:nvPr>
            <p:ph type="sldNum" sz="quarter" idx="4294967295"/>
          </p:nvPr>
        </p:nvSpPr>
        <p:spPr>
          <a:xfrm>
            <a:off x="3771900" y="5643247"/>
            <a:ext cx="1600200" cy="255110"/>
          </a:xfrm>
          <a:prstGeom prst="rect">
            <a:avLst/>
          </a:prstGeom>
        </p:spPr>
        <p:txBody>
          <a:bodyPr/>
          <a:lstStyle/>
          <a:p>
            <a:pPr algn="ctr"/>
            <a:r>
              <a:rPr lang="fr-FR" b="1" dirty="0">
                <a:solidFill>
                  <a:schemeClr val="bg1">
                    <a:lumMod val="65000"/>
                  </a:schemeClr>
                </a:solidFill>
              </a:rPr>
              <a:t>- </a:t>
            </a:r>
            <a:fld id="{F233E75C-ADFA-4AEA-8FD4-CE62C1B69A8E}" type="slidenum">
              <a:rPr lang="fr-FR" b="1">
                <a:solidFill>
                  <a:schemeClr val="bg1">
                    <a:lumMod val="65000"/>
                  </a:schemeClr>
                </a:solidFill>
              </a:rPr>
              <a:pPr algn="ctr"/>
              <a:t>2</a:t>
            </a:fld>
            <a:r>
              <a:rPr lang="fr-FR" b="1" dirty="0">
                <a:solidFill>
                  <a:schemeClr val="bg1">
                    <a:lumMod val="65000"/>
                  </a:schemeClr>
                </a:solidFill>
              </a:rPr>
              <a:t> -</a:t>
            </a:r>
          </a:p>
        </p:txBody>
      </p:sp>
      <p:pic>
        <p:nvPicPr>
          <p:cNvPr id="2050" name="Picture 2" descr="RÃ©sultat de recherche d'images pour &quot;prÃ©ambu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531" y="2343712"/>
            <a:ext cx="5214938" cy="273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92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
          <p:cNvSpPr>
            <a:spLocks noGrp="1"/>
          </p:cNvSpPr>
          <p:nvPr>
            <p:ph type="sldNum" sz="quarter" idx="4294967295"/>
          </p:nvPr>
        </p:nvSpPr>
        <p:spPr>
          <a:xfrm>
            <a:off x="3505200" y="6381328"/>
            <a:ext cx="2133600" cy="340147"/>
          </a:xfrm>
          <a:prstGeom prst="rect">
            <a:avLst/>
          </a:prstGeom>
        </p:spPr>
        <p:txBody>
          <a:bodyPr/>
          <a:lstStyle/>
          <a:p>
            <a:pPr algn="ctr"/>
            <a:r>
              <a:rPr lang="fr-FR" sz="1200" b="1" dirty="0" smtClean="0">
                <a:solidFill>
                  <a:schemeClr val="bg1">
                    <a:lumMod val="65000"/>
                  </a:schemeClr>
                </a:solidFill>
              </a:rPr>
              <a:t>- </a:t>
            </a:r>
            <a:fld id="{F233E75C-ADFA-4AEA-8FD4-CE62C1B69A8E}" type="slidenum">
              <a:rPr lang="fr-FR" sz="1200" b="1" smtClean="0">
                <a:solidFill>
                  <a:schemeClr val="bg1">
                    <a:lumMod val="65000"/>
                  </a:schemeClr>
                </a:solidFill>
              </a:rPr>
              <a:pPr algn="ctr"/>
              <a:t>20</a:t>
            </a:fld>
            <a:r>
              <a:rPr lang="fr-FR" sz="1200" b="1" dirty="0" smtClean="0">
                <a:solidFill>
                  <a:schemeClr val="bg1">
                    <a:lumMod val="65000"/>
                  </a:schemeClr>
                </a:solidFill>
              </a:rPr>
              <a:t> -</a:t>
            </a:r>
            <a:endParaRPr lang="fr-FR" sz="1200" b="1" dirty="0">
              <a:solidFill>
                <a:schemeClr val="bg1">
                  <a:lumMod val="65000"/>
                </a:schemeClr>
              </a:solidFill>
            </a:endParaRPr>
          </a:p>
        </p:txBody>
      </p:sp>
      <p:pic>
        <p:nvPicPr>
          <p:cNvPr id="6" name="Image 5">
            <a:extLst>
              <a:ext uri="{FF2B5EF4-FFF2-40B4-BE49-F238E27FC236}">
                <a16:creationId xmlns:a16="http://schemas.microsoft.com/office/drawing/2014/main" xmlns=""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037475"/>
            <a:ext cx="684856" cy="684000"/>
          </a:xfrm>
          <a:prstGeom prst="rect">
            <a:avLst/>
          </a:prstGeom>
        </p:spPr>
      </p:pic>
      <p:pic>
        <p:nvPicPr>
          <p:cNvPr id="2" name="Image 1"/>
          <p:cNvPicPr>
            <a:picLocks noChangeAspect="1"/>
          </p:cNvPicPr>
          <p:nvPr/>
        </p:nvPicPr>
        <p:blipFill>
          <a:blip r:embed="rId3"/>
          <a:stretch>
            <a:fillRect/>
          </a:stretch>
        </p:blipFill>
        <p:spPr>
          <a:xfrm>
            <a:off x="-4552" y="-36583"/>
            <a:ext cx="9180000" cy="6839879"/>
          </a:xfrm>
          <a:prstGeom prst="rect">
            <a:avLst/>
          </a:prstGeom>
        </p:spPr>
      </p:pic>
      <p:sp>
        <p:nvSpPr>
          <p:cNvPr id="3" name="ZoneTexte 2"/>
          <p:cNvSpPr txBox="1"/>
          <p:nvPr/>
        </p:nvSpPr>
        <p:spPr>
          <a:xfrm>
            <a:off x="2699792" y="980728"/>
            <a:ext cx="4351319" cy="584775"/>
          </a:xfrm>
          <a:prstGeom prst="rect">
            <a:avLst/>
          </a:prstGeom>
          <a:noFill/>
        </p:spPr>
        <p:txBody>
          <a:bodyPr wrap="none" rtlCol="0">
            <a:spAutoFit/>
          </a:bodyPr>
          <a:lstStyle/>
          <a:p>
            <a:r>
              <a:rPr lang="fr-FR" sz="3200" b="1" dirty="0" smtClean="0"/>
              <a:t>Merci de votre attention</a:t>
            </a:r>
            <a:endParaRPr lang="fr-FR" sz="3200" b="1" dirty="0"/>
          </a:p>
        </p:txBody>
      </p:sp>
      <p:pic>
        <p:nvPicPr>
          <p:cNvPr id="8" name="Image 7"/>
          <p:cNvPicPr>
            <a:picLocks noChangeAspect="1"/>
          </p:cNvPicPr>
          <p:nvPr/>
        </p:nvPicPr>
        <p:blipFill>
          <a:blip r:embed="rId4"/>
          <a:stretch>
            <a:fillRect/>
          </a:stretch>
        </p:blipFill>
        <p:spPr>
          <a:xfrm>
            <a:off x="62912" y="6178165"/>
            <a:ext cx="1080000" cy="606843"/>
          </a:xfrm>
          <a:prstGeom prst="rect">
            <a:avLst/>
          </a:prstGeom>
        </p:spPr>
      </p:pic>
    </p:spTree>
    <p:extLst>
      <p:ext uri="{BB962C8B-B14F-4D97-AF65-F5344CB8AC3E}">
        <p14:creationId xmlns:p14="http://schemas.microsoft.com/office/powerpoint/2010/main" val="2392101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87624" y="44624"/>
            <a:ext cx="7956376" cy="720080"/>
          </a:xfrm>
        </p:spPr>
        <p:txBody>
          <a:bodyPr>
            <a:normAutofit/>
          </a:bodyPr>
          <a:lstStyle/>
          <a:p>
            <a:r>
              <a:rPr lang="fr-FR" sz="2800" cap="all" dirty="0">
                <a:latin typeface="+mn-lt"/>
                <a:ea typeface="+mn-ea"/>
                <a:cs typeface="+mn-cs"/>
              </a:rPr>
              <a:t>TSPT: </a:t>
            </a:r>
            <a:r>
              <a:rPr lang="fr-FR" sz="2800" cap="all" dirty="0" smtClean="0">
                <a:latin typeface="+mn-lt"/>
                <a:ea typeface="+mn-ea"/>
                <a:cs typeface="+mn-cs"/>
              </a:rPr>
              <a:t>un conditionnement de peur</a:t>
            </a:r>
            <a:endParaRPr lang="en-US" sz="2800" cap="all" dirty="0">
              <a:latin typeface="+mn-lt"/>
              <a:ea typeface="+mn-ea"/>
              <a:cs typeface="+mn-cs"/>
            </a:endParaRPr>
          </a:p>
        </p:txBody>
      </p:sp>
      <p:pic>
        <p:nvPicPr>
          <p:cNvPr id="16" name="Image 15">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pic>
        <p:nvPicPr>
          <p:cNvPr id="18" name="Image 17"/>
          <p:cNvPicPr>
            <a:picLocks noChangeAspect="1"/>
          </p:cNvPicPr>
          <p:nvPr/>
        </p:nvPicPr>
        <p:blipFill>
          <a:blip r:embed="rId3"/>
          <a:stretch>
            <a:fillRect/>
          </a:stretch>
        </p:blipFill>
        <p:spPr>
          <a:xfrm>
            <a:off x="1043608" y="1556792"/>
            <a:ext cx="7640222" cy="3708000"/>
          </a:xfrm>
          <a:prstGeom prst="rect">
            <a:avLst/>
          </a:prstGeom>
        </p:spPr>
      </p:pic>
    </p:spTree>
    <p:extLst>
      <p:ext uri="{BB962C8B-B14F-4D97-AF65-F5344CB8AC3E}">
        <p14:creationId xmlns:p14="http://schemas.microsoft.com/office/powerpoint/2010/main" val="2421250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ABE487E0-2542-46F6-B782-0AF96BED61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sp>
        <p:nvSpPr>
          <p:cNvPr id="24" name="ZoneTexte 23"/>
          <p:cNvSpPr txBox="1"/>
          <p:nvPr/>
        </p:nvSpPr>
        <p:spPr>
          <a:xfrm>
            <a:off x="1118253" y="116632"/>
            <a:ext cx="8025747" cy="523220"/>
          </a:xfrm>
          <a:prstGeom prst="rect">
            <a:avLst/>
          </a:prstGeom>
          <a:noFill/>
        </p:spPr>
        <p:txBody>
          <a:bodyPr wrap="square" rtlCol="0">
            <a:spAutoFit/>
          </a:bodyPr>
          <a:lstStyle/>
          <a:p>
            <a:r>
              <a:rPr lang="fr-FR" sz="2800" b="1" cap="all" dirty="0" smtClean="0">
                <a:solidFill>
                  <a:srgbClr val="90283B"/>
                </a:solidFill>
              </a:rPr>
              <a:t>Maintenir les militaires en bonne santé ?</a:t>
            </a:r>
            <a:endParaRPr lang="fr-FR" sz="2800" b="1" dirty="0">
              <a:solidFill>
                <a:srgbClr val="90283B"/>
              </a:solidFill>
            </a:endParaRPr>
          </a:p>
        </p:txBody>
      </p:sp>
      <p:sp>
        <p:nvSpPr>
          <p:cNvPr id="5" name="Espace réservé du contenu 2"/>
          <p:cNvSpPr>
            <a:spLocks noGrp="1"/>
          </p:cNvSpPr>
          <p:nvPr>
            <p:ph idx="1"/>
          </p:nvPr>
        </p:nvSpPr>
        <p:spPr bwMode="auto">
          <a:xfrm>
            <a:off x="323528" y="1295576"/>
            <a:ext cx="8636000" cy="4653704"/>
          </a:xfrm>
          <a:solidFill>
            <a:schemeClr val="bg1">
              <a:lumMod val="95000"/>
            </a:schemeClr>
          </a:solidFill>
        </p:spPr>
        <p:txBody>
          <a:bodyPr vert="horz" wrap="square" lIns="91440" tIns="45720" rIns="91440" bIns="45720" numCol="1" anchor="t" anchorCtr="0" compatLnSpc="1">
            <a:prstTxWarp prst="textNoShape">
              <a:avLst/>
            </a:prstTxWarp>
            <a:normAutofit/>
          </a:bodyPr>
          <a:lstStyle/>
          <a:p>
            <a:pPr eaLnBrk="0" fontAlgn="base" hangingPunct="0">
              <a:spcBef>
                <a:spcPts val="600"/>
              </a:spcBef>
              <a:spcAft>
                <a:spcPct val="0"/>
              </a:spcAft>
              <a:defRPr/>
            </a:pPr>
            <a:r>
              <a:rPr lang="fr-FR" altLang="fr-FR" sz="2400" kern="0" dirty="0">
                <a:solidFill>
                  <a:srgbClr val="0070C0"/>
                </a:solidFill>
              </a:rPr>
              <a:t>Selon la nomenclature chinoise</a:t>
            </a:r>
          </a:p>
          <a:p>
            <a:pPr>
              <a:defRPr/>
            </a:pPr>
            <a:endParaRPr lang="fr-FR" altLang="fr-FR" sz="2000" b="1" dirty="0" smtClean="0">
              <a:solidFill>
                <a:srgbClr val="1D4F91"/>
              </a:solidFill>
            </a:endParaRPr>
          </a:p>
          <a:p>
            <a:pPr>
              <a:defRPr/>
            </a:pPr>
            <a:endParaRPr lang="fr-FR" altLang="fr-FR" sz="2000" b="1" dirty="0" smtClean="0">
              <a:solidFill>
                <a:srgbClr val="1D4F91"/>
              </a:solidFill>
            </a:endParaRPr>
          </a:p>
          <a:p>
            <a:pPr lvl="1" eaLnBrk="0" fontAlgn="base" hangingPunct="0">
              <a:spcBef>
                <a:spcPts val="300"/>
              </a:spcBef>
              <a:spcAft>
                <a:spcPct val="0"/>
              </a:spcAft>
              <a:defRPr/>
            </a:pPr>
            <a:r>
              <a:rPr lang="fr-FR" altLang="fr-FR" sz="2000" i="1" kern="0" dirty="0">
                <a:solidFill>
                  <a:srgbClr val="002060"/>
                </a:solidFill>
                <a:cs typeface="Arial" pitchFamily="34" charset="0"/>
              </a:rPr>
              <a:t>Il y aurait 3 états de santé</a:t>
            </a:r>
          </a:p>
          <a:p>
            <a:pPr lvl="2">
              <a:defRPr/>
            </a:pPr>
            <a:r>
              <a:rPr lang="fr-FR" altLang="fr-FR" sz="1600" dirty="0" smtClean="0"/>
              <a:t>Malades avec une pathologie bien définie avec diagnostic et mécanisme (10%)</a:t>
            </a:r>
          </a:p>
          <a:p>
            <a:pPr lvl="2">
              <a:defRPr/>
            </a:pPr>
            <a:r>
              <a:rPr lang="fr-FR" altLang="fr-FR" sz="1600" dirty="0" smtClean="0"/>
              <a:t>Personnes en bonne santé heureuse et tonique (20%)</a:t>
            </a:r>
          </a:p>
          <a:p>
            <a:pPr lvl="2">
              <a:defRPr/>
            </a:pPr>
            <a:r>
              <a:rPr lang="fr-FR" altLang="fr-FR" sz="1600" dirty="0" smtClean="0"/>
              <a:t>Les personnes entre deux eaux (70%)</a:t>
            </a:r>
          </a:p>
          <a:p>
            <a:pPr lvl="3">
              <a:defRPr/>
            </a:pPr>
            <a:r>
              <a:rPr lang="fr-FR" altLang="fr-FR" dirty="0" smtClean="0"/>
              <a:t>C’est le second état de santé qui s’inscrit dans la chronicité</a:t>
            </a:r>
          </a:p>
          <a:p>
            <a:pPr lvl="3">
              <a:defRPr/>
            </a:pPr>
            <a:endParaRPr lang="fr-FR" altLang="fr-FR" dirty="0" smtClean="0"/>
          </a:p>
          <a:p>
            <a:pPr lvl="3">
              <a:defRPr/>
            </a:pPr>
            <a:endParaRPr lang="fr-FR" altLang="fr-FR" dirty="0"/>
          </a:p>
          <a:p>
            <a:pPr lvl="1" eaLnBrk="0" fontAlgn="base" hangingPunct="0">
              <a:spcBef>
                <a:spcPts val="300"/>
              </a:spcBef>
              <a:spcAft>
                <a:spcPct val="0"/>
              </a:spcAft>
              <a:defRPr/>
            </a:pPr>
            <a:r>
              <a:rPr lang="fr-FR" altLang="fr-FR" sz="2000" i="1" kern="0" dirty="0">
                <a:solidFill>
                  <a:srgbClr val="002060"/>
                </a:solidFill>
                <a:cs typeface="Arial" pitchFamily="34" charset="0"/>
              </a:rPr>
              <a:t>L’objet de la médecine chinoise</a:t>
            </a:r>
          </a:p>
          <a:p>
            <a:pPr lvl="2">
              <a:defRPr/>
            </a:pPr>
            <a:r>
              <a:rPr lang="fr-FR" altLang="fr-FR" sz="1600" dirty="0" smtClean="0"/>
              <a:t>Traiter le second état de santé</a:t>
            </a:r>
          </a:p>
          <a:p>
            <a:pPr lvl="2">
              <a:defRPr/>
            </a:pPr>
            <a:r>
              <a:rPr lang="fr-FR" altLang="fr-FR" sz="1600" dirty="0" smtClean="0"/>
              <a:t>Prévenir la transition entre le premier et le second état de santé</a:t>
            </a:r>
          </a:p>
        </p:txBody>
      </p:sp>
      <p:pic>
        <p:nvPicPr>
          <p:cNvPr id="7" name="Picture 2" descr="K:\En cours\Journée Montpellier 15 sept 2014\acupressure_masseurs.jpg"/>
          <p:cNvPicPr>
            <a:picLocks noChangeAspect="1" noChangeArrowheads="1"/>
          </p:cNvPicPr>
          <p:nvPr/>
        </p:nvPicPr>
        <p:blipFill>
          <a:blip r:embed="rId4"/>
          <a:srcRect/>
          <a:stretch>
            <a:fillRect/>
          </a:stretch>
        </p:blipFill>
        <p:spPr bwMode="auto">
          <a:xfrm>
            <a:off x="6228184" y="980728"/>
            <a:ext cx="2540000" cy="1647825"/>
          </a:xfrm>
          <a:prstGeom prst="rect">
            <a:avLst/>
          </a:prstGeom>
          <a:ln>
            <a:noFill/>
          </a:ln>
          <a:effectLst>
            <a:outerShdw blurRad="292100" dist="139700" dir="2700000" algn="tl" rotWithShape="0">
              <a:srgbClr val="333333">
                <a:alpha val="65000"/>
              </a:srgbClr>
            </a:outerShdw>
          </a:effectLst>
        </p:spPr>
      </p:pic>
      <p:pic>
        <p:nvPicPr>
          <p:cNvPr id="2" name="Image 1"/>
          <p:cNvPicPr>
            <a:picLocks noChangeAspect="1"/>
          </p:cNvPicPr>
          <p:nvPr/>
        </p:nvPicPr>
        <p:blipFill>
          <a:blip r:embed="rId5"/>
          <a:stretch>
            <a:fillRect/>
          </a:stretch>
        </p:blipFill>
        <p:spPr>
          <a:xfrm>
            <a:off x="6660232" y="4509120"/>
            <a:ext cx="1836000" cy="914195"/>
          </a:xfrm>
          <a:prstGeom prst="rect">
            <a:avLst/>
          </a:prstGeom>
        </p:spPr>
      </p:pic>
    </p:spTree>
    <p:extLst>
      <p:ext uri="{BB962C8B-B14F-4D97-AF65-F5344CB8AC3E}">
        <p14:creationId xmlns:p14="http://schemas.microsoft.com/office/powerpoint/2010/main" val="22085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 55">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sp>
        <p:nvSpPr>
          <p:cNvPr id="5" name="ZoneTexte 4"/>
          <p:cNvSpPr txBox="1"/>
          <p:nvPr/>
        </p:nvSpPr>
        <p:spPr>
          <a:xfrm>
            <a:off x="1118253" y="116632"/>
            <a:ext cx="8025747" cy="523220"/>
          </a:xfrm>
          <a:prstGeom prst="rect">
            <a:avLst/>
          </a:prstGeom>
          <a:noFill/>
        </p:spPr>
        <p:txBody>
          <a:bodyPr wrap="square" rtlCol="0">
            <a:spAutoFit/>
          </a:bodyPr>
          <a:lstStyle/>
          <a:p>
            <a:r>
              <a:rPr lang="fr-FR" sz="2800" b="1" cap="all" dirty="0" smtClean="0">
                <a:solidFill>
                  <a:srgbClr val="90283B"/>
                </a:solidFill>
              </a:rPr>
              <a:t>Un métier exposé aux stresseurs multiformes</a:t>
            </a:r>
            <a:endParaRPr lang="fr-FR" sz="2800" b="1" dirty="0">
              <a:solidFill>
                <a:srgbClr val="90283B"/>
              </a:solidFill>
            </a:endParaRPr>
          </a:p>
        </p:txBody>
      </p:sp>
      <p:grpSp>
        <p:nvGrpSpPr>
          <p:cNvPr id="7" name="Groupe 43"/>
          <p:cNvGrpSpPr>
            <a:grpSpLocks/>
          </p:cNvGrpSpPr>
          <p:nvPr/>
        </p:nvGrpSpPr>
        <p:grpSpPr bwMode="auto">
          <a:xfrm>
            <a:off x="3542615" y="5145453"/>
            <a:ext cx="5408975" cy="1523907"/>
            <a:chOff x="4525540" y="5385711"/>
            <a:chExt cx="5408319" cy="1523621"/>
          </a:xfrm>
        </p:grpSpPr>
        <p:grpSp>
          <p:nvGrpSpPr>
            <p:cNvPr id="8" name="Groupe 14"/>
            <p:cNvGrpSpPr>
              <a:grpSpLocks/>
            </p:cNvGrpSpPr>
            <p:nvPr/>
          </p:nvGrpSpPr>
          <p:grpSpPr bwMode="auto">
            <a:xfrm>
              <a:off x="4525540" y="5385711"/>
              <a:ext cx="4998431" cy="738524"/>
              <a:chOff x="4527174" y="4378194"/>
              <a:chExt cx="4999048" cy="737765"/>
            </a:xfrm>
          </p:grpSpPr>
          <p:sp>
            <p:nvSpPr>
              <p:cNvPr id="13" name="Flèche droite 12"/>
              <p:cNvSpPr/>
              <p:nvPr/>
            </p:nvSpPr>
            <p:spPr>
              <a:xfrm>
                <a:off x="4527174" y="4571019"/>
                <a:ext cx="2268542" cy="313942"/>
              </a:xfrm>
              <a:prstGeom prst="rightArrow">
                <a:avLst/>
              </a:prstGeom>
              <a:solidFill>
                <a:schemeClr val="accent6">
                  <a:lumMod val="40000"/>
                  <a:lumOff val="60000"/>
                  <a:alpha val="61176"/>
                </a:schemeClr>
              </a:solidFill>
              <a:ln w="127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ZoneTexte 16"/>
              <p:cNvSpPr txBox="1">
                <a:spLocks noChangeArrowheads="1"/>
              </p:cNvSpPr>
              <p:nvPr/>
            </p:nvSpPr>
            <p:spPr bwMode="auto">
              <a:xfrm>
                <a:off x="6837468" y="4378194"/>
                <a:ext cx="2688754" cy="73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charset="0"/>
                    <a:cs typeface="Arial" charset="0"/>
                  </a:defRPr>
                </a:lvl1pPr>
                <a:lvl2pPr marL="742950" indent="-285750" eaLnBrk="0" hangingPunct="0">
                  <a:defRPr sz="1600" b="1">
                    <a:solidFill>
                      <a:schemeClr val="bg1"/>
                    </a:solidFill>
                    <a:latin typeface="Arial" charset="0"/>
                    <a:cs typeface="Arial" charset="0"/>
                  </a:defRPr>
                </a:lvl2pPr>
                <a:lvl3pPr marL="1143000" indent="-228600" eaLnBrk="0" hangingPunct="0">
                  <a:defRPr sz="1600" b="1">
                    <a:solidFill>
                      <a:schemeClr val="bg1"/>
                    </a:solidFill>
                    <a:latin typeface="Arial" charset="0"/>
                    <a:cs typeface="Arial" charset="0"/>
                  </a:defRPr>
                </a:lvl3pPr>
                <a:lvl4pPr marL="1600200" indent="-228600" eaLnBrk="0" hangingPunct="0">
                  <a:defRPr sz="1600" b="1">
                    <a:solidFill>
                      <a:schemeClr val="bg1"/>
                    </a:solidFill>
                    <a:latin typeface="Arial" charset="0"/>
                    <a:cs typeface="Arial" charset="0"/>
                  </a:defRPr>
                </a:lvl4pPr>
                <a:lvl5pPr marL="2057400" indent="-228600" eaLnBrk="0" hangingPunct="0">
                  <a:defRPr sz="1600" b="1">
                    <a:solidFill>
                      <a:schemeClr val="bg1"/>
                    </a:solidFill>
                    <a:latin typeface="Arial" charset="0"/>
                    <a:cs typeface="Arial" charset="0"/>
                  </a:defRPr>
                </a:lvl5pPr>
                <a:lvl6pPr marL="2514600" indent="-228600" eaLnBrk="0" fontAlgn="base" hangingPunct="0">
                  <a:spcBef>
                    <a:spcPct val="0"/>
                  </a:spcBef>
                  <a:spcAft>
                    <a:spcPct val="0"/>
                  </a:spcAft>
                  <a:defRPr sz="1600" b="1">
                    <a:solidFill>
                      <a:schemeClr val="bg1"/>
                    </a:solidFill>
                    <a:latin typeface="Arial" charset="0"/>
                    <a:cs typeface="Arial" charset="0"/>
                  </a:defRPr>
                </a:lvl6pPr>
                <a:lvl7pPr marL="2971800" indent="-228600" eaLnBrk="0" fontAlgn="base" hangingPunct="0">
                  <a:spcBef>
                    <a:spcPct val="0"/>
                  </a:spcBef>
                  <a:spcAft>
                    <a:spcPct val="0"/>
                  </a:spcAft>
                  <a:defRPr sz="1600" b="1">
                    <a:solidFill>
                      <a:schemeClr val="bg1"/>
                    </a:solidFill>
                    <a:latin typeface="Arial" charset="0"/>
                    <a:cs typeface="Arial" charset="0"/>
                  </a:defRPr>
                </a:lvl7pPr>
                <a:lvl8pPr marL="3429000" indent="-228600" eaLnBrk="0" fontAlgn="base" hangingPunct="0">
                  <a:spcBef>
                    <a:spcPct val="0"/>
                  </a:spcBef>
                  <a:spcAft>
                    <a:spcPct val="0"/>
                  </a:spcAft>
                  <a:defRPr sz="1600" b="1">
                    <a:solidFill>
                      <a:schemeClr val="bg1"/>
                    </a:solidFill>
                    <a:latin typeface="Arial" charset="0"/>
                    <a:cs typeface="Arial" charset="0"/>
                  </a:defRPr>
                </a:lvl8pPr>
                <a:lvl9pPr marL="3886200" indent="-228600" eaLnBrk="0" fontAlgn="base" hangingPunct="0">
                  <a:spcBef>
                    <a:spcPct val="0"/>
                  </a:spcBef>
                  <a:spcAft>
                    <a:spcPct val="0"/>
                  </a:spcAft>
                  <a:defRPr sz="1600" b="1">
                    <a:solidFill>
                      <a:schemeClr val="bg1"/>
                    </a:solidFill>
                    <a:latin typeface="Arial" charset="0"/>
                    <a:cs typeface="Arial" charset="0"/>
                  </a:defRPr>
                </a:lvl9pPr>
              </a:lstStyle>
              <a:p>
                <a:pPr eaLnBrk="1" hangingPunct="1"/>
                <a:r>
                  <a:rPr lang="fr-FR" altLang="fr-FR" sz="1400" dirty="0">
                    <a:solidFill>
                      <a:srgbClr val="002060"/>
                    </a:solidFill>
                    <a:latin typeface="+mn-lt"/>
                  </a:rPr>
                  <a:t>Pathologies induites</a:t>
                </a:r>
              </a:p>
              <a:p>
                <a:pPr eaLnBrk="1" hangingPunct="1"/>
                <a:r>
                  <a:rPr lang="fr-FR" altLang="fr-FR" sz="1400" dirty="0">
                    <a:solidFill>
                      <a:srgbClr val="002060"/>
                    </a:solidFill>
                    <a:latin typeface="+mn-lt"/>
                  </a:rPr>
                  <a:t>    </a:t>
                </a:r>
                <a:r>
                  <a:rPr lang="fr-FR" altLang="fr-FR" sz="1400" b="0" dirty="0">
                    <a:solidFill>
                      <a:srgbClr val="002060"/>
                    </a:solidFill>
                    <a:latin typeface="+mn-lt"/>
                  </a:rPr>
                  <a:t>Dépression,  </a:t>
                </a:r>
                <a:r>
                  <a:rPr lang="fr-FR" altLang="fr-FR" sz="1400" b="0" dirty="0" smtClean="0">
                    <a:solidFill>
                      <a:srgbClr val="002060"/>
                    </a:solidFill>
                    <a:latin typeface="+mn-lt"/>
                  </a:rPr>
                  <a:t>anxiété, </a:t>
                </a:r>
                <a:r>
                  <a:rPr lang="fr-FR" altLang="fr-FR" sz="1400" b="0" i="1" dirty="0" smtClean="0">
                    <a:solidFill>
                      <a:srgbClr val="002060"/>
                    </a:solidFill>
                    <a:latin typeface="+mn-lt"/>
                  </a:rPr>
                  <a:t>burnout </a:t>
                </a:r>
              </a:p>
              <a:p>
                <a:pPr eaLnBrk="1" hangingPunct="1"/>
                <a:r>
                  <a:rPr lang="fr-FR" altLang="fr-FR" sz="1400" dirty="0" smtClean="0">
                    <a:solidFill>
                      <a:srgbClr val="002060"/>
                    </a:solidFill>
                    <a:latin typeface="+mn-lt"/>
                  </a:rPr>
                  <a:t>Infections</a:t>
                </a:r>
                <a:endParaRPr lang="fr-FR" altLang="fr-FR" sz="1400" dirty="0">
                  <a:solidFill>
                    <a:srgbClr val="002060"/>
                  </a:solidFill>
                  <a:latin typeface="+mn-lt"/>
                </a:endParaRPr>
              </a:p>
            </p:txBody>
          </p:sp>
        </p:grpSp>
        <p:grpSp>
          <p:nvGrpSpPr>
            <p:cNvPr id="9" name="Groupe 17"/>
            <p:cNvGrpSpPr>
              <a:grpSpLocks/>
            </p:cNvGrpSpPr>
            <p:nvPr/>
          </p:nvGrpSpPr>
          <p:grpSpPr bwMode="auto">
            <a:xfrm>
              <a:off x="4525549" y="5955407"/>
              <a:ext cx="2832481" cy="953925"/>
              <a:chOff x="6417716" y="5288531"/>
              <a:chExt cx="2833255" cy="954769"/>
            </a:xfrm>
          </p:grpSpPr>
          <p:sp>
            <p:nvSpPr>
              <p:cNvPr id="11" name="Flèche droite 10"/>
              <p:cNvSpPr/>
              <p:nvPr/>
            </p:nvSpPr>
            <p:spPr>
              <a:xfrm>
                <a:off x="6417716" y="5647043"/>
                <a:ext cx="540082" cy="274829"/>
              </a:xfrm>
              <a:prstGeom prst="rightArrow">
                <a:avLst/>
              </a:prstGeom>
              <a:solidFill>
                <a:schemeClr val="accent6">
                  <a:lumMod val="40000"/>
                  <a:lumOff val="60000"/>
                  <a:alpha val="61176"/>
                </a:schemeClr>
              </a:solidFill>
              <a:ln w="127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ZoneTexte 19"/>
              <p:cNvSpPr txBox="1">
                <a:spLocks noChangeArrowheads="1"/>
              </p:cNvSpPr>
              <p:nvPr/>
            </p:nvSpPr>
            <p:spPr bwMode="auto">
              <a:xfrm>
                <a:off x="6939088" y="5288531"/>
                <a:ext cx="2311883" cy="95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charset="0"/>
                    <a:cs typeface="Arial" charset="0"/>
                  </a:defRPr>
                </a:lvl1pPr>
                <a:lvl2pPr marL="742950" indent="-285750" eaLnBrk="0" hangingPunct="0">
                  <a:defRPr sz="1600" b="1">
                    <a:solidFill>
                      <a:schemeClr val="bg1"/>
                    </a:solidFill>
                    <a:latin typeface="Arial" charset="0"/>
                    <a:cs typeface="Arial" charset="0"/>
                  </a:defRPr>
                </a:lvl2pPr>
                <a:lvl3pPr marL="1143000" indent="-228600" eaLnBrk="0" hangingPunct="0">
                  <a:defRPr sz="1600" b="1">
                    <a:solidFill>
                      <a:schemeClr val="bg1"/>
                    </a:solidFill>
                    <a:latin typeface="Arial" charset="0"/>
                    <a:cs typeface="Arial" charset="0"/>
                  </a:defRPr>
                </a:lvl3pPr>
                <a:lvl4pPr marL="1600200" indent="-228600" eaLnBrk="0" hangingPunct="0">
                  <a:defRPr sz="1600" b="1">
                    <a:solidFill>
                      <a:schemeClr val="bg1"/>
                    </a:solidFill>
                    <a:latin typeface="Arial" charset="0"/>
                    <a:cs typeface="Arial" charset="0"/>
                  </a:defRPr>
                </a:lvl4pPr>
                <a:lvl5pPr marL="2057400" indent="-228600" eaLnBrk="0" hangingPunct="0">
                  <a:defRPr sz="1600" b="1">
                    <a:solidFill>
                      <a:schemeClr val="bg1"/>
                    </a:solidFill>
                    <a:latin typeface="Arial" charset="0"/>
                    <a:cs typeface="Arial" charset="0"/>
                  </a:defRPr>
                </a:lvl5pPr>
                <a:lvl6pPr marL="2514600" indent="-228600" eaLnBrk="0" fontAlgn="base" hangingPunct="0">
                  <a:spcBef>
                    <a:spcPct val="0"/>
                  </a:spcBef>
                  <a:spcAft>
                    <a:spcPct val="0"/>
                  </a:spcAft>
                  <a:defRPr sz="1600" b="1">
                    <a:solidFill>
                      <a:schemeClr val="bg1"/>
                    </a:solidFill>
                    <a:latin typeface="Arial" charset="0"/>
                    <a:cs typeface="Arial" charset="0"/>
                  </a:defRPr>
                </a:lvl6pPr>
                <a:lvl7pPr marL="2971800" indent="-228600" eaLnBrk="0" fontAlgn="base" hangingPunct="0">
                  <a:spcBef>
                    <a:spcPct val="0"/>
                  </a:spcBef>
                  <a:spcAft>
                    <a:spcPct val="0"/>
                  </a:spcAft>
                  <a:defRPr sz="1600" b="1">
                    <a:solidFill>
                      <a:schemeClr val="bg1"/>
                    </a:solidFill>
                    <a:latin typeface="Arial" charset="0"/>
                    <a:cs typeface="Arial" charset="0"/>
                  </a:defRPr>
                </a:lvl7pPr>
                <a:lvl8pPr marL="3429000" indent="-228600" eaLnBrk="0" fontAlgn="base" hangingPunct="0">
                  <a:spcBef>
                    <a:spcPct val="0"/>
                  </a:spcBef>
                  <a:spcAft>
                    <a:spcPct val="0"/>
                  </a:spcAft>
                  <a:defRPr sz="1600" b="1">
                    <a:solidFill>
                      <a:schemeClr val="bg1"/>
                    </a:solidFill>
                    <a:latin typeface="Arial" charset="0"/>
                    <a:cs typeface="Arial" charset="0"/>
                  </a:defRPr>
                </a:lvl8pPr>
                <a:lvl9pPr marL="3886200" indent="-228600" eaLnBrk="0" fontAlgn="base" hangingPunct="0">
                  <a:spcBef>
                    <a:spcPct val="0"/>
                  </a:spcBef>
                  <a:spcAft>
                    <a:spcPct val="0"/>
                  </a:spcAft>
                  <a:defRPr sz="1600" b="1">
                    <a:solidFill>
                      <a:schemeClr val="bg1"/>
                    </a:solidFill>
                    <a:latin typeface="Arial" charset="0"/>
                    <a:cs typeface="Arial" charset="0"/>
                  </a:defRPr>
                </a:lvl9pPr>
              </a:lstStyle>
              <a:p>
                <a:pPr eaLnBrk="1" hangingPunct="1"/>
                <a:r>
                  <a:rPr lang="fr-FR" altLang="fr-FR" sz="1400" dirty="0">
                    <a:solidFill>
                      <a:srgbClr val="002060"/>
                    </a:solidFill>
                    <a:latin typeface="+mn-lt"/>
                  </a:rPr>
                  <a:t>Dérives pathogènes</a:t>
                </a:r>
              </a:p>
              <a:p>
                <a:pPr eaLnBrk="1" hangingPunct="1"/>
                <a:r>
                  <a:rPr lang="fr-FR" altLang="fr-FR" sz="1400" b="0" dirty="0">
                    <a:solidFill>
                      <a:srgbClr val="002060"/>
                    </a:solidFill>
                    <a:latin typeface="+mn-lt"/>
                  </a:rPr>
                  <a:t>    Obésité</a:t>
                </a:r>
              </a:p>
              <a:p>
                <a:pPr eaLnBrk="1" hangingPunct="1"/>
                <a:r>
                  <a:rPr lang="fr-FR" altLang="fr-FR" sz="1400" b="0" dirty="0">
                    <a:solidFill>
                      <a:srgbClr val="002060"/>
                    </a:solidFill>
                    <a:latin typeface="+mn-lt"/>
                  </a:rPr>
                  <a:t>    Pathologies métaboliques</a:t>
                </a:r>
              </a:p>
              <a:p>
                <a:pPr eaLnBrk="1" hangingPunct="1"/>
                <a:r>
                  <a:rPr lang="fr-FR" altLang="fr-FR" sz="1400" b="0" dirty="0">
                    <a:solidFill>
                      <a:srgbClr val="002060"/>
                    </a:solidFill>
                    <a:latin typeface="+mn-lt"/>
                  </a:rPr>
                  <a:t>    Addiction</a:t>
                </a:r>
              </a:p>
            </p:txBody>
          </p:sp>
        </p:grpSp>
        <p:sp>
          <p:nvSpPr>
            <p:cNvPr id="10" name="Rectangle à coins arrondis 9"/>
            <p:cNvSpPr/>
            <p:nvPr/>
          </p:nvSpPr>
          <p:spPr>
            <a:xfrm>
              <a:off x="8019566" y="5989108"/>
              <a:ext cx="1914293" cy="526950"/>
            </a:xfrm>
            <a:prstGeom prst="roundRect">
              <a:avLst/>
            </a:prstGeom>
            <a:solidFill>
              <a:schemeClr val="accent6">
                <a:lumMod val="40000"/>
                <a:lumOff val="60000"/>
                <a:alpha val="52157"/>
              </a:schemeClr>
            </a:solidFill>
            <a:ln>
              <a:solidFill>
                <a:schemeClr val="accent6"/>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fr-FR" dirty="0">
                  <a:solidFill>
                    <a:srgbClr val="002060"/>
                  </a:solidFill>
                </a:rPr>
                <a:t>Stress chronique</a:t>
              </a:r>
            </a:p>
            <a:p>
              <a:pPr algn="ctr">
                <a:defRPr/>
              </a:pPr>
              <a:r>
                <a:rPr lang="fr-FR" cap="small" dirty="0">
                  <a:solidFill>
                    <a:srgbClr val="002060"/>
                  </a:solidFill>
                </a:rPr>
                <a:t>Usure</a:t>
              </a:r>
            </a:p>
          </p:txBody>
        </p:sp>
      </p:grpSp>
      <p:sp>
        <p:nvSpPr>
          <p:cNvPr id="29" name="Rectangle à coins arrondis 28"/>
          <p:cNvSpPr/>
          <p:nvPr/>
        </p:nvSpPr>
        <p:spPr bwMode="auto">
          <a:xfrm>
            <a:off x="784980" y="2206360"/>
            <a:ext cx="3096001" cy="988062"/>
          </a:xfrm>
          <a:prstGeom prst="roundRect">
            <a:avLst/>
          </a:prstGeom>
          <a:solidFill>
            <a:schemeClr val="bg1"/>
          </a:solidFill>
          <a:ln w="9525" cap="flat" cmpd="sng" algn="ctr">
            <a:solidFill>
              <a:srgbClr val="0000FF"/>
            </a:solidFill>
            <a:prstDash val="solid"/>
            <a:round/>
            <a:headEnd type="none" w="med" len="med"/>
            <a:tailEnd type="none" w="med" len="med"/>
          </a:ln>
          <a:effectLst>
            <a:innerShdw blurRad="63500" dist="50800" dir="13500000">
              <a:prstClr val="black">
                <a:alpha val="50000"/>
              </a:prstClr>
            </a:innerShdw>
          </a:effectLst>
          <a:extLst/>
        </p:spPr>
        <p:txBody>
          <a:bodyPr/>
          <a:lstStyle/>
          <a:p>
            <a:pPr marL="342900" indent="-342900">
              <a:spcBef>
                <a:spcPct val="20000"/>
              </a:spcBef>
              <a:buFontTx/>
              <a:buChar char="•"/>
              <a:defRPr/>
            </a:pPr>
            <a:endParaRPr lang="fr-FR">
              <a:cs typeface="+mn-cs"/>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02036"/>
            <a:ext cx="972000" cy="67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10"/>
          <p:cNvSpPr txBox="1">
            <a:spLocks noChangeArrowheads="1"/>
          </p:cNvSpPr>
          <p:nvPr/>
        </p:nvSpPr>
        <p:spPr bwMode="auto">
          <a:xfrm>
            <a:off x="832501" y="2252796"/>
            <a:ext cx="313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charset="0"/>
                <a:cs typeface="Arial" charset="0"/>
              </a:defRPr>
            </a:lvl1pPr>
            <a:lvl2pPr marL="742950" indent="-285750" eaLnBrk="0" hangingPunct="0">
              <a:defRPr sz="1600" b="1">
                <a:solidFill>
                  <a:schemeClr val="bg1"/>
                </a:solidFill>
                <a:latin typeface="Arial" charset="0"/>
                <a:cs typeface="Arial" charset="0"/>
              </a:defRPr>
            </a:lvl2pPr>
            <a:lvl3pPr marL="1143000" indent="-228600" eaLnBrk="0" hangingPunct="0">
              <a:defRPr sz="1600" b="1">
                <a:solidFill>
                  <a:schemeClr val="bg1"/>
                </a:solidFill>
                <a:latin typeface="Arial" charset="0"/>
                <a:cs typeface="Arial" charset="0"/>
              </a:defRPr>
            </a:lvl3pPr>
            <a:lvl4pPr marL="1600200" indent="-228600" eaLnBrk="0" hangingPunct="0">
              <a:defRPr sz="1600" b="1">
                <a:solidFill>
                  <a:schemeClr val="bg1"/>
                </a:solidFill>
                <a:latin typeface="Arial" charset="0"/>
                <a:cs typeface="Arial" charset="0"/>
              </a:defRPr>
            </a:lvl4pPr>
            <a:lvl5pPr marL="2057400" indent="-228600" eaLnBrk="0" hangingPunct="0">
              <a:defRPr sz="1600" b="1">
                <a:solidFill>
                  <a:schemeClr val="bg1"/>
                </a:solidFill>
                <a:latin typeface="Arial" charset="0"/>
                <a:cs typeface="Arial" charset="0"/>
              </a:defRPr>
            </a:lvl5pPr>
            <a:lvl6pPr marL="2514600" indent="-228600" eaLnBrk="0" fontAlgn="base" hangingPunct="0">
              <a:spcBef>
                <a:spcPct val="0"/>
              </a:spcBef>
              <a:spcAft>
                <a:spcPct val="0"/>
              </a:spcAft>
              <a:defRPr sz="1600" b="1">
                <a:solidFill>
                  <a:schemeClr val="bg1"/>
                </a:solidFill>
                <a:latin typeface="Arial" charset="0"/>
                <a:cs typeface="Arial" charset="0"/>
              </a:defRPr>
            </a:lvl6pPr>
            <a:lvl7pPr marL="2971800" indent="-228600" eaLnBrk="0" fontAlgn="base" hangingPunct="0">
              <a:spcBef>
                <a:spcPct val="0"/>
              </a:spcBef>
              <a:spcAft>
                <a:spcPct val="0"/>
              </a:spcAft>
              <a:defRPr sz="1600" b="1">
                <a:solidFill>
                  <a:schemeClr val="bg1"/>
                </a:solidFill>
                <a:latin typeface="Arial" charset="0"/>
                <a:cs typeface="Arial" charset="0"/>
              </a:defRPr>
            </a:lvl7pPr>
            <a:lvl8pPr marL="3429000" indent="-228600" eaLnBrk="0" fontAlgn="base" hangingPunct="0">
              <a:spcBef>
                <a:spcPct val="0"/>
              </a:spcBef>
              <a:spcAft>
                <a:spcPct val="0"/>
              </a:spcAft>
              <a:defRPr sz="1600" b="1">
                <a:solidFill>
                  <a:schemeClr val="bg1"/>
                </a:solidFill>
                <a:latin typeface="Arial" charset="0"/>
                <a:cs typeface="Arial" charset="0"/>
              </a:defRPr>
            </a:lvl8pPr>
            <a:lvl9pPr marL="3886200" indent="-228600" eaLnBrk="0" fontAlgn="base" hangingPunct="0">
              <a:spcBef>
                <a:spcPct val="0"/>
              </a:spcBef>
              <a:spcAft>
                <a:spcPct val="0"/>
              </a:spcAft>
              <a:defRPr sz="1600" b="1">
                <a:solidFill>
                  <a:schemeClr val="bg1"/>
                </a:solidFill>
                <a:latin typeface="Arial" charset="0"/>
                <a:cs typeface="Arial" charset="0"/>
              </a:defRPr>
            </a:lvl9pPr>
          </a:lstStyle>
          <a:p>
            <a:pPr eaLnBrk="1" hangingPunct="1"/>
            <a:r>
              <a:rPr lang="fr-FR" altLang="fr-FR" sz="1400" dirty="0">
                <a:solidFill>
                  <a:srgbClr val="002060"/>
                </a:solidFill>
                <a:latin typeface="+mn-lt"/>
              </a:rPr>
              <a:t>Stresseurs de la vie </a:t>
            </a:r>
            <a:r>
              <a:rPr lang="fr-FR" altLang="fr-FR" sz="1400" dirty="0" smtClean="0">
                <a:solidFill>
                  <a:srgbClr val="002060"/>
                </a:solidFill>
                <a:latin typeface="+mn-lt"/>
              </a:rPr>
              <a:t>quotidienne</a:t>
            </a:r>
          </a:p>
          <a:p>
            <a:pPr eaLnBrk="1" hangingPunct="1"/>
            <a:r>
              <a:rPr lang="fr-FR" altLang="fr-FR" sz="1200" dirty="0">
                <a:solidFill>
                  <a:srgbClr val="002060"/>
                </a:solidFill>
                <a:latin typeface="+mn-lt"/>
              </a:rPr>
              <a:t> </a:t>
            </a:r>
            <a:r>
              <a:rPr lang="fr-FR" altLang="fr-FR" sz="1200" dirty="0" smtClean="0">
                <a:solidFill>
                  <a:srgbClr val="002060"/>
                </a:solidFill>
                <a:latin typeface="+mn-lt"/>
              </a:rPr>
              <a:t>     </a:t>
            </a:r>
            <a:r>
              <a:rPr lang="fr-FR" altLang="fr-FR" sz="1400" b="0" dirty="0">
                <a:solidFill>
                  <a:srgbClr val="002060"/>
                </a:solidFill>
                <a:latin typeface="+mn-lt"/>
              </a:rPr>
              <a:t>E</a:t>
            </a:r>
            <a:r>
              <a:rPr lang="fr-FR" altLang="fr-FR" sz="1400" b="0" dirty="0" smtClean="0">
                <a:solidFill>
                  <a:srgbClr val="002060"/>
                </a:solidFill>
                <a:latin typeface="+mn-lt"/>
              </a:rPr>
              <a:t>motionnels</a:t>
            </a:r>
            <a:r>
              <a:rPr lang="fr-FR" altLang="fr-FR" sz="1400" b="0" dirty="0">
                <a:solidFill>
                  <a:srgbClr val="002060"/>
                </a:solidFill>
                <a:latin typeface="+mn-lt"/>
              </a:rPr>
              <a:t>, </a:t>
            </a:r>
            <a:r>
              <a:rPr lang="fr-FR" altLang="fr-FR" sz="1400" b="0" dirty="0" smtClean="0">
                <a:solidFill>
                  <a:srgbClr val="002060"/>
                </a:solidFill>
                <a:latin typeface="+mn-lt"/>
              </a:rPr>
              <a:t>et socioprofessionnels</a:t>
            </a:r>
            <a:endParaRPr lang="fr-FR" altLang="fr-FR" sz="1400" b="0" dirty="0">
              <a:solidFill>
                <a:srgbClr val="002060"/>
              </a:solidFill>
              <a:latin typeface="+mn-lt"/>
            </a:endParaRPr>
          </a:p>
          <a:p>
            <a:pPr eaLnBrk="1" hangingPunct="1"/>
            <a:r>
              <a:rPr lang="fr-FR" altLang="fr-FR" sz="1400" dirty="0" smtClean="0">
                <a:solidFill>
                  <a:srgbClr val="002060"/>
                </a:solidFill>
                <a:latin typeface="+mn-lt"/>
              </a:rPr>
              <a:t>Surcharges d’informations</a:t>
            </a:r>
          </a:p>
          <a:p>
            <a:pPr eaLnBrk="1" hangingPunct="1"/>
            <a:r>
              <a:rPr lang="fr-FR" altLang="fr-FR" sz="1400" dirty="0">
                <a:solidFill>
                  <a:srgbClr val="002060"/>
                </a:solidFill>
                <a:latin typeface="+mn-lt"/>
              </a:rPr>
              <a:t> </a:t>
            </a:r>
            <a:r>
              <a:rPr lang="fr-FR" altLang="fr-FR" sz="1400" dirty="0" smtClean="0">
                <a:solidFill>
                  <a:srgbClr val="002060"/>
                </a:solidFill>
                <a:latin typeface="+mn-lt"/>
              </a:rPr>
              <a:t>    </a:t>
            </a:r>
            <a:r>
              <a:rPr lang="fr-FR" altLang="fr-FR" sz="1400" b="0" dirty="0" smtClean="0">
                <a:solidFill>
                  <a:srgbClr val="002060"/>
                </a:solidFill>
                <a:latin typeface="+mn-lt"/>
              </a:rPr>
              <a:t>Mentale</a:t>
            </a:r>
            <a:r>
              <a:rPr lang="fr-FR" altLang="fr-FR" sz="1400" b="0" dirty="0">
                <a:solidFill>
                  <a:srgbClr val="002060"/>
                </a:solidFill>
                <a:latin typeface="+mn-lt"/>
              </a:rPr>
              <a:t>, physique, </a:t>
            </a:r>
            <a:r>
              <a:rPr lang="fr-FR" altLang="fr-FR" sz="1400" b="0" dirty="0" smtClean="0">
                <a:solidFill>
                  <a:srgbClr val="002060"/>
                </a:solidFill>
                <a:latin typeface="+mn-lt"/>
              </a:rPr>
              <a:t>et sensorielle</a:t>
            </a:r>
            <a:endParaRPr lang="fr-FR" altLang="fr-FR" sz="1400" b="0" dirty="0">
              <a:solidFill>
                <a:srgbClr val="002060"/>
              </a:solidFill>
              <a:latin typeface="+mn-lt"/>
            </a:endParaRPr>
          </a:p>
        </p:txBody>
      </p:sp>
      <p:sp>
        <p:nvSpPr>
          <p:cNvPr id="32" name="Flèche vers le bas 31"/>
          <p:cNvSpPr/>
          <p:nvPr/>
        </p:nvSpPr>
        <p:spPr bwMode="auto">
          <a:xfrm>
            <a:off x="1799312" y="3205413"/>
            <a:ext cx="165100" cy="828000"/>
          </a:xfrm>
          <a:prstGeom prst="downArrow">
            <a:avLst/>
          </a:prstGeom>
          <a:solidFill>
            <a:schemeClr val="bg1">
              <a:lumMod val="85000"/>
            </a:schemeClr>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Flèche vers le bas 32"/>
          <p:cNvSpPr/>
          <p:nvPr/>
        </p:nvSpPr>
        <p:spPr bwMode="auto">
          <a:xfrm>
            <a:off x="1951712" y="3314950"/>
            <a:ext cx="165100" cy="756000"/>
          </a:xfrm>
          <a:prstGeom prst="downArrow">
            <a:avLst/>
          </a:prstGeom>
          <a:solidFill>
            <a:schemeClr val="bg1">
              <a:lumMod val="85000"/>
            </a:schemeClr>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Flèche vers le bas 33"/>
          <p:cNvSpPr/>
          <p:nvPr/>
        </p:nvSpPr>
        <p:spPr bwMode="auto">
          <a:xfrm>
            <a:off x="2104112" y="3434013"/>
            <a:ext cx="165100" cy="684000"/>
          </a:xfrm>
          <a:prstGeom prst="downArrow">
            <a:avLst/>
          </a:prstGeom>
          <a:solidFill>
            <a:schemeClr val="bg1">
              <a:lumMod val="85000"/>
            </a:schemeClr>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4" name="Groupe 3"/>
          <p:cNvGrpSpPr/>
          <p:nvPr/>
        </p:nvGrpSpPr>
        <p:grpSpPr>
          <a:xfrm>
            <a:off x="392536" y="4014209"/>
            <a:ext cx="3118351" cy="2624265"/>
            <a:chOff x="526756" y="3757574"/>
            <a:chExt cx="3118351" cy="2624265"/>
          </a:xfrm>
        </p:grpSpPr>
        <p:sp>
          <p:nvSpPr>
            <p:cNvPr id="28" name="Rectangle à coins arrondis 27"/>
            <p:cNvSpPr/>
            <p:nvPr/>
          </p:nvSpPr>
          <p:spPr bwMode="auto">
            <a:xfrm>
              <a:off x="526756" y="5002755"/>
              <a:ext cx="3118351" cy="1327916"/>
            </a:xfrm>
            <a:prstGeom prst="roundRect">
              <a:avLst/>
            </a:prstGeom>
            <a:solidFill>
              <a:schemeClr val="bg1"/>
            </a:solidFill>
            <a:ln w="9525" cap="flat" cmpd="sng" algn="ctr">
              <a:solidFill>
                <a:srgbClr val="0000FF"/>
              </a:solidFill>
              <a:prstDash val="solid"/>
              <a:round/>
              <a:headEnd type="none" w="med" len="med"/>
              <a:tailEnd type="none" w="med" len="med"/>
            </a:ln>
            <a:effectLst>
              <a:innerShdw blurRad="63500" dist="50800" dir="13500000">
                <a:prstClr val="black">
                  <a:alpha val="50000"/>
                </a:prstClr>
              </a:innerShdw>
            </a:effectLst>
            <a:extLst/>
          </p:spPr>
          <p:txBody>
            <a:bodyPr/>
            <a:lstStyle/>
            <a:p>
              <a:pPr marL="342900" indent="-342900">
                <a:spcBef>
                  <a:spcPct val="20000"/>
                </a:spcBef>
                <a:buFontTx/>
                <a:buChar char="•"/>
                <a:defRPr/>
              </a:pPr>
              <a:endParaRPr lang="fr-FR">
                <a:cs typeface="+mn-cs"/>
              </a:endParaRPr>
            </a:p>
          </p:txBody>
        </p:sp>
        <p:grpSp>
          <p:nvGrpSpPr>
            <p:cNvPr id="36" name="Groupe 11"/>
            <p:cNvGrpSpPr>
              <a:grpSpLocks/>
            </p:cNvGrpSpPr>
            <p:nvPr/>
          </p:nvGrpSpPr>
          <p:grpSpPr bwMode="auto">
            <a:xfrm>
              <a:off x="560484" y="3757574"/>
              <a:ext cx="2755883" cy="2624265"/>
              <a:chOff x="1753820" y="3829701"/>
              <a:chExt cx="2757339" cy="2618073"/>
            </a:xfrm>
          </p:grpSpPr>
          <p:sp>
            <p:nvSpPr>
              <p:cNvPr id="37" name="Flèche courbée vers la droite 36"/>
              <p:cNvSpPr/>
              <p:nvPr/>
            </p:nvSpPr>
            <p:spPr>
              <a:xfrm rot="21322798">
                <a:off x="1949185" y="3829701"/>
                <a:ext cx="956180" cy="1257027"/>
              </a:xfrm>
              <a:prstGeom prst="curvedRightArrow">
                <a:avLst>
                  <a:gd name="adj1" fmla="val 10295"/>
                  <a:gd name="adj2" fmla="val 35926"/>
                  <a:gd name="adj3" fmla="val 26160"/>
                </a:avLst>
              </a:prstGeom>
              <a:solidFill>
                <a:schemeClr val="bg1">
                  <a:lumMod val="85000"/>
                </a:schemeClr>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38" name="ZoneTexte 13"/>
              <p:cNvSpPr txBox="1">
                <a:spLocks noChangeArrowheads="1"/>
              </p:cNvSpPr>
              <p:nvPr/>
            </p:nvSpPr>
            <p:spPr bwMode="auto">
              <a:xfrm>
                <a:off x="1753820" y="5066047"/>
                <a:ext cx="2757339" cy="138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charset="0"/>
                    <a:cs typeface="Arial" charset="0"/>
                  </a:defRPr>
                </a:lvl1pPr>
                <a:lvl2pPr marL="742950" indent="-285750" eaLnBrk="0" hangingPunct="0">
                  <a:defRPr sz="1600" b="1">
                    <a:solidFill>
                      <a:schemeClr val="bg1"/>
                    </a:solidFill>
                    <a:latin typeface="Arial" charset="0"/>
                    <a:cs typeface="Arial" charset="0"/>
                  </a:defRPr>
                </a:lvl2pPr>
                <a:lvl3pPr marL="1143000" indent="-228600" eaLnBrk="0" hangingPunct="0">
                  <a:defRPr sz="1600" b="1">
                    <a:solidFill>
                      <a:schemeClr val="bg1"/>
                    </a:solidFill>
                    <a:latin typeface="Arial" charset="0"/>
                    <a:cs typeface="Arial" charset="0"/>
                  </a:defRPr>
                </a:lvl3pPr>
                <a:lvl4pPr marL="1600200" indent="-228600" eaLnBrk="0" hangingPunct="0">
                  <a:defRPr sz="1600" b="1">
                    <a:solidFill>
                      <a:schemeClr val="bg1"/>
                    </a:solidFill>
                    <a:latin typeface="Arial" charset="0"/>
                    <a:cs typeface="Arial" charset="0"/>
                  </a:defRPr>
                </a:lvl4pPr>
                <a:lvl5pPr marL="2057400" indent="-228600" eaLnBrk="0" hangingPunct="0">
                  <a:defRPr sz="1600" b="1">
                    <a:solidFill>
                      <a:schemeClr val="bg1"/>
                    </a:solidFill>
                    <a:latin typeface="Arial" charset="0"/>
                    <a:cs typeface="Arial" charset="0"/>
                  </a:defRPr>
                </a:lvl5pPr>
                <a:lvl6pPr marL="2514600" indent="-228600" eaLnBrk="0" fontAlgn="base" hangingPunct="0">
                  <a:spcBef>
                    <a:spcPct val="0"/>
                  </a:spcBef>
                  <a:spcAft>
                    <a:spcPct val="0"/>
                  </a:spcAft>
                  <a:defRPr sz="1600" b="1">
                    <a:solidFill>
                      <a:schemeClr val="bg1"/>
                    </a:solidFill>
                    <a:latin typeface="Arial" charset="0"/>
                    <a:cs typeface="Arial" charset="0"/>
                  </a:defRPr>
                </a:lvl6pPr>
                <a:lvl7pPr marL="2971800" indent="-228600" eaLnBrk="0" fontAlgn="base" hangingPunct="0">
                  <a:spcBef>
                    <a:spcPct val="0"/>
                  </a:spcBef>
                  <a:spcAft>
                    <a:spcPct val="0"/>
                  </a:spcAft>
                  <a:defRPr sz="1600" b="1">
                    <a:solidFill>
                      <a:schemeClr val="bg1"/>
                    </a:solidFill>
                    <a:latin typeface="Arial" charset="0"/>
                    <a:cs typeface="Arial" charset="0"/>
                  </a:defRPr>
                </a:lvl7pPr>
                <a:lvl8pPr marL="3429000" indent="-228600" eaLnBrk="0" fontAlgn="base" hangingPunct="0">
                  <a:spcBef>
                    <a:spcPct val="0"/>
                  </a:spcBef>
                  <a:spcAft>
                    <a:spcPct val="0"/>
                  </a:spcAft>
                  <a:defRPr sz="1600" b="1">
                    <a:solidFill>
                      <a:schemeClr val="bg1"/>
                    </a:solidFill>
                    <a:latin typeface="Arial" charset="0"/>
                    <a:cs typeface="Arial" charset="0"/>
                  </a:defRPr>
                </a:lvl8pPr>
                <a:lvl9pPr marL="3886200" indent="-228600" eaLnBrk="0" fontAlgn="base" hangingPunct="0">
                  <a:spcBef>
                    <a:spcPct val="0"/>
                  </a:spcBef>
                  <a:spcAft>
                    <a:spcPct val="0"/>
                  </a:spcAft>
                  <a:defRPr sz="1600" b="1">
                    <a:solidFill>
                      <a:schemeClr val="bg1"/>
                    </a:solidFill>
                    <a:latin typeface="Arial" charset="0"/>
                    <a:cs typeface="Arial" charset="0"/>
                  </a:defRPr>
                </a:lvl9pPr>
              </a:lstStyle>
              <a:p>
                <a:pPr eaLnBrk="1" hangingPunct="1"/>
                <a:r>
                  <a:rPr lang="fr-FR" altLang="fr-FR" sz="1400" dirty="0">
                    <a:solidFill>
                      <a:srgbClr val="002060"/>
                    </a:solidFill>
                    <a:latin typeface="+mn-lt"/>
                  </a:rPr>
                  <a:t>Comportements  de compensation</a:t>
                </a:r>
              </a:p>
              <a:p>
                <a:pPr eaLnBrk="1" hangingPunct="1"/>
                <a:r>
                  <a:rPr lang="fr-FR" altLang="fr-FR" sz="1400" b="0" dirty="0">
                    <a:solidFill>
                      <a:srgbClr val="002060"/>
                    </a:solidFill>
                    <a:latin typeface="+mn-lt"/>
                  </a:rPr>
                  <a:t>    Prise alimentaire/Addiction</a:t>
                </a:r>
              </a:p>
              <a:p>
                <a:pPr eaLnBrk="1" hangingPunct="1"/>
                <a:r>
                  <a:rPr lang="fr-FR" altLang="fr-FR" sz="1400" b="0" dirty="0">
                    <a:solidFill>
                      <a:srgbClr val="002060"/>
                    </a:solidFill>
                    <a:latin typeface="+mn-lt"/>
                  </a:rPr>
                  <a:t>    Exercice (sport et activité)</a:t>
                </a:r>
              </a:p>
              <a:p>
                <a:pPr eaLnBrk="1" hangingPunct="1"/>
                <a:r>
                  <a:rPr lang="fr-FR" altLang="fr-FR" sz="1400" dirty="0">
                    <a:solidFill>
                      <a:srgbClr val="002060"/>
                    </a:solidFill>
                    <a:latin typeface="+mn-lt"/>
                  </a:rPr>
                  <a:t>Stratégies d’ajustement</a:t>
                </a:r>
              </a:p>
              <a:p>
                <a:pPr eaLnBrk="1" hangingPunct="1"/>
                <a:r>
                  <a:rPr lang="fr-FR" altLang="fr-FR" sz="1400" b="0" dirty="0">
                    <a:solidFill>
                      <a:srgbClr val="002060"/>
                    </a:solidFill>
                    <a:latin typeface="+mn-lt"/>
                  </a:rPr>
                  <a:t>    Coping</a:t>
                </a:r>
              </a:p>
              <a:p>
                <a:pPr eaLnBrk="1" hangingPunct="1"/>
                <a:r>
                  <a:rPr lang="fr-FR" altLang="fr-FR" sz="1400" b="0" dirty="0">
                    <a:solidFill>
                      <a:srgbClr val="002060"/>
                    </a:solidFill>
                    <a:latin typeface="+mn-lt"/>
                  </a:rPr>
                  <a:t>    Soutien social</a:t>
                </a:r>
              </a:p>
            </p:txBody>
          </p:sp>
        </p:grpSp>
      </p:grpSp>
      <p:sp>
        <p:nvSpPr>
          <p:cNvPr id="39" name="Forme libre 3"/>
          <p:cNvSpPr/>
          <p:nvPr/>
        </p:nvSpPr>
        <p:spPr>
          <a:xfrm rot="20868163">
            <a:off x="550928" y="1767025"/>
            <a:ext cx="3646487" cy="2844800"/>
          </a:xfrm>
          <a:custGeom>
            <a:avLst/>
            <a:gdLst>
              <a:gd name="connsiteX0" fmla="*/ 232012 w 3643952"/>
              <a:gd name="connsiteY0" fmla="*/ 0 h 3398293"/>
              <a:gd name="connsiteX1" fmla="*/ 286603 w 3643952"/>
              <a:gd name="connsiteY1" fmla="*/ 1692323 h 3398293"/>
              <a:gd name="connsiteX2" fmla="*/ 1951629 w 3643952"/>
              <a:gd name="connsiteY2" fmla="*/ 3111690 h 3398293"/>
              <a:gd name="connsiteX3" fmla="*/ 3643952 w 3643952"/>
              <a:gd name="connsiteY3" fmla="*/ 3398293 h 3398293"/>
            </a:gdLst>
            <a:ahLst/>
            <a:cxnLst>
              <a:cxn ang="0">
                <a:pos x="connsiteX0" y="connsiteY0"/>
              </a:cxn>
              <a:cxn ang="0">
                <a:pos x="connsiteX1" y="connsiteY1"/>
              </a:cxn>
              <a:cxn ang="0">
                <a:pos x="connsiteX2" y="connsiteY2"/>
              </a:cxn>
              <a:cxn ang="0">
                <a:pos x="connsiteX3" y="connsiteY3"/>
              </a:cxn>
            </a:cxnLst>
            <a:rect l="l" t="t" r="r" b="b"/>
            <a:pathLst>
              <a:path w="3643952" h="3398293">
                <a:moveTo>
                  <a:pt x="232012" y="0"/>
                </a:moveTo>
                <a:cubicBezTo>
                  <a:pt x="116006" y="586854"/>
                  <a:pt x="0" y="1173708"/>
                  <a:pt x="286603" y="1692323"/>
                </a:cubicBezTo>
                <a:cubicBezTo>
                  <a:pt x="573206" y="2210938"/>
                  <a:pt x="1392071" y="2827362"/>
                  <a:pt x="1951629" y="3111690"/>
                </a:cubicBezTo>
                <a:cubicBezTo>
                  <a:pt x="2511187" y="3396018"/>
                  <a:pt x="3077569" y="3397155"/>
                  <a:pt x="3643952" y="3398293"/>
                </a:cubicBezTo>
              </a:path>
            </a:pathLst>
          </a:custGeom>
          <a:ln w="101600">
            <a:solidFill>
              <a:schemeClr val="bg1">
                <a:lumMod val="75000"/>
              </a:schemeClr>
            </a:solidFill>
            <a:headEnd type="none" w="med" len="med"/>
            <a:tailEnd type="triangle" w="med" len="med"/>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nvGrpSpPr>
          <p:cNvPr id="40" name="Groupe 39"/>
          <p:cNvGrpSpPr/>
          <p:nvPr/>
        </p:nvGrpSpPr>
        <p:grpSpPr>
          <a:xfrm>
            <a:off x="2998325" y="2871903"/>
            <a:ext cx="3574600" cy="2122487"/>
            <a:chOff x="3138938" y="2573338"/>
            <a:chExt cx="3574600" cy="2122487"/>
          </a:xfrm>
        </p:grpSpPr>
        <p:grpSp>
          <p:nvGrpSpPr>
            <p:cNvPr id="41" name="Groupe 44"/>
            <p:cNvGrpSpPr>
              <a:grpSpLocks/>
            </p:cNvGrpSpPr>
            <p:nvPr/>
          </p:nvGrpSpPr>
          <p:grpSpPr bwMode="auto">
            <a:xfrm>
              <a:off x="4764088" y="2573338"/>
              <a:ext cx="1949450" cy="2122487"/>
              <a:chOff x="5145088" y="2999778"/>
              <a:chExt cx="1948653" cy="2120792"/>
            </a:xfrm>
          </p:grpSpPr>
          <p:grpSp>
            <p:nvGrpSpPr>
              <p:cNvPr id="45" name="Groupe 35"/>
              <p:cNvGrpSpPr>
                <a:grpSpLocks/>
              </p:cNvGrpSpPr>
              <p:nvPr/>
            </p:nvGrpSpPr>
            <p:grpSpPr bwMode="auto">
              <a:xfrm>
                <a:off x="5175250" y="4331853"/>
                <a:ext cx="1918491" cy="788717"/>
                <a:chOff x="5174953" y="4331337"/>
                <a:chExt cx="1919342" cy="789741"/>
              </a:xfrm>
            </p:grpSpPr>
            <p:sp>
              <p:nvSpPr>
                <p:cNvPr id="49" name="Forme libre 26"/>
                <p:cNvSpPr/>
                <p:nvPr/>
              </p:nvSpPr>
              <p:spPr bwMode="auto">
                <a:xfrm rot="21016288">
                  <a:off x="5174941" y="4331697"/>
                  <a:ext cx="1225592" cy="457428"/>
                </a:xfrm>
                <a:custGeom>
                  <a:avLst/>
                  <a:gdLst>
                    <a:gd name="connsiteX0" fmla="*/ 0 w 871471"/>
                    <a:gd name="connsiteY0" fmla="*/ 42930 h 686873"/>
                    <a:gd name="connsiteX1" fmla="*/ 734096 w 871471"/>
                    <a:gd name="connsiteY1" fmla="*/ 107324 h 686873"/>
                    <a:gd name="connsiteX2" fmla="*/ 824248 w 871471"/>
                    <a:gd name="connsiteY2" fmla="*/ 686873 h 686873"/>
                  </a:gdLst>
                  <a:ahLst/>
                  <a:cxnLst>
                    <a:cxn ang="0">
                      <a:pos x="connsiteX0" y="connsiteY0"/>
                    </a:cxn>
                    <a:cxn ang="0">
                      <a:pos x="connsiteX1" y="connsiteY1"/>
                    </a:cxn>
                    <a:cxn ang="0">
                      <a:pos x="connsiteX2" y="connsiteY2"/>
                    </a:cxn>
                  </a:cxnLst>
                  <a:rect l="l" t="t" r="r" b="b"/>
                  <a:pathLst>
                    <a:path w="871471" h="686873">
                      <a:moveTo>
                        <a:pt x="0" y="42930"/>
                      </a:moveTo>
                      <a:cubicBezTo>
                        <a:pt x="298360" y="21465"/>
                        <a:pt x="596721" y="0"/>
                        <a:pt x="734096" y="107324"/>
                      </a:cubicBezTo>
                      <a:cubicBezTo>
                        <a:pt x="871471" y="214648"/>
                        <a:pt x="847859" y="450760"/>
                        <a:pt x="824248" y="686873"/>
                      </a:cubicBezTo>
                    </a:path>
                  </a:pathLst>
                </a:custGeom>
                <a:ln w="101600">
                  <a:solidFill>
                    <a:schemeClr val="bg1">
                      <a:lumMod val="75000"/>
                    </a:schemeClr>
                  </a:solidFill>
                  <a:headEnd type="none" w="med" len="med"/>
                  <a:tailEnd type="triangle" w="med" len="med"/>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fr-FR" dirty="0"/>
                    <a:t> </a:t>
                  </a:r>
                </a:p>
              </p:txBody>
            </p:sp>
            <p:sp>
              <p:nvSpPr>
                <p:cNvPr id="50" name="Rectangle 49"/>
                <p:cNvSpPr/>
                <p:nvPr/>
              </p:nvSpPr>
              <p:spPr bwMode="auto">
                <a:xfrm>
                  <a:off x="5781586" y="4773301"/>
                  <a:ext cx="1312709" cy="347777"/>
                </a:xfrm>
                <a:prstGeom prst="rect">
                  <a:avLst/>
                </a:prstGeom>
                <a:solidFill>
                  <a:srgbClr val="FFFF00"/>
                </a:solidFill>
                <a:effectLst>
                  <a:innerShdw blurRad="63500" dist="50800" dir="2700000">
                    <a:prstClr val="black">
                      <a:alpha val="50000"/>
                    </a:prstClr>
                  </a:innerShdw>
                </a:effectLst>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Résistance</a:t>
                  </a:r>
                </a:p>
              </p:txBody>
            </p:sp>
          </p:grpSp>
          <p:grpSp>
            <p:nvGrpSpPr>
              <p:cNvPr id="46" name="Groupe 32"/>
              <p:cNvGrpSpPr>
                <a:grpSpLocks/>
              </p:cNvGrpSpPr>
              <p:nvPr/>
            </p:nvGrpSpPr>
            <p:grpSpPr bwMode="auto">
              <a:xfrm>
                <a:off x="5145088" y="2999778"/>
                <a:ext cx="1411287" cy="1354289"/>
                <a:chOff x="5153186" y="3000405"/>
                <a:chExt cx="1410349" cy="1353583"/>
              </a:xfrm>
            </p:grpSpPr>
            <p:sp>
              <p:nvSpPr>
                <p:cNvPr id="47" name="Forme libre 27"/>
                <p:cNvSpPr/>
                <p:nvPr/>
              </p:nvSpPr>
              <p:spPr bwMode="auto">
                <a:xfrm rot="20833253">
                  <a:off x="5153186" y="3674202"/>
                  <a:ext cx="813513" cy="680140"/>
                </a:xfrm>
                <a:custGeom>
                  <a:avLst/>
                  <a:gdLst>
                    <a:gd name="connsiteX0" fmla="*/ 0 w 1107583"/>
                    <a:gd name="connsiteY0" fmla="*/ 695459 h 721217"/>
                    <a:gd name="connsiteX1" fmla="*/ 643943 w 1107583"/>
                    <a:gd name="connsiteY1" fmla="*/ 605307 h 721217"/>
                    <a:gd name="connsiteX2" fmla="*/ 1107583 w 1107583"/>
                    <a:gd name="connsiteY2" fmla="*/ 0 h 721217"/>
                  </a:gdLst>
                  <a:ahLst/>
                  <a:cxnLst>
                    <a:cxn ang="0">
                      <a:pos x="connsiteX0" y="connsiteY0"/>
                    </a:cxn>
                    <a:cxn ang="0">
                      <a:pos x="connsiteX1" y="connsiteY1"/>
                    </a:cxn>
                    <a:cxn ang="0">
                      <a:pos x="connsiteX2" y="connsiteY2"/>
                    </a:cxn>
                  </a:cxnLst>
                  <a:rect l="l" t="t" r="r" b="b"/>
                  <a:pathLst>
                    <a:path w="1107583" h="721217">
                      <a:moveTo>
                        <a:pt x="0" y="695459"/>
                      </a:moveTo>
                      <a:cubicBezTo>
                        <a:pt x="229673" y="708338"/>
                        <a:pt x="459346" y="721217"/>
                        <a:pt x="643943" y="605307"/>
                      </a:cubicBezTo>
                      <a:cubicBezTo>
                        <a:pt x="828540" y="489397"/>
                        <a:pt x="968061" y="244698"/>
                        <a:pt x="1107583" y="0"/>
                      </a:cubicBezTo>
                    </a:path>
                  </a:pathLst>
                </a:custGeom>
                <a:ln w="101600">
                  <a:solidFill>
                    <a:srgbClr val="FF0000">
                      <a:alpha val="52000"/>
                    </a:srgbClr>
                  </a:solidFill>
                  <a:headEnd type="none" w="med" len="med"/>
                  <a:tailEnd type="triangle" w="med" len="med"/>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48" name="Rectangle 47"/>
                <p:cNvSpPr/>
                <p:nvPr/>
              </p:nvSpPr>
              <p:spPr bwMode="auto">
                <a:xfrm>
                  <a:off x="5182941" y="3000405"/>
                  <a:ext cx="1380594" cy="562126"/>
                </a:xfrm>
                <a:prstGeom prst="rect">
                  <a:avLst/>
                </a:prstGeom>
                <a:solidFill>
                  <a:srgbClr val="C00000">
                    <a:alpha val="56000"/>
                  </a:srgbClr>
                </a:solidFill>
                <a:ln>
                  <a:solidFill>
                    <a:srgbClr val="C00000"/>
                  </a:solidFill>
                </a:ln>
                <a:effectLst>
                  <a:innerShdw blurRad="63500" dist="50800" dir="2700000">
                    <a:prstClr val="black">
                      <a:alpha val="50000"/>
                    </a:prstClr>
                  </a:innerShdw>
                </a:effectLst>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solidFill>
                        <a:schemeClr val="tx1"/>
                      </a:solidFill>
                    </a:rPr>
                    <a:t>Trouble </a:t>
                  </a:r>
                  <a:r>
                    <a:rPr lang="fr-FR" dirty="0">
                      <a:solidFill>
                        <a:schemeClr val="tx1"/>
                      </a:solidFill>
                    </a:rPr>
                    <a:t>de stress aigu</a:t>
                  </a:r>
                </a:p>
              </p:txBody>
            </p:sp>
          </p:grpSp>
        </p:grpSp>
        <p:grpSp>
          <p:nvGrpSpPr>
            <p:cNvPr id="42" name="Groupe 22"/>
            <p:cNvGrpSpPr>
              <a:grpSpLocks/>
            </p:cNvGrpSpPr>
            <p:nvPr/>
          </p:nvGrpSpPr>
          <p:grpSpPr bwMode="auto">
            <a:xfrm>
              <a:off x="3138938" y="3074988"/>
              <a:ext cx="2393950" cy="1347833"/>
              <a:chOff x="3041814" y="2908989"/>
              <a:chExt cx="2393477" cy="1347582"/>
            </a:xfrm>
          </p:grpSpPr>
          <p:sp>
            <p:nvSpPr>
              <p:cNvPr id="43" name="ZoneTexte 24"/>
              <p:cNvSpPr txBox="1">
                <a:spLocks noChangeArrowheads="1"/>
              </p:cNvSpPr>
              <p:nvPr/>
            </p:nvSpPr>
            <p:spPr bwMode="auto">
              <a:xfrm>
                <a:off x="3471631" y="2908989"/>
                <a:ext cx="1081557" cy="6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charset="0"/>
                    <a:cs typeface="Arial" charset="0"/>
                  </a:defRPr>
                </a:lvl1pPr>
                <a:lvl2pPr marL="742950" indent="-285750" eaLnBrk="0" hangingPunct="0">
                  <a:defRPr sz="1600" b="1">
                    <a:solidFill>
                      <a:schemeClr val="bg1"/>
                    </a:solidFill>
                    <a:latin typeface="Arial" charset="0"/>
                    <a:cs typeface="Arial" charset="0"/>
                  </a:defRPr>
                </a:lvl2pPr>
                <a:lvl3pPr marL="1143000" indent="-228600" eaLnBrk="0" hangingPunct="0">
                  <a:defRPr sz="1600" b="1">
                    <a:solidFill>
                      <a:schemeClr val="bg1"/>
                    </a:solidFill>
                    <a:latin typeface="Arial" charset="0"/>
                    <a:cs typeface="Arial" charset="0"/>
                  </a:defRPr>
                </a:lvl3pPr>
                <a:lvl4pPr marL="1600200" indent="-228600" eaLnBrk="0" hangingPunct="0">
                  <a:defRPr sz="1600" b="1">
                    <a:solidFill>
                      <a:schemeClr val="bg1"/>
                    </a:solidFill>
                    <a:latin typeface="Arial" charset="0"/>
                    <a:cs typeface="Arial" charset="0"/>
                  </a:defRPr>
                </a:lvl4pPr>
                <a:lvl5pPr marL="2057400" indent="-228600" eaLnBrk="0" hangingPunct="0">
                  <a:defRPr sz="1600" b="1">
                    <a:solidFill>
                      <a:schemeClr val="bg1"/>
                    </a:solidFill>
                    <a:latin typeface="Arial" charset="0"/>
                    <a:cs typeface="Arial" charset="0"/>
                  </a:defRPr>
                </a:lvl5pPr>
                <a:lvl6pPr marL="2514600" indent="-228600" eaLnBrk="0" fontAlgn="base" hangingPunct="0">
                  <a:spcBef>
                    <a:spcPct val="0"/>
                  </a:spcBef>
                  <a:spcAft>
                    <a:spcPct val="0"/>
                  </a:spcAft>
                  <a:defRPr sz="1600" b="1">
                    <a:solidFill>
                      <a:schemeClr val="bg1"/>
                    </a:solidFill>
                    <a:latin typeface="Arial" charset="0"/>
                    <a:cs typeface="Arial" charset="0"/>
                  </a:defRPr>
                </a:lvl6pPr>
                <a:lvl7pPr marL="2971800" indent="-228600" eaLnBrk="0" fontAlgn="base" hangingPunct="0">
                  <a:spcBef>
                    <a:spcPct val="0"/>
                  </a:spcBef>
                  <a:spcAft>
                    <a:spcPct val="0"/>
                  </a:spcAft>
                  <a:defRPr sz="1600" b="1">
                    <a:solidFill>
                      <a:schemeClr val="bg1"/>
                    </a:solidFill>
                    <a:latin typeface="Arial" charset="0"/>
                    <a:cs typeface="Arial" charset="0"/>
                  </a:defRPr>
                </a:lvl7pPr>
                <a:lvl8pPr marL="3429000" indent="-228600" eaLnBrk="0" fontAlgn="base" hangingPunct="0">
                  <a:spcBef>
                    <a:spcPct val="0"/>
                  </a:spcBef>
                  <a:spcAft>
                    <a:spcPct val="0"/>
                  </a:spcAft>
                  <a:defRPr sz="1600" b="1">
                    <a:solidFill>
                      <a:schemeClr val="bg1"/>
                    </a:solidFill>
                    <a:latin typeface="Arial" charset="0"/>
                    <a:cs typeface="Arial" charset="0"/>
                  </a:defRPr>
                </a:lvl8pPr>
                <a:lvl9pPr marL="3886200" indent="-228600" eaLnBrk="0" fontAlgn="base" hangingPunct="0">
                  <a:spcBef>
                    <a:spcPct val="0"/>
                  </a:spcBef>
                  <a:spcAft>
                    <a:spcPct val="0"/>
                  </a:spcAft>
                  <a:defRPr sz="1600" b="1">
                    <a:solidFill>
                      <a:schemeClr val="bg1"/>
                    </a:solidFill>
                    <a:latin typeface="Arial" charset="0"/>
                    <a:cs typeface="Arial" charset="0"/>
                  </a:defRPr>
                </a:lvl9pPr>
              </a:lstStyle>
              <a:p>
                <a:pPr eaLnBrk="1" hangingPunct="1"/>
                <a:r>
                  <a:rPr lang="fr-FR" altLang="fr-FR" sz="1200" dirty="0">
                    <a:solidFill>
                      <a:schemeClr val="tx1"/>
                    </a:solidFill>
                    <a:latin typeface="+mn-lt"/>
                  </a:rPr>
                  <a:t>Confrontation</a:t>
                </a:r>
              </a:p>
              <a:p>
                <a:pPr eaLnBrk="1" hangingPunct="1"/>
                <a:r>
                  <a:rPr lang="fr-FR" altLang="fr-FR" sz="1200" dirty="0">
                    <a:solidFill>
                      <a:schemeClr val="tx1"/>
                    </a:solidFill>
                    <a:latin typeface="+mn-lt"/>
                  </a:rPr>
                  <a:t>    </a:t>
                </a:r>
                <a:r>
                  <a:rPr lang="fr-FR" altLang="fr-FR" sz="1200" dirty="0" smtClean="0">
                    <a:solidFill>
                      <a:schemeClr val="tx1"/>
                    </a:solidFill>
                    <a:latin typeface="+mn-lt"/>
                  </a:rPr>
                  <a:t>Stress </a:t>
                </a:r>
                <a:r>
                  <a:rPr lang="fr-FR" altLang="fr-FR" sz="1200" dirty="0">
                    <a:solidFill>
                      <a:schemeClr val="tx1"/>
                    </a:solidFill>
                    <a:latin typeface="+mn-lt"/>
                  </a:rPr>
                  <a:t>aigu</a:t>
                </a:r>
              </a:p>
              <a:p>
                <a:pPr eaLnBrk="1" hangingPunct="1"/>
                <a:r>
                  <a:rPr lang="fr-FR" altLang="fr-FR" sz="1200" dirty="0">
                    <a:solidFill>
                      <a:schemeClr val="tx1"/>
                    </a:solidFill>
                    <a:latin typeface="+mn-lt"/>
                  </a:rPr>
                  <a:t>    </a:t>
                </a:r>
                <a:r>
                  <a:rPr lang="fr-FR" altLang="fr-FR" sz="1200" dirty="0" smtClean="0">
                    <a:solidFill>
                      <a:schemeClr val="tx1"/>
                    </a:solidFill>
                    <a:latin typeface="+mn-lt"/>
                  </a:rPr>
                  <a:t>Trauma</a:t>
                </a:r>
                <a:endParaRPr lang="fr-FR" altLang="fr-FR" sz="1200" dirty="0">
                  <a:solidFill>
                    <a:schemeClr val="tx1"/>
                  </a:solidFill>
                  <a:latin typeface="+mn-lt"/>
                </a:endParaRPr>
              </a:p>
            </p:txBody>
          </p:sp>
          <p:sp>
            <p:nvSpPr>
              <p:cNvPr id="44" name="Explosion 2 43"/>
              <p:cNvSpPr/>
              <p:nvPr/>
            </p:nvSpPr>
            <p:spPr>
              <a:xfrm>
                <a:off x="3041814" y="3567724"/>
                <a:ext cx="2393477" cy="688847"/>
              </a:xfrm>
              <a:prstGeom prst="irregularSeal2">
                <a:avLst/>
              </a:prstGeom>
              <a:solidFill>
                <a:schemeClr val="accent2"/>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dirty="0">
                    <a:solidFill>
                      <a:schemeClr val="tx1"/>
                    </a:solidFill>
                  </a:rPr>
                  <a:t>Stress</a:t>
                </a:r>
              </a:p>
            </p:txBody>
          </p:sp>
        </p:grpSp>
      </p:grpSp>
      <p:sp>
        <p:nvSpPr>
          <p:cNvPr id="51" name="Triangle isocèle 50"/>
          <p:cNvSpPr/>
          <p:nvPr/>
        </p:nvSpPr>
        <p:spPr>
          <a:xfrm>
            <a:off x="2361996" y="4019884"/>
            <a:ext cx="612000" cy="540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t>
            </a:r>
          </a:p>
        </p:txBody>
      </p:sp>
      <p:grpSp>
        <p:nvGrpSpPr>
          <p:cNvPr id="6" name="Groupe 5"/>
          <p:cNvGrpSpPr/>
          <p:nvPr/>
        </p:nvGrpSpPr>
        <p:grpSpPr>
          <a:xfrm>
            <a:off x="5622011" y="818972"/>
            <a:ext cx="3294333" cy="3189288"/>
            <a:chOff x="5622011" y="818972"/>
            <a:chExt cx="3294333" cy="3189288"/>
          </a:xfrm>
        </p:grpSpPr>
        <p:grpSp>
          <p:nvGrpSpPr>
            <p:cNvPr id="16" name="Groupe 15"/>
            <p:cNvGrpSpPr/>
            <p:nvPr/>
          </p:nvGrpSpPr>
          <p:grpSpPr>
            <a:xfrm>
              <a:off x="5622011" y="818972"/>
              <a:ext cx="2673350" cy="3189288"/>
              <a:chOff x="5762625" y="744538"/>
              <a:chExt cx="2673350" cy="3189288"/>
            </a:xfrm>
          </p:grpSpPr>
          <p:grpSp>
            <p:nvGrpSpPr>
              <p:cNvPr id="17" name="Groupe 55"/>
              <p:cNvGrpSpPr>
                <a:grpSpLocks/>
              </p:cNvGrpSpPr>
              <p:nvPr/>
            </p:nvGrpSpPr>
            <p:grpSpPr bwMode="auto">
              <a:xfrm>
                <a:off x="6853238" y="744538"/>
                <a:ext cx="1582737" cy="996950"/>
                <a:chOff x="7165118" y="808711"/>
                <a:chExt cx="1583700" cy="913057"/>
              </a:xfrm>
            </p:grpSpPr>
            <p:sp>
              <p:nvSpPr>
                <p:cNvPr id="25" name="Rectangle 24"/>
                <p:cNvSpPr/>
                <p:nvPr/>
              </p:nvSpPr>
              <p:spPr bwMode="auto">
                <a:xfrm>
                  <a:off x="7165118" y="808711"/>
                  <a:ext cx="1583700" cy="347777"/>
                </a:xfrm>
                <a:prstGeom prst="rect">
                  <a:avLst/>
                </a:prstGeom>
                <a:solidFill>
                  <a:schemeClr val="bg1">
                    <a:lumMod val="95000"/>
                  </a:schemeClr>
                </a:solidFill>
                <a:effectLst>
                  <a:innerShdw blurRad="63500" dist="50800" dir="2700000">
                    <a:prstClr val="black">
                      <a:alpha val="50000"/>
                    </a:prstClr>
                  </a:innerShdw>
                </a:effectLst>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Co-morbidités</a:t>
                  </a:r>
                </a:p>
              </p:txBody>
            </p:sp>
            <p:cxnSp>
              <p:nvCxnSpPr>
                <p:cNvPr id="26" name="Connecteur droit avec flèche 25"/>
                <p:cNvCxnSpPr/>
                <p:nvPr/>
              </p:nvCxnSpPr>
              <p:spPr>
                <a:xfrm flipV="1">
                  <a:off x="7865631" y="1162011"/>
                  <a:ext cx="6354" cy="559757"/>
                </a:xfrm>
                <a:prstGeom prst="straightConnector1">
                  <a:avLst/>
                </a:prstGeom>
                <a:ln w="101600">
                  <a:solidFill>
                    <a:srgbClr val="FF0000">
                      <a:alpha val="52000"/>
                    </a:srgbClr>
                  </a:solidFill>
                  <a:headEnd type="none" w="med" len="med"/>
                  <a:tailEnd type="triangle" w="med" len="med"/>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grpSp>
          <p:grpSp>
            <p:nvGrpSpPr>
              <p:cNvPr id="18" name="Groupe 46"/>
              <p:cNvGrpSpPr>
                <a:grpSpLocks/>
              </p:cNvGrpSpPr>
              <p:nvPr/>
            </p:nvGrpSpPr>
            <p:grpSpPr bwMode="auto">
              <a:xfrm>
                <a:off x="5762625" y="1822450"/>
                <a:ext cx="2416168" cy="2111376"/>
                <a:chOff x="6075360" y="2115547"/>
                <a:chExt cx="2416166" cy="2111808"/>
              </a:xfrm>
            </p:grpSpPr>
            <p:grpSp>
              <p:nvGrpSpPr>
                <p:cNvPr id="19" name="Groupe 37"/>
                <p:cNvGrpSpPr>
                  <a:grpSpLocks/>
                </p:cNvGrpSpPr>
                <p:nvPr/>
              </p:nvGrpSpPr>
              <p:grpSpPr bwMode="auto">
                <a:xfrm>
                  <a:off x="6075360" y="2115547"/>
                  <a:ext cx="2089691" cy="1110169"/>
                  <a:chOff x="4849727" y="3040519"/>
                  <a:chExt cx="2089646" cy="1111043"/>
                </a:xfrm>
              </p:grpSpPr>
              <p:sp>
                <p:nvSpPr>
                  <p:cNvPr id="23" name="Forme libre 22"/>
                  <p:cNvSpPr/>
                  <p:nvPr/>
                </p:nvSpPr>
                <p:spPr bwMode="auto">
                  <a:xfrm rot="20833253">
                    <a:off x="5248181" y="3720643"/>
                    <a:ext cx="681022" cy="430640"/>
                  </a:xfrm>
                  <a:custGeom>
                    <a:avLst/>
                    <a:gdLst>
                      <a:gd name="connsiteX0" fmla="*/ 0 w 1107583"/>
                      <a:gd name="connsiteY0" fmla="*/ 695459 h 721217"/>
                      <a:gd name="connsiteX1" fmla="*/ 643943 w 1107583"/>
                      <a:gd name="connsiteY1" fmla="*/ 605307 h 721217"/>
                      <a:gd name="connsiteX2" fmla="*/ 1107583 w 1107583"/>
                      <a:gd name="connsiteY2" fmla="*/ 0 h 721217"/>
                    </a:gdLst>
                    <a:ahLst/>
                    <a:cxnLst>
                      <a:cxn ang="0">
                        <a:pos x="connsiteX0" y="connsiteY0"/>
                      </a:cxn>
                      <a:cxn ang="0">
                        <a:pos x="connsiteX1" y="connsiteY1"/>
                      </a:cxn>
                      <a:cxn ang="0">
                        <a:pos x="connsiteX2" y="connsiteY2"/>
                      </a:cxn>
                    </a:cxnLst>
                    <a:rect l="l" t="t" r="r" b="b"/>
                    <a:pathLst>
                      <a:path w="1107583" h="721217">
                        <a:moveTo>
                          <a:pt x="0" y="695459"/>
                        </a:moveTo>
                        <a:cubicBezTo>
                          <a:pt x="229673" y="708338"/>
                          <a:pt x="459346" y="721217"/>
                          <a:pt x="643943" y="605307"/>
                        </a:cubicBezTo>
                        <a:cubicBezTo>
                          <a:pt x="828540" y="489397"/>
                          <a:pt x="968061" y="244698"/>
                          <a:pt x="1107583" y="0"/>
                        </a:cubicBezTo>
                      </a:path>
                    </a:pathLst>
                  </a:custGeom>
                  <a:ln w="101600">
                    <a:solidFill>
                      <a:srgbClr val="FF0000">
                        <a:alpha val="52000"/>
                      </a:srgbClr>
                    </a:solidFill>
                    <a:headEnd type="none" w="med" len="med"/>
                    <a:tailEnd type="triangle" w="med" len="med"/>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4" name="Rectangle 23"/>
                  <p:cNvSpPr/>
                  <p:nvPr/>
                </p:nvSpPr>
                <p:spPr bwMode="auto">
                  <a:xfrm>
                    <a:off x="4849727" y="3040519"/>
                    <a:ext cx="2089646" cy="595777"/>
                  </a:xfrm>
                  <a:prstGeom prst="rect">
                    <a:avLst/>
                  </a:prstGeom>
                  <a:solidFill>
                    <a:srgbClr val="C00000">
                      <a:alpha val="56000"/>
                    </a:srgbClr>
                  </a:solidFill>
                  <a:ln>
                    <a:solidFill>
                      <a:srgbClr val="C00000"/>
                    </a:solidFill>
                  </a:ln>
                  <a:effectLst>
                    <a:innerShdw blurRad="63500" dist="50800" dir="2700000">
                      <a:prstClr val="black">
                        <a:alpha val="50000"/>
                      </a:prstClr>
                    </a:innerShdw>
                  </a:effectLst>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solidFill>
                          <a:schemeClr val="tx1"/>
                        </a:solidFill>
                      </a:rPr>
                      <a:t>Trouble </a:t>
                    </a:r>
                    <a:r>
                      <a:rPr lang="fr-FR" dirty="0">
                        <a:solidFill>
                          <a:schemeClr val="tx1"/>
                        </a:solidFill>
                      </a:rPr>
                      <a:t>de stress post-traumatique</a:t>
                    </a:r>
                  </a:p>
                </p:txBody>
              </p:sp>
            </p:grpSp>
            <p:grpSp>
              <p:nvGrpSpPr>
                <p:cNvPr id="20" name="Groupe 34"/>
                <p:cNvGrpSpPr>
                  <a:grpSpLocks/>
                </p:cNvGrpSpPr>
                <p:nvPr/>
              </p:nvGrpSpPr>
              <p:grpSpPr bwMode="auto">
                <a:xfrm>
                  <a:off x="6532561" y="3365167"/>
                  <a:ext cx="1958965" cy="862188"/>
                  <a:chOff x="5554711" y="4268837"/>
                  <a:chExt cx="1951020" cy="861445"/>
                </a:xfrm>
              </p:grpSpPr>
              <p:sp>
                <p:nvSpPr>
                  <p:cNvPr id="21" name="Forme libre 20"/>
                  <p:cNvSpPr/>
                  <p:nvPr/>
                </p:nvSpPr>
                <p:spPr bwMode="auto">
                  <a:xfrm>
                    <a:off x="5554711" y="4268837"/>
                    <a:ext cx="1117810" cy="456899"/>
                  </a:xfrm>
                  <a:custGeom>
                    <a:avLst/>
                    <a:gdLst>
                      <a:gd name="connsiteX0" fmla="*/ 0 w 871471"/>
                      <a:gd name="connsiteY0" fmla="*/ 42930 h 686873"/>
                      <a:gd name="connsiteX1" fmla="*/ 734096 w 871471"/>
                      <a:gd name="connsiteY1" fmla="*/ 107324 h 686873"/>
                      <a:gd name="connsiteX2" fmla="*/ 824248 w 871471"/>
                      <a:gd name="connsiteY2" fmla="*/ 686873 h 686873"/>
                    </a:gdLst>
                    <a:ahLst/>
                    <a:cxnLst>
                      <a:cxn ang="0">
                        <a:pos x="connsiteX0" y="connsiteY0"/>
                      </a:cxn>
                      <a:cxn ang="0">
                        <a:pos x="connsiteX1" y="connsiteY1"/>
                      </a:cxn>
                      <a:cxn ang="0">
                        <a:pos x="connsiteX2" y="connsiteY2"/>
                      </a:cxn>
                    </a:cxnLst>
                    <a:rect l="l" t="t" r="r" b="b"/>
                    <a:pathLst>
                      <a:path w="871471" h="686873">
                        <a:moveTo>
                          <a:pt x="0" y="42930"/>
                        </a:moveTo>
                        <a:cubicBezTo>
                          <a:pt x="298360" y="21465"/>
                          <a:pt x="596721" y="0"/>
                          <a:pt x="734096" y="107324"/>
                        </a:cubicBezTo>
                        <a:cubicBezTo>
                          <a:pt x="871471" y="214648"/>
                          <a:pt x="847859" y="450760"/>
                          <a:pt x="824248" y="686873"/>
                        </a:cubicBezTo>
                      </a:path>
                    </a:pathLst>
                  </a:custGeom>
                  <a:ln w="101600">
                    <a:solidFill>
                      <a:schemeClr val="bg1">
                        <a:lumMod val="75000"/>
                      </a:schemeClr>
                    </a:solidFill>
                    <a:headEnd type="none" w="med" len="med"/>
                    <a:tailEnd type="triangle" w="med" len="med"/>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fr-FR" dirty="0"/>
                      <a:t> </a:t>
                    </a:r>
                  </a:p>
                </p:txBody>
              </p:sp>
              <p:sp>
                <p:nvSpPr>
                  <p:cNvPr id="22" name="Rectangle 21"/>
                  <p:cNvSpPr/>
                  <p:nvPr/>
                </p:nvSpPr>
                <p:spPr bwMode="auto">
                  <a:xfrm>
                    <a:off x="6268804" y="4782505"/>
                    <a:ext cx="1236927" cy="347777"/>
                  </a:xfrm>
                  <a:prstGeom prst="rect">
                    <a:avLst/>
                  </a:prstGeom>
                  <a:solidFill>
                    <a:schemeClr val="bg1">
                      <a:lumMod val="95000"/>
                    </a:schemeClr>
                  </a:solidFill>
                  <a:effectLst>
                    <a:innerShdw blurRad="63500" dist="50800" dir="2700000">
                      <a:prstClr val="black">
                        <a:alpha val="50000"/>
                      </a:prstClr>
                    </a:innerShdw>
                  </a:effectLst>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Rémission</a:t>
                    </a:r>
                  </a:p>
                </p:txBody>
              </p:sp>
            </p:grpSp>
          </p:grpSp>
        </p:grpSp>
        <p:grpSp>
          <p:nvGrpSpPr>
            <p:cNvPr id="2" name="Groupe 1"/>
            <p:cNvGrpSpPr/>
            <p:nvPr/>
          </p:nvGrpSpPr>
          <p:grpSpPr>
            <a:xfrm>
              <a:off x="7674379" y="2280436"/>
              <a:ext cx="1241965" cy="934835"/>
              <a:chOff x="7808599" y="2023801"/>
              <a:chExt cx="1241965" cy="934835"/>
            </a:xfrm>
          </p:grpSpPr>
          <p:sp>
            <p:nvSpPr>
              <p:cNvPr id="53" name="Forme libre 52"/>
              <p:cNvSpPr/>
              <p:nvPr/>
            </p:nvSpPr>
            <p:spPr bwMode="auto">
              <a:xfrm>
                <a:off x="7880378" y="2023801"/>
                <a:ext cx="837060" cy="457200"/>
              </a:xfrm>
              <a:custGeom>
                <a:avLst/>
                <a:gdLst>
                  <a:gd name="connsiteX0" fmla="*/ 0 w 871471"/>
                  <a:gd name="connsiteY0" fmla="*/ 42930 h 686873"/>
                  <a:gd name="connsiteX1" fmla="*/ 734096 w 871471"/>
                  <a:gd name="connsiteY1" fmla="*/ 107324 h 686873"/>
                  <a:gd name="connsiteX2" fmla="*/ 824248 w 871471"/>
                  <a:gd name="connsiteY2" fmla="*/ 686873 h 686873"/>
                </a:gdLst>
                <a:ahLst/>
                <a:cxnLst>
                  <a:cxn ang="0">
                    <a:pos x="connsiteX0" y="connsiteY0"/>
                  </a:cxn>
                  <a:cxn ang="0">
                    <a:pos x="connsiteX1" y="connsiteY1"/>
                  </a:cxn>
                  <a:cxn ang="0">
                    <a:pos x="connsiteX2" y="connsiteY2"/>
                  </a:cxn>
                </a:cxnLst>
                <a:rect l="l" t="t" r="r" b="b"/>
                <a:pathLst>
                  <a:path w="871471" h="686873">
                    <a:moveTo>
                      <a:pt x="0" y="42930"/>
                    </a:moveTo>
                    <a:cubicBezTo>
                      <a:pt x="298360" y="21465"/>
                      <a:pt x="596721" y="0"/>
                      <a:pt x="734096" y="107324"/>
                    </a:cubicBezTo>
                    <a:cubicBezTo>
                      <a:pt x="871471" y="214648"/>
                      <a:pt x="847859" y="450760"/>
                      <a:pt x="824248" y="686873"/>
                    </a:cubicBezTo>
                  </a:path>
                </a:pathLst>
              </a:custGeom>
              <a:ln w="101600">
                <a:solidFill>
                  <a:schemeClr val="bg1">
                    <a:lumMod val="75000"/>
                  </a:schemeClr>
                </a:solidFill>
                <a:headEnd type="none" w="med" len="med"/>
                <a:tailEnd type="triangle" w="med" len="med"/>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fr-FR" dirty="0"/>
                  <a:t> </a:t>
                </a:r>
              </a:p>
            </p:txBody>
          </p:sp>
          <p:sp>
            <p:nvSpPr>
              <p:cNvPr id="54" name="Rectangle 53"/>
              <p:cNvSpPr/>
              <p:nvPr/>
            </p:nvSpPr>
            <p:spPr bwMode="auto">
              <a:xfrm>
                <a:off x="7808599" y="2610630"/>
                <a:ext cx="1241965" cy="348006"/>
              </a:xfrm>
              <a:prstGeom prst="rect">
                <a:avLst/>
              </a:prstGeom>
              <a:solidFill>
                <a:schemeClr val="bg1">
                  <a:lumMod val="95000"/>
                </a:schemeClr>
              </a:solidFill>
              <a:effectLst>
                <a:innerShdw blurRad="63500" dist="50800" dir="2700000">
                  <a:prstClr val="black">
                    <a:alpha val="50000"/>
                  </a:prstClr>
                </a:innerShdw>
              </a:effectLst>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Rémission</a:t>
                </a:r>
              </a:p>
            </p:txBody>
          </p:sp>
        </p:grpSp>
      </p:grpSp>
      <p:grpSp>
        <p:nvGrpSpPr>
          <p:cNvPr id="3" name="Groupe 2"/>
          <p:cNvGrpSpPr/>
          <p:nvPr/>
        </p:nvGrpSpPr>
        <p:grpSpPr>
          <a:xfrm>
            <a:off x="1765127" y="1519866"/>
            <a:ext cx="7121725" cy="3013931"/>
            <a:chOff x="1899347" y="1263231"/>
            <a:chExt cx="7121725" cy="3013931"/>
          </a:xfrm>
        </p:grpSpPr>
        <p:sp>
          <p:nvSpPr>
            <p:cNvPr id="52" name="Rectangle 51"/>
            <p:cNvSpPr/>
            <p:nvPr/>
          </p:nvSpPr>
          <p:spPr bwMode="auto">
            <a:xfrm>
              <a:off x="7438335" y="3897431"/>
              <a:ext cx="1582737" cy="379731"/>
            </a:xfrm>
            <a:prstGeom prst="rect">
              <a:avLst/>
            </a:prstGeom>
            <a:solidFill>
              <a:srgbClr val="FFFF00"/>
            </a:solidFill>
            <a:effectLst>
              <a:innerShdw blurRad="63500" dist="50800" dir="2700000">
                <a:prstClr val="black">
                  <a:alpha val="50000"/>
                </a:prstClr>
              </a:innerShdw>
            </a:effectLst>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solidFill>
                    <a:schemeClr val="tx1"/>
                  </a:solidFill>
                </a:rPr>
                <a:t>Résilience</a:t>
              </a:r>
              <a:endParaRPr lang="fr-FR" dirty="0">
                <a:solidFill>
                  <a:schemeClr val="tx1"/>
                </a:solidFill>
              </a:endParaRPr>
            </a:p>
          </p:txBody>
        </p:sp>
        <p:sp>
          <p:nvSpPr>
            <p:cNvPr id="55" name="Rectangle 54"/>
            <p:cNvSpPr/>
            <p:nvPr/>
          </p:nvSpPr>
          <p:spPr bwMode="auto">
            <a:xfrm>
              <a:off x="1899347" y="1263231"/>
              <a:ext cx="1582737" cy="379731"/>
            </a:xfrm>
            <a:prstGeom prst="rect">
              <a:avLst/>
            </a:prstGeom>
            <a:solidFill>
              <a:srgbClr val="FFFF00"/>
            </a:solidFill>
            <a:effectLst>
              <a:innerShdw blurRad="63500" dist="50800" dir="2700000">
                <a:prstClr val="black">
                  <a:alpha val="50000"/>
                </a:prstClr>
              </a:innerShdw>
            </a:effectLst>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solidFill>
                    <a:schemeClr val="tx1"/>
                  </a:solidFill>
                </a:rPr>
                <a:t>Vulnérable</a:t>
              </a:r>
              <a:endParaRPr lang="fr-FR" dirty="0">
                <a:solidFill>
                  <a:schemeClr val="tx1"/>
                </a:solidFill>
              </a:endParaRPr>
            </a:p>
          </p:txBody>
        </p:sp>
      </p:grpSp>
      <p:pic>
        <p:nvPicPr>
          <p:cNvPr id="57" name="Image 56"/>
          <p:cNvPicPr>
            <a:picLocks noChangeAspect="1"/>
          </p:cNvPicPr>
          <p:nvPr/>
        </p:nvPicPr>
        <p:blipFill>
          <a:blip r:embed="rId4"/>
          <a:stretch>
            <a:fillRect/>
          </a:stretch>
        </p:blipFill>
        <p:spPr>
          <a:xfrm>
            <a:off x="922758" y="980140"/>
            <a:ext cx="684374" cy="1116000"/>
          </a:xfrm>
          <a:prstGeom prst="rect">
            <a:avLst/>
          </a:prstGeom>
        </p:spPr>
      </p:pic>
    </p:spTree>
    <p:extLst>
      <p:ext uri="{BB962C8B-B14F-4D97-AF65-F5344CB8AC3E}">
        <p14:creationId xmlns:p14="http://schemas.microsoft.com/office/powerpoint/2010/main" val="20740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 55">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sp>
        <p:nvSpPr>
          <p:cNvPr id="5" name="ZoneTexte 4"/>
          <p:cNvSpPr txBox="1"/>
          <p:nvPr/>
        </p:nvSpPr>
        <p:spPr>
          <a:xfrm>
            <a:off x="1118253" y="116632"/>
            <a:ext cx="8025747" cy="523220"/>
          </a:xfrm>
          <a:prstGeom prst="rect">
            <a:avLst/>
          </a:prstGeom>
          <a:noFill/>
        </p:spPr>
        <p:txBody>
          <a:bodyPr wrap="square" rtlCol="0">
            <a:spAutoFit/>
          </a:bodyPr>
          <a:lstStyle/>
          <a:p>
            <a:r>
              <a:rPr lang="fr-FR" sz="2800" b="1" cap="all" dirty="0" smtClean="0">
                <a:solidFill>
                  <a:srgbClr val="90283B"/>
                </a:solidFill>
              </a:rPr>
              <a:t>Une cible: la </a:t>
            </a:r>
            <a:r>
              <a:rPr lang="fr-FR" sz="2800" b="1" cap="all" dirty="0" err="1" smtClean="0">
                <a:solidFill>
                  <a:srgbClr val="90283B"/>
                </a:solidFill>
              </a:rPr>
              <a:t>Vulnérabilisation</a:t>
            </a:r>
            <a:endParaRPr lang="fr-FR" sz="2800" b="1" dirty="0">
              <a:solidFill>
                <a:srgbClr val="90283B"/>
              </a:solidFill>
            </a:endParaRPr>
          </a:p>
        </p:txBody>
      </p:sp>
      <p:sp>
        <p:nvSpPr>
          <p:cNvPr id="29" name="Rectangle à coins arrondis 28"/>
          <p:cNvSpPr/>
          <p:nvPr/>
        </p:nvSpPr>
        <p:spPr bwMode="auto">
          <a:xfrm>
            <a:off x="784980" y="2286744"/>
            <a:ext cx="3096001" cy="988062"/>
          </a:xfrm>
          <a:prstGeom prst="roundRect">
            <a:avLst/>
          </a:prstGeom>
          <a:solidFill>
            <a:schemeClr val="bg1"/>
          </a:solidFill>
          <a:ln w="9525" cap="flat" cmpd="sng" algn="ctr">
            <a:solidFill>
              <a:srgbClr val="0000FF"/>
            </a:solidFill>
            <a:prstDash val="solid"/>
            <a:round/>
            <a:headEnd type="none" w="med" len="med"/>
            <a:tailEnd type="none" w="med" len="med"/>
          </a:ln>
          <a:effectLst>
            <a:innerShdw blurRad="63500" dist="50800" dir="13500000">
              <a:prstClr val="black">
                <a:alpha val="50000"/>
              </a:prstClr>
            </a:innerShdw>
          </a:effectLst>
          <a:extLst/>
        </p:spPr>
        <p:txBody>
          <a:bodyPr/>
          <a:lstStyle/>
          <a:p>
            <a:pPr marL="342900" indent="-342900">
              <a:spcBef>
                <a:spcPct val="20000"/>
              </a:spcBef>
              <a:buFontTx/>
              <a:buChar char="•"/>
              <a:defRPr/>
            </a:pPr>
            <a:endParaRPr lang="fr-FR">
              <a:cs typeface="+mn-cs"/>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7" y="1282415"/>
            <a:ext cx="1041101"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10"/>
          <p:cNvSpPr txBox="1">
            <a:spLocks noChangeArrowheads="1"/>
          </p:cNvSpPr>
          <p:nvPr/>
        </p:nvSpPr>
        <p:spPr bwMode="auto">
          <a:xfrm>
            <a:off x="832501" y="2333180"/>
            <a:ext cx="313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charset="0"/>
                <a:cs typeface="Arial" charset="0"/>
              </a:defRPr>
            </a:lvl1pPr>
            <a:lvl2pPr marL="742950" indent="-285750" eaLnBrk="0" hangingPunct="0">
              <a:defRPr sz="1600" b="1">
                <a:solidFill>
                  <a:schemeClr val="bg1"/>
                </a:solidFill>
                <a:latin typeface="Arial" charset="0"/>
                <a:cs typeface="Arial" charset="0"/>
              </a:defRPr>
            </a:lvl2pPr>
            <a:lvl3pPr marL="1143000" indent="-228600" eaLnBrk="0" hangingPunct="0">
              <a:defRPr sz="1600" b="1">
                <a:solidFill>
                  <a:schemeClr val="bg1"/>
                </a:solidFill>
                <a:latin typeface="Arial" charset="0"/>
                <a:cs typeface="Arial" charset="0"/>
              </a:defRPr>
            </a:lvl3pPr>
            <a:lvl4pPr marL="1600200" indent="-228600" eaLnBrk="0" hangingPunct="0">
              <a:defRPr sz="1600" b="1">
                <a:solidFill>
                  <a:schemeClr val="bg1"/>
                </a:solidFill>
                <a:latin typeface="Arial" charset="0"/>
                <a:cs typeface="Arial" charset="0"/>
              </a:defRPr>
            </a:lvl4pPr>
            <a:lvl5pPr marL="2057400" indent="-228600" eaLnBrk="0" hangingPunct="0">
              <a:defRPr sz="1600" b="1">
                <a:solidFill>
                  <a:schemeClr val="bg1"/>
                </a:solidFill>
                <a:latin typeface="Arial" charset="0"/>
                <a:cs typeface="Arial" charset="0"/>
              </a:defRPr>
            </a:lvl5pPr>
            <a:lvl6pPr marL="2514600" indent="-228600" eaLnBrk="0" fontAlgn="base" hangingPunct="0">
              <a:spcBef>
                <a:spcPct val="0"/>
              </a:spcBef>
              <a:spcAft>
                <a:spcPct val="0"/>
              </a:spcAft>
              <a:defRPr sz="1600" b="1">
                <a:solidFill>
                  <a:schemeClr val="bg1"/>
                </a:solidFill>
                <a:latin typeface="Arial" charset="0"/>
                <a:cs typeface="Arial" charset="0"/>
              </a:defRPr>
            </a:lvl6pPr>
            <a:lvl7pPr marL="2971800" indent="-228600" eaLnBrk="0" fontAlgn="base" hangingPunct="0">
              <a:spcBef>
                <a:spcPct val="0"/>
              </a:spcBef>
              <a:spcAft>
                <a:spcPct val="0"/>
              </a:spcAft>
              <a:defRPr sz="1600" b="1">
                <a:solidFill>
                  <a:schemeClr val="bg1"/>
                </a:solidFill>
                <a:latin typeface="Arial" charset="0"/>
                <a:cs typeface="Arial" charset="0"/>
              </a:defRPr>
            </a:lvl7pPr>
            <a:lvl8pPr marL="3429000" indent="-228600" eaLnBrk="0" fontAlgn="base" hangingPunct="0">
              <a:spcBef>
                <a:spcPct val="0"/>
              </a:spcBef>
              <a:spcAft>
                <a:spcPct val="0"/>
              </a:spcAft>
              <a:defRPr sz="1600" b="1">
                <a:solidFill>
                  <a:schemeClr val="bg1"/>
                </a:solidFill>
                <a:latin typeface="Arial" charset="0"/>
                <a:cs typeface="Arial" charset="0"/>
              </a:defRPr>
            </a:lvl8pPr>
            <a:lvl9pPr marL="3886200" indent="-228600" eaLnBrk="0" fontAlgn="base" hangingPunct="0">
              <a:spcBef>
                <a:spcPct val="0"/>
              </a:spcBef>
              <a:spcAft>
                <a:spcPct val="0"/>
              </a:spcAft>
              <a:defRPr sz="1600" b="1">
                <a:solidFill>
                  <a:schemeClr val="bg1"/>
                </a:solidFill>
                <a:latin typeface="Arial" charset="0"/>
                <a:cs typeface="Arial" charset="0"/>
              </a:defRPr>
            </a:lvl9pPr>
          </a:lstStyle>
          <a:p>
            <a:pPr eaLnBrk="1" hangingPunct="1"/>
            <a:r>
              <a:rPr lang="fr-FR" altLang="fr-FR" sz="1400" dirty="0">
                <a:solidFill>
                  <a:srgbClr val="002060"/>
                </a:solidFill>
                <a:latin typeface="+mn-lt"/>
              </a:rPr>
              <a:t>Stresseurs de la vie </a:t>
            </a:r>
            <a:r>
              <a:rPr lang="fr-FR" altLang="fr-FR" sz="1400" dirty="0" smtClean="0">
                <a:solidFill>
                  <a:srgbClr val="002060"/>
                </a:solidFill>
                <a:latin typeface="+mn-lt"/>
              </a:rPr>
              <a:t>quotidienne</a:t>
            </a:r>
          </a:p>
          <a:p>
            <a:pPr eaLnBrk="1" hangingPunct="1"/>
            <a:r>
              <a:rPr lang="fr-FR" altLang="fr-FR" sz="1200" dirty="0">
                <a:solidFill>
                  <a:srgbClr val="002060"/>
                </a:solidFill>
                <a:latin typeface="+mn-lt"/>
              </a:rPr>
              <a:t> </a:t>
            </a:r>
            <a:r>
              <a:rPr lang="fr-FR" altLang="fr-FR" sz="1200" dirty="0" smtClean="0">
                <a:solidFill>
                  <a:srgbClr val="002060"/>
                </a:solidFill>
                <a:latin typeface="+mn-lt"/>
              </a:rPr>
              <a:t>     </a:t>
            </a:r>
            <a:r>
              <a:rPr lang="fr-FR" altLang="fr-FR" sz="1400" b="0" dirty="0">
                <a:solidFill>
                  <a:srgbClr val="002060"/>
                </a:solidFill>
                <a:latin typeface="+mn-lt"/>
              </a:rPr>
              <a:t>E</a:t>
            </a:r>
            <a:r>
              <a:rPr lang="fr-FR" altLang="fr-FR" sz="1400" b="0" dirty="0" smtClean="0">
                <a:solidFill>
                  <a:srgbClr val="002060"/>
                </a:solidFill>
                <a:latin typeface="+mn-lt"/>
              </a:rPr>
              <a:t>motionnels</a:t>
            </a:r>
            <a:r>
              <a:rPr lang="fr-FR" altLang="fr-FR" sz="1400" b="0" dirty="0">
                <a:solidFill>
                  <a:srgbClr val="002060"/>
                </a:solidFill>
                <a:latin typeface="+mn-lt"/>
              </a:rPr>
              <a:t>, </a:t>
            </a:r>
            <a:r>
              <a:rPr lang="fr-FR" altLang="fr-FR" sz="1400" b="0" dirty="0" smtClean="0">
                <a:solidFill>
                  <a:srgbClr val="002060"/>
                </a:solidFill>
                <a:latin typeface="+mn-lt"/>
              </a:rPr>
              <a:t>et socioprofessionnels</a:t>
            </a:r>
            <a:endParaRPr lang="fr-FR" altLang="fr-FR" sz="1400" b="0" dirty="0">
              <a:solidFill>
                <a:srgbClr val="002060"/>
              </a:solidFill>
              <a:latin typeface="+mn-lt"/>
            </a:endParaRPr>
          </a:p>
          <a:p>
            <a:pPr eaLnBrk="1" hangingPunct="1"/>
            <a:r>
              <a:rPr lang="fr-FR" altLang="fr-FR" sz="1400" dirty="0" smtClean="0">
                <a:solidFill>
                  <a:srgbClr val="002060"/>
                </a:solidFill>
                <a:latin typeface="+mn-lt"/>
              </a:rPr>
              <a:t>Surcharges d’informations</a:t>
            </a:r>
          </a:p>
          <a:p>
            <a:pPr eaLnBrk="1" hangingPunct="1"/>
            <a:r>
              <a:rPr lang="fr-FR" altLang="fr-FR" sz="1400" dirty="0">
                <a:solidFill>
                  <a:srgbClr val="002060"/>
                </a:solidFill>
                <a:latin typeface="+mn-lt"/>
              </a:rPr>
              <a:t> </a:t>
            </a:r>
            <a:r>
              <a:rPr lang="fr-FR" altLang="fr-FR" sz="1400" dirty="0" smtClean="0">
                <a:solidFill>
                  <a:srgbClr val="002060"/>
                </a:solidFill>
                <a:latin typeface="+mn-lt"/>
              </a:rPr>
              <a:t>    </a:t>
            </a:r>
            <a:r>
              <a:rPr lang="fr-FR" altLang="fr-FR" sz="1400" b="0" dirty="0" smtClean="0">
                <a:solidFill>
                  <a:srgbClr val="002060"/>
                </a:solidFill>
                <a:latin typeface="+mn-lt"/>
              </a:rPr>
              <a:t>Mentale</a:t>
            </a:r>
            <a:r>
              <a:rPr lang="fr-FR" altLang="fr-FR" sz="1400" b="0" dirty="0">
                <a:solidFill>
                  <a:srgbClr val="002060"/>
                </a:solidFill>
                <a:latin typeface="+mn-lt"/>
              </a:rPr>
              <a:t>, physique, </a:t>
            </a:r>
            <a:r>
              <a:rPr lang="fr-FR" altLang="fr-FR" sz="1400" b="0" dirty="0" smtClean="0">
                <a:solidFill>
                  <a:srgbClr val="002060"/>
                </a:solidFill>
                <a:latin typeface="+mn-lt"/>
              </a:rPr>
              <a:t>et sensorielle</a:t>
            </a:r>
            <a:endParaRPr lang="fr-FR" altLang="fr-FR" sz="1400" b="0" dirty="0">
              <a:solidFill>
                <a:srgbClr val="002060"/>
              </a:solidFill>
              <a:latin typeface="+mn-lt"/>
            </a:endParaRPr>
          </a:p>
        </p:txBody>
      </p:sp>
      <p:sp>
        <p:nvSpPr>
          <p:cNvPr id="32" name="Flèche vers le bas 31"/>
          <p:cNvSpPr/>
          <p:nvPr/>
        </p:nvSpPr>
        <p:spPr bwMode="auto">
          <a:xfrm>
            <a:off x="1799312" y="3285797"/>
            <a:ext cx="165100" cy="828000"/>
          </a:xfrm>
          <a:prstGeom prst="downArrow">
            <a:avLst/>
          </a:prstGeom>
          <a:solidFill>
            <a:schemeClr val="bg1">
              <a:lumMod val="85000"/>
            </a:schemeClr>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Flèche vers le bas 32"/>
          <p:cNvSpPr/>
          <p:nvPr/>
        </p:nvSpPr>
        <p:spPr bwMode="auto">
          <a:xfrm>
            <a:off x="1951712" y="3395334"/>
            <a:ext cx="165100" cy="756000"/>
          </a:xfrm>
          <a:prstGeom prst="downArrow">
            <a:avLst/>
          </a:prstGeom>
          <a:solidFill>
            <a:schemeClr val="bg1">
              <a:lumMod val="85000"/>
            </a:schemeClr>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Flèche vers le bas 33"/>
          <p:cNvSpPr/>
          <p:nvPr/>
        </p:nvSpPr>
        <p:spPr bwMode="auto">
          <a:xfrm>
            <a:off x="2104112" y="3514397"/>
            <a:ext cx="165100" cy="684000"/>
          </a:xfrm>
          <a:prstGeom prst="downArrow">
            <a:avLst/>
          </a:prstGeom>
          <a:solidFill>
            <a:schemeClr val="bg1">
              <a:lumMod val="85000"/>
            </a:schemeClr>
          </a:solidFill>
          <a:ln w="952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9" name="Forme libre 3"/>
          <p:cNvSpPr/>
          <p:nvPr/>
        </p:nvSpPr>
        <p:spPr>
          <a:xfrm rot="20868163">
            <a:off x="558932" y="1922314"/>
            <a:ext cx="2937417" cy="2844800"/>
          </a:xfrm>
          <a:custGeom>
            <a:avLst/>
            <a:gdLst>
              <a:gd name="connsiteX0" fmla="*/ 232012 w 3643952"/>
              <a:gd name="connsiteY0" fmla="*/ 0 h 3398293"/>
              <a:gd name="connsiteX1" fmla="*/ 286603 w 3643952"/>
              <a:gd name="connsiteY1" fmla="*/ 1692323 h 3398293"/>
              <a:gd name="connsiteX2" fmla="*/ 1951629 w 3643952"/>
              <a:gd name="connsiteY2" fmla="*/ 3111690 h 3398293"/>
              <a:gd name="connsiteX3" fmla="*/ 3643952 w 3643952"/>
              <a:gd name="connsiteY3" fmla="*/ 3398293 h 3398293"/>
            </a:gdLst>
            <a:ahLst/>
            <a:cxnLst>
              <a:cxn ang="0">
                <a:pos x="connsiteX0" y="connsiteY0"/>
              </a:cxn>
              <a:cxn ang="0">
                <a:pos x="connsiteX1" y="connsiteY1"/>
              </a:cxn>
              <a:cxn ang="0">
                <a:pos x="connsiteX2" y="connsiteY2"/>
              </a:cxn>
              <a:cxn ang="0">
                <a:pos x="connsiteX3" y="connsiteY3"/>
              </a:cxn>
            </a:cxnLst>
            <a:rect l="l" t="t" r="r" b="b"/>
            <a:pathLst>
              <a:path w="3643952" h="3398293">
                <a:moveTo>
                  <a:pt x="232012" y="0"/>
                </a:moveTo>
                <a:cubicBezTo>
                  <a:pt x="116006" y="586854"/>
                  <a:pt x="0" y="1173708"/>
                  <a:pt x="286603" y="1692323"/>
                </a:cubicBezTo>
                <a:cubicBezTo>
                  <a:pt x="573206" y="2210938"/>
                  <a:pt x="1392071" y="2827362"/>
                  <a:pt x="1951629" y="3111690"/>
                </a:cubicBezTo>
                <a:cubicBezTo>
                  <a:pt x="2511187" y="3396018"/>
                  <a:pt x="3077569" y="3397155"/>
                  <a:pt x="3643952" y="3398293"/>
                </a:cubicBezTo>
              </a:path>
            </a:pathLst>
          </a:custGeom>
          <a:ln w="101600">
            <a:solidFill>
              <a:schemeClr val="bg1">
                <a:lumMod val="75000"/>
              </a:schemeClr>
            </a:solidFill>
            <a:headEnd type="none" w="med" len="med"/>
            <a:tailEnd type="triangle" w="med" len="med"/>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55" name="Rectangle 54"/>
          <p:cNvSpPr/>
          <p:nvPr/>
        </p:nvSpPr>
        <p:spPr bwMode="auto">
          <a:xfrm>
            <a:off x="1691680" y="1735130"/>
            <a:ext cx="1383679" cy="379731"/>
          </a:xfrm>
          <a:prstGeom prst="rect">
            <a:avLst/>
          </a:prstGeom>
          <a:solidFill>
            <a:srgbClr val="FFFF00"/>
          </a:solidFill>
          <a:effectLst>
            <a:innerShdw blurRad="63500" dist="50800" dir="2700000">
              <a:prstClr val="black">
                <a:alpha val="50000"/>
              </a:prstClr>
            </a:innerShdw>
          </a:effectLst>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fr-FR" dirty="0" smtClean="0">
                <a:solidFill>
                  <a:schemeClr val="tx1"/>
                </a:solidFill>
              </a:rPr>
              <a:t>Vulnérable</a:t>
            </a:r>
            <a:endParaRPr lang="fr-FR" dirty="0">
              <a:solidFill>
                <a:schemeClr val="tx1"/>
              </a:solidFill>
            </a:endParaRPr>
          </a:p>
        </p:txBody>
      </p:sp>
      <p:sp>
        <p:nvSpPr>
          <p:cNvPr id="61" name="Espace réservé du contenu 263"/>
          <p:cNvSpPr>
            <a:spLocks noGrp="1"/>
          </p:cNvSpPr>
          <p:nvPr>
            <p:ph idx="1"/>
          </p:nvPr>
        </p:nvSpPr>
        <p:spPr>
          <a:xfrm>
            <a:off x="3972633" y="2924944"/>
            <a:ext cx="4983991" cy="2284116"/>
          </a:xfrm>
          <a:solidFill>
            <a:schemeClr val="bg1">
              <a:lumMod val="95000"/>
            </a:schemeClr>
          </a:solidFill>
        </p:spPr>
        <p:txBody>
          <a:bodyPr>
            <a:noAutofit/>
          </a:bodyPr>
          <a:lstStyle/>
          <a:p>
            <a:pPr lvl="1" eaLnBrk="0" fontAlgn="base" hangingPunct="0">
              <a:spcBef>
                <a:spcPts val="600"/>
              </a:spcBef>
              <a:spcAft>
                <a:spcPts val="600"/>
              </a:spcAft>
              <a:buFont typeface="Calibri" panose="020F0502020204030204" pitchFamily="34" charset="0"/>
              <a:buChar char="–"/>
              <a:defRPr/>
            </a:pPr>
            <a:r>
              <a:rPr lang="fr-FR" sz="2000" i="1" kern="0" dirty="0">
                <a:solidFill>
                  <a:srgbClr val="002060"/>
                </a:solidFill>
                <a:latin typeface="Calibri" panose="020F0502020204030204" pitchFamily="34" charset="0"/>
                <a:cs typeface="Calibri" panose="020F0502020204030204" pitchFamily="34" charset="0"/>
              </a:rPr>
              <a:t>La confrontation aux stresseurs entraîne un </a:t>
            </a:r>
            <a:r>
              <a:rPr lang="fr-FR" sz="2000" i="1" kern="0" dirty="0" err="1">
                <a:solidFill>
                  <a:srgbClr val="002060"/>
                </a:solidFill>
                <a:latin typeface="Calibri" panose="020F0502020204030204" pitchFamily="34" charset="0"/>
                <a:cs typeface="Calibri" panose="020F0502020204030204" pitchFamily="34" charset="0"/>
              </a:rPr>
              <a:t>hypermétabolisme</a:t>
            </a:r>
            <a:r>
              <a:rPr lang="fr-FR" sz="2000" i="1" kern="0" dirty="0">
                <a:solidFill>
                  <a:srgbClr val="002060"/>
                </a:solidFill>
                <a:latin typeface="Calibri" panose="020F0502020204030204" pitchFamily="34" charset="0"/>
                <a:cs typeface="Calibri" panose="020F0502020204030204" pitchFamily="34" charset="0"/>
              </a:rPr>
              <a:t> de stress se traduisant par une altération de l’organisme dont l’amplitude dépend de l'intensité et de la durée du stress ainsi que de la qualité de la récupération possible. </a:t>
            </a:r>
          </a:p>
        </p:txBody>
      </p:sp>
      <p:sp>
        <p:nvSpPr>
          <p:cNvPr id="63" name="Espace réservé du contenu 263"/>
          <p:cNvSpPr txBox="1">
            <a:spLocks/>
          </p:cNvSpPr>
          <p:nvPr/>
        </p:nvSpPr>
        <p:spPr>
          <a:xfrm>
            <a:off x="3213478" y="808085"/>
            <a:ext cx="5789626" cy="1367046"/>
          </a:xfrm>
          <a:prstGeom prst="rect">
            <a:avLst/>
          </a:prstGeom>
          <a:solidFill>
            <a:schemeClr val="bg1">
              <a:lumMod val="9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eaLnBrk="0" fontAlgn="base" hangingPunct="0">
              <a:spcBef>
                <a:spcPts val="600"/>
              </a:spcBef>
              <a:spcAft>
                <a:spcPts val="600"/>
              </a:spcAft>
              <a:buNone/>
              <a:defRPr/>
            </a:pPr>
            <a:r>
              <a:rPr lang="fr-FR" sz="2000" i="1" kern="0" dirty="0" smtClean="0">
                <a:solidFill>
                  <a:srgbClr val="002060"/>
                </a:solidFill>
                <a:latin typeface="Calibri" panose="020F0502020204030204" pitchFamily="34" charset="0"/>
                <a:cs typeface="Calibri" panose="020F0502020204030204" pitchFamily="34" charset="0"/>
              </a:rPr>
              <a:t>Etat d’un organisme pour lequel le risque d’évolution vers une pathologie suite à une exposition à un stresseur est augmenté. </a:t>
            </a:r>
          </a:p>
          <a:p>
            <a:pPr marL="0" lvl="1" indent="0" algn="just" eaLnBrk="0" fontAlgn="base" hangingPunct="0">
              <a:spcBef>
                <a:spcPts val="600"/>
              </a:spcBef>
              <a:spcAft>
                <a:spcPts val="600"/>
              </a:spcAft>
              <a:buNone/>
              <a:defRPr/>
            </a:pPr>
            <a:r>
              <a:rPr lang="fr-FR" sz="1400" i="1" kern="0" dirty="0" smtClean="0">
                <a:solidFill>
                  <a:srgbClr val="002060"/>
                </a:solidFill>
                <a:latin typeface="Calibri" panose="020F0502020204030204" pitchFamily="34" charset="0"/>
                <a:cs typeface="Calibri" panose="020F0502020204030204" pitchFamily="34" charset="0"/>
              </a:rPr>
              <a:t>Cet état n’est pas reconnu par les classifications internationales des maladies. </a:t>
            </a:r>
          </a:p>
        </p:txBody>
      </p:sp>
      <p:sp>
        <p:nvSpPr>
          <p:cNvPr id="64" name="Espace réservé du contenu 263"/>
          <p:cNvSpPr txBox="1">
            <a:spLocks/>
          </p:cNvSpPr>
          <p:nvPr/>
        </p:nvSpPr>
        <p:spPr>
          <a:xfrm>
            <a:off x="137004" y="5708937"/>
            <a:ext cx="8895600" cy="1063099"/>
          </a:xfrm>
          <a:prstGeom prst="rect">
            <a:avLst/>
          </a:prstGeom>
          <a:solidFill>
            <a:schemeClr val="bg1">
              <a:lumMod val="95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eaLnBrk="0" fontAlgn="base" hangingPunct="0">
              <a:spcBef>
                <a:spcPts val="600"/>
              </a:spcBef>
              <a:spcAft>
                <a:spcPts val="600"/>
              </a:spcAft>
              <a:buFont typeface="Calibri" panose="020F0502020204030204" pitchFamily="34" charset="0"/>
              <a:buChar char="–"/>
              <a:defRPr/>
            </a:pPr>
            <a:r>
              <a:rPr lang="fr-FR" sz="2000" i="1" kern="0" dirty="0" smtClean="0">
                <a:solidFill>
                  <a:srgbClr val="002060"/>
                </a:solidFill>
                <a:latin typeface="Calibri" panose="020F0502020204030204" pitchFamily="34" charset="0"/>
                <a:cs typeface="Calibri" panose="020F0502020204030204" pitchFamily="34" charset="0"/>
              </a:rPr>
              <a:t>Les pathologies psychiatriques, comme la désadaptation à l'environnement, sont précédées par un état asymptomatique  dont les marqueurs sont considérés comme des facteurs de risque  pour ces pathologies. </a:t>
            </a:r>
          </a:p>
        </p:txBody>
      </p:sp>
      <p:grpSp>
        <p:nvGrpSpPr>
          <p:cNvPr id="42" name="Groupe 22"/>
          <p:cNvGrpSpPr>
            <a:grpSpLocks/>
          </p:cNvGrpSpPr>
          <p:nvPr/>
        </p:nvGrpSpPr>
        <p:grpSpPr bwMode="auto">
          <a:xfrm>
            <a:off x="1964412" y="3525596"/>
            <a:ext cx="2393950" cy="1347833"/>
            <a:chOff x="3041814" y="2908989"/>
            <a:chExt cx="2393477" cy="1347582"/>
          </a:xfrm>
        </p:grpSpPr>
        <p:sp>
          <p:nvSpPr>
            <p:cNvPr id="43" name="ZoneTexte 24"/>
            <p:cNvSpPr txBox="1">
              <a:spLocks noChangeArrowheads="1"/>
            </p:cNvSpPr>
            <p:nvPr/>
          </p:nvSpPr>
          <p:spPr bwMode="auto">
            <a:xfrm>
              <a:off x="3471631" y="2908989"/>
              <a:ext cx="1081557" cy="6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bg1"/>
                  </a:solidFill>
                  <a:latin typeface="Arial" charset="0"/>
                  <a:cs typeface="Arial" charset="0"/>
                </a:defRPr>
              </a:lvl1pPr>
              <a:lvl2pPr marL="742950" indent="-285750" eaLnBrk="0" hangingPunct="0">
                <a:defRPr sz="1600" b="1">
                  <a:solidFill>
                    <a:schemeClr val="bg1"/>
                  </a:solidFill>
                  <a:latin typeface="Arial" charset="0"/>
                  <a:cs typeface="Arial" charset="0"/>
                </a:defRPr>
              </a:lvl2pPr>
              <a:lvl3pPr marL="1143000" indent="-228600" eaLnBrk="0" hangingPunct="0">
                <a:defRPr sz="1600" b="1">
                  <a:solidFill>
                    <a:schemeClr val="bg1"/>
                  </a:solidFill>
                  <a:latin typeface="Arial" charset="0"/>
                  <a:cs typeface="Arial" charset="0"/>
                </a:defRPr>
              </a:lvl3pPr>
              <a:lvl4pPr marL="1600200" indent="-228600" eaLnBrk="0" hangingPunct="0">
                <a:defRPr sz="1600" b="1">
                  <a:solidFill>
                    <a:schemeClr val="bg1"/>
                  </a:solidFill>
                  <a:latin typeface="Arial" charset="0"/>
                  <a:cs typeface="Arial" charset="0"/>
                </a:defRPr>
              </a:lvl4pPr>
              <a:lvl5pPr marL="2057400" indent="-228600" eaLnBrk="0" hangingPunct="0">
                <a:defRPr sz="1600" b="1">
                  <a:solidFill>
                    <a:schemeClr val="bg1"/>
                  </a:solidFill>
                  <a:latin typeface="Arial" charset="0"/>
                  <a:cs typeface="Arial" charset="0"/>
                </a:defRPr>
              </a:lvl5pPr>
              <a:lvl6pPr marL="2514600" indent="-228600" eaLnBrk="0" fontAlgn="base" hangingPunct="0">
                <a:spcBef>
                  <a:spcPct val="0"/>
                </a:spcBef>
                <a:spcAft>
                  <a:spcPct val="0"/>
                </a:spcAft>
                <a:defRPr sz="1600" b="1">
                  <a:solidFill>
                    <a:schemeClr val="bg1"/>
                  </a:solidFill>
                  <a:latin typeface="Arial" charset="0"/>
                  <a:cs typeface="Arial" charset="0"/>
                </a:defRPr>
              </a:lvl6pPr>
              <a:lvl7pPr marL="2971800" indent="-228600" eaLnBrk="0" fontAlgn="base" hangingPunct="0">
                <a:spcBef>
                  <a:spcPct val="0"/>
                </a:spcBef>
                <a:spcAft>
                  <a:spcPct val="0"/>
                </a:spcAft>
                <a:defRPr sz="1600" b="1">
                  <a:solidFill>
                    <a:schemeClr val="bg1"/>
                  </a:solidFill>
                  <a:latin typeface="Arial" charset="0"/>
                  <a:cs typeface="Arial" charset="0"/>
                </a:defRPr>
              </a:lvl7pPr>
              <a:lvl8pPr marL="3429000" indent="-228600" eaLnBrk="0" fontAlgn="base" hangingPunct="0">
                <a:spcBef>
                  <a:spcPct val="0"/>
                </a:spcBef>
                <a:spcAft>
                  <a:spcPct val="0"/>
                </a:spcAft>
                <a:defRPr sz="1600" b="1">
                  <a:solidFill>
                    <a:schemeClr val="bg1"/>
                  </a:solidFill>
                  <a:latin typeface="Arial" charset="0"/>
                  <a:cs typeface="Arial" charset="0"/>
                </a:defRPr>
              </a:lvl8pPr>
              <a:lvl9pPr marL="3886200" indent="-228600" eaLnBrk="0" fontAlgn="base" hangingPunct="0">
                <a:spcBef>
                  <a:spcPct val="0"/>
                </a:spcBef>
                <a:spcAft>
                  <a:spcPct val="0"/>
                </a:spcAft>
                <a:defRPr sz="1600" b="1">
                  <a:solidFill>
                    <a:schemeClr val="bg1"/>
                  </a:solidFill>
                  <a:latin typeface="Arial" charset="0"/>
                  <a:cs typeface="Arial" charset="0"/>
                </a:defRPr>
              </a:lvl9pPr>
            </a:lstStyle>
            <a:p>
              <a:pPr eaLnBrk="1" hangingPunct="1"/>
              <a:r>
                <a:rPr lang="fr-FR" altLang="fr-FR" sz="1200" dirty="0">
                  <a:solidFill>
                    <a:schemeClr val="tx1"/>
                  </a:solidFill>
                  <a:latin typeface="+mn-lt"/>
                </a:rPr>
                <a:t>Confrontation</a:t>
              </a:r>
            </a:p>
            <a:p>
              <a:pPr eaLnBrk="1" hangingPunct="1"/>
              <a:r>
                <a:rPr lang="fr-FR" altLang="fr-FR" sz="1200" dirty="0">
                  <a:solidFill>
                    <a:schemeClr val="tx1"/>
                  </a:solidFill>
                  <a:latin typeface="+mn-lt"/>
                </a:rPr>
                <a:t>    </a:t>
              </a:r>
              <a:r>
                <a:rPr lang="fr-FR" altLang="fr-FR" sz="1200" dirty="0" smtClean="0">
                  <a:solidFill>
                    <a:schemeClr val="tx1"/>
                  </a:solidFill>
                  <a:latin typeface="+mn-lt"/>
                </a:rPr>
                <a:t>Stress </a:t>
              </a:r>
              <a:r>
                <a:rPr lang="fr-FR" altLang="fr-FR" sz="1200" dirty="0">
                  <a:solidFill>
                    <a:schemeClr val="tx1"/>
                  </a:solidFill>
                  <a:latin typeface="+mn-lt"/>
                </a:rPr>
                <a:t>aigu</a:t>
              </a:r>
            </a:p>
            <a:p>
              <a:pPr eaLnBrk="1" hangingPunct="1"/>
              <a:r>
                <a:rPr lang="fr-FR" altLang="fr-FR" sz="1200" dirty="0">
                  <a:solidFill>
                    <a:schemeClr val="tx1"/>
                  </a:solidFill>
                  <a:latin typeface="+mn-lt"/>
                </a:rPr>
                <a:t>    </a:t>
              </a:r>
              <a:r>
                <a:rPr lang="fr-FR" altLang="fr-FR" sz="1200" dirty="0" smtClean="0">
                  <a:solidFill>
                    <a:schemeClr val="tx1"/>
                  </a:solidFill>
                  <a:latin typeface="+mn-lt"/>
                </a:rPr>
                <a:t>Trauma</a:t>
              </a:r>
              <a:endParaRPr lang="fr-FR" altLang="fr-FR" sz="1200" dirty="0">
                <a:solidFill>
                  <a:schemeClr val="tx1"/>
                </a:solidFill>
                <a:latin typeface="+mn-lt"/>
              </a:endParaRPr>
            </a:p>
          </p:txBody>
        </p:sp>
        <p:sp>
          <p:nvSpPr>
            <p:cNvPr id="44" name="Explosion 2 43"/>
            <p:cNvSpPr/>
            <p:nvPr/>
          </p:nvSpPr>
          <p:spPr>
            <a:xfrm>
              <a:off x="3041814" y="3567724"/>
              <a:ext cx="2393477" cy="688847"/>
            </a:xfrm>
            <a:prstGeom prst="irregularSeal2">
              <a:avLst/>
            </a:prstGeom>
            <a:solidFill>
              <a:schemeClr val="accent2"/>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800" dirty="0">
                  <a:solidFill>
                    <a:schemeClr val="tx1"/>
                  </a:solidFill>
                </a:rPr>
                <a:t>Stress</a:t>
              </a:r>
            </a:p>
          </p:txBody>
        </p:sp>
      </p:grpSp>
      <p:sp>
        <p:nvSpPr>
          <p:cNvPr id="6" name="Rectangle à coins arrondis 5"/>
          <p:cNvSpPr/>
          <p:nvPr/>
        </p:nvSpPr>
        <p:spPr>
          <a:xfrm>
            <a:off x="3213478" y="6037475"/>
            <a:ext cx="2366634" cy="342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a:stretch>
            <a:fillRect/>
          </a:stretch>
        </p:blipFill>
        <p:spPr>
          <a:xfrm>
            <a:off x="906813" y="1065119"/>
            <a:ext cx="684374" cy="1116000"/>
          </a:xfrm>
          <a:prstGeom prst="rect">
            <a:avLst/>
          </a:prstGeom>
        </p:spPr>
      </p:pic>
    </p:spTree>
    <p:extLst>
      <p:ext uri="{BB962C8B-B14F-4D97-AF65-F5344CB8AC3E}">
        <p14:creationId xmlns:p14="http://schemas.microsoft.com/office/powerpoint/2010/main" val="29551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1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
                                            <p:bg/>
                                          </p:spTgt>
                                        </p:tgtEl>
                                        <p:attrNameLst>
                                          <p:attrName>style.visibility</p:attrName>
                                        </p:attrNameLst>
                                      </p:cBhvr>
                                      <p:to>
                                        <p:strVal val="visible"/>
                                      </p:to>
                                    </p:set>
                                    <p:animEffect transition="in" filter="wipe(left)">
                                      <p:cBhvr>
                                        <p:cTn id="12" dur="1000"/>
                                        <p:tgtEl>
                                          <p:spTgt spid="61">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1">
                                            <p:txEl>
                                              <p:pRg st="0" end="0"/>
                                            </p:txEl>
                                          </p:spTgt>
                                        </p:tgtEl>
                                        <p:attrNameLst>
                                          <p:attrName>style.visibility</p:attrName>
                                        </p:attrNameLst>
                                      </p:cBhvr>
                                      <p:to>
                                        <p:strVal val="visible"/>
                                      </p:to>
                                    </p:set>
                                    <p:animEffect transition="in" filter="wipe(left)">
                                      <p:cBhvr>
                                        <p:cTn id="15" dur="1000"/>
                                        <p:tgtEl>
                                          <p:spTgt spid="6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left)">
                                      <p:cBhvr>
                                        <p:cTn id="20" dur="1000"/>
                                        <p:tgtEl>
                                          <p:spTgt spid="6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animBg="1"/>
      <p:bldP spid="63" grpId="0" animBg="1"/>
      <p:bldP spid="6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
          <p:cNvSpPr>
            <a:spLocks noGrp="1"/>
          </p:cNvSpPr>
          <p:nvPr>
            <p:ph type="sldNum" sz="quarter" idx="4294967295"/>
          </p:nvPr>
        </p:nvSpPr>
        <p:spPr>
          <a:xfrm>
            <a:off x="3505200" y="6381328"/>
            <a:ext cx="2133600" cy="340147"/>
          </a:xfrm>
          <a:prstGeom prst="rect">
            <a:avLst/>
          </a:prstGeom>
        </p:spPr>
        <p:txBody>
          <a:bodyPr/>
          <a:lstStyle/>
          <a:p>
            <a:pPr algn="ctr"/>
            <a:r>
              <a:rPr lang="fr-FR" sz="1200" b="1" dirty="0" smtClean="0">
                <a:solidFill>
                  <a:schemeClr val="bg1">
                    <a:lumMod val="65000"/>
                  </a:schemeClr>
                </a:solidFill>
              </a:rPr>
              <a:t>- </a:t>
            </a:r>
            <a:fld id="{F233E75C-ADFA-4AEA-8FD4-CE62C1B69A8E}" type="slidenum">
              <a:rPr lang="fr-FR" sz="1200" b="1" smtClean="0">
                <a:solidFill>
                  <a:schemeClr val="bg1">
                    <a:lumMod val="65000"/>
                  </a:schemeClr>
                </a:solidFill>
              </a:rPr>
              <a:pPr algn="ctr"/>
              <a:t>6</a:t>
            </a:fld>
            <a:r>
              <a:rPr lang="fr-FR" sz="1200" b="1" dirty="0" smtClean="0">
                <a:solidFill>
                  <a:schemeClr val="bg1">
                    <a:lumMod val="65000"/>
                  </a:schemeClr>
                </a:solidFill>
              </a:rPr>
              <a:t> -</a:t>
            </a:r>
            <a:endParaRPr lang="fr-FR" sz="1200" b="1" dirty="0">
              <a:solidFill>
                <a:schemeClr val="bg1">
                  <a:lumMod val="65000"/>
                </a:schemeClr>
              </a:solidFill>
            </a:endParaRPr>
          </a:p>
        </p:txBody>
      </p:sp>
      <p:sp>
        <p:nvSpPr>
          <p:cNvPr id="8" name="ZoneTexte 7"/>
          <p:cNvSpPr txBox="1"/>
          <p:nvPr/>
        </p:nvSpPr>
        <p:spPr>
          <a:xfrm>
            <a:off x="1118253" y="116632"/>
            <a:ext cx="7918243" cy="584775"/>
          </a:xfrm>
          <a:prstGeom prst="rect">
            <a:avLst/>
          </a:prstGeom>
          <a:noFill/>
        </p:spPr>
        <p:txBody>
          <a:bodyPr wrap="square" rtlCol="0">
            <a:spAutoFit/>
          </a:bodyPr>
          <a:lstStyle/>
          <a:p>
            <a:r>
              <a:rPr lang="fr-FR" sz="3200" b="1" cap="all" dirty="0" smtClean="0">
                <a:solidFill>
                  <a:srgbClr val="90283B"/>
                </a:solidFill>
              </a:rPr>
              <a:t>Vulnérabilité ?</a:t>
            </a:r>
            <a:endParaRPr lang="fr-FR" sz="3200" b="1" dirty="0">
              <a:solidFill>
                <a:srgbClr val="90283B"/>
              </a:solidFill>
            </a:endParaRPr>
          </a:p>
        </p:txBody>
      </p:sp>
      <p:sp>
        <p:nvSpPr>
          <p:cNvPr id="20" name="Rectangle 1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2" name="Rectangle 23"/>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ZoneTexte 18"/>
          <p:cNvSpPr txBox="1"/>
          <p:nvPr/>
        </p:nvSpPr>
        <p:spPr>
          <a:xfrm>
            <a:off x="330200" y="868949"/>
            <a:ext cx="9217024" cy="46166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fr-FR" sz="2400" i="1" dirty="0" smtClean="0">
                <a:solidFill>
                  <a:srgbClr val="002060"/>
                </a:solidFill>
              </a:rPr>
              <a:t>Cadre biologique de la vulnérabilité (</a:t>
            </a:r>
            <a:r>
              <a:rPr lang="fr-FR" sz="2400" i="1" dirty="0" err="1" smtClean="0">
                <a:solidFill>
                  <a:srgbClr val="002060"/>
                </a:solidFill>
              </a:rPr>
              <a:t>Borsboom</a:t>
            </a:r>
            <a:r>
              <a:rPr lang="fr-FR" sz="2400" i="1" dirty="0">
                <a:solidFill>
                  <a:srgbClr val="002060"/>
                </a:solidFill>
              </a:rPr>
              <a:t>, 2017)</a:t>
            </a:r>
          </a:p>
        </p:txBody>
      </p:sp>
      <p:sp>
        <p:nvSpPr>
          <p:cNvPr id="24" name="Espace réservé du contenu 263"/>
          <p:cNvSpPr>
            <a:spLocks noGrp="1"/>
          </p:cNvSpPr>
          <p:nvPr>
            <p:ph idx="1"/>
          </p:nvPr>
        </p:nvSpPr>
        <p:spPr>
          <a:xfrm>
            <a:off x="330200" y="1489905"/>
            <a:ext cx="8813800" cy="1535343"/>
          </a:xfrm>
        </p:spPr>
        <p:txBody>
          <a:bodyPr>
            <a:normAutofit/>
          </a:bodyPr>
          <a:lstStyle/>
          <a:p>
            <a:pPr marL="540000" indent="-285750">
              <a:spcBef>
                <a:spcPts val="300"/>
              </a:spcBef>
              <a:spcAft>
                <a:spcPts val="300"/>
              </a:spcAft>
              <a:buFont typeface="Wingdings" panose="05000000000000000000" pitchFamily="2" charset="2"/>
              <a:buChar char="§"/>
              <a:defRPr/>
            </a:pPr>
            <a:r>
              <a:rPr lang="fr-FR" sz="2000" dirty="0" smtClean="0"/>
              <a:t>Cicatrice biologique d’une réponse mal ajustée aux évènements de vie</a:t>
            </a:r>
          </a:p>
          <a:p>
            <a:pPr marL="900000" lvl="2" indent="-342900">
              <a:spcBef>
                <a:spcPts val="300"/>
              </a:spcBef>
              <a:spcAft>
                <a:spcPts val="300"/>
              </a:spcAft>
              <a:buFont typeface="Wingdings" panose="05000000000000000000" pitchFamily="2" charset="2"/>
              <a:buChar char="ü"/>
              <a:defRPr/>
            </a:pPr>
            <a:r>
              <a:rPr lang="fr-FR" sz="1800" dirty="0"/>
              <a:t>Signes biologiques communs entre cicatrices de stress intense, vulnérabilité et dépression</a:t>
            </a:r>
            <a:r>
              <a:rPr lang="fr-FR" sz="1800" dirty="0" smtClean="0"/>
              <a:t>.</a:t>
            </a:r>
            <a:endParaRPr lang="fr-FR" sz="1800" dirty="0"/>
          </a:p>
        </p:txBody>
      </p:sp>
      <p:pic>
        <p:nvPicPr>
          <p:cNvPr id="2" name="Image 1"/>
          <p:cNvPicPr>
            <a:picLocks noChangeAspect="1"/>
          </p:cNvPicPr>
          <p:nvPr/>
        </p:nvPicPr>
        <p:blipFill>
          <a:blip r:embed="rId3"/>
          <a:stretch>
            <a:fillRect/>
          </a:stretch>
        </p:blipFill>
        <p:spPr>
          <a:xfrm>
            <a:off x="1186299" y="2630814"/>
            <a:ext cx="7504826" cy="3828620"/>
          </a:xfrm>
          <a:prstGeom prst="rect">
            <a:avLst/>
          </a:prstGeom>
        </p:spPr>
      </p:pic>
      <p:sp>
        <p:nvSpPr>
          <p:cNvPr id="10" name="Explosion 1 9"/>
          <p:cNvSpPr/>
          <p:nvPr/>
        </p:nvSpPr>
        <p:spPr>
          <a:xfrm>
            <a:off x="6300192" y="2630814"/>
            <a:ext cx="2289619" cy="1239489"/>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Stress</a:t>
            </a:r>
            <a:endParaRPr lang="fr-FR" sz="2400" b="1" dirty="0">
              <a:solidFill>
                <a:schemeClr val="tx1"/>
              </a:solidFill>
            </a:endParaRPr>
          </a:p>
        </p:txBody>
      </p:sp>
    </p:spTree>
    <p:extLst>
      <p:ext uri="{BB962C8B-B14F-4D97-AF65-F5344CB8AC3E}">
        <p14:creationId xmlns:p14="http://schemas.microsoft.com/office/powerpoint/2010/main" val="120934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par>
                                <p:cTn id="9" presetID="2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
          <p:cNvSpPr>
            <a:spLocks noGrp="1"/>
          </p:cNvSpPr>
          <p:nvPr>
            <p:ph type="sldNum" sz="quarter" idx="4294967295"/>
          </p:nvPr>
        </p:nvSpPr>
        <p:spPr>
          <a:xfrm>
            <a:off x="3505200" y="6381328"/>
            <a:ext cx="2133600" cy="340147"/>
          </a:xfrm>
          <a:prstGeom prst="rect">
            <a:avLst/>
          </a:prstGeom>
        </p:spPr>
        <p:txBody>
          <a:bodyPr/>
          <a:lstStyle/>
          <a:p>
            <a:pPr algn="ctr"/>
            <a:r>
              <a:rPr lang="fr-FR" sz="1200" b="1" dirty="0" smtClean="0">
                <a:solidFill>
                  <a:schemeClr val="bg1">
                    <a:lumMod val="65000"/>
                  </a:schemeClr>
                </a:solidFill>
              </a:rPr>
              <a:t>- </a:t>
            </a:r>
            <a:fld id="{F233E75C-ADFA-4AEA-8FD4-CE62C1B69A8E}" type="slidenum">
              <a:rPr lang="fr-FR" sz="1200" b="1" smtClean="0">
                <a:solidFill>
                  <a:schemeClr val="bg1">
                    <a:lumMod val="65000"/>
                  </a:schemeClr>
                </a:solidFill>
              </a:rPr>
              <a:pPr algn="ctr"/>
              <a:t>7</a:t>
            </a:fld>
            <a:r>
              <a:rPr lang="fr-FR" sz="1200" b="1" dirty="0" smtClean="0">
                <a:solidFill>
                  <a:schemeClr val="bg1">
                    <a:lumMod val="65000"/>
                  </a:schemeClr>
                </a:solidFill>
              </a:rPr>
              <a:t> -</a:t>
            </a:r>
            <a:endParaRPr lang="fr-FR" sz="1200" b="1" dirty="0">
              <a:solidFill>
                <a:schemeClr val="bg1">
                  <a:lumMod val="65000"/>
                </a:schemeClr>
              </a:solidFill>
            </a:endParaRPr>
          </a:p>
        </p:txBody>
      </p:sp>
      <p:sp>
        <p:nvSpPr>
          <p:cNvPr id="8" name="ZoneTexte 7"/>
          <p:cNvSpPr txBox="1"/>
          <p:nvPr/>
        </p:nvSpPr>
        <p:spPr>
          <a:xfrm>
            <a:off x="1118253" y="116632"/>
            <a:ext cx="7918243" cy="584775"/>
          </a:xfrm>
          <a:prstGeom prst="rect">
            <a:avLst/>
          </a:prstGeom>
          <a:noFill/>
        </p:spPr>
        <p:txBody>
          <a:bodyPr wrap="square" rtlCol="0">
            <a:spAutoFit/>
          </a:bodyPr>
          <a:lstStyle/>
          <a:p>
            <a:r>
              <a:rPr lang="fr-FR" sz="3200" b="1" cap="all" dirty="0" smtClean="0">
                <a:solidFill>
                  <a:srgbClr val="90283B"/>
                </a:solidFill>
              </a:rPr>
              <a:t>Vulnérabilité et stress ?</a:t>
            </a:r>
            <a:endParaRPr lang="fr-FR" sz="3200" b="1" dirty="0">
              <a:solidFill>
                <a:srgbClr val="90283B"/>
              </a:solidFill>
            </a:endParaRPr>
          </a:p>
        </p:txBody>
      </p:sp>
      <p:sp>
        <p:nvSpPr>
          <p:cNvPr id="20" name="Rectangle 1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2" name="Rectangle 23"/>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ZoneTexte 18"/>
          <p:cNvSpPr txBox="1"/>
          <p:nvPr/>
        </p:nvSpPr>
        <p:spPr>
          <a:xfrm>
            <a:off x="330200" y="868949"/>
            <a:ext cx="7986216" cy="46166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fr-FR" sz="2400" i="1" dirty="0" smtClean="0">
                <a:solidFill>
                  <a:srgbClr val="002060"/>
                </a:solidFill>
              </a:rPr>
              <a:t>Cadre biologique de la vulnérabilité</a:t>
            </a:r>
            <a:endParaRPr lang="fr-FR" sz="2400" i="1" dirty="0">
              <a:solidFill>
                <a:srgbClr val="002060"/>
              </a:solidFill>
            </a:endParaRPr>
          </a:p>
        </p:txBody>
      </p:sp>
      <p:sp>
        <p:nvSpPr>
          <p:cNvPr id="24" name="Espace réservé du contenu 263"/>
          <p:cNvSpPr>
            <a:spLocks noGrp="1"/>
          </p:cNvSpPr>
          <p:nvPr>
            <p:ph idx="1"/>
          </p:nvPr>
        </p:nvSpPr>
        <p:spPr>
          <a:xfrm>
            <a:off x="324121" y="1317593"/>
            <a:ext cx="8229600" cy="599239"/>
          </a:xfrm>
        </p:spPr>
        <p:txBody>
          <a:bodyPr>
            <a:normAutofit/>
          </a:bodyPr>
          <a:lstStyle/>
          <a:p>
            <a:pPr marL="540000" indent="-285750">
              <a:spcBef>
                <a:spcPts val="300"/>
              </a:spcBef>
              <a:spcAft>
                <a:spcPts val="300"/>
              </a:spcAft>
              <a:buFont typeface="Wingdings" panose="05000000000000000000" pitchFamily="2" charset="2"/>
              <a:buChar char="§"/>
              <a:defRPr/>
            </a:pPr>
            <a:r>
              <a:rPr lang="fr-FR" sz="2000" dirty="0" smtClean="0"/>
              <a:t>2 hypothèses </a:t>
            </a:r>
            <a:endParaRPr lang="fr-FR" sz="2000" dirty="0"/>
          </a:p>
        </p:txBody>
      </p:sp>
      <p:sp>
        <p:nvSpPr>
          <p:cNvPr id="11" name="Espace réservé du contenu 3"/>
          <p:cNvSpPr txBox="1">
            <a:spLocks/>
          </p:cNvSpPr>
          <p:nvPr/>
        </p:nvSpPr>
        <p:spPr>
          <a:xfrm>
            <a:off x="395537" y="1774792"/>
            <a:ext cx="8482306" cy="500422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00000" lvl="1">
              <a:spcBef>
                <a:spcPts val="300"/>
              </a:spcBef>
              <a:spcAft>
                <a:spcPts val="300"/>
              </a:spcAft>
              <a:buFont typeface="Wingdings" panose="05000000000000000000" pitchFamily="2" charset="2"/>
              <a:buChar char="ü"/>
              <a:defRPr/>
            </a:pPr>
            <a:r>
              <a:rPr lang="fr-FR" sz="2100" dirty="0"/>
              <a:t>Dimensionnelle : Continuum </a:t>
            </a:r>
            <a:r>
              <a:rPr lang="fr-FR" sz="2100" dirty="0" smtClean="0"/>
              <a:t>vulnérabilité/pathologie</a:t>
            </a:r>
          </a:p>
          <a:p>
            <a:pPr marL="900000" lvl="1">
              <a:spcBef>
                <a:spcPts val="300"/>
              </a:spcBef>
              <a:spcAft>
                <a:spcPts val="300"/>
              </a:spcAft>
              <a:buFont typeface="Wingdings" panose="05000000000000000000" pitchFamily="2" charset="2"/>
              <a:buChar char="ü"/>
              <a:defRPr/>
            </a:pPr>
            <a:endParaRPr lang="fr-FR" sz="2100" dirty="0"/>
          </a:p>
          <a:p>
            <a:pPr marL="900000" lvl="1">
              <a:spcBef>
                <a:spcPts val="300"/>
              </a:spcBef>
              <a:spcAft>
                <a:spcPts val="300"/>
              </a:spcAft>
              <a:buFont typeface="Wingdings" panose="05000000000000000000" pitchFamily="2" charset="2"/>
              <a:buChar char="ü"/>
              <a:defRPr/>
            </a:pPr>
            <a:endParaRPr lang="fr-FR" sz="2100" dirty="0" smtClean="0"/>
          </a:p>
          <a:p>
            <a:pPr marL="900000" lvl="1">
              <a:spcBef>
                <a:spcPts val="300"/>
              </a:spcBef>
              <a:spcAft>
                <a:spcPts val="300"/>
              </a:spcAft>
              <a:buFont typeface="Wingdings" panose="05000000000000000000" pitchFamily="2" charset="2"/>
              <a:buChar char="ü"/>
              <a:defRPr/>
            </a:pPr>
            <a:endParaRPr lang="fr-FR" sz="2100" dirty="0"/>
          </a:p>
          <a:p>
            <a:pPr marL="900000" lvl="1">
              <a:spcBef>
                <a:spcPts val="300"/>
              </a:spcBef>
              <a:spcAft>
                <a:spcPts val="300"/>
              </a:spcAft>
              <a:buFont typeface="Wingdings" panose="05000000000000000000" pitchFamily="2" charset="2"/>
              <a:buChar char="ü"/>
              <a:defRPr/>
            </a:pPr>
            <a:endParaRPr lang="fr-FR" sz="2100" dirty="0"/>
          </a:p>
          <a:p>
            <a:pPr marL="900000" lvl="1">
              <a:spcBef>
                <a:spcPts val="300"/>
              </a:spcBef>
              <a:spcAft>
                <a:spcPts val="300"/>
              </a:spcAft>
              <a:buFont typeface="Wingdings" panose="05000000000000000000" pitchFamily="2" charset="2"/>
              <a:buChar char="ü"/>
              <a:defRPr/>
            </a:pPr>
            <a:r>
              <a:rPr lang="fr-FR" sz="2100" dirty="0"/>
              <a:t>Catégorielle : Vulnérabilité = facteur de transition vers la pathologie.</a:t>
            </a:r>
          </a:p>
          <a:p>
            <a:pPr>
              <a:defRPr/>
            </a:pPr>
            <a:endParaRPr lang="fr-FR" dirty="0" smtClean="0"/>
          </a:p>
          <a:p>
            <a:pPr>
              <a:defRPr/>
            </a:pPr>
            <a:endParaRPr lang="fr-FR" dirty="0" smtClean="0"/>
          </a:p>
          <a:p>
            <a:pPr>
              <a:defRPr/>
            </a:pPr>
            <a:endParaRPr lang="fr-FR" dirty="0" smtClean="0"/>
          </a:p>
          <a:p>
            <a:pPr marL="540000" indent="-285750">
              <a:spcBef>
                <a:spcPts val="300"/>
              </a:spcBef>
              <a:spcAft>
                <a:spcPts val="300"/>
              </a:spcAft>
              <a:buFont typeface="Wingdings" panose="05000000000000000000" pitchFamily="2" charset="2"/>
              <a:buChar char="§"/>
              <a:defRPr/>
            </a:pPr>
            <a:r>
              <a:rPr lang="fr-FR" sz="2200" dirty="0"/>
              <a:t>La mise en tension du système altéré </a:t>
            </a:r>
            <a:r>
              <a:rPr lang="fr-FR" sz="2200" dirty="0" smtClean="0"/>
              <a:t>est nécessaire </a:t>
            </a:r>
            <a:r>
              <a:rPr lang="fr-FR" sz="2200" dirty="0"/>
              <a:t>au développement </a:t>
            </a:r>
            <a:r>
              <a:rPr lang="fr-FR" sz="2200" dirty="0" smtClean="0"/>
              <a:t>de la pathologie </a:t>
            </a:r>
            <a:endParaRPr lang="fr-FR" sz="2200" dirty="0"/>
          </a:p>
          <a:p>
            <a:pPr marL="900000" lvl="1">
              <a:spcBef>
                <a:spcPts val="300"/>
              </a:spcBef>
              <a:spcAft>
                <a:spcPts val="300"/>
              </a:spcAft>
              <a:buFont typeface="Wingdings" panose="05000000000000000000" pitchFamily="2" charset="2"/>
              <a:buChar char="ü"/>
              <a:defRPr/>
            </a:pPr>
            <a:r>
              <a:rPr lang="fr-FR" sz="1900" dirty="0">
                <a:sym typeface="Wingdings 3"/>
              </a:rPr>
              <a:t> </a:t>
            </a:r>
            <a:r>
              <a:rPr lang="fr-FR" sz="1900" dirty="0"/>
              <a:t>du risque dépressif chez des individus vulnérables exposés au stress </a:t>
            </a:r>
            <a:r>
              <a:rPr lang="fr-FR" sz="1900" i="1" dirty="0"/>
              <a:t>(Lora and </a:t>
            </a:r>
            <a:r>
              <a:rPr lang="fr-FR" sz="1900" i="1" dirty="0" err="1"/>
              <a:t>Fava</a:t>
            </a:r>
            <a:r>
              <a:rPr lang="fr-FR" sz="1900" i="1" dirty="0"/>
              <a:t>, 1992).</a:t>
            </a:r>
          </a:p>
          <a:p>
            <a:pPr>
              <a:defRPr/>
            </a:pPr>
            <a:endParaRPr lang="fr-FR" dirty="0"/>
          </a:p>
        </p:txBody>
      </p:sp>
      <p:sp>
        <p:nvSpPr>
          <p:cNvPr id="12" name="Triangle isocèle 9"/>
          <p:cNvSpPr>
            <a:spLocks noChangeArrowheads="1"/>
          </p:cNvSpPr>
          <p:nvPr/>
        </p:nvSpPr>
        <p:spPr bwMode="auto">
          <a:xfrm>
            <a:off x="1258689" y="2348880"/>
            <a:ext cx="6400800" cy="533400"/>
          </a:xfrm>
          <a:prstGeom prst="triangle">
            <a:avLst>
              <a:gd name="adj" fmla="val 10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spcBef>
                <a:spcPct val="20000"/>
              </a:spcBef>
              <a:buFontTx/>
              <a:buChar char="•"/>
            </a:pPr>
            <a:endParaRPr lang="fr-FR" altLang="fr-FR"/>
          </a:p>
        </p:txBody>
      </p:sp>
      <p:sp>
        <p:nvSpPr>
          <p:cNvPr id="13" name="Triangle isocèle 10"/>
          <p:cNvSpPr>
            <a:spLocks noChangeArrowheads="1"/>
          </p:cNvSpPr>
          <p:nvPr/>
        </p:nvSpPr>
        <p:spPr bwMode="auto">
          <a:xfrm>
            <a:off x="1118253" y="4718978"/>
            <a:ext cx="3429000" cy="381000"/>
          </a:xfrm>
          <a:prstGeom prst="triangle">
            <a:avLst>
              <a:gd name="adj" fmla="val 10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spcBef>
                <a:spcPct val="20000"/>
              </a:spcBef>
              <a:buFontTx/>
              <a:buChar char="•"/>
            </a:pPr>
            <a:endParaRPr lang="fr-FR" altLang="fr-FR"/>
          </a:p>
        </p:txBody>
      </p:sp>
      <p:sp>
        <p:nvSpPr>
          <p:cNvPr id="15" name="Triangle isocèle 11"/>
          <p:cNvSpPr>
            <a:spLocks noChangeArrowheads="1"/>
          </p:cNvSpPr>
          <p:nvPr/>
        </p:nvSpPr>
        <p:spPr bwMode="auto">
          <a:xfrm>
            <a:off x="4547253" y="3956978"/>
            <a:ext cx="3276600" cy="533400"/>
          </a:xfrm>
          <a:prstGeom prst="triangle">
            <a:avLst>
              <a:gd name="adj" fmla="val 10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spcBef>
                <a:spcPct val="20000"/>
              </a:spcBef>
              <a:buFontTx/>
              <a:buChar char="•"/>
            </a:pPr>
            <a:endParaRPr lang="fr-FR" altLang="fr-FR"/>
          </a:p>
        </p:txBody>
      </p:sp>
      <p:sp>
        <p:nvSpPr>
          <p:cNvPr id="16" name="Rectangle 12"/>
          <p:cNvSpPr>
            <a:spLocks noChangeArrowheads="1"/>
          </p:cNvSpPr>
          <p:nvPr/>
        </p:nvSpPr>
        <p:spPr bwMode="auto">
          <a:xfrm>
            <a:off x="4547253" y="4490378"/>
            <a:ext cx="3276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spcBef>
                <a:spcPct val="20000"/>
              </a:spcBef>
              <a:buFontTx/>
              <a:buChar char="•"/>
            </a:pPr>
            <a:endParaRPr lang="fr-FR" altLang="fr-FR"/>
          </a:p>
        </p:txBody>
      </p:sp>
      <p:sp>
        <p:nvSpPr>
          <p:cNvPr id="17" name="Rectangle 13"/>
          <p:cNvSpPr>
            <a:spLocks noChangeArrowheads="1"/>
          </p:cNvSpPr>
          <p:nvPr/>
        </p:nvSpPr>
        <p:spPr bwMode="auto">
          <a:xfrm>
            <a:off x="4547253" y="4490378"/>
            <a:ext cx="3276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spcBef>
                <a:spcPct val="20000"/>
              </a:spcBef>
              <a:buFontTx/>
              <a:buChar char="•"/>
            </a:pPr>
            <a:endParaRPr lang="fr-FR" altLang="fr-FR"/>
          </a:p>
        </p:txBody>
      </p:sp>
      <p:sp>
        <p:nvSpPr>
          <p:cNvPr id="18" name="Rectangle 14"/>
          <p:cNvSpPr>
            <a:spLocks noChangeArrowheads="1"/>
          </p:cNvSpPr>
          <p:nvPr/>
        </p:nvSpPr>
        <p:spPr bwMode="auto">
          <a:xfrm>
            <a:off x="4547253" y="4490378"/>
            <a:ext cx="3276600"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spcBef>
                <a:spcPct val="20000"/>
              </a:spcBef>
              <a:buFontTx/>
              <a:buChar char="•"/>
            </a:pPr>
            <a:endParaRPr lang="fr-FR" altLang="fr-FR"/>
          </a:p>
        </p:txBody>
      </p:sp>
      <p:sp>
        <p:nvSpPr>
          <p:cNvPr id="23" name="ZoneTexte 15"/>
          <p:cNvSpPr txBox="1">
            <a:spLocks noChangeArrowheads="1"/>
          </p:cNvSpPr>
          <p:nvPr/>
        </p:nvSpPr>
        <p:spPr bwMode="auto">
          <a:xfrm>
            <a:off x="3930452" y="2585417"/>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r>
              <a:rPr lang="fr-FR" altLang="fr-FR" dirty="0"/>
              <a:t>Vulnérabilité</a:t>
            </a:r>
          </a:p>
        </p:txBody>
      </p:sp>
      <p:sp>
        <p:nvSpPr>
          <p:cNvPr id="25" name="ZoneTexte 16"/>
          <p:cNvSpPr txBox="1">
            <a:spLocks noChangeArrowheads="1"/>
          </p:cNvSpPr>
          <p:nvPr/>
        </p:nvSpPr>
        <p:spPr bwMode="auto">
          <a:xfrm>
            <a:off x="6173589" y="2544142"/>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r>
              <a:rPr lang="fr-FR" altLang="fr-FR"/>
              <a:t>Pathologie</a:t>
            </a:r>
          </a:p>
        </p:txBody>
      </p:sp>
      <p:sp>
        <p:nvSpPr>
          <p:cNvPr id="26" name="ZoneTexte 17"/>
          <p:cNvSpPr txBox="1">
            <a:spLocks noChangeArrowheads="1"/>
          </p:cNvSpPr>
          <p:nvPr/>
        </p:nvSpPr>
        <p:spPr bwMode="auto">
          <a:xfrm>
            <a:off x="3218516" y="4795178"/>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r>
              <a:rPr lang="fr-FR" altLang="fr-FR"/>
              <a:t>Vulnérabilité</a:t>
            </a:r>
          </a:p>
        </p:txBody>
      </p:sp>
      <p:sp>
        <p:nvSpPr>
          <p:cNvPr id="27" name="ZoneTexte 18"/>
          <p:cNvSpPr txBox="1">
            <a:spLocks noChangeArrowheads="1"/>
          </p:cNvSpPr>
          <p:nvPr/>
        </p:nvSpPr>
        <p:spPr bwMode="auto">
          <a:xfrm>
            <a:off x="5614053" y="4760253"/>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r>
              <a:rPr lang="fr-FR" altLang="fr-FR"/>
              <a:t>Pathologie</a:t>
            </a:r>
          </a:p>
        </p:txBody>
      </p:sp>
      <p:cxnSp>
        <p:nvCxnSpPr>
          <p:cNvPr id="28" name="Connecteur droit avec flèche 27"/>
          <p:cNvCxnSpPr>
            <a:cxnSpLocks noChangeShapeType="1"/>
          </p:cNvCxnSpPr>
          <p:nvPr/>
        </p:nvCxnSpPr>
        <p:spPr bwMode="auto">
          <a:xfrm>
            <a:off x="4547253" y="3956978"/>
            <a:ext cx="0" cy="533400"/>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Explosion 1 2"/>
          <p:cNvSpPr/>
          <p:nvPr/>
        </p:nvSpPr>
        <p:spPr>
          <a:xfrm>
            <a:off x="6444208" y="409019"/>
            <a:ext cx="2289619" cy="1239489"/>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Stress</a:t>
            </a:r>
            <a:endParaRPr lang="fr-FR" sz="2400" b="1" dirty="0">
              <a:solidFill>
                <a:schemeClr val="tx1"/>
              </a:solidFill>
            </a:endParaRPr>
          </a:p>
        </p:txBody>
      </p:sp>
      <p:sp>
        <p:nvSpPr>
          <p:cNvPr id="5" name="Rectangle 4"/>
          <p:cNvSpPr/>
          <p:nvPr/>
        </p:nvSpPr>
        <p:spPr>
          <a:xfrm>
            <a:off x="82757" y="5210870"/>
            <a:ext cx="8928992" cy="1549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018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par>
                                <p:cTn id="31" presetID="22" presetClass="exit" presetSubtype="8" fill="hold" grpId="0" nodeType="withEffect">
                                  <p:stCondLst>
                                    <p:cond delay="0"/>
                                  </p:stCondLst>
                                  <p:childTnLst>
                                    <p:animEffect transition="out" filter="wipe(left)">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1" grpId="0" build="p"/>
      <p:bldP spid="12" grpId="0" animBg="1"/>
      <p:bldP spid="13" grpId="0" animBg="1"/>
      <p:bldP spid="15" grpId="0" animBg="1"/>
      <p:bldP spid="18"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
          <p:cNvSpPr>
            <a:spLocks noGrp="1"/>
          </p:cNvSpPr>
          <p:nvPr>
            <p:ph type="sldNum" sz="quarter" idx="4294967295"/>
          </p:nvPr>
        </p:nvSpPr>
        <p:spPr>
          <a:xfrm>
            <a:off x="3505200" y="6381328"/>
            <a:ext cx="2133600" cy="340147"/>
          </a:xfrm>
          <a:prstGeom prst="rect">
            <a:avLst/>
          </a:prstGeom>
        </p:spPr>
        <p:txBody>
          <a:bodyPr/>
          <a:lstStyle/>
          <a:p>
            <a:pPr algn="ctr"/>
            <a:r>
              <a:rPr lang="fr-FR" sz="1200" b="1" dirty="0" smtClean="0">
                <a:solidFill>
                  <a:schemeClr val="bg1">
                    <a:lumMod val="65000"/>
                  </a:schemeClr>
                </a:solidFill>
              </a:rPr>
              <a:t>- </a:t>
            </a:r>
            <a:fld id="{F233E75C-ADFA-4AEA-8FD4-CE62C1B69A8E}" type="slidenum">
              <a:rPr lang="fr-FR" sz="1200" b="1" smtClean="0">
                <a:solidFill>
                  <a:schemeClr val="bg1">
                    <a:lumMod val="65000"/>
                  </a:schemeClr>
                </a:solidFill>
              </a:rPr>
              <a:pPr algn="ctr"/>
              <a:t>8</a:t>
            </a:fld>
            <a:r>
              <a:rPr lang="fr-FR" sz="1200" b="1" dirty="0" smtClean="0">
                <a:solidFill>
                  <a:schemeClr val="bg1">
                    <a:lumMod val="65000"/>
                  </a:schemeClr>
                </a:solidFill>
              </a:rPr>
              <a:t> -</a:t>
            </a:r>
            <a:endParaRPr lang="fr-FR" sz="1200" b="1" dirty="0">
              <a:solidFill>
                <a:schemeClr val="bg1">
                  <a:lumMod val="65000"/>
                </a:schemeClr>
              </a:solidFill>
            </a:endParaRPr>
          </a:p>
        </p:txBody>
      </p:sp>
      <p:sp>
        <p:nvSpPr>
          <p:cNvPr id="8" name="ZoneTexte 7"/>
          <p:cNvSpPr txBox="1"/>
          <p:nvPr/>
        </p:nvSpPr>
        <p:spPr>
          <a:xfrm>
            <a:off x="1118253" y="116632"/>
            <a:ext cx="7918243" cy="584775"/>
          </a:xfrm>
          <a:prstGeom prst="rect">
            <a:avLst/>
          </a:prstGeom>
          <a:noFill/>
        </p:spPr>
        <p:txBody>
          <a:bodyPr wrap="square" rtlCol="0">
            <a:spAutoFit/>
          </a:bodyPr>
          <a:lstStyle/>
          <a:p>
            <a:r>
              <a:rPr lang="fr-FR" sz="3200" b="1" cap="all" dirty="0" smtClean="0">
                <a:solidFill>
                  <a:srgbClr val="90283B"/>
                </a:solidFill>
              </a:rPr>
              <a:t>Vulnérabilité</a:t>
            </a:r>
            <a:endParaRPr lang="fr-FR" sz="3200" b="1" dirty="0">
              <a:solidFill>
                <a:srgbClr val="90283B"/>
              </a:solidFill>
            </a:endParaRPr>
          </a:p>
        </p:txBody>
      </p:sp>
      <p:sp>
        <p:nvSpPr>
          <p:cNvPr id="20" name="Rectangle 1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2" name="Rectangle 23"/>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12"/>
          <p:cNvSpPr>
            <a:spLocks noChangeArrowheads="1"/>
          </p:cNvSpPr>
          <p:nvPr/>
        </p:nvSpPr>
        <p:spPr bwMode="auto">
          <a:xfrm>
            <a:off x="4547253" y="4490378"/>
            <a:ext cx="3276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spcBef>
                <a:spcPct val="20000"/>
              </a:spcBef>
              <a:buFontTx/>
              <a:buChar char="•"/>
            </a:pPr>
            <a:endParaRPr lang="fr-FR" altLang="fr-FR"/>
          </a:p>
        </p:txBody>
      </p:sp>
      <p:sp>
        <p:nvSpPr>
          <p:cNvPr id="17" name="Rectangle 13"/>
          <p:cNvSpPr>
            <a:spLocks noChangeArrowheads="1"/>
          </p:cNvSpPr>
          <p:nvPr/>
        </p:nvSpPr>
        <p:spPr bwMode="auto">
          <a:xfrm>
            <a:off x="4547253" y="4490378"/>
            <a:ext cx="3276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b="1">
                <a:solidFill>
                  <a:schemeClr val="bg1"/>
                </a:solidFill>
                <a:latin typeface="Arial" pitchFamily="34" charset="0"/>
                <a:cs typeface="Arial" pitchFamily="34" charset="0"/>
              </a:defRPr>
            </a:lvl1pPr>
            <a:lvl2pPr marL="742950" indent="-285750" eaLnBrk="0" hangingPunct="0">
              <a:defRPr sz="1600" b="1">
                <a:solidFill>
                  <a:schemeClr val="bg1"/>
                </a:solidFill>
                <a:latin typeface="Arial" pitchFamily="34" charset="0"/>
                <a:cs typeface="Arial" pitchFamily="34" charset="0"/>
              </a:defRPr>
            </a:lvl2pPr>
            <a:lvl3pPr marL="1143000" indent="-228600" eaLnBrk="0" hangingPunct="0">
              <a:defRPr sz="1600" b="1">
                <a:solidFill>
                  <a:schemeClr val="bg1"/>
                </a:solidFill>
                <a:latin typeface="Arial" pitchFamily="34" charset="0"/>
                <a:cs typeface="Arial" pitchFamily="34" charset="0"/>
              </a:defRPr>
            </a:lvl3pPr>
            <a:lvl4pPr marL="1600200" indent="-228600" eaLnBrk="0" hangingPunct="0">
              <a:defRPr sz="1600" b="1">
                <a:solidFill>
                  <a:schemeClr val="bg1"/>
                </a:solidFill>
                <a:latin typeface="Arial" pitchFamily="34" charset="0"/>
                <a:cs typeface="Arial" pitchFamily="34" charset="0"/>
              </a:defRPr>
            </a:lvl4pPr>
            <a:lvl5pPr marL="2057400" indent="-228600" eaLnBrk="0" hangingPunct="0">
              <a:defRPr sz="16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bg1"/>
                </a:solidFill>
                <a:latin typeface="Arial" pitchFamily="34" charset="0"/>
                <a:cs typeface="Arial" pitchFamily="34" charset="0"/>
              </a:defRPr>
            </a:lvl9pPr>
          </a:lstStyle>
          <a:p>
            <a:pPr eaLnBrk="1" hangingPunct="1">
              <a:spcBef>
                <a:spcPct val="20000"/>
              </a:spcBef>
              <a:buFontTx/>
              <a:buChar char="•"/>
            </a:pPr>
            <a:endParaRPr lang="fr-FR" altLang="fr-FR"/>
          </a:p>
        </p:txBody>
      </p:sp>
      <p:pic>
        <p:nvPicPr>
          <p:cNvPr id="29" name="Image 28">
            <a:extLst>
              <a:ext uri="{FF2B5EF4-FFF2-40B4-BE49-F238E27FC236}">
                <a16:creationId xmlns:a16="http://schemas.microsoft.com/office/drawing/2014/main" xmlns="" id="{ABE487E0-2542-46F6-B782-0AF96BED61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sp>
        <p:nvSpPr>
          <p:cNvPr id="19" name="ZoneTexte 18"/>
          <p:cNvSpPr txBox="1"/>
          <p:nvPr/>
        </p:nvSpPr>
        <p:spPr>
          <a:xfrm>
            <a:off x="231781" y="1121091"/>
            <a:ext cx="8784620" cy="907941"/>
          </a:xfrm>
          <a:prstGeom prst="rect">
            <a:avLst/>
          </a:prstGeom>
          <a:solidFill>
            <a:schemeClr val="bg1">
              <a:lumMod val="95000"/>
            </a:schemeClr>
          </a:solidFill>
        </p:spPr>
        <p:txBody>
          <a:bodyPr wrap="square" rtlCol="0">
            <a:spAutoFit/>
          </a:bodyPr>
          <a:lstStyle/>
          <a:p>
            <a:pPr marL="342900" indent="-342900" eaLnBrk="0" fontAlgn="base" hangingPunct="0">
              <a:spcBef>
                <a:spcPts val="600"/>
              </a:spcBef>
              <a:spcAft>
                <a:spcPct val="0"/>
              </a:spcAft>
              <a:buFont typeface="Arial" panose="020B0604020202020204" pitchFamily="34" charset="0"/>
              <a:buChar char="•"/>
              <a:defRPr/>
            </a:pPr>
            <a:r>
              <a:rPr lang="fr-FR" sz="2400" kern="0" dirty="0">
                <a:solidFill>
                  <a:srgbClr val="0070C0"/>
                </a:solidFill>
              </a:rPr>
              <a:t>Les </a:t>
            </a:r>
            <a:r>
              <a:rPr lang="fr-FR" sz="2400" kern="0" dirty="0" smtClean="0">
                <a:solidFill>
                  <a:srgbClr val="0070C0"/>
                </a:solidFill>
              </a:rPr>
              <a:t>enjeux pour l’unité et la recherche biomédicale de défense</a:t>
            </a:r>
          </a:p>
          <a:p>
            <a:pPr marL="342900" indent="-342900" eaLnBrk="0" fontAlgn="base" hangingPunct="0">
              <a:spcBef>
                <a:spcPts val="600"/>
              </a:spcBef>
              <a:spcAft>
                <a:spcPct val="0"/>
              </a:spcAft>
              <a:buFont typeface="Arial" panose="020B0604020202020204" pitchFamily="34" charset="0"/>
              <a:buChar char="•"/>
              <a:defRPr/>
            </a:pPr>
            <a:endParaRPr lang="fr-FR" sz="2400" kern="0" dirty="0">
              <a:solidFill>
                <a:srgbClr val="0070C0"/>
              </a:solidFill>
            </a:endParaRPr>
          </a:p>
        </p:txBody>
      </p:sp>
      <p:sp>
        <p:nvSpPr>
          <p:cNvPr id="24" name="Espace réservé du contenu 263"/>
          <p:cNvSpPr>
            <a:spLocks noGrp="1"/>
          </p:cNvSpPr>
          <p:nvPr>
            <p:ph idx="1"/>
          </p:nvPr>
        </p:nvSpPr>
        <p:spPr>
          <a:xfrm>
            <a:off x="231781" y="2020608"/>
            <a:ext cx="8784619" cy="4678896"/>
          </a:xfrm>
          <a:solidFill>
            <a:schemeClr val="bg1">
              <a:lumMod val="95000"/>
            </a:schemeClr>
          </a:solidFill>
        </p:spPr>
        <p:txBody>
          <a:bodyPr>
            <a:normAutofit lnSpcReduction="10000"/>
          </a:bodyPr>
          <a:lstStyle/>
          <a:p>
            <a:pPr lvl="1" eaLnBrk="0" fontAlgn="base" hangingPunct="0">
              <a:spcBef>
                <a:spcPts val="600"/>
              </a:spcBef>
              <a:spcAft>
                <a:spcPts val="600"/>
              </a:spcAft>
              <a:buFont typeface="Calibri" panose="020F0502020204030204" pitchFamily="34" charset="0"/>
              <a:buChar char="–"/>
              <a:defRPr/>
            </a:pPr>
            <a:r>
              <a:rPr lang="fr-FR" sz="2000" i="1" kern="0" dirty="0" smtClean="0">
                <a:solidFill>
                  <a:srgbClr val="002060"/>
                </a:solidFill>
                <a:latin typeface="Calibri" panose="020F0502020204030204" pitchFamily="34" charset="0"/>
                <a:cs typeface="Calibri" panose="020F0502020204030204" pitchFamily="34" charset="0"/>
              </a:rPr>
              <a:t>Caractériser l’état </a:t>
            </a:r>
            <a:r>
              <a:rPr lang="fr-FR" sz="2000" i="1" kern="0" dirty="0">
                <a:solidFill>
                  <a:srgbClr val="002060"/>
                </a:solidFill>
                <a:latin typeface="Calibri" panose="020F0502020204030204" pitchFamily="34" charset="0"/>
                <a:cs typeface="Calibri" panose="020F0502020204030204" pitchFamily="34" charset="0"/>
              </a:rPr>
              <a:t>de vulnérabilité </a:t>
            </a:r>
            <a:endParaRPr lang="fr-FR" sz="2000" i="1" kern="0" dirty="0" smtClean="0">
              <a:solidFill>
                <a:srgbClr val="002060"/>
              </a:solidFill>
              <a:latin typeface="Calibri" panose="020F0502020204030204" pitchFamily="34" charset="0"/>
              <a:cs typeface="Calibri" panose="020F0502020204030204" pitchFamily="34" charset="0"/>
            </a:endParaRPr>
          </a:p>
          <a:p>
            <a:pPr marL="1080000" lvl="1" eaLnBrk="0" fontAlgn="base" hangingPunct="0">
              <a:spcBef>
                <a:spcPts val="600"/>
              </a:spcBef>
              <a:spcAft>
                <a:spcPts val="600"/>
              </a:spcAft>
              <a:buFont typeface="Wingdings" panose="05000000000000000000" pitchFamily="2" charset="2"/>
              <a:buChar char="v"/>
              <a:defRPr/>
            </a:pPr>
            <a:r>
              <a:rPr lang="fr-FR" sz="1800" kern="0" dirty="0">
                <a:latin typeface="Calibri" panose="020F0502020204030204" pitchFamily="34" charset="0"/>
                <a:cs typeface="Calibri" panose="020F0502020204030204" pitchFamily="34" charset="0"/>
              </a:rPr>
              <a:t>Symptômes souvent </a:t>
            </a:r>
            <a:r>
              <a:rPr lang="fr-FR" sz="1800" kern="0" dirty="0" smtClean="0">
                <a:latin typeface="Calibri" panose="020F0502020204030204" pitchFamily="34" charset="0"/>
                <a:cs typeface="Calibri" panose="020F0502020204030204" pitchFamily="34" charset="0"/>
              </a:rPr>
              <a:t>ténus: </a:t>
            </a:r>
            <a:r>
              <a:rPr lang="fr-FR" sz="1800" kern="0" dirty="0">
                <a:latin typeface="Calibri" panose="020F0502020204030204" pitchFamily="34" charset="0"/>
                <a:cs typeface="Calibri" panose="020F0502020204030204" pitchFamily="34" charset="0"/>
              </a:rPr>
              <a:t>ENDOPHENOTYPES</a:t>
            </a:r>
            <a:endParaRPr lang="fr-FR" sz="1800" kern="0" dirty="0" smtClean="0">
              <a:latin typeface="Calibri" panose="020F0502020204030204" pitchFamily="34" charset="0"/>
              <a:cs typeface="Calibri" panose="020F0502020204030204" pitchFamily="34" charset="0"/>
            </a:endParaRPr>
          </a:p>
          <a:p>
            <a:pPr marL="1080000" lvl="1" eaLnBrk="0" fontAlgn="base" hangingPunct="0">
              <a:spcBef>
                <a:spcPts val="600"/>
              </a:spcBef>
              <a:spcAft>
                <a:spcPts val="600"/>
              </a:spcAft>
              <a:buFont typeface="Wingdings" panose="05000000000000000000" pitchFamily="2" charset="2"/>
              <a:buChar char="v"/>
              <a:defRPr/>
            </a:pPr>
            <a:r>
              <a:rPr lang="fr-FR" sz="1800" kern="0" dirty="0" smtClean="0">
                <a:latin typeface="Calibri" panose="020F0502020204030204" pitchFamily="34" charset="0"/>
                <a:cs typeface="Calibri" panose="020F0502020204030204" pitchFamily="34" charset="0"/>
              </a:rPr>
              <a:t>Voire altérations </a:t>
            </a:r>
            <a:r>
              <a:rPr lang="fr-FR" sz="1800" kern="0" dirty="0" err="1">
                <a:latin typeface="Calibri" panose="020F0502020204030204" pitchFamily="34" charset="0"/>
                <a:cs typeface="Calibri" panose="020F0502020204030204" pitchFamily="34" charset="0"/>
              </a:rPr>
              <a:t>infracliniques</a:t>
            </a:r>
            <a:r>
              <a:rPr lang="fr-FR" sz="1800" kern="0" dirty="0">
                <a:latin typeface="Calibri" panose="020F0502020204030204" pitchFamily="34" charset="0"/>
                <a:cs typeface="Calibri" panose="020F0502020204030204" pitchFamily="34" charset="0"/>
              </a:rPr>
              <a:t>, biologiques et </a:t>
            </a:r>
            <a:r>
              <a:rPr lang="fr-FR" sz="1800" kern="0" dirty="0" smtClean="0">
                <a:latin typeface="Calibri" panose="020F0502020204030204" pitchFamily="34" charset="0"/>
                <a:cs typeface="Calibri" panose="020F0502020204030204" pitchFamily="34" charset="0"/>
              </a:rPr>
              <a:t>fonctionnelles</a:t>
            </a:r>
          </a:p>
          <a:p>
            <a:pPr marL="1080000" lvl="1" eaLnBrk="0" fontAlgn="base" hangingPunct="0">
              <a:spcBef>
                <a:spcPts val="600"/>
              </a:spcBef>
              <a:spcAft>
                <a:spcPts val="600"/>
              </a:spcAft>
              <a:buFont typeface="Wingdings" panose="05000000000000000000" pitchFamily="2" charset="2"/>
              <a:buChar char="v"/>
              <a:defRPr/>
            </a:pPr>
            <a:endParaRPr lang="fr-FR" sz="1800" kern="0" dirty="0">
              <a:latin typeface="Calibri" panose="020F0502020204030204" pitchFamily="34" charset="0"/>
              <a:cs typeface="Calibri" panose="020F0502020204030204" pitchFamily="34" charset="0"/>
            </a:endParaRPr>
          </a:p>
          <a:p>
            <a:pPr lvl="1" eaLnBrk="0" fontAlgn="base" hangingPunct="0">
              <a:spcBef>
                <a:spcPts val="600"/>
              </a:spcBef>
              <a:spcAft>
                <a:spcPts val="600"/>
              </a:spcAft>
              <a:buFont typeface="Calibri" panose="020F0502020204030204" pitchFamily="34" charset="0"/>
              <a:buChar char="–"/>
              <a:defRPr/>
            </a:pPr>
            <a:r>
              <a:rPr lang="fr-FR" sz="2000" i="1" kern="0" dirty="0" smtClean="0">
                <a:solidFill>
                  <a:srgbClr val="002060"/>
                </a:solidFill>
                <a:latin typeface="Calibri" panose="020F0502020204030204" pitchFamily="34" charset="0"/>
                <a:cs typeface="Calibri" panose="020F0502020204030204" pitchFamily="34" charset="0"/>
              </a:rPr>
              <a:t>Savoir décrire un </a:t>
            </a:r>
            <a:r>
              <a:rPr lang="fr-FR" sz="2000" i="1" kern="0" dirty="0">
                <a:solidFill>
                  <a:srgbClr val="002060"/>
                </a:solidFill>
                <a:latin typeface="Calibri" panose="020F0502020204030204" pitchFamily="34" charset="0"/>
                <a:cs typeface="Calibri" panose="020F0502020204030204" pitchFamily="34" charset="0"/>
              </a:rPr>
              <a:t>état de vulnérabilité </a:t>
            </a:r>
            <a:r>
              <a:rPr lang="fr-FR" sz="2000" i="1" kern="0" dirty="0" smtClean="0">
                <a:solidFill>
                  <a:srgbClr val="002060"/>
                </a:solidFill>
                <a:latin typeface="Times New Roman" panose="02020603050405020304" pitchFamily="18" charset="0"/>
                <a:cs typeface="Times New Roman" panose="02020603050405020304" pitchFamily="18" charset="0"/>
              </a:rPr>
              <a:t>►</a:t>
            </a:r>
            <a:r>
              <a:rPr lang="fr-FR" sz="2000" i="1" kern="0" dirty="0" smtClean="0">
                <a:solidFill>
                  <a:srgbClr val="002060"/>
                </a:solidFill>
                <a:latin typeface="Calibri" panose="020F0502020204030204" pitchFamily="34" charset="0"/>
                <a:cs typeface="Calibri" panose="020F0502020204030204" pitchFamily="34" charset="0"/>
              </a:rPr>
              <a:t>  </a:t>
            </a:r>
          </a:p>
          <a:p>
            <a:pPr marL="1080000" lvl="1" eaLnBrk="0" fontAlgn="base" hangingPunct="0">
              <a:spcBef>
                <a:spcPts val="600"/>
              </a:spcBef>
              <a:spcAft>
                <a:spcPts val="600"/>
              </a:spcAft>
              <a:buFont typeface="Wingdings" panose="05000000000000000000" pitchFamily="2" charset="2"/>
              <a:buChar char="v"/>
              <a:defRPr/>
            </a:pPr>
            <a:r>
              <a:rPr lang="fr-FR" sz="1800" kern="0" dirty="0" smtClean="0">
                <a:latin typeface="Calibri" panose="020F0502020204030204" pitchFamily="34" charset="0"/>
                <a:cs typeface="Calibri" panose="020F0502020204030204" pitchFamily="34" charset="0"/>
              </a:rPr>
              <a:t>Diagnostic </a:t>
            </a:r>
            <a:r>
              <a:rPr lang="fr-FR" sz="1800" kern="0" dirty="0">
                <a:latin typeface="Calibri" panose="020F0502020204030204" pitchFamily="34" charset="0"/>
                <a:cs typeface="Calibri" panose="020F0502020204030204" pitchFamily="34" charset="0"/>
              </a:rPr>
              <a:t>précoce du </a:t>
            </a:r>
            <a:r>
              <a:rPr lang="fr-FR" sz="1800" kern="0" dirty="0" smtClean="0">
                <a:latin typeface="Calibri" panose="020F0502020204030204" pitchFamily="34" charset="0"/>
                <a:cs typeface="Calibri" panose="020F0502020204030204" pitchFamily="34" charset="0"/>
              </a:rPr>
              <a:t>risque</a:t>
            </a:r>
          </a:p>
          <a:p>
            <a:pPr marL="1080000" lvl="1" eaLnBrk="0" fontAlgn="base" hangingPunct="0">
              <a:spcBef>
                <a:spcPts val="600"/>
              </a:spcBef>
              <a:spcAft>
                <a:spcPts val="600"/>
              </a:spcAft>
              <a:buFont typeface="Wingdings" panose="05000000000000000000" pitchFamily="2" charset="2"/>
              <a:buChar char="v"/>
              <a:defRPr/>
            </a:pPr>
            <a:r>
              <a:rPr lang="fr-FR" sz="1800" kern="0" dirty="0" smtClean="0">
                <a:latin typeface="Calibri" panose="020F0502020204030204" pitchFamily="34" charset="0"/>
                <a:cs typeface="Calibri" panose="020F0502020204030204" pitchFamily="34" charset="0"/>
              </a:rPr>
              <a:t>Prophylaxie </a:t>
            </a:r>
            <a:r>
              <a:rPr lang="fr-FR" sz="1800" kern="0" dirty="0">
                <a:latin typeface="Calibri" panose="020F0502020204030204" pitchFamily="34" charset="0"/>
                <a:cs typeface="Calibri" panose="020F0502020204030204" pitchFamily="34" charset="0"/>
              </a:rPr>
              <a:t>des affections psychiatriques et de la désadaptation au </a:t>
            </a:r>
            <a:r>
              <a:rPr lang="fr-FR" sz="1800" kern="0" dirty="0" smtClean="0">
                <a:latin typeface="Calibri" panose="020F0502020204030204" pitchFamily="34" charset="0"/>
                <a:cs typeface="Calibri" panose="020F0502020204030204" pitchFamily="34" charset="0"/>
              </a:rPr>
              <a:t>milieu </a:t>
            </a:r>
          </a:p>
          <a:p>
            <a:pPr marL="1080000" lvl="1" eaLnBrk="0" fontAlgn="base" hangingPunct="0">
              <a:spcBef>
                <a:spcPts val="600"/>
              </a:spcBef>
              <a:spcAft>
                <a:spcPts val="600"/>
              </a:spcAft>
              <a:buFont typeface="Wingdings" panose="05000000000000000000" pitchFamily="2" charset="2"/>
              <a:buChar char="v"/>
              <a:defRPr/>
            </a:pPr>
            <a:endParaRPr lang="fr-FR" sz="1800" kern="0" dirty="0" smtClean="0">
              <a:latin typeface="Calibri" panose="020F0502020204030204" pitchFamily="34" charset="0"/>
              <a:cs typeface="Calibri" panose="020F0502020204030204" pitchFamily="34" charset="0"/>
            </a:endParaRPr>
          </a:p>
          <a:p>
            <a:pPr lvl="1" eaLnBrk="0" fontAlgn="base" hangingPunct="0">
              <a:spcBef>
                <a:spcPts val="600"/>
              </a:spcBef>
              <a:spcAft>
                <a:spcPts val="600"/>
              </a:spcAft>
              <a:buFont typeface="Calibri" panose="020F0502020204030204" pitchFamily="34" charset="0"/>
              <a:buChar char="–"/>
              <a:defRPr/>
            </a:pPr>
            <a:r>
              <a:rPr lang="fr-FR" sz="2000" i="1" kern="0" dirty="0" smtClean="0">
                <a:solidFill>
                  <a:srgbClr val="002060"/>
                </a:solidFill>
                <a:latin typeface="Calibri" panose="020F0502020204030204" pitchFamily="34" charset="0"/>
                <a:cs typeface="Calibri" panose="020F0502020204030204" pitchFamily="34" charset="0"/>
              </a:rPr>
              <a:t>Stratégies </a:t>
            </a:r>
            <a:r>
              <a:rPr lang="fr-FR" sz="2000" i="1" kern="0" dirty="0">
                <a:solidFill>
                  <a:srgbClr val="002060"/>
                </a:solidFill>
                <a:latin typeface="Calibri" panose="020F0502020204030204" pitchFamily="34" charset="0"/>
                <a:cs typeface="Calibri" panose="020F0502020204030204" pitchFamily="34" charset="0"/>
              </a:rPr>
              <a:t>thérapeutiques </a:t>
            </a:r>
            <a:r>
              <a:rPr lang="fr-FR" sz="2000" i="1" kern="0" dirty="0">
                <a:solidFill>
                  <a:srgbClr val="002060"/>
                </a:solidFill>
                <a:latin typeface="Times New Roman" panose="02020603050405020304" pitchFamily="18" charset="0"/>
                <a:cs typeface="Times New Roman" panose="02020603050405020304" pitchFamily="18" charset="0"/>
              </a:rPr>
              <a:t>► </a:t>
            </a:r>
            <a:endParaRPr lang="fr-FR" sz="2000" i="1" kern="0" dirty="0" smtClean="0">
              <a:solidFill>
                <a:srgbClr val="002060"/>
              </a:solidFill>
              <a:latin typeface="Times New Roman" panose="02020603050405020304" pitchFamily="18" charset="0"/>
              <a:cs typeface="Times New Roman" panose="02020603050405020304" pitchFamily="18" charset="0"/>
            </a:endParaRPr>
          </a:p>
          <a:p>
            <a:pPr marL="1080000" lvl="1" eaLnBrk="0" fontAlgn="base" hangingPunct="0">
              <a:spcBef>
                <a:spcPts val="600"/>
              </a:spcBef>
              <a:spcAft>
                <a:spcPts val="600"/>
              </a:spcAft>
              <a:buFont typeface="Wingdings" panose="05000000000000000000" pitchFamily="2" charset="2"/>
              <a:buChar char="v"/>
              <a:defRPr/>
            </a:pPr>
            <a:r>
              <a:rPr lang="fr-FR" sz="1800" kern="0" dirty="0" smtClean="0">
                <a:latin typeface="Calibri" panose="020F0502020204030204" pitchFamily="34" charset="0"/>
                <a:cs typeface="Calibri" panose="020F0502020204030204" pitchFamily="34" charset="0"/>
              </a:rPr>
              <a:t>Au minimum, </a:t>
            </a:r>
            <a:r>
              <a:rPr lang="fr-FR" sz="1800" kern="0" dirty="0">
                <a:latin typeface="Calibri" panose="020F0502020204030204" pitchFamily="34" charset="0"/>
                <a:cs typeface="Calibri" panose="020F0502020204030204" pitchFamily="34" charset="0"/>
              </a:rPr>
              <a:t>mise au repos permettant à l'organisme de récupérer</a:t>
            </a:r>
          </a:p>
          <a:p>
            <a:pPr marL="1080000" lvl="1" eaLnBrk="0" fontAlgn="base" hangingPunct="0">
              <a:spcBef>
                <a:spcPts val="600"/>
              </a:spcBef>
              <a:spcAft>
                <a:spcPts val="600"/>
              </a:spcAft>
              <a:buFont typeface="Wingdings" panose="05000000000000000000" pitchFamily="2" charset="2"/>
              <a:buChar char="v"/>
              <a:defRPr/>
            </a:pPr>
            <a:r>
              <a:rPr lang="fr-FR" sz="1800" kern="0" dirty="0" smtClean="0">
                <a:latin typeface="Calibri" panose="020F0502020204030204" pitchFamily="34" charset="0"/>
                <a:cs typeface="Calibri" panose="020F0502020204030204" pitchFamily="34" charset="0"/>
              </a:rPr>
              <a:t>Traitement </a:t>
            </a:r>
            <a:r>
              <a:rPr lang="fr-FR" sz="1800" kern="0" dirty="0">
                <a:latin typeface="Calibri" panose="020F0502020204030204" pitchFamily="34" charset="0"/>
                <a:cs typeface="Calibri" panose="020F0502020204030204" pitchFamily="34" charset="0"/>
              </a:rPr>
              <a:t>de réversion de la </a:t>
            </a:r>
            <a:r>
              <a:rPr lang="fr-FR" sz="1800" kern="0" dirty="0" smtClean="0">
                <a:latin typeface="Calibri" panose="020F0502020204030204" pitchFamily="34" charset="0"/>
                <a:cs typeface="Calibri" panose="020F0502020204030204" pitchFamily="34" charset="0"/>
              </a:rPr>
              <a:t>vulnérabilité ? </a:t>
            </a:r>
            <a:endParaRPr lang="fr-FR" sz="1800" kern="0" dirty="0">
              <a:latin typeface="Calibri" panose="020F0502020204030204" pitchFamily="34" charset="0"/>
              <a:cs typeface="Calibri" panose="020F0502020204030204" pitchFamily="34" charset="0"/>
            </a:endParaRPr>
          </a:p>
          <a:p>
            <a:pPr marL="540000" indent="-285750">
              <a:spcBef>
                <a:spcPts val="300"/>
              </a:spcBef>
              <a:spcAft>
                <a:spcPts val="300"/>
              </a:spcAft>
              <a:buFont typeface="Wingdings" panose="05000000000000000000" pitchFamily="2" charset="2"/>
              <a:buChar char="§"/>
              <a:defRPr/>
            </a:pPr>
            <a:endParaRPr lang="fr-FR" sz="2000" dirty="0"/>
          </a:p>
        </p:txBody>
      </p:sp>
    </p:spTree>
    <p:extLst>
      <p:ext uri="{BB962C8B-B14F-4D97-AF65-F5344CB8AC3E}">
        <p14:creationId xmlns:p14="http://schemas.microsoft.com/office/powerpoint/2010/main" val="879529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ABE487E0-2542-46F6-B782-0AF96BED6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88" y="6037475"/>
            <a:ext cx="684856" cy="684000"/>
          </a:xfrm>
          <a:prstGeom prst="rect">
            <a:avLst/>
          </a:prstGeom>
        </p:spPr>
      </p:pic>
      <p:sp>
        <p:nvSpPr>
          <p:cNvPr id="24" name="ZoneTexte 23"/>
          <p:cNvSpPr txBox="1"/>
          <p:nvPr/>
        </p:nvSpPr>
        <p:spPr>
          <a:xfrm>
            <a:off x="1118253" y="116632"/>
            <a:ext cx="8025747" cy="584775"/>
          </a:xfrm>
          <a:prstGeom prst="rect">
            <a:avLst/>
          </a:prstGeom>
          <a:noFill/>
        </p:spPr>
        <p:txBody>
          <a:bodyPr wrap="square" rtlCol="0">
            <a:spAutoFit/>
          </a:bodyPr>
          <a:lstStyle/>
          <a:p>
            <a:r>
              <a:rPr lang="fr-FR" sz="3200" b="1" cap="all" dirty="0" smtClean="0">
                <a:solidFill>
                  <a:srgbClr val="002060"/>
                </a:solidFill>
              </a:rPr>
              <a:t>Prévention primaire ? Et soignants</a:t>
            </a:r>
            <a:endParaRPr lang="fr-FR" sz="3200" b="1" dirty="0">
              <a:solidFill>
                <a:srgbClr val="002060"/>
              </a:solidFill>
            </a:endParaRPr>
          </a:p>
        </p:txBody>
      </p:sp>
      <p:pic>
        <p:nvPicPr>
          <p:cNvPr id="2" name="Image 1"/>
          <p:cNvPicPr>
            <a:picLocks noChangeAspect="1"/>
          </p:cNvPicPr>
          <p:nvPr/>
        </p:nvPicPr>
        <p:blipFill>
          <a:blip r:embed="rId3"/>
          <a:stretch>
            <a:fillRect/>
          </a:stretch>
        </p:blipFill>
        <p:spPr>
          <a:xfrm>
            <a:off x="2190750" y="1724025"/>
            <a:ext cx="4762500" cy="3409950"/>
          </a:xfrm>
          <a:prstGeom prst="rect">
            <a:avLst/>
          </a:prstGeom>
        </p:spPr>
      </p:pic>
    </p:spTree>
    <p:extLst>
      <p:ext uri="{BB962C8B-B14F-4D97-AF65-F5344CB8AC3E}">
        <p14:creationId xmlns:p14="http://schemas.microsoft.com/office/powerpoint/2010/main" val="598746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3740</TotalTime>
  <Words>1497</Words>
  <Application>Microsoft Office PowerPoint</Application>
  <PresentationFormat>Affichage à l'écran (4:3)</PresentationFormat>
  <Paragraphs>212</Paragraphs>
  <Slides>21</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Prévention primaire</vt:lpstr>
      <vt:lpstr>PREVENTION PRIMAIRE du TSPT</vt:lpstr>
      <vt:lpstr>PREVENTION PRIMAIRE du TSPT</vt:lpstr>
      <vt:lpstr>Présentation PowerPoint</vt:lpstr>
      <vt:lpstr>DEFINITION</vt:lpstr>
      <vt:lpstr>Présentation PowerPoint</vt:lpstr>
      <vt:lpstr>LES 5 AXES D’ACTION</vt:lpstr>
      <vt:lpstr>ACQUERIR DES APTITUDES INDIVIDUELLES</vt:lpstr>
      <vt:lpstr>VERS DES COMPORTEMENTS DE SANTE ? </vt:lpstr>
      <vt:lpstr>COMPORTEMENTS DE SANTE ? </vt:lpstr>
      <vt:lpstr>Présentation PowerPoint</vt:lpstr>
      <vt:lpstr>TSPT: un conditionnement de peur</vt:lpstr>
    </vt:vector>
  </TitlesOfParts>
  <Company>MINISTERE DE LA DEFENSE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DELPEUCH Anne-Cécile</dc:creator>
  <cp:lastModifiedBy>Marion</cp:lastModifiedBy>
  <cp:revision>257</cp:revision>
  <cp:lastPrinted>2017-11-13T10:58:37Z</cp:lastPrinted>
  <dcterms:created xsi:type="dcterms:W3CDTF">2017-09-20T12:18:41Z</dcterms:created>
  <dcterms:modified xsi:type="dcterms:W3CDTF">2018-10-06T14:32:40Z</dcterms:modified>
</cp:coreProperties>
</file>