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704" r:id="rId3"/>
    <p:sldId id="745" r:id="rId4"/>
    <p:sldId id="757" r:id="rId5"/>
    <p:sldId id="611" r:id="rId6"/>
    <p:sldId id="484" r:id="rId7"/>
    <p:sldId id="274" r:id="rId8"/>
    <p:sldId id="756" r:id="rId9"/>
    <p:sldId id="723" r:id="rId10"/>
    <p:sldId id="743" r:id="rId11"/>
    <p:sldId id="664" r:id="rId12"/>
    <p:sldId id="758" r:id="rId13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2" userDrawn="1">
          <p15:clr>
            <a:srgbClr val="A4A3A4"/>
          </p15:clr>
        </p15:guide>
        <p15:guide id="2" pos="48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A6CD54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59"/>
    <p:restoredTop sz="94613" autoAdjust="0"/>
  </p:normalViewPr>
  <p:slideViewPr>
    <p:cSldViewPr snapToGrid="0" snapToObjects="1" showGuides="1">
      <p:cViewPr varScale="1">
        <p:scale>
          <a:sx n="135" d="100"/>
          <a:sy n="135" d="100"/>
        </p:scale>
        <p:origin x="1056" y="168"/>
      </p:cViewPr>
      <p:guideLst>
        <p:guide orient="horz" pos="962"/>
        <p:guide pos="48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ninot/Desktop/Graphiques-Bordeaux-Nino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9C8B-7943-9924-6616E54EF8A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9C8B-7943-9924-6616E54EF8A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9C8B-7943-9924-6616E54EF8A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9C8B-7943-9924-6616E54EF8AA}"/>
              </c:ext>
            </c:extLst>
          </c:dPt>
          <c:dLbls>
            <c:dLbl>
              <c:idx val="0"/>
              <c:layout>
                <c:manualLayout>
                  <c:x val="-0.110802889872538"/>
                  <c:y val="0.198662860358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CF16F3-508B-2740-ABD8-50E8F3ED8616}" type="PERCENTAGE">
                      <a:rPr lang="en-US" sz="1400" baseline="0" smtClean="0"/>
                      <a:pPr>
                        <a:defRPr sz="1400"/>
                      </a:pPr>
                      <a:t>[POURCENTAGE]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451502444081997"/>
                      <c:h val="0.158657340174212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8B-7943-9924-6616E54EF8AA}"/>
                </c:ext>
              </c:extLst>
            </c:dLbl>
            <c:dLbl>
              <c:idx val="1"/>
              <c:layout>
                <c:manualLayout>
                  <c:x val="-0.19860567165557438"/>
                  <c:y val="-0.261846266949886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085100E-DE05-AC4A-A546-968F48BDD0E6}" type="PERCENTAGE">
                      <a:rPr lang="en-US" sz="1400" baseline="0" smtClean="0"/>
                      <a:pPr>
                        <a:defRPr sz="1400"/>
                      </a:pPr>
                      <a:t>[POURCENTAGE]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3015340314026"/>
                      <c:h val="0.138789778679895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C8B-7943-9924-6616E54EF8AA}"/>
                </c:ext>
              </c:extLst>
            </c:dLbl>
            <c:dLbl>
              <c:idx val="2"/>
              <c:layout>
                <c:manualLayout>
                  <c:x val="0.19929998929599099"/>
                  <c:y val="-0.202734378886162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A409C39-1563-1340-A008-07AAAA288BE9}" type="PERCENTAGE">
                      <a:rPr lang="en-US" baseline="0" smtClean="0"/>
                      <a:pPr>
                        <a:defRPr sz="1400"/>
                      </a:pPr>
                      <a:t>[POURCENTAGE]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62293134532602"/>
                      <c:h val="6.18291247880506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C8B-7943-9924-6616E54EF8AA}"/>
                </c:ext>
              </c:extLst>
            </c:dLbl>
            <c:dLbl>
              <c:idx val="3"/>
              <c:layout>
                <c:manualLayout>
                  <c:x val="0.17378063497860199"/>
                  <c:y val="0.17529237972235301"/>
                </c:manualLayout>
              </c:layout>
              <c:tx>
                <c:rich>
                  <a:bodyPr/>
                  <a:lstStyle/>
                  <a:p>
                    <a:fld id="{A76132A1-7D6B-604E-B101-9F9BEB5E67F7}" type="PERCENTAGE">
                      <a:rPr lang="en-US" baseline="0" smtClean="0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C8B-7943-9924-6616E54EF8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Feuil1!$A$3:$A$6</c:f>
              <c:strCache>
                <c:ptCount val="4"/>
                <c:pt idx="0">
                  <c:v>Contexte</c:v>
                </c:pt>
                <c:pt idx="1">
                  <c:v>Professionnel</c:v>
                </c:pt>
                <c:pt idx="2">
                  <c:v>Usager</c:v>
                </c:pt>
                <c:pt idx="3">
                  <c:v>INM</c:v>
                </c:pt>
              </c:strCache>
            </c:strRef>
          </c:cat>
          <c:val>
            <c:numRef>
              <c:f>Feuil1!$B$3:$B$6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8B-7943-9924-6616E54EF8A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3F116-9299-3241-BA6C-2CB6E8120060}" type="datetimeFigureOut">
              <a:rPr lang="fr-FR" smtClean="0"/>
              <a:t>06/10/2018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634ED-8526-3F4B-8AFF-1C95DE4AC3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091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88F56-4573-2A41-9625-B2ECD9000B34}" type="datetimeFigureOut">
              <a:rPr lang="fr-FR" smtClean="0"/>
              <a:t>06/10/2018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C4B85-81CF-1D4E-85D6-5B22733ACD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799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4B85-81CF-1D4E-85D6-5B22733ACD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645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B30C7-64C7-6247-B096-64228A81981E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549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B30C7-64C7-6247-B096-64228A81981E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620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B30C7-64C7-6247-B096-64228A81981E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32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B30C7-64C7-6247-B096-64228A81981E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6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B30C7-64C7-6247-B096-64228A81981E}" type="slidenum">
              <a:rPr lang="en-GB"/>
              <a:pPr>
                <a:defRPr/>
              </a:pPr>
              <a:t>3</a:t>
            </a:fld>
            <a:endParaRPr lang="en-GB"/>
          </a:p>
        </p:txBody>
      </p:sp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0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B30C7-64C7-6247-B096-64228A81981E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299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B30C7-64C7-6247-B096-64228A81981E}" type="slidenum">
              <a:rPr lang="en-GB"/>
              <a:pPr>
                <a:defRPr/>
              </a:pPr>
              <a:t>5</a:t>
            </a:fld>
            <a:endParaRPr lang="en-GB"/>
          </a:p>
        </p:txBody>
      </p:sp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85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C0504D"/>
              </a:buClr>
              <a:defRPr/>
            </a:pPr>
            <a:fld id="{7895C13A-17CB-5E4E-AB64-A1A725540627}" type="slidenum">
              <a:rPr lang="en-GB">
                <a:solidFill>
                  <a:srgbClr val="800080"/>
                </a:solidFill>
              </a:rPr>
              <a:pPr>
                <a:buClr>
                  <a:srgbClr val="C0504D"/>
                </a:buClr>
                <a:defRPr/>
              </a:pPr>
              <a:t>6</a:t>
            </a:fld>
            <a:endParaRPr lang="en-GB">
              <a:solidFill>
                <a:srgbClr val="800080"/>
              </a:solidFill>
            </a:endParaRPr>
          </a:p>
        </p:txBody>
      </p:sp>
      <p:sp>
        <p:nvSpPr>
          <p:cNvPr id="249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4412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9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37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B30C7-64C7-6247-B096-64228A81981E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5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4B30C7-64C7-6247-B096-64228A81981E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C0504D"/>
              </a:buClr>
              <a:defRPr/>
            </a:pPr>
            <a:fld id="{7895C13A-17CB-5E4E-AB64-A1A725540627}" type="slidenum">
              <a:rPr lang="en-GB">
                <a:solidFill>
                  <a:srgbClr val="800080"/>
                </a:solidFill>
              </a:rPr>
              <a:pPr>
                <a:buClr>
                  <a:srgbClr val="C0504D"/>
                </a:buClr>
                <a:defRPr/>
              </a:pPr>
              <a:t>9</a:t>
            </a:fld>
            <a:endParaRPr lang="en-GB">
              <a:solidFill>
                <a:srgbClr val="800080"/>
              </a:solidFill>
            </a:endParaRPr>
          </a:p>
        </p:txBody>
      </p:sp>
      <p:sp>
        <p:nvSpPr>
          <p:cNvPr id="249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4412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9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88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35" y="8467"/>
            <a:ext cx="683496" cy="2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7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35" y="8467"/>
            <a:ext cx="683496" cy="2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6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 userDrawn="1"/>
        </p:nvCxnSpPr>
        <p:spPr>
          <a:xfrm>
            <a:off x="0" y="276257"/>
            <a:ext cx="9173060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35" y="8467"/>
            <a:ext cx="683496" cy="2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.jp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trial./f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1.jpg"/><Relationship Id="rId4" Type="http://schemas.openxmlformats.org/officeDocument/2006/relationships/image" Target="../media/image3.jpeg"/><Relationship Id="rId9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iversite-de-Montpellie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61" y="4494691"/>
            <a:ext cx="239397" cy="235314"/>
          </a:xfrm>
          <a:prstGeom prst="rect">
            <a:avLst/>
          </a:prstGeom>
        </p:spPr>
      </p:pic>
      <p:pic>
        <p:nvPicPr>
          <p:cNvPr id="26" name="Image 25" descr="Europ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62" y="4494653"/>
            <a:ext cx="253591" cy="194766"/>
          </a:xfrm>
          <a:prstGeom prst="rect">
            <a:avLst/>
          </a:prstGeom>
        </p:spPr>
      </p:pic>
      <p:pic>
        <p:nvPicPr>
          <p:cNvPr id="27" name="Image 26" descr="MENR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573" y="4487230"/>
            <a:ext cx="207625" cy="194766"/>
          </a:xfrm>
          <a:prstGeom prst="rect">
            <a:avLst/>
          </a:prstGeom>
        </p:spPr>
      </p:pic>
      <p:pic>
        <p:nvPicPr>
          <p:cNvPr id="29" name="Image 28" descr="Montpellier-metropol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199" y="4491741"/>
            <a:ext cx="223089" cy="252023"/>
          </a:xfrm>
          <a:prstGeom prst="rect">
            <a:avLst/>
          </a:prstGeom>
        </p:spPr>
      </p:pic>
      <p:sp>
        <p:nvSpPr>
          <p:cNvPr id="31" name="object 3"/>
          <p:cNvSpPr txBox="1"/>
          <p:nvPr/>
        </p:nvSpPr>
        <p:spPr>
          <a:xfrm>
            <a:off x="767163" y="164103"/>
            <a:ext cx="7566132" cy="10098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20803" defTabSz="913486">
              <a:lnSpc>
                <a:spcPts val="649"/>
              </a:lnSpc>
              <a:spcBef>
                <a:spcPts val="35"/>
              </a:spcBef>
            </a:pPr>
            <a:endParaRPr sz="2400" dirty="0"/>
          </a:p>
          <a:p>
            <a:pPr marL="12687" defTabSz="913486">
              <a:lnSpc>
                <a:spcPts val="4000"/>
              </a:lnSpc>
              <a:spcAft>
                <a:spcPts val="600"/>
              </a:spcAft>
            </a:pPr>
            <a:r>
              <a:rPr lang="fr-FR" sz="2400" b="1" spc="-184" dirty="0">
                <a:cs typeface="Times New Roman"/>
              </a:rPr>
              <a:t>Quelles études scientifiques à mettre en place pour démontrer l’intérêt des techniques de prévention ? </a:t>
            </a:r>
          </a:p>
          <a:p>
            <a:pPr marL="12687" defTabSz="913486">
              <a:lnSpc>
                <a:spcPts val="4000"/>
              </a:lnSpc>
              <a:spcAft>
                <a:spcPts val="600"/>
              </a:spcAft>
            </a:pPr>
            <a:r>
              <a:rPr lang="fr-FR" sz="2400" b="1" spc="-184" dirty="0">
                <a:cs typeface="Times New Roman"/>
              </a:rPr>
              <a:t>Le chemin vers les interventions non médicamenteuses (INM)</a:t>
            </a:r>
          </a:p>
        </p:txBody>
      </p:sp>
      <p:pic>
        <p:nvPicPr>
          <p:cNvPr id="13" name="Image 12" descr="Occitani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73" y="4491565"/>
            <a:ext cx="194766" cy="194766"/>
          </a:xfrm>
          <a:prstGeom prst="rect">
            <a:avLst/>
          </a:prstGeom>
        </p:spPr>
      </p:pic>
      <p:pic>
        <p:nvPicPr>
          <p:cNvPr id="15" name="Image 14" descr="UPV-couleu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08" y="4523682"/>
            <a:ext cx="262396" cy="185901"/>
          </a:xfrm>
          <a:prstGeom prst="rect">
            <a:avLst/>
          </a:prstGeom>
        </p:spPr>
      </p:pic>
      <p:pic>
        <p:nvPicPr>
          <p:cNvPr id="12" name="Image 11" descr="Universite-de-Montpellier.png">
            <a:extLst>
              <a:ext uri="{FF2B5EF4-FFF2-40B4-BE49-F238E27FC236}">
                <a16:creationId xmlns:a16="http://schemas.microsoft.com/office/drawing/2014/main" id="{7748901C-70FA-AF42-8076-20AD3237FF25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017" y="2368455"/>
            <a:ext cx="638440" cy="615347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DD4BFC8B-B859-2F4A-AD6D-A3F68D47A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076" y="2333589"/>
            <a:ext cx="4884603" cy="66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Pr Grégory</a:t>
            </a:r>
            <a:r>
              <a:rPr lang="fr-FR" sz="1600" b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 Ninot </a:t>
            </a: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Université de Montpellier</a:t>
            </a:r>
            <a:endParaRPr kumimoji="0" lang="fr-FR" sz="160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6B24761-F125-7B43-8378-3A97C6B2D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983" y="4752764"/>
            <a:ext cx="214625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fr-FR" sz="1400" u="sng" kern="0" dirty="0" err="1">
                <a:solidFill>
                  <a:srgbClr val="0000FF"/>
                </a:solidFill>
                <a:cs typeface="Calibri"/>
              </a:rPr>
              <a:t>icm.unicancer.fr</a:t>
            </a:r>
            <a:endParaRPr lang="fr-FR" sz="1400" u="sng" kern="0" dirty="0">
              <a:solidFill>
                <a:srgbClr val="0000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33E92278-0C91-8748-B03F-0AEF383E7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96" y="4762042"/>
            <a:ext cx="208823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 kern="0" dirty="0" err="1">
                <a:solidFill>
                  <a:srgbClr val="0000FF"/>
                </a:solidFill>
                <a:effectLst/>
                <a:latin typeface="Calibri"/>
                <a:cs typeface="Calibri"/>
              </a:rPr>
              <a:t>lab-epsylon.fr</a:t>
            </a:r>
            <a:endParaRPr lang="fr-FR" sz="1400" u="sng" kern="0" dirty="0">
              <a:solidFill>
                <a:srgbClr val="0000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83AA0E12-0703-FB4F-981E-9B05A396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2" y="3525293"/>
            <a:ext cx="167449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Laboratoire EA4556</a:t>
            </a:r>
            <a:endParaRPr kumimoji="0" lang="fr-FR" sz="140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3A0FF1AD-F3A6-2046-AC46-6B26EF9E3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115" y="3525293"/>
            <a:ext cx="273630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Plateforme CEPS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A2B47D7D-BEC0-4C4B-9E42-D084181B1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949" y="4750427"/>
            <a:ext cx="241631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 kern="0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fr-FR" sz="1400" u="sng" kern="0" dirty="0">
                <a:solidFill>
                  <a:srgbClr val="0000FF"/>
                </a:solidFill>
                <a:effectLst/>
                <a:latin typeface="Calibri"/>
                <a:cs typeface="Calibri"/>
              </a:rPr>
              <a:t>lateforme-</a:t>
            </a:r>
            <a:r>
              <a:rPr lang="fr-FR" sz="1400" u="sng" kern="0" dirty="0" err="1">
                <a:solidFill>
                  <a:srgbClr val="0000FF"/>
                </a:solidFill>
                <a:effectLst/>
                <a:latin typeface="Calibri"/>
                <a:cs typeface="Calibri"/>
              </a:rPr>
              <a:t>ceps.fr</a:t>
            </a:r>
            <a:endParaRPr lang="fr-FR" sz="1400" u="sng" kern="0" dirty="0">
              <a:solidFill>
                <a:srgbClr val="0000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DC5051F4-60FD-884B-8743-65C162FAD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396" y="3525293"/>
            <a:ext cx="2828041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Institut du Cancer de Montpellier</a:t>
            </a:r>
          </a:p>
        </p:txBody>
      </p:sp>
      <p:pic>
        <p:nvPicPr>
          <p:cNvPr id="28" name="Image 27" descr="Epsylon.jpg">
            <a:extLst>
              <a:ext uri="{FF2B5EF4-FFF2-40B4-BE49-F238E27FC236}">
                <a16:creationId xmlns:a16="http://schemas.microsoft.com/office/drawing/2014/main" id="{227DE499-168C-BC44-A5E0-4F438D8BA4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1" y="3993852"/>
            <a:ext cx="1471381" cy="63366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0BB3507-5F87-1D42-8A52-61DDEDC9C2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73" y="3841332"/>
            <a:ext cx="1563036" cy="55659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A0F2596-2248-7A4E-98B1-1EEABFF330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6810" y="3965513"/>
            <a:ext cx="932864" cy="7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6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97957" y="504050"/>
            <a:ext cx="359531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/>
              <a:t>Description d’une INM</a:t>
            </a:r>
            <a:endParaRPr lang="fr-FR" sz="1600" dirty="0">
              <a:effectLst/>
            </a:endParaRPr>
          </a:p>
        </p:txBody>
      </p:sp>
      <p:sp>
        <p:nvSpPr>
          <p:cNvPr id="2" name="Flèche vers la droite 1"/>
          <p:cNvSpPr/>
          <p:nvPr/>
        </p:nvSpPr>
        <p:spPr>
          <a:xfrm rot="19364915">
            <a:off x="1807008" y="1587972"/>
            <a:ext cx="868350" cy="1699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638207" y="1109805"/>
            <a:ext cx="6505793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1600" b="1" dirty="0">
                <a:solidFill>
                  <a:srgbClr val="FF0000"/>
                </a:solidFill>
              </a:rPr>
              <a:t>Désignation: </a:t>
            </a:r>
            <a:r>
              <a:rPr lang="fr-FR" sz="1600" dirty="0"/>
              <a:t>nom, synonyme, abréviation, discipline-famille, marque, auteur</a:t>
            </a:r>
            <a:endParaRPr lang="fr-FR" sz="16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879448" y="3451206"/>
            <a:ext cx="5354474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1600" b="1" dirty="0">
                <a:solidFill>
                  <a:srgbClr val="FF0000"/>
                </a:solidFill>
              </a:rPr>
              <a:t>Mécanismes d’action: </a:t>
            </a:r>
            <a:r>
              <a:rPr lang="fr-FR" sz="1600" dirty="0"/>
              <a:t>processus bio-psycho-social</a:t>
            </a:r>
            <a:endParaRPr lang="fr-FR" sz="1600" dirty="0">
              <a:effectLst/>
            </a:endParaRPr>
          </a:p>
        </p:txBody>
      </p:sp>
      <p:sp>
        <p:nvSpPr>
          <p:cNvPr id="28" name="Flèche vers la droite 27"/>
          <p:cNvSpPr/>
          <p:nvPr/>
        </p:nvSpPr>
        <p:spPr>
          <a:xfrm rot="21212121">
            <a:off x="2006383" y="2343245"/>
            <a:ext cx="868350" cy="1699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vers la droite 28"/>
          <p:cNvSpPr/>
          <p:nvPr/>
        </p:nvSpPr>
        <p:spPr>
          <a:xfrm rot="230310">
            <a:off x="2006384" y="2707648"/>
            <a:ext cx="868350" cy="1699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072695" y="2209537"/>
            <a:ext cx="4575429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1600" b="1" dirty="0">
                <a:solidFill>
                  <a:srgbClr val="FF0000"/>
                </a:solidFill>
              </a:rPr>
              <a:t>Population cible: </a:t>
            </a:r>
            <a:r>
              <a:rPr lang="fr-FR" sz="1600" dirty="0"/>
              <a:t>âge, sexe</a:t>
            </a:r>
            <a:r>
              <a:rPr lang="mr-IN" sz="1600" dirty="0"/>
              <a:t>…</a:t>
            </a:r>
            <a:endParaRPr lang="fr-FR" sz="1600" dirty="0">
              <a:effectLst/>
            </a:endParaRPr>
          </a:p>
        </p:txBody>
      </p:sp>
      <p:sp>
        <p:nvSpPr>
          <p:cNvPr id="17" name="Flèche vers la droite 16"/>
          <p:cNvSpPr/>
          <p:nvPr/>
        </p:nvSpPr>
        <p:spPr>
          <a:xfrm rot="1487586">
            <a:off x="2008533" y="3251161"/>
            <a:ext cx="868350" cy="1699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930173" y="2671896"/>
            <a:ext cx="6079604" cy="66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600" b="1" dirty="0">
                <a:solidFill>
                  <a:srgbClr val="FF0000"/>
                </a:solidFill>
              </a:rPr>
              <a:t>Contenu:</a:t>
            </a:r>
            <a:r>
              <a:rPr lang="fr-FR" sz="1600" dirty="0"/>
              <a:t> durée, dose, ingrédient-composant-technique-geste, matériel, lieu de pratique prescription, prix, précautions, norme, label…</a:t>
            </a:r>
            <a:endParaRPr lang="fr-FR" sz="1600" dirty="0">
              <a:effectLst/>
            </a:endParaRPr>
          </a:p>
        </p:txBody>
      </p:sp>
      <p:sp>
        <p:nvSpPr>
          <p:cNvPr id="20" name="Flèche vers la droite 19"/>
          <p:cNvSpPr/>
          <p:nvPr/>
        </p:nvSpPr>
        <p:spPr>
          <a:xfrm rot="1619492">
            <a:off x="1896661" y="3660143"/>
            <a:ext cx="868350" cy="1699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70668" y="3839276"/>
            <a:ext cx="5992040" cy="68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600" b="1" dirty="0">
                <a:solidFill>
                  <a:srgbClr val="FF0000"/>
                </a:solidFill>
              </a:rPr>
              <a:t>Intervenant professionnel: </a:t>
            </a:r>
            <a:r>
              <a:rPr lang="fr-FR" sz="1600" dirty="0"/>
              <a:t>métier, formation initiale, formation continue, qualification, certification</a:t>
            </a:r>
            <a:endParaRPr lang="fr-FR" sz="1600" dirty="0">
              <a:effectLst/>
            </a:endParaRPr>
          </a:p>
        </p:txBody>
      </p:sp>
      <p:sp>
        <p:nvSpPr>
          <p:cNvPr id="25" name="Flèche vers la droite 24"/>
          <p:cNvSpPr/>
          <p:nvPr/>
        </p:nvSpPr>
        <p:spPr>
          <a:xfrm rot="2885736">
            <a:off x="1579454" y="4040251"/>
            <a:ext cx="868350" cy="1699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241183" y="4479278"/>
            <a:ext cx="6468636" cy="66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fr-FR" sz="1600" b="1" dirty="0">
                <a:solidFill>
                  <a:srgbClr val="FF0000"/>
                </a:solidFill>
              </a:rPr>
              <a:t>Publications scientifiques: </a:t>
            </a:r>
            <a:r>
              <a:rPr lang="fr-FR" sz="1600" dirty="0"/>
              <a:t>études observationnelles, études mécanistiques, études interventionnelles, revues systématiques, expertises collectives</a:t>
            </a:r>
            <a:endParaRPr lang="fr-FR" sz="1600" dirty="0">
              <a:effectLst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27375" y="-8404"/>
            <a:ext cx="7992533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0"/>
              </a:spcBef>
              <a:buClr>
                <a:srgbClr val="336699"/>
              </a:buClr>
              <a:defRPr/>
            </a:pPr>
            <a:r>
              <a:rPr lang="fr-FR" sz="1200" dirty="0">
                <a:solidFill>
                  <a:srgbClr val="A6CD54"/>
                </a:solidFill>
                <a:cs typeface="MS PGothic" charset="0"/>
              </a:rPr>
              <a:t>Contenu des INM</a:t>
            </a:r>
            <a:endParaRPr lang="fr-FR" sz="1200" i="1" dirty="0">
              <a:solidFill>
                <a:srgbClr val="A6CD54"/>
              </a:solidFill>
              <a:cs typeface="MS PGothic" charset="0"/>
            </a:endParaRPr>
          </a:p>
        </p:txBody>
      </p:sp>
      <p:pic>
        <p:nvPicPr>
          <p:cNvPr id="18" name="Image 17" descr="malade qui danse.png">
            <a:extLst>
              <a:ext uri="{FF2B5EF4-FFF2-40B4-BE49-F238E27FC236}">
                <a16:creationId xmlns:a16="http://schemas.microsoft.com/office/drawing/2014/main" id="{ADC194C3-23EE-2B4E-AE21-42A3227021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04"/>
          <a:stretch/>
        </p:blipFill>
        <p:spPr>
          <a:xfrm>
            <a:off x="466022" y="2252485"/>
            <a:ext cx="1207579" cy="928311"/>
          </a:xfrm>
          <a:prstGeom prst="rect">
            <a:avLst/>
          </a:prstGeom>
        </p:spPr>
      </p:pic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8CC02E9D-113D-1549-BFE0-5E0657D64385}"/>
              </a:ext>
            </a:extLst>
          </p:cNvPr>
          <p:cNvSpPr/>
          <p:nvPr/>
        </p:nvSpPr>
        <p:spPr>
          <a:xfrm rot="20525973">
            <a:off x="1932664" y="1926416"/>
            <a:ext cx="868350" cy="1699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4A4926-8331-354F-81B9-653C6C5F1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448" y="1617712"/>
            <a:ext cx="6181055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1600" b="1" dirty="0">
                <a:solidFill>
                  <a:srgbClr val="FF0000"/>
                </a:solidFill>
              </a:rPr>
              <a:t>Objectif de santé: </a:t>
            </a:r>
            <a:r>
              <a:rPr lang="fr-FR" sz="1600" dirty="0"/>
              <a:t>résoudre (prévenir, soigner et/ou guérir) un problème de santé (comportement à risque, symptôme, maladie)</a:t>
            </a:r>
            <a:endParaRPr lang="fr-FR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1666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">
            <a:extLst>
              <a:ext uri="{FF2B5EF4-FFF2-40B4-BE49-F238E27FC236}">
                <a16:creationId xmlns:a16="http://schemas.microsoft.com/office/drawing/2014/main" id="{864747A5-C682-A649-A510-AD425F4FD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700" y="1271156"/>
            <a:ext cx="1740865" cy="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914400" fontAlgn="base">
              <a:lnSpc>
                <a:spcPct val="150000"/>
              </a:lnSpc>
              <a:spcAft>
                <a:spcPct val="0"/>
              </a:spcAft>
              <a:buSzPct val="80000"/>
              <a:buFont typeface="Wingdings" charset="0"/>
              <a:buNone/>
              <a:defRPr/>
            </a:pPr>
            <a:r>
              <a:rPr lang="fr-FR" b="1" dirty="0">
                <a:solidFill>
                  <a:srgbClr val="000000"/>
                </a:solidFill>
                <a:ea typeface="ＭＳ Ｐゴシック" charset="0"/>
                <a:cs typeface="Arial"/>
                <a:hlinkClick r:id="rId3"/>
              </a:rPr>
              <a:t>motrial.fr</a:t>
            </a:r>
            <a:endParaRPr lang="fr-FR" b="1" dirty="0">
              <a:solidFill>
                <a:srgbClr val="FF0000"/>
              </a:solidFill>
              <a:ea typeface="ＭＳ Ｐゴシック" charset="0"/>
              <a:cs typeface="Arial"/>
            </a:endParaRPr>
          </a:p>
        </p:txBody>
      </p:sp>
      <p:sp>
        <p:nvSpPr>
          <p:cNvPr id="42" name="Rectangle 4">
            <a:extLst>
              <a:ext uri="{FF2B5EF4-FFF2-40B4-BE49-F238E27FC236}">
                <a16:creationId xmlns:a16="http://schemas.microsoft.com/office/drawing/2014/main" id="{6EA2021C-4AAB-3741-9FEB-1F656E26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515003"/>
            <a:ext cx="4572000" cy="88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914400" fontAlgn="base">
              <a:lnSpc>
                <a:spcPct val="150000"/>
              </a:lnSpc>
              <a:spcAft>
                <a:spcPct val="0"/>
              </a:spcAft>
              <a:buSzPct val="80000"/>
              <a:defRPr/>
            </a:pPr>
            <a:r>
              <a:rPr lang="fr-FR" b="1" dirty="0">
                <a:solidFill>
                  <a:srgbClr val="000000"/>
                </a:solidFill>
                <a:ea typeface="ＭＳ Ｐゴシック" charset="0"/>
                <a:cs typeface="Arial"/>
              </a:rPr>
              <a:t>Le méta-moteur de recherche des études interventionnelles sur les INM depuis 2018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5DCB59F4-7353-FB4E-9FA6-00ED51017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359" y="2090526"/>
            <a:ext cx="4309283" cy="270606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1CD8E7F-E874-944B-956E-ED8B8642C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293" y="1901591"/>
            <a:ext cx="2224390" cy="3147472"/>
          </a:xfrm>
          <a:prstGeom prst="rect">
            <a:avLst/>
          </a:prstGeom>
        </p:spPr>
      </p:pic>
      <p:sp>
        <p:nvSpPr>
          <p:cNvPr id="44" name="Rectangle 4">
            <a:extLst>
              <a:ext uri="{FF2B5EF4-FFF2-40B4-BE49-F238E27FC236}">
                <a16:creationId xmlns:a16="http://schemas.microsoft.com/office/drawing/2014/main" id="{4F73BB8B-D3F1-034E-AA3D-8D637C015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397" y="1271156"/>
            <a:ext cx="1740865" cy="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914400" fontAlgn="base">
              <a:lnSpc>
                <a:spcPct val="150000"/>
              </a:lnSpc>
              <a:spcAft>
                <a:spcPct val="0"/>
              </a:spcAft>
              <a:buSzPct val="80000"/>
              <a:buFont typeface="Wingdings" charset="0"/>
              <a:buNone/>
              <a:defRPr/>
            </a:pPr>
            <a:r>
              <a:rPr lang="fr-FR" b="1" dirty="0">
                <a:solidFill>
                  <a:srgbClr val="000000"/>
                </a:solidFill>
                <a:ea typeface="ＭＳ Ｐゴシック" charset="0"/>
                <a:cs typeface="Arial"/>
                <a:hlinkClick r:id="rId3"/>
              </a:rPr>
              <a:t>iceps2019.fr</a:t>
            </a:r>
            <a:endParaRPr lang="fr-FR" b="1" dirty="0">
              <a:solidFill>
                <a:srgbClr val="FF0000"/>
              </a:solidFill>
              <a:ea typeface="ＭＳ Ｐゴシック" charset="0"/>
              <a:cs typeface="Arial"/>
            </a:endParaRPr>
          </a:p>
        </p:txBody>
      </p:sp>
      <p:sp>
        <p:nvSpPr>
          <p:cNvPr id="45" name="Rectangle 4">
            <a:extLst>
              <a:ext uri="{FF2B5EF4-FFF2-40B4-BE49-F238E27FC236}">
                <a16:creationId xmlns:a16="http://schemas.microsoft.com/office/drawing/2014/main" id="{CE65EA16-138A-CE45-B098-595A06C15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71" y="515003"/>
            <a:ext cx="4572000" cy="88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defTabSz="914400" fontAlgn="base">
              <a:lnSpc>
                <a:spcPct val="150000"/>
              </a:lnSpc>
              <a:spcAft>
                <a:spcPct val="0"/>
              </a:spcAft>
              <a:buSzPct val="80000"/>
              <a:defRPr/>
            </a:pPr>
            <a:r>
              <a:rPr lang="fr-FR" b="1" dirty="0">
                <a:solidFill>
                  <a:srgbClr val="000000"/>
                </a:solidFill>
                <a:ea typeface="ＭＳ Ｐゴシック" charset="0"/>
                <a:cs typeface="Arial"/>
              </a:rPr>
              <a:t>Le congrès international sur les INM</a:t>
            </a:r>
          </a:p>
          <a:p>
            <a:pPr algn="ctr" defTabSz="914400" fontAlgn="base">
              <a:lnSpc>
                <a:spcPct val="150000"/>
              </a:lnSpc>
              <a:spcAft>
                <a:spcPct val="0"/>
              </a:spcAft>
              <a:buSzPct val="80000"/>
              <a:defRPr/>
            </a:pPr>
            <a:r>
              <a:rPr lang="fr-FR" b="1" dirty="0">
                <a:solidFill>
                  <a:srgbClr val="000000"/>
                </a:solidFill>
                <a:ea typeface="ＭＳ Ｐゴシック" charset="0"/>
                <a:cs typeface="Arial"/>
              </a:rPr>
              <a:t>L’</a:t>
            </a:r>
            <a:r>
              <a:rPr lang="fr-FR" b="1" i="1" dirty="0" err="1">
                <a:solidFill>
                  <a:srgbClr val="000000"/>
                </a:solidFill>
                <a:ea typeface="ＭＳ Ｐゴシック" charset="0"/>
                <a:cs typeface="Arial"/>
              </a:rPr>
              <a:t>iCEPS</a:t>
            </a:r>
            <a:r>
              <a:rPr lang="fr-FR" b="1" i="1" dirty="0">
                <a:solidFill>
                  <a:srgbClr val="000000"/>
                </a:solidFill>
                <a:ea typeface="ＭＳ Ｐゴシック" charset="0"/>
                <a:cs typeface="Arial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ea typeface="ＭＳ Ｐゴシック" charset="0"/>
                <a:cs typeface="Arial"/>
              </a:rPr>
              <a:t>Conference</a:t>
            </a:r>
            <a:r>
              <a:rPr lang="fr-FR" b="1" dirty="0">
                <a:solidFill>
                  <a:srgbClr val="000000"/>
                </a:solidFill>
                <a:ea typeface="ＭＳ Ｐゴシック" charset="0"/>
                <a:cs typeface="Arial"/>
              </a:rPr>
              <a:t> depuis 2011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9ACA314D-FA8E-6E48-B032-5194A51EA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" y="9426"/>
            <a:ext cx="1614827" cy="5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iversite-de-Montpellier.png">
            <a:extLst>
              <a:ext uri="{FF2B5EF4-FFF2-40B4-BE49-F238E27FC236}">
                <a16:creationId xmlns:a16="http://schemas.microsoft.com/office/drawing/2014/main" id="{B3D18000-E50A-394E-BB33-C93D451871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903" y="4767262"/>
            <a:ext cx="366819" cy="360563"/>
          </a:xfrm>
          <a:prstGeom prst="rect">
            <a:avLst/>
          </a:prstGeom>
        </p:spPr>
      </p:pic>
      <p:pic>
        <p:nvPicPr>
          <p:cNvPr id="24" name="Image 23" descr="Europe.jpg">
            <a:extLst>
              <a:ext uri="{FF2B5EF4-FFF2-40B4-BE49-F238E27FC236}">
                <a16:creationId xmlns:a16="http://schemas.microsoft.com/office/drawing/2014/main" id="{311FAD5D-F8CD-6241-8BC8-09CD3C4631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830" y="4786913"/>
            <a:ext cx="388568" cy="298433"/>
          </a:xfrm>
          <a:prstGeom prst="rect">
            <a:avLst/>
          </a:prstGeom>
        </p:spPr>
      </p:pic>
      <p:pic>
        <p:nvPicPr>
          <p:cNvPr id="25" name="Image 24" descr="MENRT.png">
            <a:extLst>
              <a:ext uri="{FF2B5EF4-FFF2-40B4-BE49-F238E27FC236}">
                <a16:creationId xmlns:a16="http://schemas.microsoft.com/office/drawing/2014/main" id="{35046E18-3A39-CD45-9E28-5226EBA064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259" y="4786913"/>
            <a:ext cx="318136" cy="298433"/>
          </a:xfrm>
          <a:prstGeom prst="rect">
            <a:avLst/>
          </a:prstGeom>
        </p:spPr>
      </p:pic>
      <p:pic>
        <p:nvPicPr>
          <p:cNvPr id="26" name="Image 25" descr="Montpellier-metropole.jpg">
            <a:extLst>
              <a:ext uri="{FF2B5EF4-FFF2-40B4-BE49-F238E27FC236}">
                <a16:creationId xmlns:a16="http://schemas.microsoft.com/office/drawing/2014/main" id="{FB008EE4-DEC6-1E4C-BADF-E59F431CF2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912" y="4744147"/>
            <a:ext cx="341831" cy="386165"/>
          </a:xfrm>
          <a:prstGeom prst="rect">
            <a:avLst/>
          </a:prstGeom>
        </p:spPr>
      </p:pic>
      <p:pic>
        <p:nvPicPr>
          <p:cNvPr id="27" name="Image 26" descr="Occitanie.jpg">
            <a:extLst>
              <a:ext uri="{FF2B5EF4-FFF2-40B4-BE49-F238E27FC236}">
                <a16:creationId xmlns:a16="http://schemas.microsoft.com/office/drawing/2014/main" id="{7D80B7A8-65D4-1A4B-8C04-74F941DC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99" y="4774446"/>
            <a:ext cx="298433" cy="298433"/>
          </a:xfrm>
          <a:prstGeom prst="rect">
            <a:avLst/>
          </a:prstGeom>
        </p:spPr>
      </p:pic>
      <p:pic>
        <p:nvPicPr>
          <p:cNvPr id="28" name="Image 27" descr="UPV-couleur.jpg">
            <a:extLst>
              <a:ext uri="{FF2B5EF4-FFF2-40B4-BE49-F238E27FC236}">
                <a16:creationId xmlns:a16="http://schemas.microsoft.com/office/drawing/2014/main" id="{7C8DB52D-851C-B541-B2E5-6BD4491764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55" y="4760196"/>
            <a:ext cx="402061" cy="284850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13663A70-A107-DD4B-B556-740A7F464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176" y="4334640"/>
            <a:ext cx="220624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fr-FR" sz="1400" u="sng" kern="0" dirty="0" err="1">
                <a:solidFill>
                  <a:srgbClr val="0000FF"/>
                </a:solidFill>
                <a:cs typeface="Calibri"/>
              </a:rPr>
              <a:t>icm.unicancer.fr</a:t>
            </a:r>
            <a:endParaRPr lang="fr-FR" sz="1400" u="sng" kern="0" dirty="0">
              <a:solidFill>
                <a:srgbClr val="0000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B11B9E95-AD8C-7B4A-BB44-78FCBA4EA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12" y="4299120"/>
            <a:ext cx="157990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 kern="0" dirty="0" err="1">
                <a:solidFill>
                  <a:srgbClr val="0000FF"/>
                </a:solidFill>
                <a:effectLst/>
                <a:latin typeface="Calibri"/>
                <a:cs typeface="Calibri"/>
              </a:rPr>
              <a:t>lab-epsylon.fr</a:t>
            </a:r>
            <a:endParaRPr lang="fr-FR" sz="1400" u="sng" kern="0" dirty="0">
              <a:solidFill>
                <a:srgbClr val="0000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E41AE10C-FC76-384F-BA8A-B2B17936B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558" y="3299045"/>
            <a:ext cx="1674490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Laboratoire EA4556</a:t>
            </a:r>
            <a:endParaRPr kumimoji="0" lang="fr-FR" sz="140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388A23EC-70C8-BE47-AFD9-938209519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845" y="3299045"/>
            <a:ext cx="273630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Plateforme CEPS</a:t>
            </a: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B75BB55F-6F4D-4149-AEAC-388D176F6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715" y="4334640"/>
            <a:ext cx="241631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 kern="0" dirty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r>
              <a:rPr lang="fr-FR" sz="1400" u="sng" kern="0" dirty="0">
                <a:solidFill>
                  <a:srgbClr val="0000FF"/>
                </a:solidFill>
                <a:effectLst/>
                <a:latin typeface="Calibri"/>
                <a:cs typeface="Calibri"/>
              </a:rPr>
              <a:t>lateforme-</a:t>
            </a:r>
            <a:r>
              <a:rPr lang="fr-FR" sz="1400" u="sng" kern="0" dirty="0" err="1">
                <a:solidFill>
                  <a:srgbClr val="0000FF"/>
                </a:solidFill>
                <a:effectLst/>
                <a:latin typeface="Calibri"/>
                <a:cs typeface="Calibri"/>
              </a:rPr>
              <a:t>ceps.fr</a:t>
            </a:r>
            <a:endParaRPr lang="fr-FR" sz="1400" u="sng" kern="0" dirty="0">
              <a:solidFill>
                <a:srgbClr val="0000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C2E35380-4F45-544D-9D01-BB41DC74F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2173" y="3299045"/>
            <a:ext cx="370026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Institut du Cancer de Montpellier</a:t>
            </a:r>
          </a:p>
        </p:txBody>
      </p:sp>
      <p:pic>
        <p:nvPicPr>
          <p:cNvPr id="36" name="Image 35" descr="Epsylon.jpg">
            <a:extLst>
              <a:ext uri="{FF2B5EF4-FFF2-40B4-BE49-F238E27FC236}">
                <a16:creationId xmlns:a16="http://schemas.microsoft.com/office/drawing/2014/main" id="{02992A36-54EB-D145-8BD4-6992ACD1A0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5" y="3730945"/>
            <a:ext cx="1170435" cy="50405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D0829A07-947E-CE46-8936-745BA23ECF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48" y="3591020"/>
            <a:ext cx="1867922" cy="66516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24333A9-251F-B24B-90FB-E407E4939E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7175" y="3739266"/>
            <a:ext cx="669061" cy="504952"/>
          </a:xfrm>
          <a:prstGeom prst="rect">
            <a:avLst/>
          </a:prstGeom>
        </p:spPr>
      </p:pic>
      <p:sp>
        <p:nvSpPr>
          <p:cNvPr id="39" name="Rectangle 8">
            <a:extLst>
              <a:ext uri="{FF2B5EF4-FFF2-40B4-BE49-F238E27FC236}">
                <a16:creationId xmlns:a16="http://schemas.microsoft.com/office/drawing/2014/main" id="{871E8DE2-D6AC-2C4C-AB3D-95A7D3DF9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434868"/>
            <a:ext cx="2736304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Blog</a:t>
            </a: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4EC1A1B0-FED6-5F45-BB39-06924B257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531" y="899095"/>
            <a:ext cx="2416318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sng" kern="0" dirty="0" err="1">
                <a:solidFill>
                  <a:srgbClr val="0000FF"/>
                </a:solidFill>
                <a:effectLst/>
                <a:latin typeface="Calibri"/>
                <a:cs typeface="Calibri"/>
              </a:rPr>
              <a:t>blogensante.fr</a:t>
            </a:r>
            <a:endParaRPr lang="fr-FR" u="sng" kern="0" dirty="0">
              <a:solidFill>
                <a:srgbClr val="0000FF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421C60-FE4B-BB41-9A55-D25229B72C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8689" y="1502309"/>
            <a:ext cx="2088002" cy="49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42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375" y="-8404"/>
            <a:ext cx="7992533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0"/>
              </a:spcBef>
              <a:buClr>
                <a:srgbClr val="336699"/>
              </a:buClr>
              <a:defRPr/>
            </a:pPr>
            <a:r>
              <a:rPr lang="fr-FR" sz="1200" dirty="0">
                <a:solidFill>
                  <a:srgbClr val="A6CD54"/>
                </a:solidFill>
                <a:cs typeface="MS PGothic" charset="0"/>
              </a:rPr>
              <a:t>Le secteur des INM</a:t>
            </a:r>
            <a:endParaRPr lang="fr-FR" sz="1200" i="1" dirty="0">
              <a:solidFill>
                <a:srgbClr val="A6CD54"/>
              </a:solidFill>
              <a:cs typeface="MS PGothic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2070" y="496308"/>
            <a:ext cx="8798358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/>
              <a:t>Prise de conscience récente des autorités de santé sur les enjeux des INM</a:t>
            </a:r>
            <a:endParaRPr lang="fr-FR" sz="2000" dirty="0">
              <a:effectLst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40" y="1266619"/>
            <a:ext cx="2838121" cy="34258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14739" y="1303296"/>
            <a:ext cx="54556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  <a:t>« Des voies d’amélioration ont été identifiées. Elles s’organisent autour de quatre axes:</a:t>
            </a:r>
            <a:b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  <a:t>-  améliorer le </a:t>
            </a:r>
            <a:r>
              <a:rPr lang="fr-FR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cadre économique et organisationnel</a:t>
            </a:r>
            <a: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  <a:t>;</a:t>
            </a:r>
            <a:b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  <a:t>- améliorer l’</a:t>
            </a:r>
            <a:r>
              <a:rPr lang="fr-FR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information </a:t>
            </a:r>
            <a: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  <a:t>des professionnels de santé et des patients sur les thérapeutiques non médicamenteuses;</a:t>
            </a:r>
          </a:p>
          <a:p>
            <a:pPr>
              <a:spcAft>
                <a:spcPts val="0"/>
              </a:spcAft>
            </a:pPr>
            <a: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  <a:t>- améliorer l’adhésion des professionnels de santé aux </a:t>
            </a:r>
            <a:r>
              <a:rPr lang="fr-FR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recommandations</a:t>
            </a:r>
            <a: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  <a:t> sur les thérapeutiques non médicamenteuses;</a:t>
            </a:r>
          </a:p>
          <a:p>
            <a:pPr>
              <a:spcAft>
                <a:spcPts val="0"/>
              </a:spcAft>
            </a:pPr>
            <a: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  <a:t>- améliorer l’</a:t>
            </a:r>
            <a:r>
              <a:rPr lang="fr-FR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accès à l’offre </a:t>
            </a:r>
            <a:r>
              <a:rPr lang="fr-FR" i="1" dirty="0">
                <a:latin typeface="Times New Roman" charset="0"/>
                <a:ea typeface="Times New Roman" charset="0"/>
                <a:cs typeface="Times New Roman" charset="0"/>
              </a:rPr>
              <a:t>en matière de thérapeutiques non médicamenteuses. » </a:t>
            </a:r>
            <a:r>
              <a:rPr lang="fr-FR" dirty="0">
                <a:latin typeface="Times New Roman" charset="0"/>
                <a:ea typeface="Times New Roman" charset="0"/>
                <a:cs typeface="Times New Roman" charset="0"/>
              </a:rPr>
              <a:t>(p.52)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91200" y="4793441"/>
            <a:ext cx="3317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1400" dirty="0"/>
              <a:t>	HAS (2011)</a:t>
            </a:r>
          </a:p>
        </p:txBody>
      </p:sp>
    </p:spTree>
    <p:extLst>
      <p:ext uri="{BB962C8B-B14F-4D97-AF65-F5344CB8AC3E}">
        <p14:creationId xmlns:p14="http://schemas.microsoft.com/office/powerpoint/2010/main" val="1546492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375" y="-8404"/>
            <a:ext cx="7992533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0"/>
              </a:spcBef>
              <a:buClr>
                <a:srgbClr val="336699"/>
              </a:buClr>
              <a:defRPr/>
            </a:pPr>
            <a:r>
              <a:rPr lang="fr-FR" sz="1200" dirty="0">
                <a:solidFill>
                  <a:srgbClr val="A6CD54"/>
                </a:solidFill>
                <a:cs typeface="MS PGothic" charset="0"/>
              </a:rPr>
              <a:t>Le secteur des INM</a:t>
            </a:r>
            <a:endParaRPr lang="fr-FR" sz="1200" i="1" dirty="0">
              <a:solidFill>
                <a:srgbClr val="A6CD54"/>
              </a:solidFill>
              <a:cs typeface="MS PGothic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2070" y="496308"/>
            <a:ext cx="8798358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/>
              <a:t>Prise de conscience récente des autorités de santé sur les enjeux des INM</a:t>
            </a:r>
            <a:endParaRPr lang="fr-FR" sz="2000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14850" y="4793441"/>
            <a:ext cx="45939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1400" dirty="0"/>
              <a:t>	Ministère des Solidarités et de la Santé (2018)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D2AC4D-4978-B942-9EDE-EDA3EC7C2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84" y="1086680"/>
            <a:ext cx="3479766" cy="38742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9C9B48-2C51-604F-B26C-80ED9E0BC139}"/>
              </a:ext>
            </a:extLst>
          </p:cNvPr>
          <p:cNvSpPr/>
          <p:nvPr/>
        </p:nvSpPr>
        <p:spPr>
          <a:xfrm>
            <a:off x="4514850" y="2090538"/>
            <a:ext cx="4265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Soutenir le développement et encourager l’évaluation des interventions non médicamenteuses » (p.48)</a:t>
            </a:r>
          </a:p>
        </p:txBody>
      </p:sp>
    </p:spTree>
    <p:extLst>
      <p:ext uri="{BB962C8B-B14F-4D97-AF65-F5344CB8AC3E}">
        <p14:creationId xmlns:p14="http://schemas.microsoft.com/office/powerpoint/2010/main" val="44528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7375" y="-8404"/>
            <a:ext cx="7992533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0"/>
              </a:spcBef>
              <a:buClr>
                <a:srgbClr val="336699"/>
              </a:buClr>
              <a:defRPr/>
            </a:pPr>
            <a:r>
              <a:rPr lang="fr-FR" sz="1200" dirty="0">
                <a:solidFill>
                  <a:srgbClr val="A6CD54"/>
                </a:solidFill>
                <a:cs typeface="MS PGothic" charset="0"/>
              </a:rPr>
              <a:t>Définition des INM</a:t>
            </a:r>
            <a:endParaRPr lang="fr-FR" sz="1200" i="1" dirty="0">
              <a:solidFill>
                <a:srgbClr val="A6CD54"/>
              </a:solidFill>
              <a:cs typeface="MS PGothic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293706" y="512241"/>
            <a:ext cx="874411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/>
              <a:t>Définition des INM</a:t>
            </a:r>
            <a:endParaRPr lang="fr-FR" sz="2000" i="1" kern="0" dirty="0">
              <a:solidFill>
                <a:srgbClr val="000000"/>
              </a:solidFill>
              <a:cs typeface="MS PGothic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48546B-3762-B749-971C-8F79D899C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955" y="3723748"/>
            <a:ext cx="2345606" cy="107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600" dirty="0"/>
              <a:t>Méthode sous forme d’un cahier des charges</a:t>
            </a:r>
          </a:p>
          <a:p>
            <a:pPr algn="ctr">
              <a:spcBef>
                <a:spcPct val="0"/>
              </a:spcBef>
              <a:defRPr/>
            </a:pPr>
            <a:endParaRPr lang="fr-FR" sz="1600" dirty="0"/>
          </a:p>
          <a:p>
            <a:pPr algn="ctr">
              <a:spcBef>
                <a:spcPct val="0"/>
              </a:spcBef>
              <a:defRPr/>
            </a:pPr>
            <a:r>
              <a:rPr lang="fr-FR" sz="1600" dirty="0"/>
              <a:t>(régime sans gluten) </a:t>
            </a:r>
            <a:endParaRPr lang="fr-FR" sz="16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901524-A32C-9B4F-95AB-FC378BCAB4D6}"/>
              </a:ext>
            </a:extLst>
          </p:cNvPr>
          <p:cNvSpPr/>
          <p:nvPr/>
        </p:nvSpPr>
        <p:spPr>
          <a:xfrm>
            <a:off x="814390" y="1408968"/>
            <a:ext cx="1871663" cy="134581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Professionnel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Savoir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Savoir-faire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Savoir-être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CD30D3-92D4-6E4B-A8F0-4081AA19CE82}"/>
              </a:ext>
            </a:extLst>
          </p:cNvPr>
          <p:cNvSpPr/>
          <p:nvPr/>
        </p:nvSpPr>
        <p:spPr>
          <a:xfrm>
            <a:off x="6782100" y="1374206"/>
            <a:ext cx="1871663" cy="134581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Patients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Attentes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Croyances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Préférences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98DBF3-96EA-8F49-AC87-CE95FEBC37E1}"/>
              </a:ext>
            </a:extLst>
          </p:cNvPr>
          <p:cNvSpPr/>
          <p:nvPr/>
        </p:nvSpPr>
        <p:spPr>
          <a:xfrm>
            <a:off x="814390" y="3602422"/>
            <a:ext cx="1871663" cy="134581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Prescripteur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Formel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Informel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6A02BC-5BA5-0740-9A30-3DA63F223F21}"/>
              </a:ext>
            </a:extLst>
          </p:cNvPr>
          <p:cNvSpPr/>
          <p:nvPr/>
        </p:nvSpPr>
        <p:spPr>
          <a:xfrm>
            <a:off x="6782100" y="3602422"/>
            <a:ext cx="1871663" cy="134581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Société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Culture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Remboursement</a:t>
            </a:r>
          </a:p>
        </p:txBody>
      </p:sp>
      <p:sp>
        <p:nvSpPr>
          <p:cNvPr id="4" name="Rectangle à coins arrondis 3">
            <a:extLst>
              <a:ext uri="{FF2B5EF4-FFF2-40B4-BE49-F238E27FC236}">
                <a16:creationId xmlns:a16="http://schemas.microsoft.com/office/drawing/2014/main" id="{CDC75347-F343-9841-8F06-2B8FDEA7904E}"/>
              </a:ext>
            </a:extLst>
          </p:cNvPr>
          <p:cNvSpPr/>
          <p:nvPr/>
        </p:nvSpPr>
        <p:spPr>
          <a:xfrm>
            <a:off x="3471863" y="1408968"/>
            <a:ext cx="2600325" cy="35392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51A7F7-43F9-FF4D-84AA-413B36AF6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864" y="1631051"/>
            <a:ext cx="2600324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2000" b="1" dirty="0"/>
              <a:t>INM</a:t>
            </a:r>
            <a:endParaRPr lang="fr-FR" sz="20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29" name="Image 28" descr="régime.png">
            <a:extLst>
              <a:ext uri="{FF2B5EF4-FFF2-40B4-BE49-F238E27FC236}">
                <a16:creationId xmlns:a16="http://schemas.microsoft.com/office/drawing/2014/main" id="{9D4B3806-2003-D94A-B338-F7E19AC037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8350" y="2236427"/>
            <a:ext cx="1734999" cy="13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81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799" y="497365"/>
            <a:ext cx="886022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/>
              <a:t>Classification des INM</a:t>
            </a:r>
            <a:endParaRPr lang="fr-FR" sz="2000" dirty="0">
              <a:effectLst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5" y="1008994"/>
            <a:ext cx="7684084" cy="3658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91200" y="4804074"/>
            <a:ext cx="3317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1400" dirty="0"/>
              <a:t>	Ninot </a:t>
            </a:r>
            <a:r>
              <a:rPr lang="fr-FR" sz="1400" i="1" dirty="0"/>
              <a:t>et al.</a:t>
            </a:r>
            <a:r>
              <a:rPr lang="fr-FR" sz="1400" dirty="0"/>
              <a:t> (2018, Hegel)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7375" y="-8404"/>
            <a:ext cx="7992533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0"/>
              </a:spcBef>
              <a:buClr>
                <a:srgbClr val="336699"/>
              </a:buClr>
              <a:defRPr/>
            </a:pPr>
            <a:r>
              <a:rPr lang="fr-FR" sz="1200" dirty="0">
                <a:solidFill>
                  <a:srgbClr val="A6CD54"/>
                </a:solidFill>
                <a:cs typeface="MS PGothic" charset="0"/>
              </a:rPr>
              <a:t>Classification des INM</a:t>
            </a:r>
            <a:endParaRPr lang="fr-FR" sz="1200" i="1" dirty="0">
              <a:solidFill>
                <a:srgbClr val="A6CD54"/>
              </a:solidFill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95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444" name="Rectangle 4"/>
          <p:cNvSpPr>
            <a:spLocks noChangeArrowheads="1"/>
          </p:cNvSpPr>
          <p:nvPr/>
        </p:nvSpPr>
        <p:spPr bwMode="auto">
          <a:xfrm>
            <a:off x="221071" y="406017"/>
            <a:ext cx="8963124" cy="55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defTabSz="914400" fontAlgn="base">
              <a:lnSpc>
                <a:spcPct val="150000"/>
              </a:lnSpc>
              <a:spcAft>
                <a:spcPct val="0"/>
              </a:spcAft>
              <a:buSzPct val="80000"/>
              <a:buFont typeface="Wingdings" charset="0"/>
              <a:buNone/>
              <a:defRPr/>
            </a:pPr>
            <a:r>
              <a:rPr lang="fr-FR" sz="2000" b="1" dirty="0">
                <a:solidFill>
                  <a:srgbClr val="000000"/>
                </a:solidFill>
                <a:ea typeface="ＭＳ Ｐゴシック" charset="0"/>
                <a:cs typeface="Arial"/>
              </a:rPr>
              <a:t>Pratiques professionnelles de santé </a:t>
            </a:r>
            <a:r>
              <a:rPr lang="fr-FR" sz="2000" b="1" dirty="0">
                <a:solidFill>
                  <a:srgbClr val="FF0000"/>
                </a:solidFill>
                <a:ea typeface="ＭＳ Ｐゴシック" charset="0"/>
                <a:cs typeface="Arial"/>
              </a:rPr>
              <a:t>fondées sur les preuves </a:t>
            </a:r>
            <a:r>
              <a:rPr lang="fr-FR" sz="2000" b="1" dirty="0">
                <a:ea typeface="ＭＳ Ｐゴシック" charset="0"/>
                <a:cs typeface="Arial"/>
              </a:rPr>
              <a:t>(données probantes)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27375" y="-8404"/>
            <a:ext cx="7992533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0"/>
              </a:spcBef>
              <a:buClr>
                <a:srgbClr val="336699"/>
              </a:buClr>
              <a:defRPr/>
            </a:pPr>
            <a:r>
              <a:rPr lang="fr-FR" sz="1200" dirty="0">
                <a:solidFill>
                  <a:srgbClr val="A6CD54"/>
                </a:solidFill>
                <a:cs typeface="MS PGothic" charset="0"/>
              </a:rPr>
              <a:t>L’évaluation des INM</a:t>
            </a:r>
            <a:endParaRPr lang="fr-FR" sz="1200" i="1" dirty="0">
              <a:solidFill>
                <a:srgbClr val="A6CD54"/>
              </a:solidFill>
              <a:cs typeface="MS PGothic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7303FC-8C17-3A43-88EC-2925858992E1}"/>
              </a:ext>
            </a:extLst>
          </p:cNvPr>
          <p:cNvSpPr/>
          <p:nvPr/>
        </p:nvSpPr>
        <p:spPr>
          <a:xfrm>
            <a:off x="384085" y="4748255"/>
            <a:ext cx="3317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1400" dirty="0"/>
              <a:t>	</a:t>
            </a:r>
            <a:r>
              <a:rPr lang="fr-FR" sz="1400" dirty="0" err="1"/>
              <a:t>Sackett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  <a:r>
              <a:rPr lang="fr-FR" sz="1400" dirty="0"/>
              <a:t> (2000)</a:t>
            </a:r>
          </a:p>
        </p:txBody>
      </p:sp>
      <p:pic>
        <p:nvPicPr>
          <p:cNvPr id="18" name="Image 17" descr="David-Sackett.jpeg">
            <a:extLst>
              <a:ext uri="{FF2B5EF4-FFF2-40B4-BE49-F238E27FC236}">
                <a16:creationId xmlns:a16="http://schemas.microsoft.com/office/drawing/2014/main" id="{39A4E81A-529F-E845-98A2-B3171A7C4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07" y="1104281"/>
            <a:ext cx="1939622" cy="1452844"/>
          </a:xfrm>
          <a:prstGeom prst="rect">
            <a:avLst/>
          </a:prstGeom>
        </p:spPr>
      </p:pic>
      <p:pic>
        <p:nvPicPr>
          <p:cNvPr id="19" name="Image 18" descr="MacMaster.jpg">
            <a:extLst>
              <a:ext uri="{FF2B5EF4-FFF2-40B4-BE49-F238E27FC236}">
                <a16:creationId xmlns:a16="http://schemas.microsoft.com/office/drawing/2014/main" id="{232D95DC-9EB1-9747-9D6D-9D6701164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37" y="3151787"/>
            <a:ext cx="931384" cy="6273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4D5A1EC-6CD0-084B-A0CA-6AB761079F83}"/>
              </a:ext>
            </a:extLst>
          </p:cNvPr>
          <p:cNvSpPr/>
          <p:nvPr/>
        </p:nvSpPr>
        <p:spPr>
          <a:xfrm>
            <a:off x="403630" y="2670048"/>
            <a:ext cx="2059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 </a:t>
            </a:r>
            <a:r>
              <a:rPr lang="fr-FR" sz="1400" b="1" dirty="0"/>
              <a:t>David L. </a:t>
            </a:r>
            <a:r>
              <a:rPr lang="fr-FR" sz="1400" b="1" dirty="0" err="1"/>
              <a:t>Sackett</a:t>
            </a:r>
            <a:r>
              <a:rPr lang="fr-FR" sz="1400" b="1" dirty="0"/>
              <a:t>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8DFE457-8AF9-2B48-8182-B8E592566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1"/>
          <a:stretch/>
        </p:blipFill>
        <p:spPr>
          <a:xfrm>
            <a:off x="3461036" y="1218261"/>
            <a:ext cx="3925776" cy="2144326"/>
          </a:xfrm>
          <a:prstGeom prst="rect">
            <a:avLst/>
          </a:prstGeom>
        </p:spPr>
      </p:pic>
      <p:pic>
        <p:nvPicPr>
          <p:cNvPr id="22" name="Image 21" descr="EBM-book-sackett.jpeg">
            <a:extLst>
              <a:ext uri="{FF2B5EF4-FFF2-40B4-BE49-F238E27FC236}">
                <a16:creationId xmlns:a16="http://schemas.microsoft.com/office/drawing/2014/main" id="{4851D212-C642-1D43-B7B0-4D0A37FC2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27" y="2977825"/>
            <a:ext cx="1064644" cy="16498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B406C68-340F-464F-BD27-4F375D573118}"/>
              </a:ext>
            </a:extLst>
          </p:cNvPr>
          <p:cNvSpPr/>
          <p:nvPr/>
        </p:nvSpPr>
        <p:spPr>
          <a:xfrm>
            <a:off x="4001673" y="3505169"/>
            <a:ext cx="33442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Essai clinique</a:t>
            </a:r>
          </a:p>
          <a:p>
            <a:pPr algn="ctr"/>
            <a:endParaRPr lang="fr-FR" sz="14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957AEBE-7DEB-D542-B717-EE7324E50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92" y="2967037"/>
            <a:ext cx="1069275" cy="167262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361DDDB-7E57-AB46-95CB-AC548116BBAB}"/>
              </a:ext>
            </a:extLst>
          </p:cNvPr>
          <p:cNvSpPr/>
          <p:nvPr/>
        </p:nvSpPr>
        <p:spPr>
          <a:xfrm>
            <a:off x="6758609" y="4722636"/>
            <a:ext cx="22483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1400" dirty="0" err="1"/>
              <a:t>Boutron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  <a:r>
              <a:rPr lang="fr-FR" sz="1400" dirty="0"/>
              <a:t> (2008)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F7351B-EE85-7547-A29B-1E3A53DF1409}"/>
              </a:ext>
            </a:extLst>
          </p:cNvPr>
          <p:cNvSpPr/>
          <p:nvPr/>
        </p:nvSpPr>
        <p:spPr>
          <a:xfrm>
            <a:off x="4407599" y="4056834"/>
            <a:ext cx="3060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Etudes interventionnelles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    vs.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Etudes mécanistiques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Etudes observationnelles</a:t>
            </a:r>
          </a:p>
        </p:txBody>
      </p:sp>
    </p:spTree>
    <p:extLst>
      <p:ext uri="{BB962C8B-B14F-4D97-AF65-F5344CB8AC3E}">
        <p14:creationId xmlns:p14="http://schemas.microsoft.com/office/powerpoint/2010/main" val="3334089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220" y="2809317"/>
            <a:ext cx="1966285" cy="151717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909" y="1015182"/>
            <a:ext cx="2123686" cy="163862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960" y="2866659"/>
            <a:ext cx="2041296" cy="145253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71" y="838444"/>
            <a:ext cx="2154158" cy="155946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68" y="838444"/>
            <a:ext cx="1877093" cy="155946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79" y="2833966"/>
            <a:ext cx="2153741" cy="1485228"/>
          </a:xfrm>
          <a:prstGeom prst="rect">
            <a:avLst/>
          </a:prstGeom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018821" y="4323017"/>
            <a:ext cx="3265311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effectLst/>
                <a:cs typeface="+mn-cs"/>
              </a:rPr>
              <a:t>Méthodes de psychothérapie</a:t>
            </a:r>
          </a:p>
        </p:txBody>
      </p:sp>
      <p:sp>
        <p:nvSpPr>
          <p:cNvPr id="15" name="Line 21"/>
          <p:cNvSpPr>
            <a:spLocks noChangeShapeType="1"/>
          </p:cNvSpPr>
          <p:nvPr/>
        </p:nvSpPr>
        <p:spPr bwMode="auto">
          <a:xfrm flipV="1">
            <a:off x="5894695" y="770520"/>
            <a:ext cx="0" cy="424576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322932" y="4323017"/>
            <a:ext cx="241342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effectLst/>
                <a:cs typeface="+mn-cs"/>
              </a:rPr>
              <a:t>Compléments alimentaires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3120047" y="4323017"/>
            <a:ext cx="2779161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effectLst/>
                <a:cs typeface="+mn-cs"/>
              </a:rPr>
              <a:t>Programmes d</a:t>
            </a:r>
            <a:r>
              <a:rPr lang="fr-FR" altLang="ja-JP" sz="1400" dirty="0">
                <a:solidFill>
                  <a:srgbClr val="000000"/>
                </a:solidFill>
                <a:effectLst/>
                <a:cs typeface="+mn-cs"/>
              </a:rPr>
              <a:t>’</a:t>
            </a:r>
            <a:r>
              <a:rPr lang="fr-FR" sz="1400" dirty="0">
                <a:solidFill>
                  <a:srgbClr val="000000"/>
                </a:solidFill>
                <a:effectLst/>
                <a:cs typeface="+mn-cs"/>
              </a:rPr>
              <a:t>activité physique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264800" y="2406292"/>
            <a:ext cx="243288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effectLst/>
                <a:cs typeface="+mn-cs"/>
              </a:rPr>
              <a:t>Méthodes de kinésithérapie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422726" y="2402720"/>
            <a:ext cx="185702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effectLst/>
                <a:cs typeface="+mn-cs"/>
              </a:rPr>
              <a:t>Régimes</a:t>
            </a:r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V="1">
            <a:off x="2733433" y="780044"/>
            <a:ext cx="0" cy="4245769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183735" y="2407483"/>
            <a:ext cx="303546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effectLst/>
                <a:cs typeface="+mn-cs"/>
              </a:rPr>
              <a:t>Méthodes d’éducation thérapeutique</a:t>
            </a: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38924" y="1119256"/>
            <a:ext cx="1024114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200" dirty="0">
                <a:solidFill>
                  <a:srgbClr val="FF0000"/>
                </a:solidFill>
                <a:effectLst/>
                <a:cs typeface="+mn-cs"/>
              </a:rPr>
              <a:t>&gt; 2000 / an</a:t>
            </a: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118038" y="3028597"/>
            <a:ext cx="1024114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200" dirty="0">
                <a:solidFill>
                  <a:srgbClr val="FF0000"/>
                </a:solidFill>
                <a:effectLst/>
                <a:cs typeface="+mn-cs"/>
              </a:rPr>
              <a:t>&gt; 1000 / an</a:t>
            </a:r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4271352" y="1119944"/>
            <a:ext cx="1024114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200" dirty="0">
                <a:solidFill>
                  <a:srgbClr val="FF0000"/>
                </a:solidFill>
                <a:effectLst/>
                <a:cs typeface="+mn-cs"/>
              </a:rPr>
              <a:t>&gt; 3500 / an</a:t>
            </a: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4194844" y="2986948"/>
            <a:ext cx="1024114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200" dirty="0">
                <a:solidFill>
                  <a:srgbClr val="FF0000"/>
                </a:solidFill>
                <a:effectLst/>
                <a:cs typeface="+mn-cs"/>
              </a:rPr>
              <a:t>&gt; 2000 / an</a:t>
            </a:r>
          </a:p>
        </p:txBody>
      </p:sp>
      <p:sp>
        <p:nvSpPr>
          <p:cNvPr id="40" name="Rectangle 14"/>
          <p:cNvSpPr>
            <a:spLocks noChangeArrowheads="1"/>
          </p:cNvSpPr>
          <p:nvPr/>
        </p:nvSpPr>
        <p:spPr bwMode="auto">
          <a:xfrm>
            <a:off x="7440149" y="1110876"/>
            <a:ext cx="1024114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200" dirty="0">
                <a:solidFill>
                  <a:srgbClr val="FF0000"/>
                </a:solidFill>
                <a:effectLst/>
                <a:cs typeface="+mn-cs"/>
              </a:rPr>
              <a:t>&gt; 25000 / an</a:t>
            </a:r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7539519" y="2924482"/>
            <a:ext cx="1024114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1200" dirty="0">
                <a:solidFill>
                  <a:srgbClr val="FF0000"/>
                </a:solidFill>
                <a:effectLst/>
                <a:cs typeface="+mn-cs"/>
              </a:rPr>
              <a:t>&gt; 1000 / an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39494" y="4749214"/>
            <a:ext cx="8969946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fr-FR" sz="1400" b="1" u="sng" dirty="0">
                <a:solidFill>
                  <a:srgbClr val="FF0000"/>
                </a:solidFill>
              </a:rPr>
              <a:t>2 millions</a:t>
            </a:r>
            <a:r>
              <a:rPr lang="fr-FR" sz="1400" dirty="0">
                <a:solidFill>
                  <a:srgbClr val="FF0000"/>
                </a:solidFill>
              </a:rPr>
              <a:t> de publications d’études cliniques depuis 1827, dont </a:t>
            </a:r>
            <a:r>
              <a:rPr lang="fr-FR" sz="1400" b="1" u="sng" dirty="0">
                <a:solidFill>
                  <a:srgbClr val="FF0000"/>
                </a:solidFill>
              </a:rPr>
              <a:t>73.691 </a:t>
            </a:r>
            <a:r>
              <a:rPr lang="fr-FR" sz="1400" dirty="0">
                <a:solidFill>
                  <a:srgbClr val="FF0000"/>
                </a:solidFill>
              </a:rPr>
              <a:t>en 2014 (données uniquement de </a:t>
            </a:r>
            <a:r>
              <a:rPr lang="fr-FR" sz="1400" dirty="0" err="1">
                <a:solidFill>
                  <a:srgbClr val="FF0000"/>
                </a:solidFill>
              </a:rPr>
              <a:t>Pubmed</a:t>
            </a:r>
            <a:r>
              <a:rPr lang="fr-FR" sz="1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27375" y="-8404"/>
            <a:ext cx="7992533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0"/>
              </a:spcBef>
              <a:buClr>
                <a:srgbClr val="336699"/>
              </a:buClr>
              <a:defRPr/>
            </a:pPr>
            <a:r>
              <a:rPr lang="fr-FR" sz="1200" dirty="0">
                <a:solidFill>
                  <a:srgbClr val="A6CD54"/>
                </a:solidFill>
                <a:cs typeface="MS PGothic" charset="0"/>
              </a:rPr>
              <a:t>L’évaluation des INM</a:t>
            </a:r>
            <a:endParaRPr lang="fr-FR" sz="1200" i="1" dirty="0">
              <a:solidFill>
                <a:srgbClr val="A6CD54"/>
              </a:solidFill>
              <a:cs typeface="MS PGothic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297958" y="413855"/>
            <a:ext cx="8811482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/>
              <a:t>Multiplication des études interventionnelles sur les INM depuis 2000</a:t>
            </a:r>
          </a:p>
        </p:txBody>
      </p:sp>
    </p:spTree>
    <p:extLst>
      <p:ext uri="{BB962C8B-B14F-4D97-AF65-F5344CB8AC3E}">
        <p14:creationId xmlns:p14="http://schemas.microsoft.com/office/powerpoint/2010/main" val="867402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à coins arrondis 35">
            <a:extLst>
              <a:ext uri="{FF2B5EF4-FFF2-40B4-BE49-F238E27FC236}">
                <a16:creationId xmlns:a16="http://schemas.microsoft.com/office/drawing/2014/main" id="{1B506949-0A41-F840-A98A-5178AD4CBEA7}"/>
              </a:ext>
            </a:extLst>
          </p:cNvPr>
          <p:cNvSpPr/>
          <p:nvPr/>
        </p:nvSpPr>
        <p:spPr>
          <a:xfrm>
            <a:off x="4251587" y="3787848"/>
            <a:ext cx="4770609" cy="1220790"/>
          </a:xfrm>
          <a:prstGeom prst="roundRect">
            <a:avLst/>
          </a:prstGeom>
          <a:gradFill>
            <a:gsLst>
              <a:gs pos="0">
                <a:srgbClr val="92D05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937BCD4E-DB26-E942-9A87-3FE42214720D}"/>
              </a:ext>
            </a:extLst>
          </p:cNvPr>
          <p:cNvSpPr/>
          <p:nvPr/>
        </p:nvSpPr>
        <p:spPr>
          <a:xfrm>
            <a:off x="160257" y="3787848"/>
            <a:ext cx="2894028" cy="1220790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FC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7375" y="-8404"/>
            <a:ext cx="7992533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0"/>
              </a:spcBef>
              <a:buClr>
                <a:srgbClr val="336699"/>
              </a:buClr>
              <a:defRPr/>
            </a:pPr>
            <a:r>
              <a:rPr lang="fr-FR" sz="1200" dirty="0">
                <a:solidFill>
                  <a:srgbClr val="A6CD54"/>
                </a:solidFill>
                <a:cs typeface="MS PGothic" charset="0"/>
              </a:rPr>
              <a:t>L’évaluation des INM</a:t>
            </a:r>
            <a:endParaRPr lang="fr-FR" sz="1200" i="1" dirty="0">
              <a:solidFill>
                <a:srgbClr val="A6CD54"/>
              </a:solidFill>
              <a:cs typeface="MS PGothic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97958" y="504050"/>
            <a:ext cx="7547190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/>
              <a:t>Evaluation des INM par la science</a:t>
            </a:r>
          </a:p>
        </p:txBody>
      </p:sp>
      <p:sp>
        <p:nvSpPr>
          <p:cNvPr id="17" name="Triangle isocèle 2">
            <a:extLst>
              <a:ext uri="{FF2B5EF4-FFF2-40B4-BE49-F238E27FC236}">
                <a16:creationId xmlns:a16="http://schemas.microsoft.com/office/drawing/2014/main" id="{C30CE406-5B94-A748-A498-41193FC177A3}"/>
              </a:ext>
            </a:extLst>
          </p:cNvPr>
          <p:cNvSpPr/>
          <p:nvPr/>
        </p:nvSpPr>
        <p:spPr bwMode="auto">
          <a:xfrm rot="10800000">
            <a:off x="1455113" y="1058259"/>
            <a:ext cx="4460440" cy="2160000"/>
          </a:xfrm>
          <a:prstGeom prst="triangle">
            <a:avLst>
              <a:gd name="adj" fmla="val 50139"/>
            </a:avLst>
          </a:prstGeom>
          <a:solidFill>
            <a:srgbClr val="D5FC79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18" name="Image 17" descr="acupuncture.png">
            <a:extLst>
              <a:ext uri="{FF2B5EF4-FFF2-40B4-BE49-F238E27FC236}">
                <a16:creationId xmlns:a16="http://schemas.microsoft.com/office/drawing/2014/main" id="{2C3C466D-9731-E14D-8BA1-7FEB6A59D4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114" y="3892537"/>
            <a:ext cx="567486" cy="433813"/>
          </a:xfrm>
          <a:prstGeom prst="rect">
            <a:avLst/>
          </a:prstGeom>
        </p:spPr>
      </p:pic>
      <p:pic>
        <p:nvPicPr>
          <p:cNvPr id="20" name="Image 19" descr="application santé smartphone.png">
            <a:extLst>
              <a:ext uri="{FF2B5EF4-FFF2-40B4-BE49-F238E27FC236}">
                <a16:creationId xmlns:a16="http://schemas.microsoft.com/office/drawing/2014/main" id="{B120C9A9-DA70-CC4E-91C5-98F26BC5F9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114" y="4468066"/>
            <a:ext cx="570269" cy="425167"/>
          </a:xfrm>
          <a:prstGeom prst="rect">
            <a:avLst/>
          </a:prstGeom>
        </p:spPr>
      </p:pic>
      <p:pic>
        <p:nvPicPr>
          <p:cNvPr id="21" name="Image 20" descr="e-cigarette.png">
            <a:extLst>
              <a:ext uri="{FF2B5EF4-FFF2-40B4-BE49-F238E27FC236}">
                <a16:creationId xmlns:a16="http://schemas.microsoft.com/office/drawing/2014/main" id="{0EF39F97-2786-534E-8803-4556734A8C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63"/>
          <a:stretch/>
        </p:blipFill>
        <p:spPr>
          <a:xfrm>
            <a:off x="1173701" y="3879922"/>
            <a:ext cx="586348" cy="459044"/>
          </a:xfrm>
          <a:prstGeom prst="rect">
            <a:avLst/>
          </a:prstGeom>
        </p:spPr>
      </p:pic>
      <p:pic>
        <p:nvPicPr>
          <p:cNvPr id="22" name="Image 21" descr="hypnose.png">
            <a:extLst>
              <a:ext uri="{FF2B5EF4-FFF2-40B4-BE49-F238E27FC236}">
                <a16:creationId xmlns:a16="http://schemas.microsoft.com/office/drawing/2014/main" id="{050A41DA-175D-A448-9D60-4A4656111A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026" y="4479795"/>
            <a:ext cx="574708" cy="439815"/>
          </a:xfrm>
          <a:prstGeom prst="rect">
            <a:avLst/>
          </a:prstGeom>
        </p:spPr>
      </p:pic>
      <p:pic>
        <p:nvPicPr>
          <p:cNvPr id="23" name="Image 22" descr="malade qui danse.png">
            <a:extLst>
              <a:ext uri="{FF2B5EF4-FFF2-40B4-BE49-F238E27FC236}">
                <a16:creationId xmlns:a16="http://schemas.microsoft.com/office/drawing/2014/main" id="{05034895-9D74-114D-8257-66D9A8C9F0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04"/>
          <a:stretch/>
        </p:blipFill>
        <p:spPr>
          <a:xfrm>
            <a:off x="6091426" y="4020367"/>
            <a:ext cx="582382" cy="447699"/>
          </a:xfrm>
          <a:prstGeom prst="rect">
            <a:avLst/>
          </a:prstGeom>
        </p:spPr>
      </p:pic>
      <p:pic>
        <p:nvPicPr>
          <p:cNvPr id="24" name="Image 23" descr="marche.png">
            <a:extLst>
              <a:ext uri="{FF2B5EF4-FFF2-40B4-BE49-F238E27FC236}">
                <a16:creationId xmlns:a16="http://schemas.microsoft.com/office/drawing/2014/main" id="{AA37D557-F0F9-7547-A20E-B873B9B974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150" y="3947455"/>
            <a:ext cx="573773" cy="431283"/>
          </a:xfrm>
          <a:prstGeom prst="rect">
            <a:avLst/>
          </a:prstGeom>
        </p:spPr>
      </p:pic>
      <p:pic>
        <p:nvPicPr>
          <p:cNvPr id="25" name="Image 24" descr="massage jambe.png">
            <a:extLst>
              <a:ext uri="{FF2B5EF4-FFF2-40B4-BE49-F238E27FC236}">
                <a16:creationId xmlns:a16="http://schemas.microsoft.com/office/drawing/2014/main" id="{E5A4E2AB-50A8-3349-A092-B5EBEA8F62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087" y="4476194"/>
            <a:ext cx="583927" cy="437059"/>
          </a:xfrm>
          <a:prstGeom prst="rect">
            <a:avLst/>
          </a:prstGeom>
        </p:spPr>
      </p:pic>
      <p:pic>
        <p:nvPicPr>
          <p:cNvPr id="26" name="Image 25" descr="sensibilisation école.png">
            <a:extLst>
              <a:ext uri="{FF2B5EF4-FFF2-40B4-BE49-F238E27FC236}">
                <a16:creationId xmlns:a16="http://schemas.microsoft.com/office/drawing/2014/main" id="{F570A392-01FA-4A42-8370-539E1808DAD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94"/>
          <a:stretch/>
        </p:blipFill>
        <p:spPr>
          <a:xfrm>
            <a:off x="2069383" y="4427624"/>
            <a:ext cx="583925" cy="439823"/>
          </a:xfrm>
          <a:prstGeom prst="rect">
            <a:avLst/>
          </a:prstGeom>
        </p:spPr>
      </p:pic>
      <p:pic>
        <p:nvPicPr>
          <p:cNvPr id="27" name="Image 26" descr="serious gaming.png">
            <a:extLst>
              <a:ext uri="{FF2B5EF4-FFF2-40B4-BE49-F238E27FC236}">
                <a16:creationId xmlns:a16="http://schemas.microsoft.com/office/drawing/2014/main" id="{8C315CEA-323F-5641-B47B-DB70E8ADBF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77"/>
          <a:stretch/>
        </p:blipFill>
        <p:spPr>
          <a:xfrm>
            <a:off x="5263741" y="3974912"/>
            <a:ext cx="585033" cy="440745"/>
          </a:xfrm>
          <a:prstGeom prst="rect">
            <a:avLst/>
          </a:prstGeom>
        </p:spPr>
      </p:pic>
      <p:pic>
        <p:nvPicPr>
          <p:cNvPr id="28" name="Image 27" descr="thalassotherapie.png">
            <a:extLst>
              <a:ext uri="{FF2B5EF4-FFF2-40B4-BE49-F238E27FC236}">
                <a16:creationId xmlns:a16="http://schemas.microsoft.com/office/drawing/2014/main" id="{A2052B01-0940-7A4B-94FC-BB0E884F9C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032" y="3993321"/>
            <a:ext cx="583927" cy="442002"/>
          </a:xfrm>
          <a:prstGeom prst="rect">
            <a:avLst/>
          </a:prstGeom>
        </p:spPr>
      </p:pic>
      <p:pic>
        <p:nvPicPr>
          <p:cNvPr id="29" name="Image 28" descr="yoga.png">
            <a:extLst>
              <a:ext uri="{FF2B5EF4-FFF2-40B4-BE49-F238E27FC236}">
                <a16:creationId xmlns:a16="http://schemas.microsoft.com/office/drawing/2014/main" id="{D1050768-54CC-9344-834A-6CF1F1DC88D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33"/>
          <a:stretch/>
        </p:blipFill>
        <p:spPr>
          <a:xfrm>
            <a:off x="7954066" y="4044230"/>
            <a:ext cx="578517" cy="427571"/>
          </a:xfrm>
          <a:prstGeom prst="rect">
            <a:avLst/>
          </a:prstGeom>
        </p:spPr>
      </p:pic>
      <p:pic>
        <p:nvPicPr>
          <p:cNvPr id="30" name="Image 29" descr="boisson énergisante.png">
            <a:extLst>
              <a:ext uri="{FF2B5EF4-FFF2-40B4-BE49-F238E27FC236}">
                <a16:creationId xmlns:a16="http://schemas.microsoft.com/office/drawing/2014/main" id="{C7FE35E6-2324-F548-95BF-DF97EC0EEEE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21"/>
          <a:stretch/>
        </p:blipFill>
        <p:spPr>
          <a:xfrm>
            <a:off x="4505267" y="3917588"/>
            <a:ext cx="582356" cy="421378"/>
          </a:xfrm>
          <a:prstGeom prst="rect">
            <a:avLst/>
          </a:prstGeom>
        </p:spPr>
      </p:pic>
      <p:pic>
        <p:nvPicPr>
          <p:cNvPr id="31" name="Image 30" descr="complement-alimentaire.png">
            <a:extLst>
              <a:ext uri="{FF2B5EF4-FFF2-40B4-BE49-F238E27FC236}">
                <a16:creationId xmlns:a16="http://schemas.microsoft.com/office/drawing/2014/main" id="{36F3CDC2-D851-8749-BF5D-BD1DE3F325D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478" y="4457671"/>
            <a:ext cx="577729" cy="445955"/>
          </a:xfrm>
          <a:prstGeom prst="rect">
            <a:avLst/>
          </a:prstGeom>
        </p:spPr>
      </p:pic>
      <p:pic>
        <p:nvPicPr>
          <p:cNvPr id="32" name="Image 31" descr="régime.png">
            <a:extLst>
              <a:ext uri="{FF2B5EF4-FFF2-40B4-BE49-F238E27FC236}">
                <a16:creationId xmlns:a16="http://schemas.microsoft.com/office/drawing/2014/main" id="{FF60F717-AE4A-7841-9B35-A7B1A404B9F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389" y="4476090"/>
            <a:ext cx="567486" cy="437163"/>
          </a:xfrm>
          <a:prstGeom prst="rect">
            <a:avLst/>
          </a:prstGeom>
        </p:spPr>
      </p:pic>
      <p:sp>
        <p:nvSpPr>
          <p:cNvPr id="33" name="Rectangle 11">
            <a:extLst>
              <a:ext uri="{FF2B5EF4-FFF2-40B4-BE49-F238E27FC236}">
                <a16:creationId xmlns:a16="http://schemas.microsoft.com/office/drawing/2014/main" id="{223B747D-854F-744F-9688-95482FBB4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366" y="1813476"/>
            <a:ext cx="4287058" cy="19014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b="1" kern="0" dirty="0">
                <a:solidFill>
                  <a:srgbClr val="FF0000"/>
                </a:solidFill>
                <a:effectLst/>
                <a:cs typeface="MS PGothic" charset="0"/>
              </a:rPr>
              <a:t>Cibler</a:t>
            </a:r>
            <a:r>
              <a:rPr lang="fr-FR" sz="1600" b="1" kern="0" dirty="0">
                <a:solidFill>
                  <a:srgbClr val="000000"/>
                </a:solidFill>
                <a:effectLst/>
                <a:cs typeface="MS PGothic" charset="0"/>
              </a:rPr>
              <a:t> (objectif santé, efficacité, sécurité)</a:t>
            </a:r>
          </a:p>
          <a:p>
            <a:pPr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b="1" kern="0" dirty="0">
                <a:solidFill>
                  <a:srgbClr val="FF0000"/>
                </a:solidFill>
                <a:cs typeface="MS PGothic" charset="0"/>
              </a:rPr>
              <a:t>Personnaliser</a:t>
            </a:r>
            <a:r>
              <a:rPr lang="fr-FR" sz="1600" b="1" kern="0" dirty="0">
                <a:solidFill>
                  <a:srgbClr val="000000"/>
                </a:solidFill>
                <a:cs typeface="MS PGothic" charset="0"/>
              </a:rPr>
              <a:t> (répondeurs, non répondeurs)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fr-FR" sz="1600" b="1" kern="0" dirty="0">
                <a:solidFill>
                  <a:srgbClr val="FF0000"/>
                </a:solidFill>
                <a:cs typeface="MS PGothic" charset="0"/>
              </a:rPr>
              <a:t>Perfectionner</a:t>
            </a:r>
            <a:r>
              <a:rPr lang="fr-FR" sz="1600" b="1" kern="0" dirty="0">
                <a:solidFill>
                  <a:srgbClr val="000000"/>
                </a:solidFill>
                <a:cs typeface="MS PGothic" charset="0"/>
              </a:rPr>
              <a:t> (contenu, dose, sécurité)</a:t>
            </a:r>
            <a:endParaRPr lang="fr-FR" sz="1600" b="1" kern="0" dirty="0">
              <a:solidFill>
                <a:srgbClr val="FF0000"/>
              </a:solidFill>
              <a:cs typeface="MS PGothic" charset="0"/>
            </a:endParaRPr>
          </a:p>
          <a:p>
            <a:pPr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b="1" kern="0" dirty="0">
                <a:solidFill>
                  <a:srgbClr val="FF0000"/>
                </a:solidFill>
                <a:cs typeface="MS PGothic" charset="0"/>
              </a:rPr>
              <a:t>Expliquer</a:t>
            </a:r>
            <a:r>
              <a:rPr lang="fr-FR" sz="1600" b="1" kern="0" dirty="0">
                <a:solidFill>
                  <a:srgbClr val="000000"/>
                </a:solidFill>
                <a:cs typeface="MS PGothic" charset="0"/>
              </a:rPr>
              <a:t> (mécanismes)</a:t>
            </a:r>
          </a:p>
          <a:p>
            <a:pPr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b="1" kern="0" dirty="0">
                <a:solidFill>
                  <a:srgbClr val="FF0000"/>
                </a:solidFill>
                <a:cs typeface="MS PGothic" charset="0"/>
              </a:rPr>
              <a:t>Combiner</a:t>
            </a:r>
            <a:r>
              <a:rPr lang="fr-FR" sz="1600" b="1" kern="0" dirty="0">
                <a:solidFill>
                  <a:srgbClr val="000000"/>
                </a:solidFill>
                <a:cs typeface="MS PGothic" charset="0"/>
              </a:rPr>
              <a:t>  (association / pertinence)</a:t>
            </a:r>
            <a:endParaRPr lang="fr-FR" sz="1600" b="1" kern="0" dirty="0">
              <a:solidFill>
                <a:srgbClr val="000000"/>
              </a:solidFill>
              <a:effectLst/>
              <a:cs typeface="MS PGothic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C133894C-2879-534D-9606-742864B45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8172" y="1123176"/>
            <a:ext cx="2917194" cy="23089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kern="0" dirty="0">
                <a:solidFill>
                  <a:srgbClr val="000000"/>
                </a:solidFill>
                <a:effectLst/>
                <a:cs typeface="MS PGothic" charset="0"/>
              </a:rPr>
              <a:t>« médecines traditionnelles »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1600" kern="0" dirty="0">
                <a:solidFill>
                  <a:srgbClr val="000000"/>
                </a:solidFill>
                <a:cs typeface="MS PGothic" charset="0"/>
              </a:rPr>
              <a:t>« interventions complexes »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kern="0" dirty="0">
                <a:solidFill>
                  <a:srgbClr val="000000"/>
                </a:solidFill>
                <a:cs typeface="MS PGothic" charset="0"/>
              </a:rPr>
              <a:t>« médecines douces »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kern="0" dirty="0">
                <a:solidFill>
                  <a:srgbClr val="000000"/>
                </a:solidFill>
                <a:effectLst/>
                <a:cs typeface="MS PGothic" charset="0"/>
              </a:rPr>
              <a:t>« remèdes naturels »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kern="0" dirty="0">
                <a:solidFill>
                  <a:srgbClr val="000000"/>
                </a:solidFill>
                <a:effectLst/>
                <a:cs typeface="MS PGothic" charset="0"/>
              </a:rPr>
              <a:t>« solutions e-santé »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kern="0" dirty="0">
                <a:solidFill>
                  <a:srgbClr val="000000"/>
                </a:solidFill>
                <a:cs typeface="MS PGothic" charset="0"/>
              </a:rPr>
              <a:t>« soins »</a:t>
            </a:r>
            <a:endParaRPr lang="fr-FR" sz="1600" kern="0" dirty="0">
              <a:solidFill>
                <a:srgbClr val="000000"/>
              </a:solidFill>
              <a:effectLst/>
              <a:cs typeface="MS PGothic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kern="0" dirty="0">
                <a:solidFill>
                  <a:srgbClr val="000000"/>
                </a:solidFill>
                <a:cs typeface="MS PGothic" charset="0"/>
              </a:rPr>
              <a:t>…</a:t>
            </a:r>
            <a:r>
              <a:rPr lang="fr-FR" sz="1600" kern="0" dirty="0">
                <a:solidFill>
                  <a:srgbClr val="000000"/>
                </a:solidFill>
                <a:effectLst/>
                <a:cs typeface="MS PGothic" charset="0"/>
              </a:rPr>
              <a:t>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600" kern="0" dirty="0">
              <a:solidFill>
                <a:srgbClr val="000000"/>
              </a:solidFill>
              <a:effectLst/>
              <a:cs typeface="MS PGothic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600" kern="0" dirty="0">
              <a:solidFill>
                <a:srgbClr val="000000"/>
              </a:solidFill>
              <a:effectLst/>
              <a:cs typeface="MS PGothic" charset="0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417DA49A-E495-8F4F-A593-383C20CD9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320" y="2866954"/>
            <a:ext cx="2370137" cy="92089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pPr fontAlgn="auto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4000" b="1" kern="0" dirty="0">
                <a:solidFill>
                  <a:srgbClr val="FF0000"/>
                </a:solidFill>
                <a:effectLst/>
                <a:cs typeface="MS PGothic" charset="0"/>
              </a:rPr>
              <a:t>Science</a:t>
            </a:r>
            <a:endParaRPr lang="fr-FR" sz="4000" b="1" kern="0" dirty="0">
              <a:solidFill>
                <a:srgbClr val="000000"/>
              </a:solidFill>
              <a:effectLst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523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637969" y="4790420"/>
            <a:ext cx="446358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r">
              <a:defRPr/>
            </a:pPr>
            <a:r>
              <a:rPr lang="fr-FR" sz="1400" dirty="0">
                <a:solidFill>
                  <a:srgbClr val="000000"/>
                </a:solidFill>
              </a:rPr>
              <a:t>Ninot </a:t>
            </a:r>
            <a:r>
              <a:rPr lang="fr-FR" sz="1400" i="1" dirty="0">
                <a:solidFill>
                  <a:srgbClr val="000000"/>
                </a:solidFill>
              </a:rPr>
              <a:t>et al</a:t>
            </a:r>
            <a:r>
              <a:rPr lang="fr-FR" sz="1400" b="0" i="1" dirty="0">
                <a:solidFill>
                  <a:srgbClr val="000000"/>
                </a:solidFill>
              </a:rPr>
              <a:t>.</a:t>
            </a:r>
            <a:r>
              <a:rPr lang="fr-FR" sz="1400" b="0" dirty="0">
                <a:solidFill>
                  <a:srgbClr val="000000"/>
                </a:solidFill>
              </a:rPr>
              <a:t> (2018, Hegel)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7375" y="-8404"/>
            <a:ext cx="7992533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>
              <a:spcBef>
                <a:spcPct val="0"/>
              </a:spcBef>
              <a:buClr>
                <a:srgbClr val="336699"/>
              </a:buClr>
              <a:defRPr/>
            </a:pPr>
            <a:r>
              <a:rPr lang="fr-FR" sz="1200" dirty="0">
                <a:solidFill>
                  <a:srgbClr val="A6CD54"/>
                </a:solidFill>
                <a:cs typeface="MS PGothic" charset="0"/>
              </a:rPr>
              <a:t>L’évaluation des INM</a:t>
            </a:r>
            <a:endParaRPr lang="fr-FR" sz="1200" i="1" dirty="0">
              <a:solidFill>
                <a:srgbClr val="A6CD54"/>
              </a:solidFill>
              <a:cs typeface="MS PGothic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97958" y="502462"/>
            <a:ext cx="8811482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E6E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2000" b="1" dirty="0"/>
              <a:t>Un mode d’action complexe et systémique</a:t>
            </a:r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401444"/>
              </p:ext>
            </p:extLst>
          </p:nvPr>
        </p:nvGraphicFramePr>
        <p:xfrm>
          <a:off x="1444373" y="1224057"/>
          <a:ext cx="3811656" cy="3920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46AB122-8EC0-FE40-8B41-72B5AA723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9257" y="4493262"/>
            <a:ext cx="1832077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1600" kern="0" dirty="0">
                <a:cs typeface="MS PGothic" charset="0"/>
              </a:rPr>
              <a:t>Professionnel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443806-83FF-4E43-8480-BC8CF93D8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178" y="1709507"/>
            <a:ext cx="1832077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1600" kern="0" dirty="0">
                <a:cs typeface="MS PGothic" charset="0"/>
              </a:rPr>
              <a:t>Evolution naturelle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B7C27-BE0A-ED4F-BB21-DA953B81C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971" y="1712290"/>
            <a:ext cx="1100881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1600" kern="0" dirty="0">
                <a:cs typeface="MS PGothic" charset="0"/>
              </a:rPr>
              <a:t>Usager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0D4BE4-E18A-1042-A881-B713A014B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58" y="4497389"/>
            <a:ext cx="722745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E6E6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fr-FR" sz="1600" kern="0" dirty="0">
                <a:cs typeface="MS PGothic" charset="0"/>
              </a:rPr>
              <a:t>INM</a:t>
            </a:r>
          </a:p>
        </p:txBody>
      </p:sp>
    </p:spTree>
    <p:extLst>
      <p:ext uri="{BB962C8B-B14F-4D97-AF65-F5344CB8AC3E}">
        <p14:creationId xmlns:p14="http://schemas.microsoft.com/office/powerpoint/2010/main" val="3305099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962437</TotalTime>
  <Words>482</Words>
  <Application>Microsoft Macintosh PowerPoint</Application>
  <PresentationFormat>Affichage à l'écran (16:9)</PresentationFormat>
  <Paragraphs>129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MS PGothic</vt:lpstr>
      <vt:lpstr>MS PGothic</vt:lpstr>
      <vt:lpstr>Arial</vt:lpstr>
      <vt:lpstr>Calibri</vt:lpstr>
      <vt:lpstr>Mangal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Plateforme CEPS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CEPS / CPER</dc:title>
  <dc:subject/>
  <dc:creator>gregory Ninot</dc:creator>
  <cp:keywords/>
  <dc:description/>
  <cp:lastModifiedBy>gregory.ninot@gmail.com</cp:lastModifiedBy>
  <cp:revision>5101</cp:revision>
  <cp:lastPrinted>2018-01-25T11:56:48Z</cp:lastPrinted>
  <dcterms:created xsi:type="dcterms:W3CDTF">2015-01-31T12:29:45Z</dcterms:created>
  <dcterms:modified xsi:type="dcterms:W3CDTF">2018-10-06T13:48:13Z</dcterms:modified>
  <cp:category/>
</cp:coreProperties>
</file>